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7" r:id="rId3"/>
    <p:sldMasterId id="2147483709" r:id="rId4"/>
  </p:sldMasterIdLst>
  <p:notesMasterIdLst>
    <p:notesMasterId r:id="rId33"/>
  </p:notesMasterIdLst>
  <p:handoutMasterIdLst>
    <p:handoutMasterId r:id="rId34"/>
  </p:handoutMasterIdLst>
  <p:sldIdLst>
    <p:sldId id="311" r:id="rId5"/>
    <p:sldId id="312" r:id="rId6"/>
    <p:sldId id="313" r:id="rId7"/>
    <p:sldId id="320" r:id="rId8"/>
    <p:sldId id="291" r:id="rId9"/>
    <p:sldId id="315" r:id="rId10"/>
    <p:sldId id="301" r:id="rId11"/>
    <p:sldId id="292" r:id="rId12"/>
    <p:sldId id="316" r:id="rId13"/>
    <p:sldId id="317" r:id="rId14"/>
    <p:sldId id="318" r:id="rId15"/>
    <p:sldId id="263" r:id="rId16"/>
    <p:sldId id="293" r:id="rId17"/>
    <p:sldId id="299" r:id="rId18"/>
    <p:sldId id="314" r:id="rId19"/>
    <p:sldId id="322" r:id="rId20"/>
    <p:sldId id="324" r:id="rId21"/>
    <p:sldId id="323" r:id="rId22"/>
    <p:sldId id="325" r:id="rId23"/>
    <p:sldId id="321" r:id="rId24"/>
    <p:sldId id="319" r:id="rId25"/>
    <p:sldId id="304" r:id="rId26"/>
    <p:sldId id="306" r:id="rId27"/>
    <p:sldId id="305" r:id="rId28"/>
    <p:sldId id="303" r:id="rId29"/>
    <p:sldId id="307" r:id="rId30"/>
    <p:sldId id="308" r:id="rId31"/>
    <p:sldId id="31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92" autoAdjust="0"/>
    <p:restoredTop sz="70960" autoAdjust="0"/>
  </p:normalViewPr>
  <p:slideViewPr>
    <p:cSldViewPr snapToGrid="0">
      <p:cViewPr varScale="1">
        <p:scale>
          <a:sx n="78" d="100"/>
          <a:sy n="78" d="100"/>
        </p:scale>
        <p:origin x="-1016" y="-11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slideMaster" Target="slideMasters/slideMaster1.xml"/><Relationship Id="rId4" Type="http://schemas.openxmlformats.org/officeDocument/2006/relationships/slideMaster" Target="slideMasters/slideMaster2.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 Id="rId4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6/11/17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6/11/17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Active Directory (Azure AD) is a comprehensive identity and access management cloud solution that gives you a robust set of capabilities to manage users and groups. It helps secure access to on-premises and cloud applications, including Microsoft web services like Office 365, and many non-Microsoft software as a service (SaaS) applications. </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1962308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 FS stands for Active Directory Federation Services, and it allows you to use your on-</a:t>
            </a:r>
            <a:r>
              <a:rPr lang="en-US" dirty="0" err="1" smtClean="0"/>
              <a:t>prem</a:t>
            </a:r>
            <a:r>
              <a:rPr lang="en-US" dirty="0" smtClean="0"/>
              <a:t> AD as an identity provider, so you'd be able to continue to use your on-</a:t>
            </a:r>
            <a:r>
              <a:rPr lang="en-US" dirty="0" err="1" smtClean="0"/>
              <a:t>prem</a:t>
            </a:r>
            <a:r>
              <a:rPr lang="en-US" dirty="0" smtClean="0"/>
              <a:t> AD, and it would serve as the source of truth for user identity. </a:t>
            </a:r>
          </a:p>
          <a:p>
            <a:endParaRPr lang="en-US" dirty="0" smtClean="0"/>
          </a:p>
          <a:p>
            <a:r>
              <a:rPr lang="en-US" dirty="0" smtClean="0"/>
              <a:t>While ACS is deprecated, AD FS is alive and well. It can be used with Azure AD Connect to serve as the same identity provider that it did with ACS, and that would allow for things such as better password policies, or the ability to enforce scheduled login times and things like this, though there's also more setup and maintenance involved.</a:t>
            </a:r>
          </a:p>
          <a:p>
            <a:endParaRPr lang="en-US" dirty="0" smtClean="0"/>
          </a:p>
          <a:p>
            <a:pPr marL="171450" indent="-171450">
              <a:buFont typeface="Arial"/>
              <a:buChar char="•"/>
            </a:pPr>
            <a:r>
              <a:rPr lang="en-US" dirty="0" smtClean="0"/>
              <a:t>Simplicity and consistency</a:t>
            </a:r>
          </a:p>
          <a:p>
            <a:pPr marL="628650" lvl="1" indent="-171450">
              <a:buFont typeface="Arial"/>
              <a:buChar char="•"/>
            </a:pPr>
            <a:r>
              <a:rPr lang="en-US" dirty="0" smtClean="0"/>
              <a:t>Use the same set of APIs and patterns to enable sign on for:</a:t>
            </a:r>
          </a:p>
          <a:p>
            <a:pPr marL="1085850" lvl="2" indent="-171450">
              <a:buFont typeface="Arial"/>
              <a:buChar char="•"/>
            </a:pPr>
            <a:r>
              <a:rPr lang="en-US" dirty="0" smtClean="0"/>
              <a:t>multiple types of applications (server, desktop, mobile, browser)</a:t>
            </a:r>
          </a:p>
          <a:p>
            <a:pPr marL="1085850" lvl="2" indent="-171450">
              <a:buFont typeface="Arial"/>
              <a:buChar char="•"/>
            </a:pPr>
            <a:r>
              <a:rPr lang="en-US" dirty="0" smtClean="0"/>
              <a:t>multiple platforms (android, </a:t>
            </a:r>
            <a:r>
              <a:rPr lang="en-US" dirty="0" err="1" smtClean="0"/>
              <a:t>iOS</a:t>
            </a:r>
            <a:r>
              <a:rPr lang="en-US" dirty="0" smtClean="0"/>
              <a:t>, Windows)</a:t>
            </a:r>
          </a:p>
          <a:p>
            <a:pPr marL="1085850" lvl="2" indent="-171450">
              <a:buFont typeface="Arial"/>
              <a:buChar char="•"/>
            </a:pPr>
            <a:r>
              <a:rPr lang="en-US" dirty="0" smtClean="0"/>
              <a:t>applications inside the corporate network or hosted in the cloud</a:t>
            </a:r>
          </a:p>
          <a:p>
            <a:pPr marL="628650" lvl="1" indent="-171450">
              <a:buFont typeface="Arial"/>
              <a:buChar char="•"/>
            </a:pPr>
            <a:r>
              <a:rPr lang="en-US" dirty="0" smtClean="0"/>
              <a:t>Use the same set of libraries you can already use to authenticate users against Azure AD</a:t>
            </a:r>
          </a:p>
          <a:p>
            <a:pPr marL="171450" indent="-171450">
              <a:buFont typeface="Arial"/>
              <a:buChar char="•"/>
            </a:pPr>
            <a:r>
              <a:rPr lang="en-US" dirty="0" smtClean="0"/>
              <a:t>Flexibility</a:t>
            </a:r>
          </a:p>
          <a:p>
            <a:pPr marL="628650" lvl="1" indent="-171450">
              <a:buFont typeface="Arial"/>
              <a:buChar char="•"/>
            </a:pPr>
            <a:r>
              <a:rPr lang="en-US" dirty="0" smtClean="0"/>
              <a:t>In addition to standard user authorization, enable more complex scenarios such as:</a:t>
            </a:r>
          </a:p>
          <a:p>
            <a:pPr marL="1085850" lvl="2" indent="-171450">
              <a:buFont typeface="Arial"/>
              <a:buChar char="•"/>
            </a:pPr>
            <a:r>
              <a:rPr lang="en-US" dirty="0" smtClean="0"/>
              <a:t>3-legged sign on flows in which a user authorizes one web application or service to access resources that reside with another web app or service.</a:t>
            </a:r>
          </a:p>
          <a:p>
            <a:pPr marL="1085850" lvl="2" indent="-171450">
              <a:buFont typeface="Arial"/>
              <a:buChar char="•"/>
            </a:pPr>
            <a:r>
              <a:rPr lang="en-US" dirty="0" smtClean="0"/>
              <a:t>Server-to-server flows in which a mid-tier service accesses a back end API</a:t>
            </a:r>
          </a:p>
          <a:p>
            <a:pPr marL="1085850" lvl="2" indent="-171450">
              <a:buFont typeface="Arial"/>
              <a:buChar char="•"/>
            </a:pPr>
            <a:r>
              <a:rPr lang="en-US" dirty="0" smtClean="0"/>
              <a:t>JavaScript based single-page applications (SPA)</a:t>
            </a:r>
          </a:p>
          <a:p>
            <a:pPr marL="171450" indent="-171450">
              <a:buFont typeface="Arial"/>
              <a:buChar char="•"/>
            </a:pPr>
            <a:r>
              <a:rPr lang="en-US" dirty="0" smtClean="0"/>
              <a:t>Industry support</a:t>
            </a:r>
          </a:p>
          <a:p>
            <a:pPr marL="628650" lvl="1" indent="-171450">
              <a:buFont typeface="Arial"/>
              <a:buChar char="•"/>
            </a:pPr>
            <a:r>
              <a:rPr lang="en-US" dirty="0" err="1" smtClean="0"/>
              <a:t>OAuth</a:t>
            </a:r>
            <a:r>
              <a:rPr lang="en-US" dirty="0" smtClean="0"/>
              <a:t> 2.0 and </a:t>
            </a:r>
            <a:r>
              <a:rPr lang="en-US" dirty="0" err="1" smtClean="0"/>
              <a:t>OpenID</a:t>
            </a:r>
            <a:r>
              <a:rPr lang="en-US" dirty="0" smtClean="0"/>
              <a:t> Connect enjoy wide utilization across the industry, so knowledge of these patterns will help you enable authentication and authorization outside of an Active Directory environment as well</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AD Connect is the best way to connect your on-premises directory with Azure AD and Office 365. This is a great time to upgrade to Azure AD Connect from Windows Azure Active Directory Sync (</a:t>
            </a:r>
            <a:r>
              <a:rPr lang="en-US" dirty="0" err="1" smtClean="0"/>
              <a:t>DirSync</a:t>
            </a:r>
            <a:r>
              <a:rPr lang="en-US" dirty="0" smtClean="0"/>
              <a:t>) or Azure AD Sync as these tools are now deprecated and will reach end of support on April 13, 2017.</a:t>
            </a:r>
          </a:p>
          <a:p>
            <a:endParaRPr lang="en-US" dirty="0" smtClean="0"/>
          </a:p>
          <a:p>
            <a:r>
              <a:rPr lang="en-US" dirty="0" smtClean="0"/>
              <a:t>Azure AD Connect will integrate your on-premises directories with Azure Active Directory. This allows you to provide a common identity for your users for Office 365, Azure, and </a:t>
            </a:r>
            <a:r>
              <a:rPr lang="en-US" dirty="0" err="1" smtClean="0"/>
              <a:t>SaaS</a:t>
            </a:r>
            <a:r>
              <a:rPr lang="en-US" dirty="0" smtClean="0"/>
              <a:t> applications integrated with Azure AD. This topic will guide you through the planning, deployment, and operation steps. It is a collection of links to the topics related to this area.</a:t>
            </a:r>
          </a:p>
          <a:p>
            <a:endParaRPr lang="en-US" dirty="0" smtClean="0"/>
          </a:p>
          <a:p>
            <a:r>
              <a:rPr lang="en-US" dirty="0" smtClean="0"/>
              <a:t>https://</a:t>
            </a:r>
            <a:r>
              <a:rPr lang="en-US" dirty="0" err="1" smtClean="0"/>
              <a:t>docs.microsoft.com</a:t>
            </a:r>
            <a:r>
              <a:rPr lang="en-US" dirty="0" smtClean="0"/>
              <a:t>/en-us/azure/active-directory/active-directory-hybrid-identity-design-considerations-tools-comparison</a:t>
            </a:r>
          </a:p>
          <a:p>
            <a:endParaRPr lang="en-US" dirty="0" smtClean="0"/>
          </a:p>
          <a:p>
            <a:r>
              <a:rPr lang="en-US" b="1" i="1" dirty="0" smtClean="0"/>
              <a:t>DEMO: AD</a:t>
            </a:r>
            <a:r>
              <a:rPr lang="en-US" b="1" i="1" baseline="0" dirty="0" smtClean="0"/>
              <a:t> Connect Basic Configuration and Forced Sync using </a:t>
            </a:r>
            <a:r>
              <a:rPr lang="en-US" b="1" i="1" baseline="0" dirty="0" err="1" smtClean="0"/>
              <a:t>Powershell</a:t>
            </a:r>
            <a:endParaRPr lang="en-US" b="1" i="1" baseline="0" dirty="0" smtClean="0"/>
          </a:p>
          <a:p>
            <a:endParaRPr lang="en-US" b="1" i="1" baseline="0" dirty="0" smtClean="0"/>
          </a:p>
          <a:p>
            <a:r>
              <a:rPr lang="en-US" b="0" i="0" dirty="0" smtClean="0"/>
              <a:t>https://</a:t>
            </a:r>
            <a:r>
              <a:rPr lang="en-US" b="0" i="0" dirty="0" err="1" smtClean="0"/>
              <a:t>docs.microsoft.com</a:t>
            </a:r>
            <a:r>
              <a:rPr lang="en-US" b="0" i="0" dirty="0" smtClean="0"/>
              <a:t>/en-us/azure/active-directory/connect/active-directory-</a:t>
            </a:r>
            <a:r>
              <a:rPr lang="en-US" b="0" i="0" dirty="0" err="1" smtClean="0"/>
              <a:t>aadconnectsync</a:t>
            </a:r>
            <a:r>
              <a:rPr lang="en-US" b="0" i="0" dirty="0" smtClean="0"/>
              <a:t>-feature-scheduler</a:t>
            </a:r>
            <a:endParaRPr lang="en-US" b="0" i="0" dirty="0"/>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Azure Active Directory Seamless Single Sign On (Azure AD Seamless SSO) provides true single sign on for users signing in on their corporate desktops connected on the corporate network. When enabled, users won't need to type in their passwords to sign in to Azure AD, and in most cases, even type in their usernames. This feature provides your users easy access to your cloud-based services without needing any additional on-premises components.</a:t>
            </a:r>
          </a:p>
          <a:p>
            <a:endParaRPr lang="en-US" b="0" i="0" dirty="0" smtClean="0"/>
          </a:p>
          <a:p>
            <a:r>
              <a:rPr lang="en-US" b="0" i="0" dirty="0" smtClean="0"/>
              <a:t>For this feature to work for a specific user, the following conditions need to be met:</a:t>
            </a:r>
          </a:p>
          <a:p>
            <a:pPr marL="171450" indent="-171450">
              <a:buFont typeface="Arial"/>
              <a:buChar char="•"/>
            </a:pPr>
            <a:r>
              <a:rPr lang="en-US" b="0" i="0" dirty="0" smtClean="0"/>
              <a:t>Your user is signing in on a corporate desktop.</a:t>
            </a:r>
          </a:p>
          <a:p>
            <a:pPr marL="171450" indent="-171450">
              <a:buFont typeface="Arial"/>
              <a:buChar char="•"/>
            </a:pPr>
            <a:r>
              <a:rPr lang="en-US" b="0" i="0" dirty="0" smtClean="0"/>
              <a:t>The desktop has been previously joined to your Active Directory (AD) domain.</a:t>
            </a:r>
          </a:p>
          <a:p>
            <a:pPr marL="171450" indent="-171450">
              <a:buFont typeface="Arial"/>
              <a:buChar char="•"/>
            </a:pPr>
            <a:r>
              <a:rPr lang="en-US" b="0" i="0" dirty="0" smtClean="0"/>
              <a:t>The desktop has a direct connection to your Domain Controller (DC), either on the corporate wired or wireless network or via a remote access connection, such as a VPN connection.</a:t>
            </a:r>
          </a:p>
          <a:p>
            <a:pPr marL="171450" indent="-171450">
              <a:buFont typeface="Arial"/>
              <a:buChar char="•"/>
            </a:pPr>
            <a:r>
              <a:rPr lang="en-US" b="0" i="0" dirty="0" smtClean="0"/>
              <a:t>Our service endpoints have been included to the browser's Intranet zone.</a:t>
            </a:r>
          </a:p>
          <a:p>
            <a:endParaRPr lang="en-US" b="0" i="0" dirty="0" smtClean="0"/>
          </a:p>
          <a:p>
            <a:r>
              <a:rPr lang="en-US" b="0" i="0" dirty="0" smtClean="0"/>
              <a:t>If any of the above conditions are not met, then the user will be prompted to enter their username and password as before.</a:t>
            </a:r>
            <a:endParaRPr lang="en-US" b="0" i="0" dirty="0"/>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AD B2B is a feature of Azure AD called Azure AD B2B collaboration</a:t>
            </a:r>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1173738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Azure AD B2B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Azure AD B2B collaboration?</a:t>
            </a:r>
          </a:p>
          <a:p>
            <a:r>
              <a:rPr lang="en-US" dirty="0"/>
              <a:t>https://docs.microsoft.com/en-us/azure/active-directory/active-directory-b2b-what-is-azure-ad-b2b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Properties of an Azure Active Directory B2B collaboration user</a:t>
            </a:r>
          </a:p>
          <a:p>
            <a:r>
              <a:rPr lang="en-US" dirty="0"/>
              <a:t>https://docs.microsoft.com/en-us/azure/active-directory/active-directory-b2b-user-properties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Active Directory B2B collaboration API and customization</a:t>
            </a:r>
          </a:p>
          <a:p>
            <a:r>
              <a:rPr lang="en-US" dirty="0"/>
              <a:t>https://docs.microsoft.com/en-us/azure/active-directory/active-directory-b2b-api</a:t>
            </a:r>
          </a:p>
          <a:p>
            <a:endParaRPr lang="en-US" dirty="0"/>
          </a:p>
          <a:p>
            <a:r>
              <a:rPr lang="en-US" sz="1200" b="0" i="0" kern="1200" dirty="0">
                <a:solidFill>
                  <a:schemeClr val="tx1"/>
                </a:solidFill>
                <a:effectLst/>
                <a:latin typeface="+mn-lt"/>
                <a:ea typeface="+mn-ea"/>
                <a:cs typeface="+mn-cs"/>
              </a:rPr>
              <a:t>Demonstration/prototype of B2B self-service signup, signup approvals, and profile editing.</a:t>
            </a:r>
          </a:p>
          <a:p>
            <a:r>
              <a:rPr lang="en-US" dirty="0"/>
              <a:t>https://github.com/Azure/active-directory-dotnet-graphapi-b2bportal-web</a:t>
            </a:r>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Identity and access by using Azure AD B2C</a:t>
            </a:r>
          </a:p>
          <a:p>
            <a:endParaRPr lang="en-US" dirty="0"/>
          </a:p>
          <a:p>
            <a:r>
              <a:rPr lang="en-US" b="1" dirty="0"/>
              <a:t>Azure Active Directory B2C: Enable Multi-Factor Authentication in your consumer-facing applications</a:t>
            </a:r>
          </a:p>
          <a:p>
            <a:r>
              <a:rPr lang="en-US" dirty="0"/>
              <a:t>https://docs.microsoft.com/en-us/azure/active-directory-b2c/active-directory-b2c-reference-mfa</a:t>
            </a:r>
          </a:p>
          <a:p>
            <a:endParaRPr lang="en-US" dirty="0"/>
          </a:p>
          <a:p>
            <a:r>
              <a:rPr lang="en-US" b="1" dirty="0"/>
              <a:t>Azure Active Directory B2C: Create an Azure AD B2C tenant</a:t>
            </a:r>
          </a:p>
          <a:p>
            <a:r>
              <a:rPr lang="en-US" dirty="0"/>
              <a:t>https://docs.microsoft.com/en-us/azure/active-directory-b2c/active-directory-b2c-get-started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Azure AD B2C: Focus on your app, let us worry about sign-up and sign-in</a:t>
            </a:r>
          </a:p>
          <a:p>
            <a:r>
              <a:rPr lang="en-US" dirty="0"/>
              <a:t>https://docs.microsoft.com/en-us/azure/active-directory-b2c/active-directory-b2c-overview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1969784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access to resources using identity providers, such as Microsoft Account, Facebook, Google and Yahoo!</a:t>
            </a:r>
          </a:p>
          <a:p>
            <a:endParaRPr lang="en-US" dirty="0"/>
          </a:p>
          <a:p>
            <a:r>
              <a:rPr lang="en-US" b="1" dirty="0"/>
              <a:t>Azure AD B2C: Focus on your app, let us worry about sign-up and sign-in</a:t>
            </a:r>
          </a:p>
          <a:p>
            <a:r>
              <a:rPr lang="en-US" dirty="0"/>
              <a:t>https://docs.microsoft.com/en-us/azure/active-directory-b2c/active-directory-b2c-overview</a:t>
            </a:r>
          </a:p>
          <a:p>
            <a:endParaRPr lang="en-US" dirty="0"/>
          </a:p>
          <a:p>
            <a:r>
              <a:rPr lang="en-US" b="1" dirty="0"/>
              <a:t>Azure Active Directory B2C: Provide sign-up and sign-in to consumers with Microsoft accounts</a:t>
            </a:r>
          </a:p>
          <a:p>
            <a:r>
              <a:rPr lang="en-US" dirty="0"/>
              <a:t>https://docs.microsoft.com/en-us/azure/active-directory-b2c/active-directory-b2c-setup-msa-app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4062531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future of Azure ACS is Azure Active Directory</a:t>
            </a:r>
          </a:p>
          <a:p>
            <a:r>
              <a:rPr lang="en-US" dirty="0"/>
              <a:t>https://blogs.technet.microsoft.com/enterprisemobility/2015/02/12/the-future-of-azure-acs-is-azure-active-directory/</a:t>
            </a:r>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2320474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https://azure.microsoft.com/en-us/pricing/details/active-directory/</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2304031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https://azure.microsoft.com/en-us/pricing/details/active-directory/</a:t>
            </a:r>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922668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Azure Active Directory Graph API</a:t>
            </a:r>
          </a:p>
          <a:p>
            <a:r>
              <a:rPr lang="en-US" dirty="0"/>
              <a:t>https://docs.microsoft.com/en-us/azure/active-directory/develop/active-directory-graph-api</a:t>
            </a:r>
          </a:p>
          <a:p>
            <a:endParaRPr lang="en-US" dirty="0"/>
          </a:p>
          <a:p>
            <a:r>
              <a:rPr lang="en-US" b="1" dirty="0"/>
              <a:t>Get started with Azure Active Directory Identity Protection and Microsoft Graph</a:t>
            </a:r>
            <a:endParaRPr lang="en-US" dirty="0"/>
          </a:p>
          <a:p>
            <a:r>
              <a:rPr lang="en-US" dirty="0"/>
              <a:t>https://docs.microsoft.com/en-us/azure/active-directory/active-directory-identityprotection-graph-getting-started</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4142945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Programmatically access Azure AD using Graph API</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Operations overview | Graph API concepts</a:t>
            </a:r>
          </a:p>
          <a:p>
            <a:r>
              <a:rPr lang="en-US" dirty="0"/>
              <a:t>https://msdn.microsoft.com/Library/Azure/Ad/Graph/howto/azure-ad-graph-api-operations-overview</a:t>
            </a:r>
          </a:p>
          <a:p>
            <a:endParaRPr lang="en-US" dirty="0"/>
          </a:p>
          <a:p>
            <a:r>
              <a:rPr lang="en-US" b="1" dirty="0"/>
              <a:t>Graph API reference</a:t>
            </a:r>
          </a:p>
          <a:p>
            <a:r>
              <a:rPr lang="en-US" dirty="0"/>
              <a:t>https://msdn.microsoft.com/Library/Azure/Ad/Graph/api/api-catalog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3392596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access to resources from Azure AD applications using OAuth and OpenID Connect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Authorize access to web applications using OAuth 2.0 and Azure Active Directory</a:t>
            </a:r>
          </a:p>
          <a:p>
            <a:r>
              <a:rPr lang="en-US" dirty="0"/>
              <a:t>https://docs.microsoft.com/en-us/azure/active-directory/develop/active-directory-protocols-oauth-code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AD Code Samples</a:t>
            </a:r>
          </a:p>
          <a:p>
            <a:r>
              <a:rPr lang="en-US" dirty="0"/>
              <a:t>https://azure.microsoft.com/en-us/resources/samples/?service=active-directory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Integrate Azure AD into a web application using OpenID Connect</a:t>
            </a:r>
          </a:p>
          <a:p>
            <a:r>
              <a:rPr lang="en-US" dirty="0"/>
              <a:t>https://azure.microsoft.com/en-us/resources/samples/active-directory-dotnet-webapp-openidconnect/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1191576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OAuth spec</a:t>
            </a:r>
          </a:p>
          <a:p>
            <a:r>
              <a:rPr lang="en-US" dirty="0"/>
              <a:t>https://tools.ietf.org/html/rfc6749#section-4.1</a:t>
            </a:r>
          </a:p>
          <a:p>
            <a:endParaRPr lang="en-US" dirty="0"/>
          </a:p>
          <a:p>
            <a:endParaRPr lang="en-US" dirty="0"/>
          </a:p>
          <a:p>
            <a:r>
              <a:rPr lang="en-US" b="1" dirty="0"/>
              <a:t>OpenID spec</a:t>
            </a:r>
          </a:p>
          <a:p>
            <a:r>
              <a:rPr lang="en-US" dirty="0"/>
              <a:t>http://openid.net/specs/openid-connect-core-1_0.html</a:t>
            </a:r>
          </a:p>
          <a:p>
            <a:endParaRPr lang="en-US" dirty="0"/>
          </a:p>
          <a:p>
            <a:r>
              <a:rPr lang="en-US" b="1" dirty="0"/>
              <a:t>OpenID Connect Hybrid Flow and </a:t>
            </a:r>
            <a:r>
              <a:rPr lang="en-US" b="1" dirty="0" err="1"/>
              <a:t>IdentityServer</a:t>
            </a:r>
            <a:r>
              <a:rPr lang="en-US" b="1" dirty="0"/>
              <a:t> v3</a:t>
            </a:r>
          </a:p>
          <a:p>
            <a:r>
              <a:rPr lang="en-US" b="0" dirty="0"/>
              <a:t>https://leastprivilege.com/2014/10/10/openid-connect-hybrid-flow-and-identityserver-v3/</a:t>
            </a:r>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1816126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1" i="0" kern="1200" dirty="0">
                <a:solidFill>
                  <a:schemeClr val="tx1"/>
                </a:solidFill>
                <a:effectLst/>
                <a:latin typeface="+mn-lt"/>
                <a:ea typeface="+mn-ea"/>
                <a:cs typeface="+mn-cs"/>
              </a:rPr>
              <a:t>The Hybrid Flow follows the following steps:</a:t>
            </a:r>
          </a:p>
          <a:p>
            <a:r>
              <a:rPr lang="en-US" sz="1200" b="0" i="0" kern="1200" dirty="0">
                <a:solidFill>
                  <a:schemeClr val="tx1"/>
                </a:solidFill>
                <a:effectLst/>
                <a:latin typeface="+mn-lt"/>
                <a:ea typeface="+mn-ea"/>
                <a:cs typeface="+mn-cs"/>
              </a:rPr>
              <a:t>1. Client prepares an Authentication Request containing the desired request parameters.</a:t>
            </a:r>
          </a:p>
          <a:p>
            <a:r>
              <a:rPr lang="en-US" sz="1200" b="0" i="0" kern="1200" dirty="0">
                <a:solidFill>
                  <a:schemeClr val="tx1"/>
                </a:solidFill>
                <a:effectLst/>
                <a:latin typeface="+mn-lt"/>
                <a:ea typeface="+mn-ea"/>
                <a:cs typeface="+mn-cs"/>
              </a:rPr>
              <a:t>2. Client sends the request to the Authorization Server.</a:t>
            </a:r>
          </a:p>
          <a:p>
            <a:r>
              <a:rPr lang="en-US" sz="1200" b="0" i="0" kern="1200" dirty="0">
                <a:solidFill>
                  <a:schemeClr val="tx1"/>
                </a:solidFill>
                <a:effectLst/>
                <a:latin typeface="+mn-lt"/>
                <a:ea typeface="+mn-ea"/>
                <a:cs typeface="+mn-cs"/>
              </a:rPr>
              <a:t>3. Authorization Server Authenticates the End-User.</a:t>
            </a:r>
          </a:p>
          <a:p>
            <a:r>
              <a:rPr lang="en-US" sz="1200" b="0" i="0" kern="1200" dirty="0">
                <a:solidFill>
                  <a:schemeClr val="tx1"/>
                </a:solidFill>
                <a:effectLst/>
                <a:latin typeface="+mn-lt"/>
                <a:ea typeface="+mn-ea"/>
                <a:cs typeface="+mn-cs"/>
              </a:rPr>
              <a:t>4. Authorization Server obtains End-User Consent/Authorization.</a:t>
            </a:r>
          </a:p>
          <a:p>
            <a:r>
              <a:rPr lang="en-US" sz="1200" b="0" i="0" kern="1200" dirty="0">
                <a:solidFill>
                  <a:schemeClr val="tx1"/>
                </a:solidFill>
                <a:effectLst/>
                <a:latin typeface="+mn-lt"/>
                <a:ea typeface="+mn-ea"/>
                <a:cs typeface="+mn-cs"/>
              </a:rPr>
              <a:t>5. Authorization Server sends the End-User back to the Client with an Authorization Code </a:t>
            </a:r>
            <a:r>
              <a:rPr lang="en-US" sz="1200" b="1" i="1" kern="1200" dirty="0">
                <a:solidFill>
                  <a:schemeClr val="tx1"/>
                </a:solidFill>
                <a:effectLst/>
                <a:latin typeface="+mn-lt"/>
                <a:ea typeface="+mn-ea"/>
                <a:cs typeface="+mn-cs"/>
              </a:rPr>
              <a:t>and, depending on the Response Type, one or more additional parameters.</a:t>
            </a:r>
          </a:p>
          <a:p>
            <a:r>
              <a:rPr lang="en-US" sz="1200" b="0" i="0" kern="1200" dirty="0">
                <a:solidFill>
                  <a:schemeClr val="tx1"/>
                </a:solidFill>
                <a:effectLst/>
                <a:latin typeface="+mn-lt"/>
                <a:ea typeface="+mn-ea"/>
                <a:cs typeface="+mn-cs"/>
              </a:rPr>
              <a:t>6. Client requests a response using the Authorization Code at the Token Endpoint.</a:t>
            </a:r>
          </a:p>
          <a:p>
            <a:r>
              <a:rPr lang="en-US" sz="1200" b="0" i="0" kern="1200" dirty="0">
                <a:solidFill>
                  <a:schemeClr val="tx1"/>
                </a:solidFill>
                <a:effectLst/>
                <a:latin typeface="+mn-lt"/>
                <a:ea typeface="+mn-ea"/>
                <a:cs typeface="+mn-cs"/>
              </a:rPr>
              <a:t>7. Client receives a response that contains an ID Token and Access Token in the response body.</a:t>
            </a:r>
          </a:p>
          <a:p>
            <a:r>
              <a:rPr lang="en-US" sz="1200" b="0" i="0" kern="1200" dirty="0">
                <a:solidFill>
                  <a:schemeClr val="tx1"/>
                </a:solidFill>
                <a:effectLst/>
                <a:latin typeface="+mn-lt"/>
                <a:ea typeface="+mn-ea"/>
                <a:cs typeface="+mn-cs"/>
              </a:rPr>
              <a:t>8. Client validates the ID Token and retrieves the End-User's Subject Identifier.</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2683705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access to resources from Azure AD applications using OAuth and OpenID Connect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Authorize access to web applications using OpenID Connect and Azure Active Directory</a:t>
            </a:r>
          </a:p>
          <a:p>
            <a:r>
              <a:rPr lang="en-US" dirty="0"/>
              <a:t>https://docs.microsoft.com/en-us/azure/active-directory/develop/active-directory-protocols-openid-connect-code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Authorize access to web applications using OAuth 2.0 and Azure Active Directory</a:t>
            </a:r>
          </a:p>
          <a:p>
            <a:r>
              <a:rPr lang="en-US" dirty="0"/>
              <a:t>https://docs.microsoft.com/en-us/azure/active-directory/develop/active-directory-protocols-oauth-code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AD Code Samples</a:t>
            </a:r>
          </a:p>
          <a:p>
            <a:r>
              <a:rPr lang="en-US" dirty="0"/>
              <a:t>https://azure.microsoft.com/en-us/resources/samples/?service=active-directory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Integrate Azure AD into a web application using OpenID Connect</a:t>
            </a:r>
          </a:p>
          <a:p>
            <a:r>
              <a:rPr lang="en-US" dirty="0"/>
              <a:t>https://azure.microsoft.com/en-us/resources/samples/active-directory-dotnet-webapp-openidconnect/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23314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697860881"/>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3151AFF-1CEB-41B0-866D-D8FD275A6B63}"/>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3" name="Footer Placeholder 2">
            <a:extLst>
              <a:ext uri="{FF2B5EF4-FFF2-40B4-BE49-F238E27FC236}">
                <a16:creationId xmlns:a16="http://schemas.microsoft.com/office/drawing/2014/main" xmlns=""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3EA3AD8-F626-4972-9BFE-628D46C32573}"/>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6" name="Footer Placeholder 5">
            <a:extLst>
              <a:ext uri="{FF2B5EF4-FFF2-40B4-BE49-F238E27FC236}">
                <a16:creationId xmlns:a16="http://schemas.microsoft.com/office/drawing/2014/main" xmlns=""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08AD318-E8F2-4A96-B3D4-2BC67496E785}"/>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6" name="Footer Placeholder 5">
            <a:extLst>
              <a:ext uri="{FF2B5EF4-FFF2-40B4-BE49-F238E27FC236}">
                <a16:creationId xmlns:a16="http://schemas.microsoft.com/office/drawing/2014/main" xmlns=""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D99ACFF-2BB4-4E3F-9993-5D73DF76297A}"/>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a16="http://schemas.microsoft.com/office/drawing/2014/main" xmlns=""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26B7624-9FCE-47B6-8E56-9FB61B9194CB}"/>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a16="http://schemas.microsoft.com/office/drawing/2014/main" xmlns=""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50550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42" presetClass="path" presetSubtype="0" accel="50000" decel="50000" fill="hold" grpId="1" nodeType="withEffect">
                                  <p:stCondLst>
                                    <p:cond delay="0"/>
                                  </p:stCondLst>
                                  <p:childTnLst>
                                    <p:animMotion origin="layout" path="M -4.16667E-6 -1.11111E-6 L -0.02187 -0.04537 " pathEditMode="relative" rAng="0" ptsTypes="AA">
                                      <p:cBhvr>
                                        <p:cTn id="8" dur="500" fill="hold"/>
                                        <p:tgtEl>
                                          <p:spTgt spid="7"/>
                                        </p:tgtEl>
                                        <p:attrNameLst>
                                          <p:attrName>ppt_x</p:attrName>
                                          <p:attrName>ppt_y</p:attrName>
                                        </p:attrNameLst>
                                      </p:cBhvr>
                                      <p:rCtr x="-1094" y="-2269"/>
                                    </p:animMotion>
                                  </p:childTnLst>
                                </p:cTn>
                              </p:par>
                              <p:par>
                                <p:cTn id="9" presetID="14"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xmlns:p14="http://schemas.microsoft.com/office/powerpoint/2010/mai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xmlns:p14="http://schemas.microsoft.com/office/powerpoint/2010/main" presetID="14" presetClass="entr" presetSubtype="1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P spid="7" grpId="1">
        <p:tmplLst>
          <p:tmpl>
            <p:tnLst>
              <p:par>
                <p:cTn xmlns:p14="http://schemas.microsoft.com/office/powerpoint/2010/main" presetID="42" presetClass="path" presetSubtype="0" accel="50000" decel="50000" fill="hold" nodeType="withEffect">
                  <p:stCondLst>
                    <p:cond delay="0"/>
                  </p:stCondLst>
                  <p:childTnLst>
                    <p:animMotion origin="layout" path="M -4.16667E-6 -1.11111E-6 L -0.02187 -0.04537 " pathEditMode="relative" rAng="0" ptsTypes="AA">
                      <p:cBhvr>
                        <p:cTn dur="500" fill="hold"/>
                        <p:tgtEl>
                          <p:spTgt spid="7"/>
                        </p:tgtEl>
                        <p:attrNameLst>
                          <p:attrName>ppt_x</p:attrName>
                          <p:attrName>ppt_y</p:attrName>
                        </p:attrNameLst>
                      </p:cBhvr>
                      <p:rCtr x="-1094" y="-2269"/>
                    </p:animMotion>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sp>
        <p:nvSpPr>
          <p:cNvPr id="10" name="Content Placeholder 2">
            <a:extLst>
              <a:ext uri="{FF2B5EF4-FFF2-40B4-BE49-F238E27FC236}">
                <a16:creationId xmlns:a16="http://schemas.microsoft.com/office/drawing/2014/main" xmlns=""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8050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8457BB2-E55F-454D-97E4-364820B7A4D8}"/>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a16="http://schemas.microsoft.com/office/drawing/2014/main" xmlns=""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xmlns=""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D52EAF4-6C87-4D07-8FA5-B5C4A16CF7C2}"/>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a16="http://schemas.microsoft.com/office/drawing/2014/main" xmlns=""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E90CC53-1863-445F-B700-412477A7429F}"/>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a16="http://schemas.microsoft.com/office/drawing/2014/main" xmlns=""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3635AC8-78D0-48ED-AD53-C02947976843}"/>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6" name="Footer Placeholder 5">
            <a:extLst>
              <a:ext uri="{FF2B5EF4-FFF2-40B4-BE49-F238E27FC236}">
                <a16:creationId xmlns:a16="http://schemas.microsoft.com/office/drawing/2014/main" xmlns=""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9395BCA-54C0-4D78-9DD1-610F4933E170}"/>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8" name="Footer Placeholder 7">
            <a:extLst>
              <a:ext uri="{FF2B5EF4-FFF2-40B4-BE49-F238E27FC236}">
                <a16:creationId xmlns:a16="http://schemas.microsoft.com/office/drawing/2014/main" xmlns=""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46A58ED-104A-424C-BDF6-0EA720F892DE}"/>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4" name="Footer Placeholder 3">
            <a:extLst>
              <a:ext uri="{FF2B5EF4-FFF2-40B4-BE49-F238E27FC236}">
                <a16:creationId xmlns:a16="http://schemas.microsoft.com/office/drawing/2014/main" xmlns=""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2"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6/11/17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239623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6/11/17</a:t>
            </a:fld>
            <a:endParaRPr lang="en-US"/>
          </a:p>
        </p:txBody>
      </p:sp>
      <p:sp>
        <p:nvSpPr>
          <p:cNvPr id="5" name="Footer Placeholder 4">
            <a:extLst>
              <a:ext uri="{FF2B5EF4-FFF2-40B4-BE49-F238E27FC236}">
                <a16:creationId xmlns:a16="http://schemas.microsoft.com/office/drawing/2014/main" xmlns=""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19624-E12C-4E4E-A6D6-C094AC0C6809}"/>
              </a:ext>
            </a:extLst>
          </p:cNvPr>
          <p:cNvSpPr>
            <a:spLocks noGrp="1"/>
          </p:cNvSpPr>
          <p:nvPr>
            <p:ph type="title"/>
          </p:nvPr>
        </p:nvSpPr>
        <p:spPr/>
        <p:txBody>
          <a:bodyPr/>
          <a:lstStyle/>
          <a:p>
            <a:r>
              <a:rPr lang="en-US" dirty="0"/>
              <a:t>Secure resources by using managed identities</a:t>
            </a:r>
          </a:p>
        </p:txBody>
      </p:sp>
      <p:sp>
        <p:nvSpPr>
          <p:cNvPr id="3" name="Text Placeholder 2">
            <a:extLst>
              <a:ext uri="{FF2B5EF4-FFF2-40B4-BE49-F238E27FC236}">
                <a16:creationId xmlns:a16="http://schemas.microsoft.com/office/drawing/2014/main" xmlns="" id="{3A4F6066-220D-4924-8324-EC2732A6A7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7020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BA2492-37F7-4FA9-BF82-E5D21ECC6E89}"/>
              </a:ext>
            </a:extLst>
          </p:cNvPr>
          <p:cNvSpPr>
            <a:spLocks noGrp="1"/>
          </p:cNvSpPr>
          <p:nvPr>
            <p:ph type="title"/>
          </p:nvPr>
        </p:nvSpPr>
        <p:spPr/>
        <p:txBody>
          <a:bodyPr/>
          <a:lstStyle/>
          <a:p>
            <a:r>
              <a:rPr lang="en-US" dirty="0"/>
              <a:t>Important Flows</a:t>
            </a:r>
          </a:p>
        </p:txBody>
      </p:sp>
      <p:sp>
        <p:nvSpPr>
          <p:cNvPr id="3" name="Content Placeholder 2">
            <a:extLst>
              <a:ext uri="{FF2B5EF4-FFF2-40B4-BE49-F238E27FC236}">
                <a16:creationId xmlns:a16="http://schemas.microsoft.com/office/drawing/2014/main" xmlns="" id="{4991A86A-CBE1-401B-AE0D-A6807A25492F}"/>
              </a:ext>
            </a:extLst>
          </p:cNvPr>
          <p:cNvSpPr>
            <a:spLocks noGrp="1"/>
          </p:cNvSpPr>
          <p:nvPr>
            <p:ph idx="1"/>
          </p:nvPr>
        </p:nvSpPr>
        <p:spPr/>
        <p:txBody>
          <a:bodyPr>
            <a:normAutofit/>
          </a:bodyPr>
          <a:lstStyle/>
          <a:p>
            <a:pPr marL="0" indent="0">
              <a:buNone/>
            </a:pPr>
            <a:r>
              <a:rPr lang="en-US" dirty="0"/>
              <a:t>Authorization Code Flow</a:t>
            </a:r>
          </a:p>
          <a:p>
            <a:pPr marL="0" indent="0">
              <a:buNone/>
            </a:pPr>
            <a:r>
              <a:rPr lang="en-US" sz="2000" dirty="0"/>
              <a:t>The Authorization Code Flow returns an Authorization Code to the Client, which can then exchange it for an ID Token and an Access Token directly.</a:t>
            </a:r>
          </a:p>
          <a:p>
            <a:pPr marL="0" indent="0">
              <a:buNone/>
            </a:pPr>
            <a:endParaRPr lang="en-US" sz="2000" dirty="0"/>
          </a:p>
          <a:p>
            <a:pPr marL="0" indent="0">
              <a:buNone/>
            </a:pPr>
            <a:r>
              <a:rPr lang="en-US" dirty="0"/>
              <a:t>Implicit Flow</a:t>
            </a:r>
          </a:p>
          <a:p>
            <a:pPr marL="0" indent="0">
              <a:buNone/>
            </a:pPr>
            <a:r>
              <a:rPr lang="en-US" sz="2000" dirty="0"/>
              <a:t>The Implicit Flow is mainly used by Clients implemented in a browser using a scripting language. The Access Token and ID Token are returned directly to the Client.</a:t>
            </a:r>
          </a:p>
          <a:p>
            <a:pPr marL="0" indent="0">
              <a:buNone/>
            </a:pPr>
            <a:endParaRPr lang="en-US" sz="2000" dirty="0"/>
          </a:p>
          <a:p>
            <a:pPr marL="0" indent="0">
              <a:buNone/>
            </a:pPr>
            <a:r>
              <a:rPr lang="en-US" dirty="0"/>
              <a:t>Hybrid Flow</a:t>
            </a:r>
          </a:p>
          <a:p>
            <a:pPr marL="0" indent="0">
              <a:buNone/>
            </a:pPr>
            <a:r>
              <a:rPr lang="en-US" sz="2000" dirty="0"/>
              <a:t>The Hybrid Flow, some tokens are returned from the Authorization Endpoint and others are returned from the Token Endpoint.</a:t>
            </a:r>
          </a:p>
        </p:txBody>
      </p:sp>
    </p:spTree>
    <p:extLst>
      <p:ext uri="{BB962C8B-B14F-4D97-AF65-F5344CB8AC3E}">
        <p14:creationId xmlns:p14="http://schemas.microsoft.com/office/powerpoint/2010/main" val="2282929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76DA87-D9B5-411E-BB7B-13AA1D6D8C86}"/>
              </a:ext>
            </a:extLst>
          </p:cNvPr>
          <p:cNvSpPr>
            <a:spLocks noGrp="1"/>
          </p:cNvSpPr>
          <p:nvPr>
            <p:ph type="title"/>
          </p:nvPr>
        </p:nvSpPr>
        <p:spPr/>
        <p:txBody>
          <a:bodyPr/>
          <a:lstStyle/>
          <a:p>
            <a:r>
              <a:rPr lang="en-US" dirty="0"/>
              <a:t>Authorization Flow and Implicit Flow</a:t>
            </a:r>
          </a:p>
        </p:txBody>
      </p:sp>
      <p:graphicFrame>
        <p:nvGraphicFramePr>
          <p:cNvPr id="4" name="Content Placeholder 3">
            <a:extLst>
              <a:ext uri="{FF2B5EF4-FFF2-40B4-BE49-F238E27FC236}">
                <a16:creationId xmlns:a16="http://schemas.microsoft.com/office/drawing/2014/main" xmlns="" id="{A5DA0F8F-AD0F-42EF-ACFA-AE84E05A92B1}"/>
              </a:ext>
            </a:extLst>
          </p:cNvPr>
          <p:cNvGraphicFramePr>
            <a:graphicFrameLocks noGrp="1"/>
          </p:cNvGraphicFramePr>
          <p:nvPr>
            <p:ph idx="1"/>
            <p:extLst>
              <p:ext uri="{D42A27DB-BD31-4B8C-83A1-F6EECF244321}">
                <p14:modId xmlns:p14="http://schemas.microsoft.com/office/powerpoint/2010/main" val="1966793952"/>
              </p:ext>
            </p:extLst>
          </p:nvPr>
        </p:nvGraphicFramePr>
        <p:xfrm>
          <a:off x="838200" y="1825625"/>
          <a:ext cx="10515600" cy="48514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xmlns="" val="3730928322"/>
                    </a:ext>
                  </a:extLst>
                </a:gridCol>
                <a:gridCol w="5257800">
                  <a:extLst>
                    <a:ext uri="{9D8B030D-6E8A-4147-A177-3AD203B41FA5}">
                      <a16:colId xmlns:a16="http://schemas.microsoft.com/office/drawing/2014/main" xmlns="" val="2346454285"/>
                    </a:ext>
                  </a:extLst>
                </a:gridCol>
              </a:tblGrid>
              <a:tr h="370840">
                <a:tc>
                  <a:txBody>
                    <a:bodyPr/>
                    <a:lstStyle/>
                    <a:p>
                      <a:r>
                        <a:rPr lang="en-US" dirty="0"/>
                        <a:t>Authorization Code Flow</a:t>
                      </a:r>
                    </a:p>
                  </a:txBody>
                  <a:tcPr/>
                </a:tc>
                <a:tc>
                  <a:txBody>
                    <a:bodyPr/>
                    <a:lstStyle/>
                    <a:p>
                      <a:r>
                        <a:rPr lang="en-US" dirty="0"/>
                        <a:t>Implicit Flow</a:t>
                      </a:r>
                    </a:p>
                  </a:txBody>
                  <a:tcPr/>
                </a:tc>
                <a:extLst>
                  <a:ext uri="{0D108BD9-81ED-4DB2-BD59-A6C34878D82A}">
                    <a16:rowId xmlns:a16="http://schemas.microsoft.com/office/drawing/2014/main" xmlns="" val="3303154205"/>
                  </a:ext>
                </a:extLst>
              </a:tr>
              <a:tr h="370840">
                <a:tc>
                  <a:txBody>
                    <a:bodyPr/>
                    <a:lstStyle/>
                    <a:p>
                      <a:r>
                        <a:rPr lang="en-US" sz="1800" b="0" i="0" kern="1200" dirty="0">
                          <a:solidFill>
                            <a:schemeClr val="dk1"/>
                          </a:solidFill>
                          <a:effectLst/>
                          <a:latin typeface="+mn-lt"/>
                          <a:ea typeface="+mn-ea"/>
                          <a:cs typeface="+mn-cs"/>
                        </a:rPr>
                        <a:t>1.  Client prepares an Authentication Request containing the desired request parameters.</a:t>
                      </a:r>
                    </a:p>
                    <a:p>
                      <a:r>
                        <a:rPr lang="en-US" sz="1800" b="0" i="0" kern="1200" dirty="0">
                          <a:solidFill>
                            <a:schemeClr val="dk1"/>
                          </a:solidFill>
                          <a:effectLst/>
                          <a:latin typeface="+mn-lt"/>
                          <a:ea typeface="+mn-ea"/>
                          <a:cs typeface="+mn-cs"/>
                        </a:rPr>
                        <a:t>2.  Client sends the request to the Authorization Server.</a:t>
                      </a:r>
                    </a:p>
                    <a:p>
                      <a:r>
                        <a:rPr lang="en-US" sz="1800" b="0" i="0" kern="1200" dirty="0">
                          <a:solidFill>
                            <a:schemeClr val="dk1"/>
                          </a:solidFill>
                          <a:effectLst/>
                          <a:latin typeface="+mn-lt"/>
                          <a:ea typeface="+mn-ea"/>
                          <a:cs typeface="+mn-cs"/>
                        </a:rPr>
                        <a:t>3.  Authorization Server Authenticates the End-User.</a:t>
                      </a:r>
                    </a:p>
                    <a:p>
                      <a:r>
                        <a:rPr lang="en-US" sz="1800" b="0" i="0" kern="1200" dirty="0">
                          <a:solidFill>
                            <a:schemeClr val="dk1"/>
                          </a:solidFill>
                          <a:effectLst/>
                          <a:latin typeface="+mn-lt"/>
                          <a:ea typeface="+mn-ea"/>
                          <a:cs typeface="+mn-cs"/>
                        </a:rPr>
                        <a:t>4.  Authorization Server obtains End-User Consent/Authorization.</a:t>
                      </a:r>
                    </a:p>
                    <a:p>
                      <a:r>
                        <a:rPr lang="en-US" sz="1800" b="0" i="0" kern="1200" dirty="0">
                          <a:solidFill>
                            <a:schemeClr val="dk1"/>
                          </a:solidFill>
                          <a:effectLst/>
                          <a:latin typeface="+mn-lt"/>
                          <a:ea typeface="+mn-ea"/>
                          <a:cs typeface="+mn-cs"/>
                        </a:rPr>
                        <a:t>5.  Authorization Server sends the End-User back to the Client with an </a:t>
                      </a:r>
                      <a:r>
                        <a:rPr lang="en-US" sz="1800" b="1" i="1" kern="1200" dirty="0">
                          <a:solidFill>
                            <a:schemeClr val="dk1"/>
                          </a:solidFill>
                          <a:effectLst/>
                          <a:latin typeface="+mn-lt"/>
                          <a:ea typeface="+mn-ea"/>
                          <a:cs typeface="+mn-cs"/>
                        </a:rPr>
                        <a:t>Authorization Code</a:t>
                      </a:r>
                      <a:r>
                        <a:rPr lang="en-US" sz="1800" b="0" i="1" kern="1200" dirty="0">
                          <a:solidFill>
                            <a:schemeClr val="dk1"/>
                          </a:solidFill>
                          <a:effectLst/>
                          <a:latin typeface="+mn-lt"/>
                          <a:ea typeface="+mn-ea"/>
                          <a:cs typeface="+mn-cs"/>
                        </a:rPr>
                        <a:t>.</a:t>
                      </a:r>
                    </a:p>
                    <a:p>
                      <a:r>
                        <a:rPr lang="en-US" sz="1800" b="1" i="1" kern="1200" dirty="0">
                          <a:solidFill>
                            <a:schemeClr val="dk1"/>
                          </a:solidFill>
                          <a:effectLst/>
                          <a:latin typeface="+mn-lt"/>
                          <a:ea typeface="+mn-ea"/>
                          <a:cs typeface="+mn-cs"/>
                        </a:rPr>
                        <a:t>6.  Client requests a response using the Authorization Code at the Token Endpoint.</a:t>
                      </a:r>
                    </a:p>
                    <a:p>
                      <a:r>
                        <a:rPr lang="en-US" sz="1800" b="1" i="1" kern="1200" dirty="0">
                          <a:solidFill>
                            <a:schemeClr val="dk1"/>
                          </a:solidFill>
                          <a:effectLst/>
                          <a:latin typeface="+mn-lt"/>
                          <a:ea typeface="+mn-ea"/>
                          <a:cs typeface="+mn-cs"/>
                        </a:rPr>
                        <a:t>7.  Client receives a response that contains an ID Token and Access Token in the response body.</a:t>
                      </a:r>
                    </a:p>
                    <a:p>
                      <a:r>
                        <a:rPr lang="en-US" sz="1800" b="1" i="1" kern="1200" dirty="0">
                          <a:solidFill>
                            <a:schemeClr val="dk1"/>
                          </a:solidFill>
                          <a:effectLst/>
                          <a:latin typeface="+mn-lt"/>
                          <a:ea typeface="+mn-ea"/>
                          <a:cs typeface="+mn-cs"/>
                        </a:rPr>
                        <a:t>8.  Client validates the ID token and retrieves the End-User's Subject Identifier.</a:t>
                      </a:r>
                    </a:p>
                    <a:p>
                      <a:endParaRPr lang="en-US" dirty="0"/>
                    </a:p>
                  </a:txBody>
                  <a:tcPr/>
                </a:tc>
                <a:tc>
                  <a:txBody>
                    <a:bodyPr/>
                    <a:lstStyle/>
                    <a:p>
                      <a:r>
                        <a:rPr lang="en-US" sz="1800" b="0" i="0" kern="1200" dirty="0">
                          <a:solidFill>
                            <a:schemeClr val="dk1"/>
                          </a:solidFill>
                          <a:effectLst/>
                          <a:latin typeface="+mn-lt"/>
                          <a:ea typeface="+mn-ea"/>
                          <a:cs typeface="+mn-cs"/>
                        </a:rPr>
                        <a:t>1.  Client prepares an Authentication Request containing the desired request parameters.</a:t>
                      </a:r>
                    </a:p>
                    <a:p>
                      <a:r>
                        <a:rPr lang="en-US" sz="1800" b="0" i="0" kern="1200" dirty="0">
                          <a:solidFill>
                            <a:schemeClr val="dk1"/>
                          </a:solidFill>
                          <a:effectLst/>
                          <a:latin typeface="+mn-lt"/>
                          <a:ea typeface="+mn-ea"/>
                          <a:cs typeface="+mn-cs"/>
                        </a:rPr>
                        <a:t>2.  Client sends the request to the Authorization Server.</a:t>
                      </a:r>
                    </a:p>
                    <a:p>
                      <a:r>
                        <a:rPr lang="en-US" sz="1800" b="0" i="0" kern="1200" dirty="0">
                          <a:solidFill>
                            <a:schemeClr val="dk1"/>
                          </a:solidFill>
                          <a:effectLst/>
                          <a:latin typeface="+mn-lt"/>
                          <a:ea typeface="+mn-ea"/>
                          <a:cs typeface="+mn-cs"/>
                        </a:rPr>
                        <a:t>3.  Authorization Server Authenticates the End-User.</a:t>
                      </a:r>
                    </a:p>
                    <a:p>
                      <a:r>
                        <a:rPr lang="en-US" sz="1800" b="0" i="0" kern="1200" dirty="0">
                          <a:solidFill>
                            <a:schemeClr val="dk1"/>
                          </a:solidFill>
                          <a:effectLst/>
                          <a:latin typeface="+mn-lt"/>
                          <a:ea typeface="+mn-ea"/>
                          <a:cs typeface="+mn-cs"/>
                        </a:rPr>
                        <a:t>4.  Authorization Server obtains End-User Consent/Authorization.</a:t>
                      </a:r>
                    </a:p>
                    <a:p>
                      <a:r>
                        <a:rPr lang="en-US" sz="1800" b="0" i="0" kern="1200" dirty="0">
                          <a:solidFill>
                            <a:schemeClr val="dk1"/>
                          </a:solidFill>
                          <a:effectLst/>
                          <a:latin typeface="+mn-lt"/>
                          <a:ea typeface="+mn-ea"/>
                          <a:cs typeface="+mn-cs"/>
                        </a:rPr>
                        <a:t>5.  Authorization Server sends the End-User back to the Client with an </a:t>
                      </a:r>
                      <a:r>
                        <a:rPr lang="en-US" sz="1800" b="1" i="1" kern="1200" dirty="0">
                          <a:solidFill>
                            <a:schemeClr val="dk1"/>
                          </a:solidFill>
                          <a:effectLst/>
                          <a:latin typeface="+mn-lt"/>
                          <a:ea typeface="+mn-ea"/>
                          <a:cs typeface="+mn-cs"/>
                        </a:rPr>
                        <a:t>ID Token and, if requested, an Access Token.</a:t>
                      </a:r>
                    </a:p>
                    <a:p>
                      <a:r>
                        <a:rPr lang="en-US" sz="1800" b="1" i="1" kern="1200" dirty="0">
                          <a:solidFill>
                            <a:schemeClr val="dk1"/>
                          </a:solidFill>
                          <a:effectLst/>
                          <a:latin typeface="+mn-lt"/>
                          <a:ea typeface="+mn-ea"/>
                          <a:cs typeface="+mn-cs"/>
                        </a:rPr>
                        <a:t>6.  Client validates the ID token and retrieves the End-User's Subject Identifier.</a:t>
                      </a:r>
                    </a:p>
                    <a:p>
                      <a:endParaRPr lang="en-US" dirty="0"/>
                    </a:p>
                  </a:txBody>
                  <a:tcPr/>
                </a:tc>
                <a:extLst>
                  <a:ext uri="{0D108BD9-81ED-4DB2-BD59-A6C34878D82A}">
                    <a16:rowId xmlns:a16="http://schemas.microsoft.com/office/drawing/2014/main" xmlns="" val="608728941"/>
                  </a:ext>
                </a:extLst>
              </a:tr>
            </a:tbl>
          </a:graphicData>
        </a:graphic>
      </p:graphicFrame>
    </p:spTree>
    <p:extLst>
      <p:ext uri="{BB962C8B-B14F-4D97-AF65-F5344CB8AC3E}">
        <p14:creationId xmlns:p14="http://schemas.microsoft.com/office/powerpoint/2010/main" val="3674932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20BC31-EFB3-408F-B1B4-0F4EF10535E5}"/>
              </a:ext>
            </a:extLst>
          </p:cNvPr>
          <p:cNvSpPr>
            <a:spLocks noGrp="1"/>
          </p:cNvSpPr>
          <p:nvPr>
            <p:ph type="title"/>
          </p:nvPr>
        </p:nvSpPr>
        <p:spPr/>
        <p:txBody>
          <a:bodyPr/>
          <a:lstStyle/>
          <a:p>
            <a:r>
              <a:rPr lang="en-US" dirty="0"/>
              <a:t>Secure Using OAuth and OpenID Connect</a:t>
            </a:r>
          </a:p>
        </p:txBody>
      </p:sp>
      <p:sp>
        <p:nvSpPr>
          <p:cNvPr id="3" name="Content Placeholder 2">
            <a:extLst>
              <a:ext uri="{FF2B5EF4-FFF2-40B4-BE49-F238E27FC236}">
                <a16:creationId xmlns:a16="http://schemas.microsoft.com/office/drawing/2014/main" xmlns="" id="{F2889C2F-DD15-45E1-96FD-A2D5D3E69370}"/>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xmlns="" id="{98430BAC-C074-4B42-A008-D0C6BBC927AF}"/>
              </a:ext>
            </a:extLst>
          </p:cNvPr>
          <p:cNvSpPr txBox="1"/>
          <p:nvPr/>
        </p:nvSpPr>
        <p:spPr>
          <a:xfrm>
            <a:off x="337159" y="1502688"/>
            <a:ext cx="11762984" cy="535531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app.UseOpenIdConnectAuthentication</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new </a:t>
            </a:r>
            <a:r>
              <a:rPr lang="en-US" dirty="0" err="1">
                <a:latin typeface="Courier New" panose="02070309020205020404" pitchFamily="49" charset="0"/>
                <a:cs typeface="Courier New" panose="02070309020205020404" pitchFamily="49" charset="0"/>
              </a:rPr>
              <a:t>OpenIdConnectAuthenticationOptions</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ClientId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clientId</a:t>
            </a:r>
            <a:r>
              <a:rPr lang="en-US" dirty="0">
                <a:latin typeface="Courier New" panose="02070309020205020404" pitchFamily="49" charset="0"/>
                <a:cs typeface="Courier New" panose="02070309020205020404" pitchFamily="49" charset="0"/>
              </a:rPr>
              <a:t>, </a:t>
            </a:r>
            <a:r>
              <a:rPr lang="en-US" dirty="0"/>
              <a:t>// The Client ID uniquely identifies application to Azure AD.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Authority = Authority,//</a:t>
            </a:r>
            <a:r>
              <a:rPr lang="en-US" dirty="0"/>
              <a:t>https://login.microsoftonline.com/{tenantId} Sign-in URL of tenant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PostLogoutRedirectUri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 </a:t>
            </a:r>
            <a:r>
              <a:rPr lang="en-US" dirty="0"/>
              <a:t>// Redirect Uri is the URL where the user will be redirected</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 NOTE: handlers are in order of when they get called</a:t>
            </a:r>
          </a:p>
          <a:p>
            <a:r>
              <a:rPr lang="en-US" dirty="0">
                <a:latin typeface="Courier New" panose="02070309020205020404" pitchFamily="49" charset="0"/>
                <a:cs typeface="Courier New" panose="02070309020205020404" pitchFamily="49" charset="0"/>
              </a:rPr>
              <a:t>           Notifications = new </a:t>
            </a:r>
            <a:r>
              <a:rPr lang="en-US" dirty="0" err="1">
                <a:latin typeface="Courier New" panose="02070309020205020404" pitchFamily="49" charset="0"/>
                <a:cs typeface="Courier New" panose="02070309020205020404" pitchFamily="49" charset="0"/>
              </a:rPr>
              <a:t>OpenIdConnectAuthenticationNotifications</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RedirectToIdentityProvider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OnRedirectToIdentityProvider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MessageReceived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OnMessageReceived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SecurityTokenReceived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OnSecurityTokenReceived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SecurityTokenValidated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OnSecurityTokenValidated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AuthorizationCodeReceived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OnAuthorizationCodeReceived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AuthenticationFailed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OnAuthenticationFailed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19611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When using OAuth and OpenID Connect, which notification handler will you know the user is a valid logged in Azure AD user?</a:t>
            </a:r>
          </a:p>
        </p:txBody>
      </p:sp>
      <p:sp>
        <p:nvSpPr>
          <p:cNvPr id="5" name="Content Placeholder 4"/>
          <p:cNvSpPr>
            <a:spLocks noGrp="1"/>
          </p:cNvSpPr>
          <p:nvPr>
            <p:ph idx="1"/>
          </p:nvPr>
        </p:nvSpPr>
        <p:spPr/>
        <p:txBody>
          <a:bodyPr/>
          <a:lstStyle/>
          <a:p>
            <a:r>
              <a:rPr lang="en-US" dirty="0" err="1"/>
              <a:t>RedirectToIdentityProvider</a:t>
            </a:r>
            <a:endParaRPr lang="en-US" dirty="0"/>
          </a:p>
          <a:p>
            <a:r>
              <a:rPr lang="en-US" dirty="0" err="1"/>
              <a:t>MessageReceived</a:t>
            </a:r>
            <a:endParaRPr lang="en-US" dirty="0"/>
          </a:p>
          <a:p>
            <a:r>
              <a:rPr lang="en-US" dirty="0" err="1"/>
              <a:t>SecurityTokenReceived</a:t>
            </a:r>
            <a:endParaRPr lang="en-US" dirty="0"/>
          </a:p>
          <a:p>
            <a:r>
              <a:rPr lang="en-US" dirty="0" err="1"/>
              <a:t>SecurityTokenValidated</a:t>
            </a:r>
            <a:endParaRPr lang="en-US" dirty="0"/>
          </a:p>
          <a:p>
            <a:r>
              <a:rPr lang="en-US" dirty="0" err="1"/>
              <a:t>AuthorizationCodeReceived</a:t>
            </a:r>
            <a:endParaRPr lang="en-US" dirty="0"/>
          </a:p>
          <a:p>
            <a:r>
              <a:rPr lang="en-US" dirty="0" err="1"/>
              <a:t>AuthenticationFailed</a:t>
            </a:r>
            <a:endParaRPr lang="en-US" dirty="0"/>
          </a:p>
        </p:txBody>
      </p:sp>
      <p:sp>
        <p:nvSpPr>
          <p:cNvPr id="6" name="Content Placeholder 5"/>
          <p:cNvSpPr>
            <a:spLocks noGrp="1"/>
          </p:cNvSpPr>
          <p:nvPr>
            <p:ph idx="10"/>
          </p:nvPr>
        </p:nvSpPr>
        <p:spPr/>
        <p:txBody>
          <a:bodyPr/>
          <a:lstStyle/>
          <a:p>
            <a:r>
              <a:rPr lang="en-US" dirty="0" err="1"/>
              <a:t>AuthorizationCodeReceived</a:t>
            </a:r>
            <a:endParaRPr lang="en-US" dirty="0"/>
          </a:p>
        </p:txBody>
      </p:sp>
    </p:spTree>
    <p:extLst>
      <p:ext uri="{BB962C8B-B14F-4D97-AF65-F5344CB8AC3E}">
        <p14:creationId xmlns:p14="http://schemas.microsoft.com/office/powerpoint/2010/main" val="3529265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89E109-BC82-468D-8B35-1D666433C7C8}"/>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Quite a few components participate in an authentication and authorization workflow. Understanding how they interact with one another is the key to a successful implementation.</a:t>
            </a:r>
          </a:p>
        </p:txBody>
      </p:sp>
    </p:spTree>
    <p:extLst>
      <p:ext uri="{BB962C8B-B14F-4D97-AF65-F5344CB8AC3E}">
        <p14:creationId xmlns:p14="http://schemas.microsoft.com/office/powerpoint/2010/main" val="1840454678"/>
      </p:ext>
    </p:extLst>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124F3-778A-4B51-9531-2FBFB3550680}"/>
              </a:ext>
            </a:extLst>
          </p:cNvPr>
          <p:cNvSpPr>
            <a:spLocks noGrp="1"/>
          </p:cNvSpPr>
          <p:nvPr>
            <p:ph type="title"/>
          </p:nvPr>
        </p:nvSpPr>
        <p:spPr/>
        <p:txBody>
          <a:bodyPr/>
          <a:lstStyle/>
          <a:p>
            <a:r>
              <a:rPr lang="en-US" dirty="0"/>
              <a:t>Secure resources by using </a:t>
            </a:r>
            <a:r>
              <a:rPr lang="en-US" dirty="0" smtClean="0"/>
              <a:t>hybrid identities</a:t>
            </a:r>
            <a:endParaRPr lang="en-US" dirty="0"/>
          </a:p>
        </p:txBody>
      </p:sp>
      <p:sp>
        <p:nvSpPr>
          <p:cNvPr id="3" name="Text Placeholder 2">
            <a:extLst>
              <a:ext uri="{FF2B5EF4-FFF2-40B4-BE49-F238E27FC236}">
                <a16:creationId xmlns:a16="http://schemas.microsoft.com/office/drawing/2014/main" xmlns=""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3951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SAML</a:t>
            </a:r>
            <a:endParaRPr lang="en-US" dirty="0"/>
          </a:p>
        </p:txBody>
      </p:sp>
      <p:sp>
        <p:nvSpPr>
          <p:cNvPr id="3" name="Content Placeholder 2">
            <a:extLst>
              <a:ext uri="{FF2B5EF4-FFF2-40B4-BE49-F238E27FC236}">
                <a16:creationId xmlns:a16="http://schemas.microsoft.com/office/drawing/2014/main" xmlns="" id="{10268B94-2AF6-4ADF-BC5F-B8A1EEF2B0D3}"/>
              </a:ext>
            </a:extLst>
          </p:cNvPr>
          <p:cNvSpPr>
            <a:spLocks noGrp="1"/>
          </p:cNvSpPr>
          <p:nvPr>
            <p:ph idx="1"/>
          </p:nvPr>
        </p:nvSpPr>
        <p:spPr/>
        <p:txBody>
          <a:bodyPr>
            <a:normAutofit/>
          </a:bodyPr>
          <a:lstStyle/>
          <a:p>
            <a:pPr marL="0" indent="0">
              <a:buNone/>
            </a:pPr>
            <a:r>
              <a:rPr lang="en-US" dirty="0" smtClean="0"/>
              <a:t>Azure AD supports the SAML 2.0 protocol</a:t>
            </a:r>
          </a:p>
          <a:p>
            <a:pPr marL="0" indent="0">
              <a:buNone/>
            </a:pPr>
            <a:endParaRPr lang="en-US" dirty="0"/>
          </a:p>
          <a:p>
            <a:pPr marL="0" indent="0">
              <a:buNone/>
            </a:pPr>
            <a:r>
              <a:rPr lang="en-US" dirty="0" smtClean="0"/>
              <a:t>All that’s required is a client that can interact via the SAML protocol</a:t>
            </a:r>
            <a:endParaRPr lang="en-US" dirty="0"/>
          </a:p>
          <a:p>
            <a:pPr marL="0" indent="0">
              <a:buNone/>
            </a:pPr>
            <a:endParaRPr lang="en-US" dirty="0"/>
          </a:p>
        </p:txBody>
      </p:sp>
    </p:spTree>
    <p:extLst>
      <p:ext uri="{BB962C8B-B14F-4D97-AF65-F5344CB8AC3E}">
        <p14:creationId xmlns:p14="http://schemas.microsoft.com/office/powerpoint/2010/main" val="3139268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AD FS</a:t>
            </a:r>
            <a:endParaRPr lang="en-US" dirty="0"/>
          </a:p>
        </p:txBody>
      </p:sp>
      <p:pic>
        <p:nvPicPr>
          <p:cNvPr id="6" name="Picture 5" descr="adfs.png"/>
          <p:cNvPicPr>
            <a:picLocks noChangeAspect="1"/>
          </p:cNvPicPr>
          <p:nvPr/>
        </p:nvPicPr>
        <p:blipFill rotWithShape="1">
          <a:blip r:embed="rId3">
            <a:extLst>
              <a:ext uri="{28A0092B-C50C-407E-A947-70E740481C1C}">
                <a14:useLocalDpi xmlns:a14="http://schemas.microsoft.com/office/drawing/2010/main" val="0"/>
              </a:ext>
            </a:extLst>
          </a:blip>
          <a:srcRect l="531" t="11885" r="299" b="1081"/>
          <a:stretch/>
        </p:blipFill>
        <p:spPr>
          <a:xfrm>
            <a:off x="227964" y="1334970"/>
            <a:ext cx="11740143" cy="4753794"/>
          </a:xfrm>
          <a:prstGeom prst="rect">
            <a:avLst/>
          </a:prstGeom>
        </p:spPr>
      </p:pic>
    </p:spTree>
    <p:extLst>
      <p:ext uri="{BB962C8B-B14F-4D97-AF65-F5344CB8AC3E}">
        <p14:creationId xmlns:p14="http://schemas.microsoft.com/office/powerpoint/2010/main" val="3870836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AD Connect</a:t>
            </a:r>
            <a:endParaRPr lang="en-US" dirty="0"/>
          </a:p>
        </p:txBody>
      </p:sp>
      <p:pic>
        <p:nvPicPr>
          <p:cNvPr id="6" name="Picture 5"/>
          <p:cNvPicPr>
            <a:picLocks noChangeAspect="1"/>
          </p:cNvPicPr>
          <p:nvPr/>
        </p:nvPicPr>
        <p:blipFill rotWithShape="1">
          <a:blip r:embed="rId3"/>
          <a:srcRect l="986" t="2711" r="505" b="997"/>
          <a:stretch/>
        </p:blipFill>
        <p:spPr>
          <a:xfrm>
            <a:off x="2361054" y="846566"/>
            <a:ext cx="7506527" cy="5258479"/>
          </a:xfrm>
          <a:prstGeom prst="rect">
            <a:avLst/>
          </a:prstGeom>
          <a:ln>
            <a:noFill/>
          </a:ln>
        </p:spPr>
      </p:pic>
    </p:spTree>
    <p:extLst>
      <p:ext uri="{BB962C8B-B14F-4D97-AF65-F5344CB8AC3E}">
        <p14:creationId xmlns:p14="http://schemas.microsoft.com/office/powerpoint/2010/main" val="3155686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AD Connect SSO</a:t>
            </a:r>
            <a:endParaRPr lang="en-US" dirty="0"/>
          </a:p>
        </p:txBody>
      </p:sp>
      <p:pic>
        <p:nvPicPr>
          <p:cNvPr id="3" name="Picture 2" descr="adconnectsso.png"/>
          <p:cNvPicPr>
            <a:picLocks noChangeAspect="1"/>
          </p:cNvPicPr>
          <p:nvPr/>
        </p:nvPicPr>
        <p:blipFill rotWithShape="1">
          <a:blip r:embed="rId3">
            <a:extLst>
              <a:ext uri="{28A0092B-C50C-407E-A947-70E740481C1C}">
                <a14:useLocalDpi xmlns:a14="http://schemas.microsoft.com/office/drawing/2010/main" val="0"/>
              </a:ext>
            </a:extLst>
          </a:blip>
          <a:srcRect l="559" t="1499" r="559" b="1006"/>
          <a:stretch/>
        </p:blipFill>
        <p:spPr>
          <a:xfrm>
            <a:off x="1791145" y="1269850"/>
            <a:ext cx="8630064" cy="4818914"/>
          </a:xfrm>
          <a:prstGeom prst="rect">
            <a:avLst/>
          </a:prstGeom>
        </p:spPr>
      </p:pic>
    </p:spTree>
    <p:extLst>
      <p:ext uri="{BB962C8B-B14F-4D97-AF65-F5344CB8AC3E}">
        <p14:creationId xmlns:p14="http://schemas.microsoft.com/office/powerpoint/2010/main" val="3301253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11867-E0F7-4236-8CCC-612EAF1EB0AF}"/>
              </a:ext>
            </a:extLst>
          </p:cNvPr>
          <p:cNvSpPr>
            <a:spLocks noGrp="1"/>
          </p:cNvSpPr>
          <p:nvPr>
            <p:ph type="title"/>
          </p:nvPr>
        </p:nvSpPr>
        <p:spPr/>
        <p:txBody>
          <a:bodyPr/>
          <a:lstStyle/>
          <a:p>
            <a:r>
              <a:rPr lang="en-US" dirty="0"/>
              <a:t>Active Directory On-Premises vs Azure AD</a:t>
            </a:r>
          </a:p>
        </p:txBody>
      </p:sp>
      <p:graphicFrame>
        <p:nvGraphicFramePr>
          <p:cNvPr id="4" name="Content Placeholder 3">
            <a:extLst>
              <a:ext uri="{FF2B5EF4-FFF2-40B4-BE49-F238E27FC236}">
                <a16:creationId xmlns:a16="http://schemas.microsoft.com/office/drawing/2014/main" xmlns="" id="{A3E10AE0-7BF3-45B5-A83C-5370108CA159}"/>
              </a:ext>
            </a:extLst>
          </p:cNvPr>
          <p:cNvGraphicFramePr>
            <a:graphicFrameLocks noGrp="1"/>
          </p:cNvGraphicFramePr>
          <p:nvPr>
            <p:ph idx="1"/>
            <p:extLst>
              <p:ext uri="{D42A27DB-BD31-4B8C-83A1-F6EECF244321}">
                <p14:modId xmlns:p14="http://schemas.microsoft.com/office/powerpoint/2010/main" val="1737105790"/>
              </p:ext>
            </p:extLst>
          </p:nvPr>
        </p:nvGraphicFramePr>
        <p:xfrm>
          <a:off x="838200" y="1825625"/>
          <a:ext cx="10515600" cy="31343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xmlns="" val="926890162"/>
                    </a:ext>
                  </a:extLst>
                </a:gridCol>
                <a:gridCol w="5257800">
                  <a:extLst>
                    <a:ext uri="{9D8B030D-6E8A-4147-A177-3AD203B41FA5}">
                      <a16:colId xmlns:a16="http://schemas.microsoft.com/office/drawing/2014/main" xmlns="" val="63422078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Active Directory On-Premise</a:t>
                      </a:r>
                    </a:p>
                  </a:txBody>
                  <a:tcPr/>
                </a:tc>
                <a:tc>
                  <a:txBody>
                    <a:bodyPr/>
                    <a:lstStyle/>
                    <a:p>
                      <a:r>
                        <a:rPr lang="en-US" dirty="0"/>
                        <a:t>Azure AD</a:t>
                      </a:r>
                    </a:p>
                  </a:txBody>
                  <a:tcPr/>
                </a:tc>
                <a:extLst>
                  <a:ext uri="{0D108BD9-81ED-4DB2-BD59-A6C34878D82A}">
                    <a16:rowId xmlns:a16="http://schemas.microsoft.com/office/drawing/2014/main" xmlns="" val="796246793"/>
                  </a:ext>
                </a:extLst>
              </a:tr>
              <a:tr h="370840">
                <a:tc>
                  <a:txBody>
                    <a:bodyPr/>
                    <a:lstStyle/>
                    <a:p>
                      <a:r>
                        <a:rPr lang="en-US" dirty="0"/>
                        <a:t>Authentication Provider</a:t>
                      </a:r>
                    </a:p>
                  </a:txBody>
                  <a:tcPr/>
                </a:tc>
                <a:tc>
                  <a:txBody>
                    <a:bodyPr/>
                    <a:lstStyle/>
                    <a:p>
                      <a:r>
                        <a:rPr lang="en-US" dirty="0"/>
                        <a:t>Authentication Provider</a:t>
                      </a:r>
                    </a:p>
                  </a:txBody>
                  <a:tcPr/>
                </a:tc>
                <a:extLst>
                  <a:ext uri="{0D108BD9-81ED-4DB2-BD59-A6C34878D82A}">
                    <a16:rowId xmlns:a16="http://schemas.microsoft.com/office/drawing/2014/main" xmlns="" val="3495614983"/>
                  </a:ext>
                </a:extLst>
              </a:tr>
              <a:tr h="370840">
                <a:tc>
                  <a:txBody>
                    <a:bodyPr/>
                    <a:lstStyle/>
                    <a:p>
                      <a:r>
                        <a:rPr lang="en-US" dirty="0"/>
                        <a:t>Internal single customer directory service</a:t>
                      </a:r>
                    </a:p>
                  </a:txBody>
                  <a:tcPr/>
                </a:tc>
                <a:tc>
                  <a:txBody>
                    <a:bodyPr/>
                    <a:lstStyle/>
                    <a:p>
                      <a:r>
                        <a:rPr lang="en-US" dirty="0"/>
                        <a:t>Multi-customer public directory service</a:t>
                      </a:r>
                    </a:p>
                  </a:txBody>
                  <a:tcPr/>
                </a:tc>
                <a:extLst>
                  <a:ext uri="{0D108BD9-81ED-4DB2-BD59-A6C34878D82A}">
                    <a16:rowId xmlns:a16="http://schemas.microsoft.com/office/drawing/2014/main" xmlns="" val="395694437"/>
                  </a:ext>
                </a:extLst>
              </a:tr>
              <a:tr h="370840">
                <a:tc>
                  <a:txBody>
                    <a:bodyPr/>
                    <a:lstStyle/>
                    <a:p>
                      <a:r>
                        <a:rPr lang="en-US" dirty="0"/>
                        <a:t>Hierarchical structure of:</a:t>
                      </a:r>
                    </a:p>
                    <a:p>
                      <a:r>
                        <a:rPr lang="en-US" dirty="0"/>
                        <a:t>Users, Computers, Groups, Services</a:t>
                      </a:r>
                    </a:p>
                  </a:txBody>
                  <a:tcPr/>
                </a:tc>
                <a:tc>
                  <a:txBody>
                    <a:bodyPr/>
                    <a:lstStyle/>
                    <a:p>
                      <a:r>
                        <a:rPr lang="en-US" dirty="0"/>
                        <a:t>Flat structure of:</a:t>
                      </a:r>
                    </a:p>
                    <a:p>
                      <a:r>
                        <a:rPr lang="en-US" dirty="0"/>
                        <a:t>Users and Groups</a:t>
                      </a:r>
                    </a:p>
                  </a:txBody>
                  <a:tcPr/>
                </a:tc>
                <a:extLst>
                  <a:ext uri="{0D108BD9-81ED-4DB2-BD59-A6C34878D82A}">
                    <a16:rowId xmlns:a16="http://schemas.microsoft.com/office/drawing/2014/main" xmlns="" val="2661955343"/>
                  </a:ext>
                </a:extLst>
              </a:tr>
              <a:tr h="370840">
                <a:tc>
                  <a:txBody>
                    <a:bodyPr/>
                    <a:lstStyle/>
                    <a:p>
                      <a:r>
                        <a:rPr lang="en-US" dirty="0"/>
                        <a:t>Group Policy and DNS data</a:t>
                      </a:r>
                    </a:p>
                  </a:txBody>
                  <a:tcPr/>
                </a:tc>
                <a:tc>
                  <a:txBody>
                    <a:bodyPr/>
                    <a:lstStyle/>
                    <a:p>
                      <a:r>
                        <a:rPr lang="en-US" dirty="0"/>
                        <a:t>NA</a:t>
                      </a:r>
                    </a:p>
                  </a:txBody>
                  <a:tcPr/>
                </a:tc>
                <a:extLst>
                  <a:ext uri="{0D108BD9-81ED-4DB2-BD59-A6C34878D82A}">
                    <a16:rowId xmlns:a16="http://schemas.microsoft.com/office/drawing/2014/main" xmlns="" val="3755759018"/>
                  </a:ext>
                </a:extLst>
              </a:tr>
              <a:tr h="370840">
                <a:tc>
                  <a:txBody>
                    <a:bodyPr/>
                    <a:lstStyle/>
                    <a:p>
                      <a:r>
                        <a:rPr lang="en-US" dirty="0"/>
                        <a:t>Can be accessed using LDAP</a:t>
                      </a:r>
                    </a:p>
                  </a:txBody>
                  <a:tcPr/>
                </a:tc>
                <a:tc>
                  <a:txBody>
                    <a:bodyPr/>
                    <a:lstStyle/>
                    <a:p>
                      <a:r>
                        <a:rPr lang="en-US" dirty="0"/>
                        <a:t>Can be accessed using Graph API</a:t>
                      </a:r>
                    </a:p>
                  </a:txBody>
                  <a:tcPr/>
                </a:tc>
                <a:extLst>
                  <a:ext uri="{0D108BD9-81ED-4DB2-BD59-A6C34878D82A}">
                    <a16:rowId xmlns:a16="http://schemas.microsoft.com/office/drawing/2014/main" xmlns="" val="452082492"/>
                  </a:ext>
                </a:extLst>
              </a:tr>
              <a:tr h="370840">
                <a:tc>
                  <a:txBody>
                    <a:bodyPr/>
                    <a:lstStyle/>
                    <a:p>
                      <a:r>
                        <a:rPr lang="en-US" dirty="0"/>
                        <a:t>Primarily uses Kerberos for authentication</a:t>
                      </a:r>
                    </a:p>
                  </a:txBody>
                  <a:tcPr/>
                </a:tc>
                <a:tc>
                  <a:txBody>
                    <a:bodyPr/>
                    <a:lstStyle/>
                    <a:p>
                      <a:r>
                        <a:rPr lang="en-US" dirty="0"/>
                        <a:t>Authentication can use SAML, WS-Federation and OAuth</a:t>
                      </a:r>
                    </a:p>
                  </a:txBody>
                  <a:tcPr/>
                </a:tc>
                <a:extLst>
                  <a:ext uri="{0D108BD9-81ED-4DB2-BD59-A6C34878D82A}">
                    <a16:rowId xmlns:a16="http://schemas.microsoft.com/office/drawing/2014/main" xmlns="" val="3456767149"/>
                  </a:ext>
                </a:extLst>
              </a:tr>
            </a:tbl>
          </a:graphicData>
        </a:graphic>
      </p:graphicFrame>
    </p:spTree>
    <p:extLst>
      <p:ext uri="{BB962C8B-B14F-4D97-AF65-F5344CB8AC3E}">
        <p14:creationId xmlns:p14="http://schemas.microsoft.com/office/powerpoint/2010/main" val="3529664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124F3-778A-4B51-9531-2FBFB3550680}"/>
              </a:ext>
            </a:extLst>
          </p:cNvPr>
          <p:cNvSpPr>
            <a:spLocks noGrp="1"/>
          </p:cNvSpPr>
          <p:nvPr>
            <p:ph type="title"/>
          </p:nvPr>
        </p:nvSpPr>
        <p:spPr/>
        <p:txBody>
          <a:bodyPr/>
          <a:lstStyle/>
          <a:p>
            <a:r>
              <a:rPr lang="en-US" dirty="0"/>
              <a:t>Secure resources by using identity providers</a:t>
            </a:r>
          </a:p>
        </p:txBody>
      </p:sp>
      <p:sp>
        <p:nvSpPr>
          <p:cNvPr id="3" name="Text Placeholder 2">
            <a:extLst>
              <a:ext uri="{FF2B5EF4-FFF2-40B4-BE49-F238E27FC236}">
                <a16:creationId xmlns:a16="http://schemas.microsoft.com/office/drawing/2014/main" xmlns=""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3623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0BB56E-0191-4029-B0DC-A063933DE797}"/>
              </a:ext>
            </a:extLst>
          </p:cNvPr>
          <p:cNvSpPr>
            <a:spLocks noGrp="1"/>
          </p:cNvSpPr>
          <p:nvPr>
            <p:ph type="title"/>
          </p:nvPr>
        </p:nvSpPr>
        <p:spPr/>
        <p:txBody>
          <a:bodyPr/>
          <a:lstStyle/>
          <a:p>
            <a:r>
              <a:rPr lang="en-US" dirty="0"/>
              <a:t>Azure AD B2B vs Azure AD B2C</a:t>
            </a:r>
          </a:p>
        </p:txBody>
      </p:sp>
      <p:pic>
        <p:nvPicPr>
          <p:cNvPr id="6" name="Picture 5">
            <a:extLst>
              <a:ext uri="{FF2B5EF4-FFF2-40B4-BE49-F238E27FC236}">
                <a16:creationId xmlns:a16="http://schemas.microsoft.com/office/drawing/2014/main" xmlns="" id="{194B2C69-C26C-43DD-A844-6AEDD7F1D01B}"/>
              </a:ext>
            </a:extLst>
          </p:cNvPr>
          <p:cNvPicPr>
            <a:picLocks noChangeAspect="1"/>
          </p:cNvPicPr>
          <p:nvPr/>
        </p:nvPicPr>
        <p:blipFill>
          <a:blip r:embed="rId3"/>
          <a:stretch>
            <a:fillRect/>
          </a:stretch>
        </p:blipFill>
        <p:spPr>
          <a:xfrm>
            <a:off x="948381" y="1690688"/>
            <a:ext cx="10295238" cy="4657143"/>
          </a:xfrm>
          <a:prstGeom prst="rect">
            <a:avLst/>
          </a:prstGeom>
        </p:spPr>
      </p:pic>
    </p:spTree>
    <p:extLst>
      <p:ext uri="{BB962C8B-B14F-4D97-AF65-F5344CB8AC3E}">
        <p14:creationId xmlns:p14="http://schemas.microsoft.com/office/powerpoint/2010/main" val="140565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a:t>Implement Azure AD B2B Collaboration</a:t>
            </a:r>
          </a:p>
        </p:txBody>
      </p:sp>
      <p:sp>
        <p:nvSpPr>
          <p:cNvPr id="3" name="Content Placeholder 2">
            <a:extLst>
              <a:ext uri="{FF2B5EF4-FFF2-40B4-BE49-F238E27FC236}">
                <a16:creationId xmlns:a16="http://schemas.microsoft.com/office/drawing/2014/main" xmlns="" id="{10268B94-2AF6-4ADF-BC5F-B8A1EEF2B0D3}"/>
              </a:ext>
            </a:extLst>
          </p:cNvPr>
          <p:cNvSpPr>
            <a:spLocks noGrp="1"/>
          </p:cNvSpPr>
          <p:nvPr>
            <p:ph idx="1"/>
          </p:nvPr>
        </p:nvSpPr>
        <p:spPr/>
        <p:txBody>
          <a:bodyPr>
            <a:normAutofit lnSpcReduction="10000"/>
          </a:bodyPr>
          <a:lstStyle/>
          <a:p>
            <a:pPr marL="0" indent="0">
              <a:buNone/>
            </a:pPr>
            <a:r>
              <a:rPr lang="en-US" dirty="0"/>
              <a:t>B2B collaboration allows you to invite users outside of your organization and manage access to applications and resources.</a:t>
            </a:r>
          </a:p>
          <a:p>
            <a:pPr marL="0" indent="0">
              <a:buNone/>
            </a:pPr>
            <a:endParaRPr lang="en-US" dirty="0"/>
          </a:p>
          <a:p>
            <a:pPr marL="0" indent="0">
              <a:buNone/>
            </a:pPr>
            <a:r>
              <a:rPr lang="en-US" dirty="0"/>
              <a:t>Can add invited users to:</a:t>
            </a:r>
          </a:p>
          <a:p>
            <a:pPr marL="0" indent="0">
              <a:buNone/>
            </a:pPr>
            <a:r>
              <a:rPr lang="en-US" dirty="0"/>
              <a:t>    Enterprise applications    </a:t>
            </a:r>
          </a:p>
          <a:p>
            <a:pPr marL="0" indent="0">
              <a:buNone/>
            </a:pPr>
            <a:r>
              <a:rPr lang="en-US" dirty="0"/>
              <a:t>    Directory Users</a:t>
            </a:r>
          </a:p>
          <a:p>
            <a:pPr marL="0" indent="0">
              <a:buNone/>
            </a:pPr>
            <a:r>
              <a:rPr lang="en-US" dirty="0"/>
              <a:t>    Groups</a:t>
            </a:r>
          </a:p>
          <a:p>
            <a:pPr marL="0" indent="0">
              <a:buNone/>
            </a:pPr>
            <a:endParaRPr lang="en-US" dirty="0"/>
          </a:p>
          <a:p>
            <a:pPr marL="0" indent="0">
              <a:buNone/>
            </a:pPr>
            <a:r>
              <a:rPr lang="en-US" dirty="0"/>
              <a:t>Can utilize API to build custom application using B2B</a:t>
            </a:r>
          </a:p>
          <a:p>
            <a:pPr marL="0" indent="0">
              <a:buNone/>
            </a:pPr>
            <a:endParaRPr lang="en-US" dirty="0"/>
          </a:p>
        </p:txBody>
      </p:sp>
    </p:spTree>
    <p:extLst>
      <p:ext uri="{BB962C8B-B14F-4D97-AF65-F5344CB8AC3E}">
        <p14:creationId xmlns:p14="http://schemas.microsoft.com/office/powerpoint/2010/main" val="176166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using Azure AD for its users.  You now need to add users that work for a partner company.  What is the easiest way to give the new external users access to your web application?</a:t>
            </a:r>
          </a:p>
        </p:txBody>
      </p:sp>
      <p:sp>
        <p:nvSpPr>
          <p:cNvPr id="5" name="Content Placeholder 4"/>
          <p:cNvSpPr>
            <a:spLocks noGrp="1"/>
          </p:cNvSpPr>
          <p:nvPr>
            <p:ph idx="1"/>
          </p:nvPr>
        </p:nvSpPr>
        <p:spPr/>
        <p:txBody>
          <a:bodyPr/>
          <a:lstStyle/>
          <a:p>
            <a:r>
              <a:rPr lang="en-US" dirty="0"/>
              <a:t>Change the web application to use a Azure B2C directory</a:t>
            </a:r>
          </a:p>
          <a:p>
            <a:r>
              <a:rPr lang="en-US" dirty="0"/>
              <a:t>Change your Azure AD to use the Premium edition</a:t>
            </a:r>
          </a:p>
          <a:p>
            <a:r>
              <a:rPr lang="en-US" dirty="0"/>
              <a:t>Invite the users from Azure AD (using Azure B2B)</a:t>
            </a:r>
          </a:p>
          <a:p>
            <a:r>
              <a:rPr lang="en-US" dirty="0"/>
              <a:t>Add the users to your internal Active Directory and sync</a:t>
            </a:r>
          </a:p>
        </p:txBody>
      </p:sp>
      <p:sp>
        <p:nvSpPr>
          <p:cNvPr id="6" name="Content Placeholder 5"/>
          <p:cNvSpPr>
            <a:spLocks noGrp="1"/>
          </p:cNvSpPr>
          <p:nvPr>
            <p:ph idx="10"/>
          </p:nvPr>
        </p:nvSpPr>
        <p:spPr/>
        <p:txBody>
          <a:bodyPr/>
          <a:lstStyle/>
          <a:p>
            <a:pPr marL="0" indent="0">
              <a:buNone/>
            </a:pPr>
            <a:r>
              <a:rPr lang="en-US" dirty="0"/>
              <a:t>3)   Invite the users from Azure AD (using Azure B2B)</a:t>
            </a:r>
          </a:p>
        </p:txBody>
      </p:sp>
    </p:spTree>
    <p:extLst>
      <p:ext uri="{BB962C8B-B14F-4D97-AF65-F5344CB8AC3E}">
        <p14:creationId xmlns:p14="http://schemas.microsoft.com/office/powerpoint/2010/main" val="3539906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7F4C11-AB35-4B69-A42A-E8FF545C9600}"/>
              </a:ext>
            </a:extLst>
          </p:cNvPr>
          <p:cNvSpPr>
            <a:spLocks noGrp="1"/>
          </p:cNvSpPr>
          <p:nvPr>
            <p:ph type="title"/>
          </p:nvPr>
        </p:nvSpPr>
        <p:spPr/>
        <p:txBody>
          <a:bodyPr/>
          <a:lstStyle/>
          <a:p>
            <a:r>
              <a:rPr lang="en-US" dirty="0"/>
              <a:t>Manage Identity and access by using Azure AD B2C</a:t>
            </a:r>
          </a:p>
        </p:txBody>
      </p:sp>
      <p:sp>
        <p:nvSpPr>
          <p:cNvPr id="3" name="Content Placeholder 2">
            <a:extLst>
              <a:ext uri="{FF2B5EF4-FFF2-40B4-BE49-F238E27FC236}">
                <a16:creationId xmlns:a16="http://schemas.microsoft.com/office/drawing/2014/main" xmlns="" id="{A983336B-0C17-4AFD-A45B-AB0B71824517}"/>
              </a:ext>
            </a:extLst>
          </p:cNvPr>
          <p:cNvSpPr>
            <a:spLocks noGrp="1"/>
          </p:cNvSpPr>
          <p:nvPr>
            <p:ph idx="1"/>
          </p:nvPr>
        </p:nvSpPr>
        <p:spPr/>
        <p:txBody>
          <a:bodyPr>
            <a:normAutofit fontScale="62500" lnSpcReduction="20000"/>
          </a:bodyPr>
          <a:lstStyle/>
          <a:p>
            <a:pPr marL="0" indent="0">
              <a:buNone/>
            </a:pPr>
            <a:r>
              <a:rPr lang="en-US" dirty="0"/>
              <a:t>Once you create Azure AD B2C, you need to link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Allows you to add users from </a:t>
            </a:r>
          </a:p>
          <a:p>
            <a:pPr marL="0" indent="0">
              <a:buNone/>
            </a:pPr>
            <a:r>
              <a:rPr lang="en-US" dirty="0"/>
              <a:t>    Social accounts</a:t>
            </a:r>
          </a:p>
          <a:p>
            <a:pPr marL="0" indent="0">
              <a:buNone/>
            </a:pPr>
            <a:r>
              <a:rPr lang="en-US" dirty="0"/>
              <a:t>    Enterprise Accounts</a:t>
            </a:r>
          </a:p>
          <a:p>
            <a:pPr marL="0" indent="0">
              <a:buNone/>
            </a:pPr>
            <a:r>
              <a:rPr lang="en-US" dirty="0"/>
              <a:t>    Local Accounts</a:t>
            </a:r>
          </a:p>
          <a:p>
            <a:pPr marL="0" indent="0">
              <a:buNone/>
            </a:pPr>
            <a:r>
              <a:rPr lang="en-US" dirty="0"/>
              <a:t>Can set policies</a:t>
            </a:r>
          </a:p>
          <a:p>
            <a:pPr marL="0" indent="0">
              <a:buNone/>
            </a:pPr>
            <a:r>
              <a:rPr lang="en-US" dirty="0"/>
              <a:t>Can Brand login experience</a:t>
            </a:r>
          </a:p>
          <a:p>
            <a:pPr marL="0" indent="0">
              <a:buNone/>
            </a:pPr>
            <a:endParaRPr lang="en-US" dirty="0"/>
          </a:p>
        </p:txBody>
      </p:sp>
      <p:pic>
        <p:nvPicPr>
          <p:cNvPr id="4" name="Picture 3">
            <a:extLst>
              <a:ext uri="{FF2B5EF4-FFF2-40B4-BE49-F238E27FC236}">
                <a16:creationId xmlns:a16="http://schemas.microsoft.com/office/drawing/2014/main" xmlns="" id="{89E6BA41-CB30-433E-9FA9-73B349998D50}"/>
              </a:ext>
            </a:extLst>
          </p:cNvPr>
          <p:cNvPicPr>
            <a:picLocks noChangeAspect="1"/>
          </p:cNvPicPr>
          <p:nvPr/>
        </p:nvPicPr>
        <p:blipFill>
          <a:blip r:embed="rId3"/>
          <a:stretch>
            <a:fillRect/>
          </a:stretch>
        </p:blipFill>
        <p:spPr>
          <a:xfrm>
            <a:off x="8552465" y="1415579"/>
            <a:ext cx="3028571" cy="5171429"/>
          </a:xfrm>
          <a:prstGeom prst="rect">
            <a:avLst/>
          </a:prstGeom>
        </p:spPr>
      </p:pic>
      <p:pic>
        <p:nvPicPr>
          <p:cNvPr id="5" name="Picture 4">
            <a:extLst>
              <a:ext uri="{FF2B5EF4-FFF2-40B4-BE49-F238E27FC236}">
                <a16:creationId xmlns:a16="http://schemas.microsoft.com/office/drawing/2014/main" xmlns="" id="{47DEF6A1-804E-4A49-BAD4-63D266167383}"/>
              </a:ext>
            </a:extLst>
          </p:cNvPr>
          <p:cNvPicPr>
            <a:picLocks noChangeAspect="1"/>
          </p:cNvPicPr>
          <p:nvPr/>
        </p:nvPicPr>
        <p:blipFill>
          <a:blip r:embed="rId4"/>
          <a:stretch>
            <a:fillRect/>
          </a:stretch>
        </p:blipFill>
        <p:spPr>
          <a:xfrm>
            <a:off x="838857" y="2151976"/>
            <a:ext cx="5257143" cy="1752381"/>
          </a:xfrm>
          <a:prstGeom prst="rect">
            <a:avLst/>
          </a:prstGeom>
        </p:spPr>
      </p:pic>
    </p:spTree>
    <p:extLst>
      <p:ext uri="{BB962C8B-B14F-4D97-AF65-F5344CB8AC3E}">
        <p14:creationId xmlns:p14="http://schemas.microsoft.com/office/powerpoint/2010/main" val="3708722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EC8CEE-14EF-4552-81A2-76FC223A50CC}"/>
              </a:ext>
            </a:extLst>
          </p:cNvPr>
          <p:cNvSpPr>
            <a:spLocks noGrp="1"/>
          </p:cNvSpPr>
          <p:nvPr>
            <p:ph type="title"/>
          </p:nvPr>
        </p:nvSpPr>
        <p:spPr/>
        <p:txBody>
          <a:bodyPr/>
          <a:lstStyle/>
          <a:p>
            <a:r>
              <a:rPr lang="en-US" dirty="0"/>
              <a:t>Provide access to resources using identity providers</a:t>
            </a:r>
          </a:p>
        </p:txBody>
      </p:sp>
      <p:sp>
        <p:nvSpPr>
          <p:cNvPr id="3" name="Content Placeholder 2">
            <a:extLst>
              <a:ext uri="{FF2B5EF4-FFF2-40B4-BE49-F238E27FC236}">
                <a16:creationId xmlns:a16="http://schemas.microsoft.com/office/drawing/2014/main" xmlns="" id="{88FF7262-5897-4473-98CC-2E62339F3C86}"/>
              </a:ext>
            </a:extLst>
          </p:cNvPr>
          <p:cNvSpPr>
            <a:spLocks noGrp="1"/>
          </p:cNvSpPr>
          <p:nvPr>
            <p:ph idx="1"/>
          </p:nvPr>
        </p:nvSpPr>
        <p:spPr/>
        <p:txBody>
          <a:bodyPr/>
          <a:lstStyle/>
          <a:p>
            <a:pPr marL="0" indent="0">
              <a:buNone/>
            </a:pPr>
            <a:r>
              <a:rPr lang="en-US" dirty="0"/>
              <a:t>Configure Identity Providers in Azure AD B2C</a:t>
            </a:r>
          </a:p>
          <a:p>
            <a:pPr marL="0" indent="0">
              <a:buNone/>
            </a:pPr>
            <a:r>
              <a:rPr lang="en-US" dirty="0"/>
              <a:t>Configure in App Service Authentication blade</a:t>
            </a:r>
          </a:p>
        </p:txBody>
      </p:sp>
      <p:pic>
        <p:nvPicPr>
          <p:cNvPr id="4" name="Picture 3">
            <a:extLst>
              <a:ext uri="{FF2B5EF4-FFF2-40B4-BE49-F238E27FC236}">
                <a16:creationId xmlns:a16="http://schemas.microsoft.com/office/drawing/2014/main" xmlns="" id="{577B4EEA-EE24-4E8C-BD14-71DD32418062}"/>
              </a:ext>
            </a:extLst>
          </p:cNvPr>
          <p:cNvPicPr>
            <a:picLocks noChangeAspect="1"/>
          </p:cNvPicPr>
          <p:nvPr/>
        </p:nvPicPr>
        <p:blipFill>
          <a:blip r:embed="rId3"/>
          <a:stretch>
            <a:fillRect/>
          </a:stretch>
        </p:blipFill>
        <p:spPr>
          <a:xfrm>
            <a:off x="8206498" y="1252277"/>
            <a:ext cx="3019048" cy="2619048"/>
          </a:xfrm>
          <a:prstGeom prst="rect">
            <a:avLst/>
          </a:prstGeom>
        </p:spPr>
      </p:pic>
      <p:pic>
        <p:nvPicPr>
          <p:cNvPr id="5" name="Picture 4">
            <a:extLst>
              <a:ext uri="{FF2B5EF4-FFF2-40B4-BE49-F238E27FC236}">
                <a16:creationId xmlns:a16="http://schemas.microsoft.com/office/drawing/2014/main" xmlns="" id="{80376A88-8328-4CBE-817A-43391D90190A}"/>
              </a:ext>
            </a:extLst>
          </p:cNvPr>
          <p:cNvPicPr>
            <a:picLocks noChangeAspect="1"/>
          </p:cNvPicPr>
          <p:nvPr/>
        </p:nvPicPr>
        <p:blipFill>
          <a:blip r:embed="rId4"/>
          <a:stretch>
            <a:fillRect/>
          </a:stretch>
        </p:blipFill>
        <p:spPr>
          <a:xfrm>
            <a:off x="838200" y="2936507"/>
            <a:ext cx="4772418" cy="3763961"/>
          </a:xfrm>
          <a:prstGeom prst="rect">
            <a:avLst/>
          </a:prstGeom>
        </p:spPr>
      </p:pic>
    </p:spTree>
    <p:extLst>
      <p:ext uri="{BB962C8B-B14F-4D97-AF65-F5344CB8AC3E}">
        <p14:creationId xmlns:p14="http://schemas.microsoft.com/office/powerpoint/2010/main" val="2989670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that needs to support Single Sign On for your </a:t>
            </a:r>
            <a:r>
              <a:rPr lang="en-US" dirty="0" err="1"/>
              <a:t>on-premise</a:t>
            </a:r>
            <a:r>
              <a:rPr lang="en-US" dirty="0"/>
              <a:t> users and be able to add external users using their social logins.  Which product will be the best to use? </a:t>
            </a:r>
          </a:p>
        </p:txBody>
      </p:sp>
      <p:sp>
        <p:nvSpPr>
          <p:cNvPr id="5" name="Content Placeholder 4"/>
          <p:cNvSpPr>
            <a:spLocks noGrp="1"/>
          </p:cNvSpPr>
          <p:nvPr>
            <p:ph idx="1"/>
          </p:nvPr>
        </p:nvSpPr>
        <p:spPr/>
        <p:txBody>
          <a:bodyPr/>
          <a:lstStyle/>
          <a:p>
            <a:r>
              <a:rPr lang="en-US" dirty="0"/>
              <a:t>Azure AD B2C</a:t>
            </a:r>
          </a:p>
          <a:p>
            <a:r>
              <a:rPr lang="en-US" dirty="0"/>
              <a:t>Key Vault</a:t>
            </a:r>
          </a:p>
          <a:p>
            <a:r>
              <a:rPr lang="en-US" dirty="0"/>
              <a:t>Security Center</a:t>
            </a:r>
          </a:p>
          <a:p>
            <a:r>
              <a:rPr lang="en-US" dirty="0"/>
              <a:t>Azure B2B Collaboration</a:t>
            </a:r>
          </a:p>
        </p:txBody>
      </p:sp>
      <p:sp>
        <p:nvSpPr>
          <p:cNvPr id="6" name="Content Placeholder 5"/>
          <p:cNvSpPr>
            <a:spLocks noGrp="1"/>
          </p:cNvSpPr>
          <p:nvPr>
            <p:ph idx="10"/>
          </p:nvPr>
        </p:nvSpPr>
        <p:spPr/>
        <p:txBody>
          <a:bodyPr/>
          <a:lstStyle/>
          <a:p>
            <a:r>
              <a:rPr lang="en-US" dirty="0"/>
              <a:t>Azure AD B2C</a:t>
            </a:r>
          </a:p>
        </p:txBody>
      </p:sp>
    </p:spTree>
    <p:extLst>
      <p:ext uri="{BB962C8B-B14F-4D97-AF65-F5344CB8AC3E}">
        <p14:creationId xmlns:p14="http://schemas.microsoft.com/office/powerpoint/2010/main" val="4053370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building a new application and have the following requirements: branded login page and ability to use a </a:t>
            </a:r>
            <a:r>
              <a:rPr lang="en-US" dirty="0" err="1"/>
              <a:t>facebook</a:t>
            </a:r>
            <a:r>
              <a:rPr lang="en-US" dirty="0"/>
              <a:t> login.  What product  would you use?</a:t>
            </a:r>
          </a:p>
        </p:txBody>
      </p:sp>
      <p:sp>
        <p:nvSpPr>
          <p:cNvPr id="5" name="Content Placeholder 4"/>
          <p:cNvSpPr>
            <a:spLocks noGrp="1"/>
          </p:cNvSpPr>
          <p:nvPr>
            <p:ph idx="1"/>
          </p:nvPr>
        </p:nvSpPr>
        <p:spPr/>
        <p:txBody>
          <a:bodyPr/>
          <a:lstStyle/>
          <a:p>
            <a:r>
              <a:rPr lang="en-US" dirty="0"/>
              <a:t>Azure AD Premium edition</a:t>
            </a:r>
          </a:p>
          <a:p>
            <a:r>
              <a:rPr lang="en-US" dirty="0"/>
              <a:t>Azure AD B2C</a:t>
            </a:r>
          </a:p>
          <a:p>
            <a:r>
              <a:rPr lang="en-US" dirty="0"/>
              <a:t>Azure Active Directory Domain Services</a:t>
            </a:r>
          </a:p>
          <a:p>
            <a:r>
              <a:rPr lang="en-US" dirty="0"/>
              <a:t>Active Directory FS</a:t>
            </a:r>
          </a:p>
        </p:txBody>
      </p:sp>
      <p:sp>
        <p:nvSpPr>
          <p:cNvPr id="6" name="Content Placeholder 5"/>
          <p:cNvSpPr>
            <a:spLocks noGrp="1"/>
          </p:cNvSpPr>
          <p:nvPr>
            <p:ph idx="10"/>
          </p:nvPr>
        </p:nvSpPr>
        <p:spPr/>
        <p:txBody>
          <a:bodyPr/>
          <a:lstStyle/>
          <a:p>
            <a:r>
              <a:rPr lang="en-US" dirty="0"/>
              <a:t>Azure AD B2C</a:t>
            </a:r>
          </a:p>
        </p:txBody>
      </p:sp>
    </p:spTree>
    <p:extLst>
      <p:ext uri="{BB962C8B-B14F-4D97-AF65-F5344CB8AC3E}">
        <p14:creationId xmlns:p14="http://schemas.microsoft.com/office/powerpoint/2010/main" val="697411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87B857-FF9F-43F7-B0BC-C5F3F3D6B01F}"/>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Azure B2C allows you to add social accounts, enterprise accounts and local accounts.  It is very flexible and newer than Azure AD.  The exam may not call out Azure B2C or Azure B2B Collaboration, but you will need to know how to provide the solutions they solve.  In preparing for the exam, you should try to explore both types of Azure AD directories and learn </a:t>
            </a:r>
            <a:r>
              <a:rPr lang="en-US"/>
              <a:t>the pros and cons.</a:t>
            </a:r>
            <a:endParaRPr lang="en-US" dirty="0"/>
          </a:p>
        </p:txBody>
      </p:sp>
    </p:spTree>
    <p:extLst>
      <p:ext uri="{BB962C8B-B14F-4D97-AF65-F5344CB8AC3E}">
        <p14:creationId xmlns:p14="http://schemas.microsoft.com/office/powerpoint/2010/main" val="2430865940"/>
      </p:ext>
    </p:extLst>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E34D5E5C-6938-43FD-8F6E-D8416F0615E7}"/>
              </a:ext>
            </a:extLst>
          </p:cNvPr>
          <p:cNvSpPr>
            <a:spLocks noGrp="1"/>
          </p:cNvSpPr>
          <p:nvPr>
            <p:ph type="title"/>
          </p:nvPr>
        </p:nvSpPr>
        <p:spPr>
          <a:xfrm>
            <a:off x="838200" y="365125"/>
            <a:ext cx="10515600" cy="1325563"/>
          </a:xfrm>
        </p:spPr>
        <p:txBody>
          <a:bodyPr/>
          <a:lstStyle/>
          <a:p>
            <a:r>
              <a:rPr lang="en-US" dirty="0"/>
              <a:t>Azure AD Edition Features</a:t>
            </a:r>
          </a:p>
        </p:txBody>
      </p:sp>
      <p:pic>
        <p:nvPicPr>
          <p:cNvPr id="116" name="Picture 115">
            <a:extLst>
              <a:ext uri="{FF2B5EF4-FFF2-40B4-BE49-F238E27FC236}">
                <a16:creationId xmlns:a16="http://schemas.microsoft.com/office/drawing/2014/main" xmlns="" id="{06C39F37-BBE5-4DC0-859F-1B2D8E0AA73F}"/>
              </a:ext>
            </a:extLst>
          </p:cNvPr>
          <p:cNvPicPr>
            <a:picLocks noChangeAspect="1"/>
          </p:cNvPicPr>
          <p:nvPr/>
        </p:nvPicPr>
        <p:blipFill>
          <a:blip r:embed="rId3"/>
          <a:stretch>
            <a:fillRect/>
          </a:stretch>
        </p:blipFill>
        <p:spPr>
          <a:xfrm>
            <a:off x="462666" y="1407266"/>
            <a:ext cx="11266667" cy="4895238"/>
          </a:xfrm>
          <a:prstGeom prst="rect">
            <a:avLst/>
          </a:prstGeom>
        </p:spPr>
      </p:pic>
    </p:spTree>
    <p:extLst>
      <p:ext uri="{BB962C8B-B14F-4D97-AF65-F5344CB8AC3E}">
        <p14:creationId xmlns:p14="http://schemas.microsoft.com/office/powerpoint/2010/main" val="3721637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3245C7-6C6F-4704-9C05-2EEC02833EBD}"/>
              </a:ext>
            </a:extLst>
          </p:cNvPr>
          <p:cNvSpPr>
            <a:spLocks noGrp="1"/>
          </p:cNvSpPr>
          <p:nvPr>
            <p:ph type="title"/>
          </p:nvPr>
        </p:nvSpPr>
        <p:spPr/>
        <p:txBody>
          <a:bodyPr/>
          <a:lstStyle/>
          <a:p>
            <a:r>
              <a:rPr lang="en-US" dirty="0"/>
              <a:t>Azure AD Premium Features</a:t>
            </a:r>
          </a:p>
        </p:txBody>
      </p:sp>
      <p:pic>
        <p:nvPicPr>
          <p:cNvPr id="4" name="Content Placeholder 3">
            <a:extLst>
              <a:ext uri="{FF2B5EF4-FFF2-40B4-BE49-F238E27FC236}">
                <a16:creationId xmlns:a16="http://schemas.microsoft.com/office/drawing/2014/main" xmlns="" id="{49252237-7EA9-4261-913B-A192FD17CAEC}"/>
              </a:ext>
            </a:extLst>
          </p:cNvPr>
          <p:cNvPicPr>
            <a:picLocks noGrp="1" noChangeAspect="1"/>
          </p:cNvPicPr>
          <p:nvPr>
            <p:ph idx="1"/>
          </p:nvPr>
        </p:nvPicPr>
        <p:blipFill>
          <a:blip r:embed="rId3"/>
          <a:stretch>
            <a:fillRect/>
          </a:stretch>
        </p:blipFill>
        <p:spPr>
          <a:xfrm>
            <a:off x="243914" y="1690688"/>
            <a:ext cx="11948086" cy="4559800"/>
          </a:xfrm>
          <a:prstGeom prst="rect">
            <a:avLst/>
          </a:prstGeom>
        </p:spPr>
      </p:pic>
    </p:spTree>
    <p:extLst>
      <p:ext uri="{BB962C8B-B14F-4D97-AF65-F5344CB8AC3E}">
        <p14:creationId xmlns:p14="http://schemas.microsoft.com/office/powerpoint/2010/main" val="1223289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Azure AD editions provide self service password reset?</a:t>
            </a:r>
          </a:p>
        </p:txBody>
      </p:sp>
      <p:sp>
        <p:nvSpPr>
          <p:cNvPr id="5" name="Content Placeholder 4"/>
          <p:cNvSpPr>
            <a:spLocks noGrp="1"/>
          </p:cNvSpPr>
          <p:nvPr>
            <p:ph idx="1"/>
          </p:nvPr>
        </p:nvSpPr>
        <p:spPr/>
        <p:txBody>
          <a:bodyPr/>
          <a:lstStyle/>
          <a:p>
            <a:r>
              <a:rPr lang="en-US" dirty="0"/>
              <a:t>Free</a:t>
            </a:r>
          </a:p>
          <a:p>
            <a:r>
              <a:rPr lang="en-US" dirty="0"/>
              <a:t>Basic</a:t>
            </a:r>
          </a:p>
          <a:p>
            <a:r>
              <a:rPr lang="en-US" dirty="0"/>
              <a:t>Premium</a:t>
            </a:r>
          </a:p>
        </p:txBody>
      </p:sp>
      <p:sp>
        <p:nvSpPr>
          <p:cNvPr id="6" name="Content Placeholder 5"/>
          <p:cNvSpPr>
            <a:spLocks noGrp="1"/>
          </p:cNvSpPr>
          <p:nvPr>
            <p:ph idx="10"/>
          </p:nvPr>
        </p:nvSpPr>
        <p:spPr/>
        <p:txBody>
          <a:bodyPr/>
          <a:lstStyle/>
          <a:p>
            <a:pPr marL="0" indent="0">
              <a:buNone/>
            </a:pPr>
            <a:r>
              <a:rPr lang="en-US" dirty="0"/>
              <a:t>2)   Basic</a:t>
            </a:r>
          </a:p>
          <a:p>
            <a:pPr marL="0" indent="0">
              <a:buNone/>
            </a:pPr>
            <a:r>
              <a:rPr lang="en-US" dirty="0"/>
              <a:t>3)   Premium</a:t>
            </a:r>
          </a:p>
        </p:txBody>
      </p:sp>
    </p:spTree>
    <p:extLst>
      <p:ext uri="{BB962C8B-B14F-4D97-AF65-F5344CB8AC3E}">
        <p14:creationId xmlns:p14="http://schemas.microsoft.com/office/powerpoint/2010/main" val="1736770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4ACD7B-B378-49D2-94AF-98F998964D1E}"/>
              </a:ext>
            </a:extLst>
          </p:cNvPr>
          <p:cNvSpPr>
            <a:spLocks noGrp="1"/>
          </p:cNvSpPr>
          <p:nvPr>
            <p:ph type="title"/>
          </p:nvPr>
        </p:nvSpPr>
        <p:spPr/>
        <p:txBody>
          <a:bodyPr/>
          <a:lstStyle/>
          <a:p>
            <a:r>
              <a:rPr lang="en-US" dirty="0"/>
              <a:t>Access Azure AD using Graph API</a:t>
            </a:r>
          </a:p>
        </p:txBody>
      </p:sp>
      <p:sp>
        <p:nvSpPr>
          <p:cNvPr id="3" name="Content Placeholder 2">
            <a:extLst>
              <a:ext uri="{FF2B5EF4-FFF2-40B4-BE49-F238E27FC236}">
                <a16:creationId xmlns:a16="http://schemas.microsoft.com/office/drawing/2014/main" xmlns="" id="{F1AFAA6E-885B-49BC-8374-CD4C611052D9}"/>
              </a:ext>
            </a:extLst>
          </p:cNvPr>
          <p:cNvSpPr>
            <a:spLocks noGrp="1"/>
          </p:cNvSpPr>
          <p:nvPr>
            <p:ph idx="1"/>
          </p:nvPr>
        </p:nvSpPr>
        <p:spPr/>
        <p:txBody>
          <a:bodyPr>
            <a:normAutofit lnSpcReduction="10000"/>
          </a:bodyPr>
          <a:lstStyle/>
          <a:p>
            <a:pPr marL="0" indent="0">
              <a:buNone/>
            </a:pPr>
            <a:r>
              <a:rPr lang="en-US" dirty="0"/>
              <a:t>REST API endpoints (OData 3.0 compliant)</a:t>
            </a:r>
          </a:p>
          <a:p>
            <a:pPr marL="0" indent="0">
              <a:buNone/>
            </a:pPr>
            <a:r>
              <a:rPr lang="en-US" dirty="0"/>
              <a:t>Supports common operations:</a:t>
            </a:r>
          </a:p>
          <a:p>
            <a:pPr marL="0" indent="0">
              <a:buNone/>
            </a:pPr>
            <a:r>
              <a:rPr lang="en-US" dirty="0"/>
              <a:t>    Create a new user in a directory</a:t>
            </a:r>
          </a:p>
          <a:p>
            <a:pPr marL="0" indent="0">
              <a:buNone/>
            </a:pPr>
            <a:r>
              <a:rPr lang="en-US" dirty="0"/>
              <a:t>    Get a user’s detailed properties</a:t>
            </a:r>
          </a:p>
          <a:p>
            <a:pPr marL="0" indent="0">
              <a:buNone/>
            </a:pPr>
            <a:r>
              <a:rPr lang="en-US" dirty="0"/>
              <a:t>    Update a user’s properties</a:t>
            </a:r>
          </a:p>
          <a:p>
            <a:pPr marL="0" indent="0">
              <a:buNone/>
            </a:pPr>
            <a:r>
              <a:rPr lang="en-US" dirty="0"/>
              <a:t>    Check a user’s group membership for role-based access</a:t>
            </a:r>
          </a:p>
          <a:p>
            <a:pPr marL="0" indent="0">
              <a:buNone/>
            </a:pPr>
            <a:r>
              <a:rPr lang="en-US" dirty="0"/>
              <a:t>    Disable a user’s account or delete it entirely</a:t>
            </a:r>
          </a:p>
          <a:p>
            <a:pPr marL="0" indent="0">
              <a:buNone/>
            </a:pPr>
            <a:endParaRPr lang="en-US" dirty="0"/>
          </a:p>
          <a:p>
            <a:pPr marL="0" indent="0">
              <a:buNone/>
            </a:pPr>
            <a:r>
              <a:rPr lang="en-US" dirty="0"/>
              <a:t>NOTE: Microsoft Graph is the next up and coming way to do this</a:t>
            </a:r>
          </a:p>
        </p:txBody>
      </p:sp>
    </p:spTree>
    <p:extLst>
      <p:ext uri="{BB962C8B-B14F-4D97-AF65-F5344CB8AC3E}">
        <p14:creationId xmlns:p14="http://schemas.microsoft.com/office/powerpoint/2010/main" val="445021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156839-E2F9-4BC5-969F-0E2EE6BD4FF3}"/>
              </a:ext>
            </a:extLst>
          </p:cNvPr>
          <p:cNvSpPr>
            <a:spLocks noGrp="1"/>
          </p:cNvSpPr>
          <p:nvPr>
            <p:ph type="title"/>
          </p:nvPr>
        </p:nvSpPr>
        <p:spPr/>
        <p:txBody>
          <a:bodyPr/>
          <a:lstStyle/>
          <a:p>
            <a:r>
              <a:rPr lang="en-US" dirty="0"/>
              <a:t>Steps to using Graph API</a:t>
            </a:r>
          </a:p>
        </p:txBody>
      </p:sp>
      <p:sp>
        <p:nvSpPr>
          <p:cNvPr id="3" name="Content Placeholder 2">
            <a:extLst>
              <a:ext uri="{FF2B5EF4-FFF2-40B4-BE49-F238E27FC236}">
                <a16:creationId xmlns:a16="http://schemas.microsoft.com/office/drawing/2014/main" xmlns="" id="{AFC0DF39-09DF-4452-A558-3B0DC406078A}"/>
              </a:ext>
            </a:extLst>
          </p:cNvPr>
          <p:cNvSpPr>
            <a:spLocks noGrp="1"/>
          </p:cNvSpPr>
          <p:nvPr>
            <p:ph idx="1"/>
          </p:nvPr>
        </p:nvSpPr>
        <p:spPr>
          <a:xfrm>
            <a:off x="838200" y="1825625"/>
            <a:ext cx="10515600" cy="2700655"/>
          </a:xfrm>
        </p:spPr>
        <p:txBody>
          <a:bodyPr/>
          <a:lstStyle/>
          <a:p>
            <a:pPr marL="0" indent="0">
              <a:buNone/>
            </a:pPr>
            <a:r>
              <a:rPr lang="en-US" dirty="0"/>
              <a:t>Three steps to accessing Microsoft Graph API</a:t>
            </a:r>
          </a:p>
          <a:p>
            <a:pPr marL="514350" indent="-514350">
              <a:buAutoNum type="arabicPeriod"/>
            </a:pPr>
            <a:r>
              <a:rPr lang="en-US" dirty="0"/>
              <a:t>Add application with a client secret</a:t>
            </a:r>
          </a:p>
          <a:p>
            <a:pPr marL="514350" indent="-514350">
              <a:buAutoNum type="arabicPeriod"/>
            </a:pPr>
            <a:r>
              <a:rPr lang="en-US" dirty="0"/>
              <a:t>Use secret and other info to authenticate to Graph API and get token</a:t>
            </a:r>
          </a:p>
          <a:p>
            <a:pPr marL="514350" indent="-514350">
              <a:buAutoNum type="arabicPeriod"/>
            </a:pPr>
            <a:r>
              <a:rPr lang="en-US" dirty="0"/>
              <a:t>Use returned token to make requests to the API endpoint</a:t>
            </a:r>
          </a:p>
          <a:p>
            <a:pPr marL="0" indent="0">
              <a:buNone/>
            </a:pPr>
            <a:endParaRPr lang="en-US" dirty="0"/>
          </a:p>
          <a:p>
            <a:endParaRPr lang="en-US" dirty="0"/>
          </a:p>
        </p:txBody>
      </p:sp>
      <p:sp>
        <p:nvSpPr>
          <p:cNvPr id="4" name="TextBox 3">
            <a:extLst>
              <a:ext uri="{FF2B5EF4-FFF2-40B4-BE49-F238E27FC236}">
                <a16:creationId xmlns:a16="http://schemas.microsoft.com/office/drawing/2014/main" xmlns="" id="{55C5917B-C587-44A2-9808-E70700A05A3A}"/>
              </a:ext>
            </a:extLst>
          </p:cNvPr>
          <p:cNvSpPr txBox="1"/>
          <p:nvPr/>
        </p:nvSpPr>
        <p:spPr>
          <a:xfrm>
            <a:off x="97155" y="5063490"/>
            <a:ext cx="11997690" cy="738664"/>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https://graph.windows.net/{tenantId}/{resourcePath}?{apiVersion}</a:t>
            </a:r>
          </a:p>
          <a:p>
            <a:endParaRPr lang="en-US" dirty="0"/>
          </a:p>
        </p:txBody>
      </p:sp>
    </p:spTree>
    <p:extLst>
      <p:ext uri="{BB962C8B-B14F-4D97-AF65-F5344CB8AC3E}">
        <p14:creationId xmlns:p14="http://schemas.microsoft.com/office/powerpoint/2010/main" val="114510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are needed to interact with the Graph API?</a:t>
            </a:r>
          </a:p>
        </p:txBody>
      </p:sp>
      <p:sp>
        <p:nvSpPr>
          <p:cNvPr id="5" name="Content Placeholder 4"/>
          <p:cNvSpPr>
            <a:spLocks noGrp="1"/>
          </p:cNvSpPr>
          <p:nvPr>
            <p:ph idx="1"/>
          </p:nvPr>
        </p:nvSpPr>
        <p:spPr/>
        <p:txBody>
          <a:bodyPr/>
          <a:lstStyle/>
          <a:p>
            <a:r>
              <a:rPr lang="en-US" dirty="0"/>
              <a:t>Access Token</a:t>
            </a:r>
          </a:p>
          <a:p>
            <a:r>
              <a:rPr lang="en-US" dirty="0"/>
              <a:t>The Azure AD Application Key</a:t>
            </a:r>
          </a:p>
          <a:p>
            <a:r>
              <a:rPr lang="en-US" dirty="0"/>
              <a:t>The Azure AD Tenant ID</a:t>
            </a:r>
          </a:p>
          <a:p>
            <a:r>
              <a:rPr lang="en-US" dirty="0"/>
              <a:t>Refresh Token</a:t>
            </a:r>
          </a:p>
          <a:p>
            <a:endParaRPr lang="en-US" dirty="0"/>
          </a:p>
          <a:p>
            <a:endParaRPr lang="en-US" dirty="0"/>
          </a:p>
        </p:txBody>
      </p:sp>
      <p:sp>
        <p:nvSpPr>
          <p:cNvPr id="6" name="Content Placeholder 5"/>
          <p:cNvSpPr>
            <a:spLocks noGrp="1"/>
          </p:cNvSpPr>
          <p:nvPr>
            <p:ph idx="10"/>
          </p:nvPr>
        </p:nvSpPr>
        <p:spPr/>
        <p:txBody>
          <a:bodyPr/>
          <a:lstStyle/>
          <a:p>
            <a:r>
              <a:rPr lang="en-US" dirty="0"/>
              <a:t>Access Token</a:t>
            </a:r>
          </a:p>
          <a:p>
            <a:r>
              <a:rPr lang="en-US" dirty="0"/>
              <a:t>The Azure AD Application Key</a:t>
            </a:r>
          </a:p>
          <a:p>
            <a:r>
              <a:rPr lang="en-US" dirty="0"/>
              <a:t>The Azure AD Tenant ID</a:t>
            </a:r>
          </a:p>
        </p:txBody>
      </p:sp>
    </p:spTree>
    <p:extLst>
      <p:ext uri="{BB962C8B-B14F-4D97-AF65-F5344CB8AC3E}">
        <p14:creationId xmlns:p14="http://schemas.microsoft.com/office/powerpoint/2010/main" val="1378233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20BC31-EFB3-408F-B1B4-0F4EF10535E5}"/>
              </a:ext>
            </a:extLst>
          </p:cNvPr>
          <p:cNvSpPr>
            <a:spLocks noGrp="1"/>
          </p:cNvSpPr>
          <p:nvPr>
            <p:ph type="title"/>
          </p:nvPr>
        </p:nvSpPr>
        <p:spPr/>
        <p:txBody>
          <a:bodyPr/>
          <a:lstStyle/>
          <a:p>
            <a:r>
              <a:rPr lang="en-US" dirty="0"/>
              <a:t>Terms</a:t>
            </a:r>
          </a:p>
        </p:txBody>
      </p:sp>
      <p:sp>
        <p:nvSpPr>
          <p:cNvPr id="4" name="TextBox 3">
            <a:extLst>
              <a:ext uri="{FF2B5EF4-FFF2-40B4-BE49-F238E27FC236}">
                <a16:creationId xmlns:a16="http://schemas.microsoft.com/office/drawing/2014/main" xmlns="" id="{3F7D9CE6-20A4-44C3-BAE9-2FC45834F38B}"/>
              </a:ext>
            </a:extLst>
          </p:cNvPr>
          <p:cNvSpPr txBox="1"/>
          <p:nvPr/>
        </p:nvSpPr>
        <p:spPr>
          <a:xfrm>
            <a:off x="701459" y="1690688"/>
            <a:ext cx="5398716" cy="5078313"/>
          </a:xfrm>
          <a:prstGeom prst="rect">
            <a:avLst/>
          </a:prstGeom>
          <a:noFill/>
        </p:spPr>
        <p:txBody>
          <a:bodyPr wrap="square" rtlCol="0">
            <a:spAutoFit/>
          </a:bodyPr>
          <a:lstStyle/>
          <a:p>
            <a:r>
              <a:rPr lang="en-US" b="1" dirty="0"/>
              <a:t>client</a:t>
            </a:r>
            <a:r>
              <a:rPr lang="en-US" dirty="0"/>
              <a:t> refers to the mobile app, web app, etc. that wants to access a resource</a:t>
            </a:r>
          </a:p>
          <a:p>
            <a:endParaRPr lang="en-US" b="1" dirty="0"/>
          </a:p>
          <a:p>
            <a:r>
              <a:rPr lang="en-US" b="1" dirty="0"/>
              <a:t>resource owner </a:t>
            </a:r>
            <a:r>
              <a:rPr lang="en-US" dirty="0"/>
              <a:t> has control of resources that are being secured</a:t>
            </a:r>
            <a:endParaRPr lang="en-US" b="1" dirty="0"/>
          </a:p>
          <a:p>
            <a:endParaRPr lang="en-US" b="1" dirty="0"/>
          </a:p>
          <a:p>
            <a:r>
              <a:rPr lang="en-US" b="1" dirty="0"/>
              <a:t>security token</a:t>
            </a:r>
            <a:r>
              <a:rPr lang="en-US" dirty="0"/>
              <a:t> is a collection of claims.  It is often digitally signed, encrypted, and transferred through secured channels to ensure its conﬁdentiality, integrity, and authenticity (aka </a:t>
            </a:r>
            <a:r>
              <a:rPr lang="en-US" b="1" dirty="0"/>
              <a:t>access token</a:t>
            </a:r>
            <a:r>
              <a:rPr lang="en-US" dirty="0"/>
              <a:t>)</a:t>
            </a:r>
          </a:p>
          <a:p>
            <a:endParaRPr lang="en-US" b="1" dirty="0"/>
          </a:p>
          <a:p>
            <a:r>
              <a:rPr lang="en-US" b="1" dirty="0"/>
              <a:t>service provider</a:t>
            </a:r>
            <a:r>
              <a:rPr lang="en-US" dirty="0"/>
              <a:t> provides requested services (aka </a:t>
            </a:r>
            <a:r>
              <a:rPr lang="en-US" b="1" dirty="0"/>
              <a:t>relying party</a:t>
            </a:r>
            <a:r>
              <a:rPr lang="en-US" dirty="0"/>
              <a:t>)</a:t>
            </a:r>
          </a:p>
          <a:p>
            <a:endParaRPr lang="en-US" dirty="0"/>
          </a:p>
          <a:p>
            <a:r>
              <a:rPr lang="en-US" b="1" dirty="0"/>
              <a:t>identity provider</a:t>
            </a:r>
            <a:r>
              <a:rPr lang="en-US" dirty="0"/>
              <a:t> authenticates entities and issues security tokens to relying parties (aka </a:t>
            </a:r>
            <a:r>
              <a:rPr lang="en-US" b="1" dirty="0"/>
              <a:t>security token service </a:t>
            </a:r>
            <a:r>
              <a:rPr lang="en-US" dirty="0"/>
              <a:t>STS or </a:t>
            </a:r>
            <a:r>
              <a:rPr lang="en-US" b="1" dirty="0"/>
              <a:t>authorization server</a:t>
            </a:r>
            <a:r>
              <a:rPr lang="en-US" dirty="0"/>
              <a:t> AS)</a:t>
            </a:r>
          </a:p>
          <a:p>
            <a:endParaRPr lang="en-US" dirty="0"/>
          </a:p>
        </p:txBody>
      </p:sp>
      <p:sp>
        <p:nvSpPr>
          <p:cNvPr id="7" name="TextBox 6">
            <a:extLst>
              <a:ext uri="{FF2B5EF4-FFF2-40B4-BE49-F238E27FC236}">
                <a16:creationId xmlns:a16="http://schemas.microsoft.com/office/drawing/2014/main" xmlns="" id="{4A3CA7C4-B0AC-4649-92F8-539D5A8114A5}"/>
              </a:ext>
            </a:extLst>
          </p:cNvPr>
          <p:cNvSpPr txBox="1"/>
          <p:nvPr/>
        </p:nvSpPr>
        <p:spPr>
          <a:xfrm>
            <a:off x="6236916" y="1202172"/>
            <a:ext cx="5268934" cy="5355312"/>
          </a:xfrm>
          <a:prstGeom prst="rect">
            <a:avLst/>
          </a:prstGeom>
          <a:noFill/>
        </p:spPr>
        <p:txBody>
          <a:bodyPr wrap="square" rtlCol="0">
            <a:spAutoFit/>
          </a:bodyPr>
          <a:lstStyle/>
          <a:p>
            <a:r>
              <a:rPr lang="en-US" b="1" dirty="0"/>
              <a:t>authentication</a:t>
            </a:r>
            <a:r>
              <a:rPr lang="en-US" dirty="0"/>
              <a:t> is to verify if an entity is  indeed what it claims to be</a:t>
            </a:r>
          </a:p>
          <a:p>
            <a:endParaRPr lang="en-US" b="1" dirty="0"/>
          </a:p>
          <a:p>
            <a:r>
              <a:rPr lang="en-US" b="1" dirty="0"/>
              <a:t>authorization</a:t>
            </a:r>
            <a:r>
              <a:rPr lang="en-US" dirty="0"/>
              <a:t> is the process of determining whether an authenticated user has access to certain functionalities provided by the service provider</a:t>
            </a:r>
          </a:p>
          <a:p>
            <a:endParaRPr lang="en-US" b="1" dirty="0"/>
          </a:p>
          <a:p>
            <a:r>
              <a:rPr lang="en-US" b="1" dirty="0"/>
              <a:t>claim</a:t>
            </a:r>
            <a:r>
              <a:rPr lang="en-US" dirty="0"/>
              <a:t> is an assertion made on an attribute of an entity (think property or descriptor or attribute)</a:t>
            </a:r>
          </a:p>
          <a:p>
            <a:endParaRPr lang="en-US" b="1" dirty="0"/>
          </a:p>
          <a:p>
            <a:r>
              <a:rPr lang="en-US" b="1" dirty="0"/>
              <a:t>refresh token </a:t>
            </a:r>
            <a:r>
              <a:rPr lang="en-US" dirty="0"/>
              <a:t>is optionally issued with the access token and is a longer lasting credential (than the access token) solely used to request additional access tokens.</a:t>
            </a:r>
          </a:p>
          <a:p>
            <a:endParaRPr lang="en-US" dirty="0"/>
          </a:p>
          <a:p>
            <a:r>
              <a:rPr lang="en-US" b="1" dirty="0"/>
              <a:t>identity token or id token </a:t>
            </a:r>
            <a:r>
              <a:rPr lang="en-US" dirty="0"/>
              <a:t>is OpenID’s extension to OAuth 2.  The structure is similar to the access token, but indicates user authentication -not authorization. (aka </a:t>
            </a:r>
            <a:r>
              <a:rPr lang="en-US" b="1" dirty="0"/>
              <a:t>authorization token</a:t>
            </a:r>
            <a:r>
              <a:rPr lang="en-US" dirty="0"/>
              <a:t>)</a:t>
            </a:r>
            <a:endParaRPr lang="en-US" b="1" dirty="0"/>
          </a:p>
        </p:txBody>
      </p:sp>
    </p:spTree>
    <p:extLst>
      <p:ext uri="{BB962C8B-B14F-4D97-AF65-F5344CB8AC3E}">
        <p14:creationId xmlns:p14="http://schemas.microsoft.com/office/powerpoint/2010/main" val="136733792"/>
      </p:ext>
    </p:extLst>
  </p:cSld>
  <p:clrMapOvr>
    <a:masterClrMapping/>
  </p:clrMapOvr>
</p:sld>
</file>

<file path=ppt/theme/theme1.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70-534-Template.pptx" id="{439206FD-A113-4BE5-B431-40BDFE9319ED}" vid="{A4FDB642-FD3F-4B16-9ABC-ADFB44A81F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athena xmlns="http://schemas.microsoft.com/edu/athena" version="0.1.3885.0">
  <media streamable="true" recordStart="0" recordEnd="25966" recordLength="26029" audioOnly="true" start="0" end="25966" audioFormat="{00001610-0000-0010-8000-00AA00389B71}" audioRate="44100" muted="false" volume="0.8" fadeIn="0" fadeOut="0" videoFormat="{34363248-0000-0010-8000-00AA00389B71}" videoRate="15" videoWidth="256" videoHeight="256"/>
</athena>
</file>

<file path=customXml/item2.xml><?xml version="1.0" encoding="utf-8"?>
<athena xmlns="http://schemas.microsoft.com/edu/athena" version="0.1.3885.0">
  <timings duration="25966"/>
</athena>
</file>

<file path=customXml/itemProps1.xml><?xml version="1.0" encoding="utf-8"?>
<ds:datastoreItem xmlns:ds="http://schemas.openxmlformats.org/officeDocument/2006/customXml" ds:itemID="{39D1B4F6-E1FE-4B64-ADB5-8B247CD4930D}">
  <ds:schemaRefs>
    <ds:schemaRef ds:uri="http://schemas.microsoft.com/edu/athena"/>
  </ds:schemaRefs>
</ds:datastoreItem>
</file>

<file path=customXml/itemProps2.xml><?xml version="1.0" encoding="utf-8"?>
<ds:datastoreItem xmlns:ds="http://schemas.openxmlformats.org/officeDocument/2006/customXml" ds:itemID="{68A5C005-39DF-454A-8204-A59AF0EF4703}">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
  <TotalTime>7078</TotalTime>
  <Words>3253</Words>
  <Application>Microsoft Macintosh PowerPoint</Application>
  <PresentationFormat>Custom</PresentationFormat>
  <Paragraphs>324</Paragraphs>
  <Slides>28</Slides>
  <Notes>18</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3_Office Theme</vt:lpstr>
      <vt:lpstr>Office Theme</vt:lpstr>
      <vt:lpstr>Secure resources by using managed identities</vt:lpstr>
      <vt:lpstr>Active Directory On-Premises vs Azure AD</vt:lpstr>
      <vt:lpstr>Azure AD Edition Features</vt:lpstr>
      <vt:lpstr>Azure AD Premium Features</vt:lpstr>
      <vt:lpstr>Which Azure AD editions provide self service password reset?</vt:lpstr>
      <vt:lpstr>Access Azure AD using Graph API</vt:lpstr>
      <vt:lpstr>Steps to using Graph API</vt:lpstr>
      <vt:lpstr>Which of the following are needed to interact with the Graph API?</vt:lpstr>
      <vt:lpstr>Terms</vt:lpstr>
      <vt:lpstr>Important Flows</vt:lpstr>
      <vt:lpstr>Authorization Flow and Implicit Flow</vt:lpstr>
      <vt:lpstr>Secure Using OAuth and OpenID Connect</vt:lpstr>
      <vt:lpstr>When using OAuth and OpenID Connect, which notification handler will you know the user is a valid logged in Azure AD user?</vt:lpstr>
      <vt:lpstr>PowerPoint Presentation</vt:lpstr>
      <vt:lpstr>Secure resources by using hybrid identities</vt:lpstr>
      <vt:lpstr>SAML</vt:lpstr>
      <vt:lpstr>AD FS</vt:lpstr>
      <vt:lpstr>AD Connect</vt:lpstr>
      <vt:lpstr>AD Connect SSO</vt:lpstr>
      <vt:lpstr>Secure resources by using identity providers</vt:lpstr>
      <vt:lpstr>Azure AD B2B vs Azure AD B2C</vt:lpstr>
      <vt:lpstr>Implement Azure AD B2B Collaboration</vt:lpstr>
      <vt:lpstr>You have a web application using Azure AD for its users.  You now need to add users that work for a partner company.  What is the easiest way to give the new external users access to your web application?</vt:lpstr>
      <vt:lpstr>Manage Identity and access by using Azure AD B2C</vt:lpstr>
      <vt:lpstr>Provide access to resources using identity providers</vt:lpstr>
      <vt:lpstr>You have a web application that needs to support Single Sign On for your on-premise users and be able to add external users using their social logins.  Which product will be the best to use? </vt:lpstr>
      <vt:lpstr>You are building a new application and have the following requirements: branded login page and ability to use a facebook login.  What product  would you use?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Steven Porter</cp:lastModifiedBy>
  <cp:revision>333</cp:revision>
  <dcterms:created xsi:type="dcterms:W3CDTF">2015-09-15T13:10:44Z</dcterms:created>
  <dcterms:modified xsi:type="dcterms:W3CDTF">2017-06-11T20:38:58Z</dcterms:modified>
</cp:coreProperties>
</file>