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59" r:id="rId4"/>
    <p:sldId id="260" r:id="rId5"/>
    <p:sldId id="261" r:id="rId6"/>
    <p:sldId id="262" r:id="rId7"/>
    <p:sldId id="263" r:id="rId8"/>
    <p:sldId id="264" r:id="rId9"/>
    <p:sldId id="265"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8" d="100"/>
          <a:sy n="98" d="100"/>
        </p:scale>
        <p:origin x="106"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Design 1</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Design 2</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3</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Design 4</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Design 5</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1</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2</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3</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4</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5</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FA10A-2189-4747-94AC-E60B434EC1C1}"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C26D-6D8A-4B93-9367-6198DC5F71AE}" type="slidenum">
              <a:rPr lang="en-US" smtClean="0"/>
              <a:t>‹#›</a:t>
            </a:fld>
            <a:endParaRPr lang="en-US"/>
          </a:p>
        </p:txBody>
      </p:sp>
    </p:spTree>
    <p:extLst>
      <p:ext uri="{BB962C8B-B14F-4D97-AF65-F5344CB8AC3E}">
        <p14:creationId xmlns:p14="http://schemas.microsoft.com/office/powerpoint/2010/main" val="359292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154987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914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2335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825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937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8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644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2681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781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2127222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347873"/>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9763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4432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531486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21730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34325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29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42933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41156104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30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Footer">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349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07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extLst>
      <p:ext uri="{BB962C8B-B14F-4D97-AF65-F5344CB8AC3E}">
        <p14:creationId xmlns:p14="http://schemas.microsoft.com/office/powerpoint/2010/main" val="656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445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371345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62" r:id="rId4"/>
    <p:sldLayoutId id="2147483684"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0.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2"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learning/exam-70-534.aspx#syllabus-3"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learning/exam-70-534.aspx#syllabus-4"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learning/exam-70-534.aspx#syllabus-7"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BB78-B0AA-4254-8E86-9443F269DE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011E80-81A1-4F81-B30E-C593FC8621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778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B39E-BC27-48DB-A61A-4F0A26FF72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D2B2B34-55A7-41DB-A1D1-620B6CB74D1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77436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2645A-E2DE-4D49-862E-C0B61E831655}"/>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5F49366-FE0F-4FF0-8B61-BCCC3A3398DA}"/>
              </a:ext>
            </a:extLst>
          </p:cNvPr>
          <p:cNvSpPr>
            <a:spLocks noGrp="1"/>
          </p:cNvSpPr>
          <p:nvPr>
            <p:ph idx="1"/>
          </p:nvPr>
        </p:nvSpPr>
        <p:spPr/>
        <p:txBody>
          <a:bodyPr/>
          <a:lstStyle/>
          <a:p>
            <a:endParaRPr lang="en-US"/>
          </a:p>
        </p:txBody>
      </p:sp>
      <p:sp>
        <p:nvSpPr>
          <p:cNvPr id="6" name="Content Placeholder 5">
            <a:extLst>
              <a:ext uri="{FF2B5EF4-FFF2-40B4-BE49-F238E27FC236}">
                <a16:creationId xmlns:a16="http://schemas.microsoft.com/office/drawing/2014/main" id="{DE38F034-AF9A-4E17-A385-C6A99F1A60A7}"/>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16159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Session Title</a:t>
            </a:r>
          </a:p>
        </p:txBody>
      </p:sp>
      <p:graphicFrame>
        <p:nvGraphicFramePr>
          <p:cNvPr id="32" name="Diagram 31"/>
          <p:cNvGraphicFramePr/>
          <p:nvPr>
            <p:extLst>
              <p:ext uri="{D42A27DB-BD31-4B8C-83A1-F6EECF244321}">
                <p14:modId xmlns:p14="http://schemas.microsoft.com/office/powerpoint/2010/main" val="4182174917"/>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u="sng" dirty="0">
                <a:hlinkClick r:id="rId2"/>
              </a:rPr>
              <a:t>Design Azure Resource Manager (ARM) networking (5–10%)</a:t>
            </a:r>
            <a:endParaRPr lang="en-US" dirty="0"/>
          </a:p>
        </p:txBody>
      </p:sp>
      <p:sp>
        <p:nvSpPr>
          <p:cNvPr id="5" name="Content Placeholder 4"/>
          <p:cNvSpPr>
            <a:spLocks noGrp="1"/>
          </p:cNvSpPr>
          <p:nvPr>
            <p:ph sz="half" idx="1"/>
          </p:nvPr>
        </p:nvSpPr>
        <p:spPr>
          <a:xfrm>
            <a:off x="239849" y="1516288"/>
            <a:ext cx="5699760" cy="5279217"/>
          </a:xfrm>
        </p:spPr>
        <p:txBody>
          <a:bodyPr>
            <a:normAutofit/>
          </a:bodyPr>
          <a:lstStyle/>
          <a:p>
            <a:pPr marL="0" indent="0">
              <a:lnSpc>
                <a:spcPct val="107000"/>
              </a:lnSpc>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1. Design Azure virtual networks - Extend on-premises</a:t>
            </a:r>
          </a:p>
          <a:p>
            <a:pPr marL="457200" lvl="1" indent="0">
              <a:lnSpc>
                <a:spcPct val="120000"/>
              </a:lnSpc>
              <a:spcAft>
                <a:spcPts val="600"/>
              </a:spcAft>
              <a:buSzPts val="1000"/>
              <a:buNone/>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networking services: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Implement load balancing using Azure Load Balancer and Azure Traffic Manager</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DNS, DHCP, and IP addressing configuration</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static IP reservations</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Apply Network Security Groups (NSGs) and User Defined Routes (UDRs);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Deploy Azure Application Gateway</a:t>
            </a:r>
          </a:p>
          <a:p>
            <a:pPr lvl="1">
              <a:lnSpc>
                <a:spcPct val="120000"/>
              </a:lnSpc>
              <a:spcAft>
                <a:spcPts val="600"/>
              </a:spcAft>
              <a:buSzPts val="1000"/>
              <a:buFont typeface="Wingdings" panose="05000000000000000000" pitchFamily="2" charset="2"/>
              <a:buChar char="q"/>
              <a:tabLst>
                <a:tab pos="685800" algn="l"/>
              </a:tabLst>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2. Describe Azure VPN and Express Route architecture and design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3114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2"/>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lvl="1" indent="0">
              <a:lnSpc>
                <a:spcPct val="107000"/>
              </a:lnSpc>
              <a:spcBef>
                <a:spcPts val="1000"/>
              </a:spcBef>
              <a:buSzPts val="1000"/>
              <a:buNone/>
              <a:tabLst>
                <a:tab pos="228600" algn="l"/>
              </a:tabLst>
            </a:pPr>
            <a:r>
              <a:rPr lang="en-US" sz="25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30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u="sng" dirty="0">
                <a:hlinkClick r:id="rId2"/>
              </a:rPr>
              <a:t>Design an application storage and data access strategy (5–10%)</a:t>
            </a:r>
            <a:endParaRPr lang="en-US" dirty="0"/>
          </a:p>
        </p:txBody>
      </p:sp>
      <p:sp>
        <p:nvSpPr>
          <p:cNvPr id="5" name="Content Placeholder 4"/>
          <p:cNvSpPr>
            <a:spLocks noGrp="1"/>
          </p:cNvSpPr>
          <p:nvPr>
            <p:ph sz="half" idx="1"/>
          </p:nvPr>
        </p:nvSpPr>
        <p:spPr>
          <a:xfrm>
            <a:off x="239849" y="1516288"/>
            <a:ext cx="5699760" cy="5193698"/>
          </a:xfrm>
        </p:spPr>
        <p:txBody>
          <a:bodyPr>
            <a:normAutofit fontScale="85000" lnSpcReduction="1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data storage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storage options for data, including:</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Table Storage</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SQL Database </a:t>
            </a:r>
          </a:p>
          <a:p>
            <a:pPr lvl="2">
              <a:lnSpc>
                <a:spcPct val="120000"/>
              </a:lnSpc>
              <a:spcAft>
                <a:spcPts val="600"/>
              </a:spcAft>
              <a:buSzPts val="1000"/>
              <a:buFont typeface="Wingdings" panose="05000000000000000000" pitchFamily="2" charset="2"/>
              <a:buChar char="q"/>
              <a:tabLst>
                <a:tab pos="685800" algn="l"/>
              </a:tabLst>
            </a:pPr>
            <a:r>
              <a:rPr lang="en-US" sz="1800" dirty="0" err="1">
                <a:latin typeface="Calibri" panose="020F0502020204030204" pitchFamily="34" charset="0"/>
                <a:ea typeface="Calibri" panose="020F0502020204030204" pitchFamily="34" charset="0"/>
                <a:cs typeface="Times New Roman" panose="02020603050405020304" pitchFamily="18" charset="0"/>
              </a:rPr>
              <a:t>DocumentDB</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Blob Storage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MongoDB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MySQL</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security options for SQL Database or Azure Storage</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Select the appropriate storage option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Select the appropriate storage for performance,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storage options for cloud services and hybrid scenarios with compute on-premises and storage on Azure</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672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u="sng" dirty="0">
                <a:hlinkClick r:id="rId2"/>
              </a:rPr>
              <a:t>Design advanced applications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925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Create compute-intensive applications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high-performance computing (HPC) and other compute-intensive applications using Azure Services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Create long-running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Batch for scalable processing, design stateless components to accommodate scale, use Azure Scheduler</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3. Integrate Azure services in a solution </a:t>
            </a:r>
          </a:p>
          <a:p>
            <a:pPr lvl="1">
              <a:lnSpc>
                <a:spcPct val="120000"/>
              </a:lnSpc>
              <a:spcAft>
                <a:spcPts val="600"/>
              </a:spcAft>
              <a:buSzPts val="1000"/>
              <a:buFont typeface="Wingdings" panose="05000000000000000000" pitchFamily="2" charset="2"/>
              <a:buChar char="q"/>
              <a:tabLst>
                <a:tab pos="6858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Design Azure architecture using Azure services, such as Azure AD, Azure App Service, API Management, Azure Cache, Azure Search, Service Bus, Event Hubs, Stream Analytics, and </a:t>
            </a:r>
            <a:r>
              <a:rPr lang="en-US" sz="2000" dirty="0" err="1">
                <a:latin typeface="Calibri" panose="020F0502020204030204" pitchFamily="34" charset="0"/>
                <a:ea typeface="Calibri" panose="020F0502020204030204" pitchFamily="34" charset="0"/>
                <a:cs typeface="Times New Roman" panose="02020603050405020304" pitchFamily="18" charset="0"/>
              </a:rPr>
              <a:t>IoT</a:t>
            </a:r>
            <a:r>
              <a:rPr lang="en-US" sz="2000" dirty="0">
                <a:latin typeface="Calibri" panose="020F0502020204030204" pitchFamily="34" charset="0"/>
                <a:ea typeface="Calibri" panose="020F0502020204030204" pitchFamily="34" charset="0"/>
                <a:cs typeface="Times New Roman" panose="02020603050405020304" pitchFamily="18" charset="0"/>
              </a:rPr>
              <a:t> Hub; identify the appropriate use of Azure Machine Learning, big data, Azure Media Services, and Azure Search services</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Implement messaging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a queue-centric pattern for development; select </a:t>
            </a:r>
            <a:r>
              <a:rPr lang="en-US" sz="1900" dirty="0">
                <a:latin typeface="Calibri" panose="020F0502020204030204" pitchFamily="34" charset="0"/>
                <a:ea typeface="Calibri" panose="020F0502020204030204" pitchFamily="34" charset="0"/>
                <a:cs typeface="Times New Roman" panose="02020603050405020304" pitchFamily="18" charset="0"/>
              </a:rPr>
              <a:t>appropriate technology, such as Azure Storage Queues, Azure Service Bus queues, topics, subscriptions, and Azure Event Hubs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5. Implement applications for background processing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Implement Azure Batch for compute-intensive tasks, use Azure </a:t>
            </a:r>
            <a:r>
              <a:rPr lang="en-US" sz="1900" dirty="0" err="1">
                <a:latin typeface="Calibri" panose="020F0502020204030204" pitchFamily="34" charset="0"/>
                <a:ea typeface="Calibri" panose="020F0502020204030204" pitchFamily="34" charset="0"/>
                <a:cs typeface="Times New Roman" panose="02020603050405020304" pitchFamily="18" charset="0"/>
              </a:rPr>
              <a:t>WebJobs</a:t>
            </a:r>
            <a:r>
              <a:rPr lang="en-US" sz="1900" dirty="0">
                <a:latin typeface="Calibri" panose="020F0502020204030204" pitchFamily="34" charset="0"/>
                <a:ea typeface="Calibri" panose="020F0502020204030204" pitchFamily="34" charset="0"/>
                <a:cs typeface="Times New Roman" panose="02020603050405020304" pitchFamily="18" charset="0"/>
              </a:rPr>
              <a:t> to implement background tasks, use Azure Functions to implement event-driven actions, leverage Azure Scheduler to run processes at preset/recurring timeslots</a:t>
            </a:r>
          </a:p>
          <a:p>
            <a:pPr marL="0" lvl="1" indent="0">
              <a:lnSpc>
                <a:spcPct val="117000"/>
              </a:lnSpc>
              <a:spcBef>
                <a:spcPts val="1000"/>
              </a:spcBef>
              <a:buSzPts val="1000"/>
              <a:buNone/>
              <a:tabLst>
                <a:tab pos="228600" algn="l"/>
              </a:tabLst>
            </a:pPr>
            <a:r>
              <a:rPr lang="en-US" sz="2100" b="1" dirty="0">
                <a:latin typeface="Calibri" panose="020F0502020204030204" pitchFamily="34" charset="0"/>
                <a:ea typeface="Calibri" panose="020F0502020204030204" pitchFamily="34" charset="0"/>
                <a:cs typeface="Times New Roman" panose="02020603050405020304" pitchFamily="18" charset="0"/>
              </a:rPr>
              <a:t>6. Design connectivity for hybrid applications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Connect to on-premises data from Azure applications using Service Bus Relay, Hybrid Connections, or the Azure Web App virtual private network (VPN) capability; identify constraints for connectivity with VPN; identify options for joining VMs to domains or cloud services</a:t>
            </a:r>
          </a:p>
        </p:txBody>
      </p:sp>
    </p:spTree>
    <p:extLst>
      <p:ext uri="{BB962C8B-B14F-4D97-AF65-F5344CB8AC3E}">
        <p14:creationId xmlns:p14="http://schemas.microsoft.com/office/powerpoint/2010/main" val="285277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39849" y="1516288"/>
            <a:ext cx="5699760" cy="4968875"/>
          </a:xfrm>
        </p:spPr>
        <p:txBody>
          <a:bodyPr>
            <a:normAutofit fontScale="925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Design a monitoring strategy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2. Design Azure Automation and PowerShell workflows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3. Describe Azure business continuity/disaster recovery (BC/DR) capabilities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Design a disaster recovery strategy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a:p>
            <a:pPr marL="0" indent="0">
              <a:lnSpc>
                <a:spcPct val="107000"/>
              </a:lnSpc>
              <a:spcAft>
                <a:spcPts val="600"/>
              </a:spcAft>
              <a:buSzPts val="1000"/>
              <a:buNone/>
              <a:tabLst>
                <a:tab pos="685800" algn="l"/>
              </a:tabLst>
            </a:pPr>
            <a:r>
              <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rPr>
              <a:t>Evaluate hybrid and Azure-hosted architectures for Microsoft System Center deployment</a:t>
            </a:r>
          </a:p>
        </p:txBody>
      </p:sp>
    </p:spTree>
    <p:extLst>
      <p:ext uri="{BB962C8B-B14F-4D97-AF65-F5344CB8AC3E}">
        <p14:creationId xmlns:p14="http://schemas.microsoft.com/office/powerpoint/2010/main" val="392189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2"/>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ptx" id="{579BE080-85FA-46B1-A707-23A80C39764F}" vid="{1B0A586F-B624-4E78-8ACA-025DEC3AA0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1521</Words>
  <Application>Microsoft Office PowerPoint</Application>
  <PresentationFormat>Widescreen</PresentationFormat>
  <Paragraphs>138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Microsoft YaHei</vt:lpstr>
      <vt:lpstr>Arial</vt:lpstr>
      <vt:lpstr>Calibri</vt:lpstr>
      <vt:lpstr>Calibri Light</vt:lpstr>
      <vt:lpstr>Courier New</vt:lpstr>
      <vt:lpstr>Segoe Semibold</vt:lpstr>
      <vt:lpstr>Segoe UI</vt:lpstr>
      <vt:lpstr>Times New Roman</vt:lpstr>
      <vt:lpstr>Wingdings</vt:lpstr>
      <vt:lpstr>1_Office Theme</vt:lpstr>
      <vt:lpstr>Exam 70-534 Architecting Microsoft Azure Solutions</vt:lpstr>
      <vt:lpstr>Session Title</vt:lpstr>
      <vt:lpstr>#1 Design Azure Resource Manager (ARM) networking (5–10%)</vt:lpstr>
      <vt:lpstr>#2 Secure resources (20–25%)</vt:lpstr>
      <vt:lpstr>#3 Design an application storage and data access strategy (5–10%)</vt:lpstr>
      <vt:lpstr>#4 Design advanced applications (20–25%)</vt:lpstr>
      <vt:lpstr>#5 Design Azure Web and Mobile Apps (5–10%)</vt:lpstr>
      <vt:lpstr>#6 Design a management, monitoring, and business continuity strategy (20–25%)</vt:lpstr>
      <vt:lpstr>#7 Architect an Azure Compute infrastructure (10–15%)</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dc:creator>
  <cp:lastModifiedBy>Dan Stolts</cp:lastModifiedBy>
  <cp:revision>9</cp:revision>
  <dcterms:created xsi:type="dcterms:W3CDTF">2017-06-08T22:45:36Z</dcterms:created>
  <dcterms:modified xsi:type="dcterms:W3CDTF">2017-06-10T20:49:58Z</dcterms:modified>
</cp:coreProperties>
</file>