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Lst>
  <p:notesMasterIdLst>
    <p:notesMasterId r:id="rId65"/>
  </p:notesMasterIdLst>
  <p:handoutMasterIdLst>
    <p:handoutMasterId r:id="rId66"/>
  </p:handoutMasterIdLst>
  <p:sldIdLst>
    <p:sldId id="290" r:id="rId3"/>
    <p:sldId id="455" r:id="rId4"/>
    <p:sldId id="456" r:id="rId5"/>
    <p:sldId id="457" r:id="rId6"/>
    <p:sldId id="506" r:id="rId7"/>
    <p:sldId id="458" r:id="rId8"/>
    <p:sldId id="461" r:id="rId9"/>
    <p:sldId id="486" r:id="rId10"/>
    <p:sldId id="508" r:id="rId11"/>
    <p:sldId id="501" r:id="rId12"/>
    <p:sldId id="502" r:id="rId13"/>
    <p:sldId id="462" r:id="rId14"/>
    <p:sldId id="464" r:id="rId15"/>
    <p:sldId id="463" r:id="rId16"/>
    <p:sldId id="466" r:id="rId17"/>
    <p:sldId id="469" r:id="rId18"/>
    <p:sldId id="467" r:id="rId19"/>
    <p:sldId id="470" r:id="rId20"/>
    <p:sldId id="468" r:id="rId21"/>
    <p:sldId id="471" r:id="rId22"/>
    <p:sldId id="473" r:id="rId23"/>
    <p:sldId id="474" r:id="rId24"/>
    <p:sldId id="475" r:id="rId25"/>
    <p:sldId id="472" r:id="rId26"/>
    <p:sldId id="482" r:id="rId27"/>
    <p:sldId id="484" r:id="rId28"/>
    <p:sldId id="485" r:id="rId29"/>
    <p:sldId id="523" r:id="rId30"/>
    <p:sldId id="524" r:id="rId31"/>
    <p:sldId id="525" r:id="rId32"/>
    <p:sldId id="527" r:id="rId33"/>
    <p:sldId id="478" r:id="rId34"/>
    <p:sldId id="477" r:id="rId35"/>
    <p:sldId id="476" r:id="rId36"/>
    <p:sldId id="479" r:id="rId37"/>
    <p:sldId id="480"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510" r:id="rId51"/>
    <p:sldId id="511" r:id="rId52"/>
    <p:sldId id="516" r:id="rId53"/>
    <p:sldId id="514" r:id="rId54"/>
    <p:sldId id="515" r:id="rId55"/>
    <p:sldId id="517" r:id="rId56"/>
    <p:sldId id="512" r:id="rId57"/>
    <p:sldId id="518" r:id="rId58"/>
    <p:sldId id="519" r:id="rId59"/>
    <p:sldId id="520" r:id="rId60"/>
    <p:sldId id="521" r:id="rId61"/>
    <p:sldId id="522" r:id="rId62"/>
    <p:sldId id="481" r:id="rId63"/>
    <p:sldId id="51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290"/>
            <p14:sldId id="455"/>
            <p14:sldId id="456"/>
            <p14:sldId id="457"/>
            <p14:sldId id="506"/>
            <p14:sldId id="458"/>
            <p14:sldId id="461"/>
            <p14:sldId id="486"/>
            <p14:sldId id="508"/>
            <p14:sldId id="501"/>
            <p14:sldId id="502"/>
            <p14:sldId id="462"/>
            <p14:sldId id="464"/>
            <p14:sldId id="463"/>
            <p14:sldId id="466"/>
            <p14:sldId id="469"/>
            <p14:sldId id="467"/>
            <p14:sldId id="470"/>
            <p14:sldId id="468"/>
            <p14:sldId id="471"/>
            <p14:sldId id="473"/>
            <p14:sldId id="474"/>
            <p14:sldId id="475"/>
            <p14:sldId id="472"/>
            <p14:sldId id="482"/>
            <p14:sldId id="484"/>
            <p14:sldId id="485"/>
            <p14:sldId id="523"/>
            <p14:sldId id="524"/>
            <p14:sldId id="525"/>
            <p14:sldId id="527"/>
            <p14:sldId id="478"/>
            <p14:sldId id="477"/>
            <p14:sldId id="476"/>
            <p14:sldId id="479"/>
            <p14:sldId id="480"/>
            <p14:sldId id="487"/>
            <p14:sldId id="488"/>
            <p14:sldId id="489"/>
            <p14:sldId id="490"/>
            <p14:sldId id="491"/>
            <p14:sldId id="492"/>
            <p14:sldId id="493"/>
            <p14:sldId id="494"/>
            <p14:sldId id="495"/>
            <p14:sldId id="496"/>
            <p14:sldId id="497"/>
            <p14:sldId id="498"/>
            <p14:sldId id="510"/>
            <p14:sldId id="511"/>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4474" autoAdjust="0"/>
  </p:normalViewPr>
  <p:slideViewPr>
    <p:cSldViewPr snapToGrid="0">
      <p:cViewPr varScale="1">
        <p:scale>
          <a:sx n="92" d="100"/>
          <a:sy n="92" d="100"/>
        </p:scale>
        <p:origin x="63" y="381"/>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10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ay" userId="66759c6053a12290" providerId="LiveId" clId="{D92B6EBC-93D2-4FD7-AE9B-A9210CEE67D5}"/>
    <pc:docChg chg="custSel addSld delSld modSld sldOrd modSection">
      <pc:chgData name="Benjamin Day" userId="66759c6053a12290" providerId="LiveId" clId="{D92B6EBC-93D2-4FD7-AE9B-A9210CEE67D5}" dt="2017-06-09T16:19:00.048" v="16" actId="27636"/>
      <pc:docMkLst>
        <pc:docMk/>
      </pc:docMkLst>
      <pc:sldChg chg="modSp">
        <pc:chgData name="Benjamin Day" userId="66759c6053a12290" providerId="LiveId" clId="{D92B6EBC-93D2-4FD7-AE9B-A9210CEE67D5}" dt="2017-06-09T16:17:39.574" v="5" actId="27636"/>
        <pc:sldMkLst>
          <pc:docMk/>
          <pc:sldMk cId="1015487341" sldId="456"/>
        </pc:sldMkLst>
        <pc:spChg chg="mod">
          <ac:chgData name="Benjamin Day" userId="66759c6053a12290" providerId="LiveId" clId="{D92B6EBC-93D2-4FD7-AE9B-A9210CEE67D5}" dt="2017-06-09T16:17:39.574" v="5" actId="27636"/>
          <ac:spMkLst>
            <pc:docMk/>
            <pc:sldMk cId="1015487341" sldId="456"/>
            <ac:spMk id="9" creationId="{00000000-0000-0000-0000-000000000000}"/>
          </ac:spMkLst>
        </pc:spChg>
      </pc:sldChg>
      <pc:sldChg chg="modSp">
        <pc:chgData name="Benjamin Day" userId="66759c6053a12290" providerId="LiveId" clId="{D92B6EBC-93D2-4FD7-AE9B-A9210CEE67D5}" dt="2017-06-09T16:17:39.224" v="2" actId="27636"/>
        <pc:sldMkLst>
          <pc:docMk/>
          <pc:sldMk cId="4020554474" sldId="464"/>
        </pc:sldMkLst>
        <pc:spChg chg="mod">
          <ac:chgData name="Benjamin Day" userId="66759c6053a12290" providerId="LiveId" clId="{D92B6EBC-93D2-4FD7-AE9B-A9210CEE67D5}" dt="2017-06-09T16:17:39.224" v="2" actId="27636"/>
          <ac:spMkLst>
            <pc:docMk/>
            <pc:sldMk cId="4020554474" sldId="464"/>
            <ac:spMk id="6" creationId="{00000000-0000-0000-0000-000000000000}"/>
          </ac:spMkLst>
        </pc:spChg>
      </pc:sldChg>
      <pc:sldChg chg="modSp">
        <pc:chgData name="Benjamin Day" userId="66759c6053a12290" providerId="LiveId" clId="{D92B6EBC-93D2-4FD7-AE9B-A9210CEE67D5}" dt="2017-06-09T16:17:39.380" v="3" actId="27636"/>
        <pc:sldMkLst>
          <pc:docMk/>
          <pc:sldMk cId="1443028639" sldId="466"/>
        </pc:sldMkLst>
        <pc:spChg chg="mod">
          <ac:chgData name="Benjamin Day" userId="66759c6053a12290" providerId="LiveId" clId="{D92B6EBC-93D2-4FD7-AE9B-A9210CEE67D5}" dt="2017-06-09T16:17:39.380" v="3" actId="27636"/>
          <ac:spMkLst>
            <pc:docMk/>
            <pc:sldMk cId="1443028639" sldId="466"/>
            <ac:spMk id="6" creationId="{00000000-0000-0000-0000-000000000000}"/>
          </ac:spMkLst>
        </pc:spChg>
      </pc:sldChg>
      <pc:sldChg chg="modSp">
        <pc:chgData name="Benjamin Day" userId="66759c6053a12290" providerId="LiveId" clId="{D92B6EBC-93D2-4FD7-AE9B-A9210CEE67D5}" dt="2017-06-09T16:17:39.438" v="4" actId="27636"/>
        <pc:sldMkLst>
          <pc:docMk/>
          <pc:sldMk cId="1630808258" sldId="488"/>
        </pc:sldMkLst>
        <pc:spChg chg="mod">
          <ac:chgData name="Benjamin Day" userId="66759c6053a12290" providerId="LiveId" clId="{D92B6EBC-93D2-4FD7-AE9B-A9210CEE67D5}" dt="2017-06-09T16:17:39.438" v="4" actId="27636"/>
          <ac:spMkLst>
            <pc:docMk/>
            <pc:sldMk cId="1630808258" sldId="488"/>
            <ac:spMk id="3" creationId="{00000000-0000-0000-0000-000000000000}"/>
          </ac:spMkLst>
        </pc:spChg>
      </pc:sldChg>
      <pc:sldChg chg="modSp add del">
        <pc:chgData name="Benjamin Day" userId="66759c6053a12290" providerId="LiveId" clId="{D92B6EBC-93D2-4FD7-AE9B-A9210CEE67D5}" dt="2017-06-09T16:18:38.961" v="10" actId="2696"/>
        <pc:sldMkLst>
          <pc:docMk/>
          <pc:sldMk cId="2471584540" sldId="504"/>
        </pc:sldMkLst>
        <pc:spChg chg="mod">
          <ac:chgData name="Benjamin Day" userId="66759c6053a12290" providerId="LiveId" clId="{D92B6EBC-93D2-4FD7-AE9B-A9210CEE67D5}" dt="2017-06-09T16:17:38.604" v="1" actId="27636"/>
          <ac:spMkLst>
            <pc:docMk/>
            <pc:sldMk cId="2471584540" sldId="504"/>
            <ac:spMk id="7" creationId="{00000000-0000-0000-0000-000000000000}"/>
          </ac:spMkLst>
        </pc:spChg>
        <pc:spChg chg="mod">
          <ac:chgData name="Benjamin Day" userId="66759c6053a12290" providerId="LiveId" clId="{D92B6EBC-93D2-4FD7-AE9B-A9210CEE67D5}" dt="2017-06-09T16:18:09.585" v="6" actId="404"/>
          <ac:spMkLst>
            <pc:docMk/>
            <pc:sldMk cId="2471584540" sldId="504"/>
            <ac:spMk id="2" creationId="{00000000-0000-0000-0000-000000000000}"/>
          </ac:spMkLst>
        </pc:spChg>
      </pc:sldChg>
      <pc:sldChg chg="add del">
        <pc:chgData name="Benjamin Day" userId="66759c6053a12290" providerId="LiveId" clId="{D92B6EBC-93D2-4FD7-AE9B-A9210CEE67D5}" dt="2017-06-09T16:18:36.862" v="9" actId="2696"/>
        <pc:sldMkLst>
          <pc:docMk/>
          <pc:sldMk cId="3130774208" sldId="505"/>
        </pc:sldMkLst>
      </pc:sldChg>
      <pc:sldChg chg="modSp add ord">
        <pc:chgData name="Benjamin Day" userId="66759c6053a12290" providerId="LiveId" clId="{D92B6EBC-93D2-4FD7-AE9B-A9210CEE67D5}" dt="2017-06-09T16:19:00.048" v="16" actId="27636"/>
        <pc:sldMkLst>
          <pc:docMk/>
          <pc:sldMk cId="18194172" sldId="506"/>
        </pc:sldMkLst>
        <pc:spChg chg="mod">
          <ac:chgData name="Benjamin Day" userId="66759c6053a12290" providerId="LiveId" clId="{D92B6EBC-93D2-4FD7-AE9B-A9210CEE67D5}" dt="2017-06-09T16:19:00.048" v="16" actId="27636"/>
          <ac:spMkLst>
            <pc:docMk/>
            <pc:sldMk cId="18194172" sldId="50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3_2" csCatId="accent3" phldr="1"/>
      <dgm:spPr/>
      <dgm:t>
        <a:bodyPr/>
        <a:lstStyle/>
        <a:p>
          <a:endParaRPr lang="en-US"/>
        </a:p>
      </dgm:t>
    </dgm:pt>
    <dgm:pt modelId="{719AA144-2069-4834-803E-DC1FEF5115B4}">
      <dgm:prSet phldrT="[Text]"/>
      <dgm:spPr>
        <a:scene3d>
          <a:camera prst="orthographicFront"/>
          <a:lightRig rig="threePt" dir="t"/>
        </a:scene3d>
        <a:sp3d>
          <a:bevelT/>
        </a:sp3d>
      </dgm:spPr>
      <dgm:t>
        <a:bodyPr/>
        <a:lstStyle/>
        <a:p>
          <a:r>
            <a:rPr lang="en-US" dirty="0">
              <a:solidFill>
                <a:schemeClr val="tx1"/>
              </a:solidFill>
            </a:rPr>
            <a:t>Design Data Storage Options</a:t>
          </a:r>
        </a:p>
      </dgm:t>
    </dgm:pt>
    <dgm:pt modelId="{E651DB46-10D5-43A7-A643-13870E23310B}" type="parTrans" cxnId="{36470141-A042-42C0-A3C5-96A9165D3615}">
      <dgm:prSet/>
      <dgm:spPr/>
      <dgm:t>
        <a:bodyPr/>
        <a:lstStyle/>
        <a:p>
          <a:endParaRPr lang="en-US"/>
        </a:p>
      </dgm:t>
    </dgm:pt>
    <dgm:pt modelId="{E5FA7736-F930-4937-A151-F334FCABE66B}" type="sibTrans" cxnId="{36470141-A042-42C0-A3C5-96A9165D3615}">
      <dgm:prSet/>
      <dgm:spPr/>
      <dgm:t>
        <a:bodyPr/>
        <a:lstStyle/>
        <a:p>
          <a:endParaRPr lang="en-US" dirty="0">
            <a:solidFill>
              <a:schemeClr val="tx1"/>
            </a:solidFill>
          </a:endParaRPr>
        </a:p>
      </dgm:t>
    </dgm:pt>
    <dgm:pt modelId="{065A8C22-256A-49CF-9E42-BB023E031EA1}">
      <dgm:prSet phldrT="[Text]"/>
      <dgm:spPr>
        <a:scene3d>
          <a:camera prst="orthographicFront"/>
          <a:lightRig rig="threePt" dir="t"/>
        </a:scene3d>
        <a:sp3d>
          <a:bevelT/>
        </a:sp3d>
      </dgm:spPr>
      <dgm:t>
        <a:bodyPr/>
        <a:lstStyle/>
        <a:p>
          <a:r>
            <a:rPr lang="en-US" dirty="0">
              <a:solidFill>
                <a:schemeClr val="tx1"/>
              </a:solidFill>
            </a:rPr>
            <a:t>Design Data Storage Security</a:t>
          </a:r>
        </a:p>
      </dgm:t>
    </dgm:pt>
    <dgm:pt modelId="{41F530BA-339E-4185-A3BA-0CA2402E6665}" type="parTrans" cxnId="{F8D1E3AB-0AEB-4957-AAA6-89A1DF88E03B}">
      <dgm:prSet/>
      <dgm:spPr/>
      <dgm:t>
        <a:bodyPr/>
        <a:lstStyle/>
        <a:p>
          <a:endParaRPr lang="en-US"/>
        </a:p>
      </dgm:t>
    </dgm:pt>
    <dgm:pt modelId="{8F493A2A-2225-418D-B035-343DF59756EC}" type="sibTrans" cxnId="{F8D1E3AB-0AEB-4957-AAA6-89A1DF88E03B}">
      <dgm:prSet/>
      <dgm:spPr/>
      <dgm:t>
        <a:bodyPr/>
        <a:lstStyle/>
        <a:p>
          <a:endParaRPr lang="en-US" dirty="0"/>
        </a:p>
      </dgm:t>
    </dgm:pt>
    <dgm:pt modelId="{9885C479-78BE-4E6E-BC04-58BCE0ADC763}">
      <dgm:prSet phldrT="[Text]"/>
      <dgm:spPr>
        <a:scene3d>
          <a:camera prst="orthographicFront"/>
          <a:lightRig rig="threePt" dir="t"/>
        </a:scene3d>
        <a:sp3d>
          <a:bevelT/>
        </a:sp3d>
      </dgm:spPr>
      <dgm:t>
        <a:bodyPr/>
        <a:lstStyle/>
        <a:p>
          <a:r>
            <a:rPr lang="en-US" dirty="0">
              <a:solidFill>
                <a:schemeClr val="tx1"/>
              </a:solidFill>
            </a:rPr>
            <a:t>Security Options For Perf</a:t>
          </a:r>
        </a:p>
      </dgm:t>
    </dgm:pt>
    <dgm:pt modelId="{274852B6-3FE0-4028-937C-02AD1D84D82A}" type="parTrans" cxnId="{0BC28C03-1387-43D2-9474-B00BEAEAB191}">
      <dgm:prSet/>
      <dgm:spPr/>
      <dgm:t>
        <a:bodyPr/>
        <a:lstStyle/>
        <a:p>
          <a:endParaRPr lang="en-US"/>
        </a:p>
      </dgm:t>
    </dgm:pt>
    <dgm:pt modelId="{A5445B4D-8191-4CDF-BA11-10DBB85EF8A1}" type="sibTrans" cxnId="{0BC28C03-1387-43D2-9474-B00BEAEAB191}">
      <dgm:prSet/>
      <dgm:spPr/>
      <dgm:t>
        <a:bodyPr/>
        <a:lstStyle/>
        <a:p>
          <a:endParaRPr lang="en-US" dirty="0"/>
        </a:p>
      </dgm:t>
    </dgm:pt>
    <dgm:pt modelId="{7A4D8BFE-8225-48D6-9CE3-8F78B2F0D4DC}">
      <dgm:prSet phldrT="[Text]"/>
      <dgm:spPr>
        <a:scene3d>
          <a:camera prst="orthographicFront"/>
          <a:lightRig rig="threePt" dir="t"/>
        </a:scene3d>
        <a:sp3d>
          <a:bevelT/>
        </a:sp3d>
      </dgm:spPr>
      <dgm:t>
        <a:bodyPr/>
        <a:lstStyle/>
        <a:p>
          <a:r>
            <a:rPr lang="en-US" dirty="0">
              <a:solidFill>
                <a:schemeClr val="tx1"/>
              </a:solidFill>
            </a:rPr>
            <a:t>Storage for Cloud &amp; Hybrid</a:t>
          </a:r>
        </a:p>
      </dgm:t>
    </dgm:pt>
    <dgm:pt modelId="{58370385-D900-4E26-BCD9-AAAED1B680FD}" type="parTrans" cxnId="{DA1C4127-A892-4770-B22D-2B8614829030}">
      <dgm:prSet/>
      <dgm:spPr/>
      <dgm:t>
        <a:bodyPr/>
        <a:lstStyle/>
        <a:p>
          <a:endParaRPr lang="en-US"/>
        </a:p>
      </dgm:t>
    </dgm:pt>
    <dgm:pt modelId="{2A6F1499-E75B-4E51-9593-F9244953CDDB}" type="sibTrans" cxnId="{DA1C4127-A892-4770-B22D-2B8614829030}">
      <dgm:prSet/>
      <dgm:spPr/>
      <dgm:t>
        <a:bodyPr/>
        <a:lstStyle/>
        <a:p>
          <a:endParaRPr lang="en-US" dirty="0"/>
        </a:p>
      </dgm:t>
    </dgm:pt>
    <dgm:pt modelId="{9CACE942-C157-4CC7-B710-9A64225F5CA7}" type="pres">
      <dgm:prSet presAssocID="{A6DD3D5F-E149-46DF-9DCA-EAF6439D8FBC}" presName="Name0" presStyleCnt="0">
        <dgm:presLayoutVars>
          <dgm:chMax/>
          <dgm:chPref/>
          <dgm:dir/>
          <dgm:animLvl val="lvl"/>
        </dgm:presLayoutVars>
      </dgm:prSet>
      <dgm:spPr/>
    </dgm:pt>
    <dgm:pt modelId="{D7294B76-94F7-4D24-8B68-4C00E7132173}" type="pres">
      <dgm:prSet presAssocID="{719AA144-2069-4834-803E-DC1FEF5115B4}" presName="composite" presStyleCnt="0"/>
      <dgm:spPr/>
    </dgm:pt>
    <dgm:pt modelId="{18AD5671-A7CD-4D4D-84B9-AD73E4A25C65}" type="pres">
      <dgm:prSet presAssocID="{719AA144-2069-4834-803E-DC1FEF5115B4}" presName="Parent1" presStyleLbl="node1" presStyleIdx="0" presStyleCnt="8">
        <dgm:presLayoutVars>
          <dgm:chMax val="1"/>
          <dgm:chPref val="1"/>
          <dgm:bulletEnabled val="1"/>
        </dgm:presLayoutVars>
      </dgm:prSet>
      <dgm:spPr/>
    </dgm:pt>
    <dgm:pt modelId="{20B4E92F-4107-4312-BBCA-1559D1AE6C16}" type="pres">
      <dgm:prSet presAssocID="{719AA144-2069-4834-803E-DC1FEF5115B4}" presName="Childtext1" presStyleLbl="revTx" presStyleIdx="0" presStyleCnt="4">
        <dgm:presLayoutVars>
          <dgm:chMax val="0"/>
          <dgm:chPref val="0"/>
          <dgm:bulletEnabled val="1"/>
        </dgm:presLayoutVars>
      </dgm:prSet>
      <dgm:spPr/>
    </dgm:pt>
    <dgm:pt modelId="{3862CCD9-CD22-4FE2-BD21-1BE1D2AE5C98}" type="pres">
      <dgm:prSet presAssocID="{719AA144-2069-4834-803E-DC1FEF5115B4}" presName="BalanceSpacing" presStyleCnt="0"/>
      <dgm:spPr/>
    </dgm:pt>
    <dgm:pt modelId="{6A437B6B-2B81-4C35-8943-A71E83D0AD0C}" type="pres">
      <dgm:prSet presAssocID="{719AA144-2069-4834-803E-DC1FEF5115B4}" presName="BalanceSpacing1" presStyleCnt="0"/>
      <dgm:spPr/>
    </dgm:pt>
    <dgm:pt modelId="{8D91DBEA-3F3F-4BE2-8979-31D79CCB043F}" type="pres">
      <dgm:prSet presAssocID="{E5FA7736-F930-4937-A151-F334FCABE66B}" presName="Accent1Text" presStyleLbl="node1" presStyleIdx="1" presStyleCnt="8"/>
      <dgm:spPr/>
    </dgm:pt>
    <dgm:pt modelId="{907CF4ED-B04B-4430-A9EC-A011A63BC53B}" type="pres">
      <dgm:prSet presAssocID="{E5FA7736-F930-4937-A151-F334FCABE66B}" presName="spaceBetweenRectangles" presStyleCnt="0"/>
      <dgm:spPr/>
    </dgm:pt>
    <dgm:pt modelId="{BA9A3F0D-61BF-4350-B4DC-E6E61AB1BD63}" type="pres">
      <dgm:prSet presAssocID="{065A8C22-256A-49CF-9E42-BB023E031EA1}" presName="composite" presStyleCnt="0"/>
      <dgm:spPr/>
    </dgm:pt>
    <dgm:pt modelId="{920D3F27-B516-4C5B-B874-71B80F5058C0}" type="pres">
      <dgm:prSet presAssocID="{065A8C22-256A-49CF-9E42-BB023E031EA1}" presName="Parent1" presStyleLbl="node1" presStyleIdx="2" presStyleCnt="8">
        <dgm:presLayoutVars>
          <dgm:chMax val="1"/>
          <dgm:chPref val="1"/>
          <dgm:bulletEnabled val="1"/>
        </dgm:presLayoutVars>
      </dgm:prSet>
      <dgm:spPr/>
    </dgm:pt>
    <dgm:pt modelId="{5416B7E6-8D62-4E3A-91D4-99E6220DDA0F}" type="pres">
      <dgm:prSet presAssocID="{065A8C22-256A-49CF-9E42-BB023E031EA1}" presName="Childtext1" presStyleLbl="revTx" presStyleIdx="1" presStyleCnt="4">
        <dgm:presLayoutVars>
          <dgm:chMax val="0"/>
          <dgm:chPref val="0"/>
          <dgm:bulletEnabled val="1"/>
        </dgm:presLayoutVars>
      </dgm:prSet>
      <dgm:spPr/>
    </dgm:pt>
    <dgm:pt modelId="{CA6DEC74-AD13-446A-A491-2942A0930B0C}" type="pres">
      <dgm:prSet presAssocID="{065A8C22-256A-49CF-9E42-BB023E031EA1}" presName="BalanceSpacing" presStyleCnt="0"/>
      <dgm:spPr/>
    </dgm:pt>
    <dgm:pt modelId="{AA4431C6-FD16-41C4-A8DD-67F8EF1C638A}" type="pres">
      <dgm:prSet presAssocID="{065A8C22-256A-49CF-9E42-BB023E031EA1}" presName="BalanceSpacing1" presStyleCnt="0"/>
      <dgm:spPr/>
    </dgm:pt>
    <dgm:pt modelId="{748AD222-BE24-42E7-B7A0-D8438F3F620A}" type="pres">
      <dgm:prSet presAssocID="{8F493A2A-2225-418D-B035-343DF59756EC}" presName="Accent1Text" presStyleLbl="node1" presStyleIdx="3" presStyleCnt="8"/>
      <dgm:spPr/>
    </dgm:pt>
    <dgm:pt modelId="{0F266F26-6C25-4D4B-8E66-177C2DC2D459}" type="pres">
      <dgm:prSet presAssocID="{8F493A2A-2225-418D-B035-343DF59756EC}" presName="spaceBetweenRectangles" presStyleCnt="0"/>
      <dgm:spPr/>
    </dgm:pt>
    <dgm:pt modelId="{41B6BD37-720B-4CF0-98FB-2110C589C1A5}" type="pres">
      <dgm:prSet presAssocID="{9885C479-78BE-4E6E-BC04-58BCE0ADC763}" presName="composite" presStyleCnt="0"/>
      <dgm:spPr/>
    </dgm:pt>
    <dgm:pt modelId="{5BAAD178-9773-45B3-8C3C-195A12B4D828}" type="pres">
      <dgm:prSet presAssocID="{9885C479-78BE-4E6E-BC04-58BCE0ADC763}" presName="Parent1" presStyleLbl="node1" presStyleIdx="4" presStyleCnt="8">
        <dgm:presLayoutVars>
          <dgm:chMax val="1"/>
          <dgm:chPref val="1"/>
          <dgm:bulletEnabled val="1"/>
        </dgm:presLayoutVars>
      </dgm:prSet>
      <dgm:spPr/>
    </dgm:pt>
    <dgm:pt modelId="{67EE0E3E-CC01-4B09-B3F6-D7C0071F6BB2}" type="pres">
      <dgm:prSet presAssocID="{9885C479-78BE-4E6E-BC04-58BCE0ADC763}" presName="Childtext1" presStyleLbl="revTx" presStyleIdx="2" presStyleCnt="4">
        <dgm:presLayoutVars>
          <dgm:chMax val="0"/>
          <dgm:chPref val="0"/>
          <dgm:bulletEnabled val="1"/>
        </dgm:presLayoutVars>
      </dgm:prSet>
      <dgm:spPr/>
    </dgm:pt>
    <dgm:pt modelId="{E0E5D79A-8291-4C11-A2E2-465966FC0B92}" type="pres">
      <dgm:prSet presAssocID="{9885C479-78BE-4E6E-BC04-58BCE0ADC763}" presName="BalanceSpacing" presStyleCnt="0"/>
      <dgm:spPr/>
    </dgm:pt>
    <dgm:pt modelId="{DE832DD2-0FC4-4434-8A38-2651A4BE28BE}" type="pres">
      <dgm:prSet presAssocID="{9885C479-78BE-4E6E-BC04-58BCE0ADC763}" presName="BalanceSpacing1" presStyleCnt="0"/>
      <dgm:spPr/>
    </dgm:pt>
    <dgm:pt modelId="{9F5F36EB-3C70-4C68-8CD4-F4D840B258A3}" type="pres">
      <dgm:prSet presAssocID="{A5445B4D-8191-4CDF-BA11-10DBB85EF8A1}" presName="Accent1Text" presStyleLbl="node1" presStyleIdx="5" presStyleCnt="8"/>
      <dgm:spPr/>
    </dgm:pt>
    <dgm:pt modelId="{8C89CF67-CE67-4E49-98C8-445BFA18213F}" type="pres">
      <dgm:prSet presAssocID="{A5445B4D-8191-4CDF-BA11-10DBB85EF8A1}" presName="spaceBetweenRectangles" presStyleCnt="0"/>
      <dgm:spPr/>
    </dgm:pt>
    <dgm:pt modelId="{E8606D5F-76EC-48F4-89DF-8C16D0F7BC63}" type="pres">
      <dgm:prSet presAssocID="{7A4D8BFE-8225-48D6-9CE3-8F78B2F0D4DC}" presName="composite" presStyleCnt="0"/>
      <dgm:spPr/>
    </dgm:pt>
    <dgm:pt modelId="{C65111A1-E580-488E-A31D-CDB825E97AD4}" type="pres">
      <dgm:prSet presAssocID="{7A4D8BFE-8225-48D6-9CE3-8F78B2F0D4DC}" presName="Parent1" presStyleLbl="node1" presStyleIdx="6" presStyleCnt="8">
        <dgm:presLayoutVars>
          <dgm:chMax val="1"/>
          <dgm:chPref val="1"/>
          <dgm:bulletEnabled val="1"/>
        </dgm:presLayoutVars>
      </dgm:prSet>
      <dgm:spPr/>
    </dgm:pt>
    <dgm:pt modelId="{DEB519D3-F7C1-46B9-AC1E-76A5318C41DC}" type="pres">
      <dgm:prSet presAssocID="{7A4D8BFE-8225-48D6-9CE3-8F78B2F0D4DC}" presName="Childtext1" presStyleLbl="revTx" presStyleIdx="3" presStyleCnt="4">
        <dgm:presLayoutVars>
          <dgm:chMax val="0"/>
          <dgm:chPref val="0"/>
          <dgm:bulletEnabled val="1"/>
        </dgm:presLayoutVars>
      </dgm:prSet>
      <dgm:spPr/>
    </dgm:pt>
    <dgm:pt modelId="{9B7A5F44-A5AE-47D6-8ACF-5CD2C2773ECD}" type="pres">
      <dgm:prSet presAssocID="{7A4D8BFE-8225-48D6-9CE3-8F78B2F0D4DC}" presName="BalanceSpacing" presStyleCnt="0"/>
      <dgm:spPr/>
    </dgm:pt>
    <dgm:pt modelId="{0DCEF4BB-619D-47ED-88AA-BAD0293E6A10}" type="pres">
      <dgm:prSet presAssocID="{7A4D8BFE-8225-48D6-9CE3-8F78B2F0D4DC}" presName="BalanceSpacing1" presStyleCnt="0"/>
      <dgm:spPr/>
    </dgm:pt>
    <dgm:pt modelId="{B31DCB34-7F6A-46C7-87FD-F1AF669132A1}" type="pres">
      <dgm:prSet presAssocID="{2A6F1499-E75B-4E51-9593-F9244953CDDB}" presName="Accent1Text" presStyleLbl="node1" presStyleIdx="7" presStyleCnt="8"/>
      <dgm:spPr/>
    </dgm:pt>
  </dgm:ptLst>
  <dgm:cxnLst>
    <dgm:cxn modelId="{0BC28C03-1387-43D2-9474-B00BEAEAB191}" srcId="{A6DD3D5F-E149-46DF-9DCA-EAF6439D8FBC}" destId="{9885C479-78BE-4E6E-BC04-58BCE0ADC763}" srcOrd="2" destOrd="0" parTransId="{274852B6-3FE0-4028-937C-02AD1D84D82A}" sibTransId="{A5445B4D-8191-4CDF-BA11-10DBB85EF8A1}"/>
    <dgm:cxn modelId="{BA8D2306-7973-4323-A006-9B062EE6EF32}" type="presOf" srcId="{719AA144-2069-4834-803E-DC1FEF5115B4}" destId="{18AD5671-A7CD-4D4D-84B9-AD73E4A25C65}" srcOrd="0" destOrd="0" presId="urn:microsoft.com/office/officeart/2008/layout/AlternatingHexagons"/>
    <dgm:cxn modelId="{FEC2AB14-D5CB-46BD-A24D-6383C07D5CF0}" type="presOf" srcId="{7A4D8BFE-8225-48D6-9CE3-8F78B2F0D4DC}" destId="{C65111A1-E580-488E-A31D-CDB825E97AD4}" srcOrd="0" destOrd="0" presId="urn:microsoft.com/office/officeart/2008/layout/AlternatingHexagons"/>
    <dgm:cxn modelId="{3548B020-D4BE-498E-A412-7BAD47209228}" type="presOf" srcId="{2A6F1499-E75B-4E51-9593-F9244953CDDB}" destId="{B31DCB34-7F6A-46C7-87FD-F1AF669132A1}" srcOrd="0" destOrd="0" presId="urn:microsoft.com/office/officeart/2008/layout/AlternatingHexagons"/>
    <dgm:cxn modelId="{DA1C4127-A892-4770-B22D-2B8614829030}" srcId="{A6DD3D5F-E149-46DF-9DCA-EAF6439D8FBC}" destId="{7A4D8BFE-8225-48D6-9CE3-8F78B2F0D4DC}" srcOrd="3" destOrd="0" parTransId="{58370385-D900-4E26-BCD9-AAAED1B680FD}" sibTransId="{2A6F1499-E75B-4E51-9593-F9244953CDDB}"/>
    <dgm:cxn modelId="{7680B332-2469-43BD-9F46-59AB913639C6}" type="presOf" srcId="{9885C479-78BE-4E6E-BC04-58BCE0ADC763}" destId="{5BAAD178-9773-45B3-8C3C-195A12B4D828}" srcOrd="0" destOrd="0" presId="urn:microsoft.com/office/officeart/2008/layout/AlternatingHexagons"/>
    <dgm:cxn modelId="{36470141-A042-42C0-A3C5-96A9165D3615}" srcId="{A6DD3D5F-E149-46DF-9DCA-EAF6439D8FBC}" destId="{719AA144-2069-4834-803E-DC1FEF5115B4}" srcOrd="0" destOrd="0" parTransId="{E651DB46-10D5-43A7-A643-13870E23310B}" sibTransId="{E5FA7736-F930-4937-A151-F334FCABE66B}"/>
    <dgm:cxn modelId="{097E7845-F602-4AA5-8A66-A40F830D00F5}" type="presOf" srcId="{A5445B4D-8191-4CDF-BA11-10DBB85EF8A1}" destId="{9F5F36EB-3C70-4C68-8CD4-F4D840B258A3}" srcOrd="0" destOrd="0" presId="urn:microsoft.com/office/officeart/2008/layout/AlternatingHexagons"/>
    <dgm:cxn modelId="{1F428972-6FE5-4A77-A1F7-A4B936876BF2}" type="presOf" srcId="{065A8C22-256A-49CF-9E42-BB023E031EA1}" destId="{920D3F27-B516-4C5B-B874-71B80F5058C0}" srcOrd="0" destOrd="0" presId="urn:microsoft.com/office/officeart/2008/layout/AlternatingHexagons"/>
    <dgm:cxn modelId="{EAF45F73-0B36-408E-88E6-51D33880A90F}" type="presOf" srcId="{E5FA7736-F930-4937-A151-F334FCABE66B}" destId="{8D91DBEA-3F3F-4BE2-8979-31D79CCB043F}" srcOrd="0" destOrd="0" presId="urn:microsoft.com/office/officeart/2008/layout/AlternatingHexagons"/>
    <dgm:cxn modelId="{6089DAA7-76AB-4B84-B406-8E1D09D6E17F}" type="presOf" srcId="{A6DD3D5F-E149-46DF-9DCA-EAF6439D8FBC}" destId="{9CACE942-C157-4CC7-B710-9A64225F5CA7}" srcOrd="0" destOrd="0" presId="urn:microsoft.com/office/officeart/2008/layout/AlternatingHexagons"/>
    <dgm:cxn modelId="{F8D1E3AB-0AEB-4957-AAA6-89A1DF88E03B}" srcId="{A6DD3D5F-E149-46DF-9DCA-EAF6439D8FBC}" destId="{065A8C22-256A-49CF-9E42-BB023E031EA1}" srcOrd="1" destOrd="0" parTransId="{41F530BA-339E-4185-A3BA-0CA2402E6665}" sibTransId="{8F493A2A-2225-418D-B035-343DF59756EC}"/>
    <dgm:cxn modelId="{BB7DEED1-DF2C-40FB-856B-8786BF622998}" type="presOf" srcId="{8F493A2A-2225-418D-B035-343DF59756EC}" destId="{748AD222-BE24-42E7-B7A0-D8438F3F620A}" srcOrd="0" destOrd="0" presId="urn:microsoft.com/office/officeart/2008/layout/AlternatingHexagons"/>
    <dgm:cxn modelId="{3AA2D18F-568D-432A-97A2-267BE9335547}" type="presParOf" srcId="{9CACE942-C157-4CC7-B710-9A64225F5CA7}" destId="{D7294B76-94F7-4D24-8B68-4C00E7132173}" srcOrd="0" destOrd="0" presId="urn:microsoft.com/office/officeart/2008/layout/AlternatingHexagons"/>
    <dgm:cxn modelId="{0BFD37B0-EA3F-4B51-AAA1-DC6798E0C7EC}" type="presParOf" srcId="{D7294B76-94F7-4D24-8B68-4C00E7132173}" destId="{18AD5671-A7CD-4D4D-84B9-AD73E4A25C65}" srcOrd="0" destOrd="0" presId="urn:microsoft.com/office/officeart/2008/layout/AlternatingHexagons"/>
    <dgm:cxn modelId="{B74B89B5-3A4B-4879-BCE3-A27BB171D6E3}" type="presParOf" srcId="{D7294B76-94F7-4D24-8B68-4C00E7132173}" destId="{20B4E92F-4107-4312-BBCA-1559D1AE6C16}" srcOrd="1" destOrd="0" presId="urn:microsoft.com/office/officeart/2008/layout/AlternatingHexagons"/>
    <dgm:cxn modelId="{5AB209BD-ED30-4559-8EC4-AE52FCC18404}" type="presParOf" srcId="{D7294B76-94F7-4D24-8B68-4C00E7132173}" destId="{3862CCD9-CD22-4FE2-BD21-1BE1D2AE5C98}" srcOrd="2" destOrd="0" presId="urn:microsoft.com/office/officeart/2008/layout/AlternatingHexagons"/>
    <dgm:cxn modelId="{F8DC40DD-3BD0-498F-8AD4-482D5D7812B5}" type="presParOf" srcId="{D7294B76-94F7-4D24-8B68-4C00E7132173}" destId="{6A437B6B-2B81-4C35-8943-A71E83D0AD0C}" srcOrd="3" destOrd="0" presId="urn:microsoft.com/office/officeart/2008/layout/AlternatingHexagons"/>
    <dgm:cxn modelId="{07DB31AB-C1D4-4054-B5CC-78A8F914F0EE}" type="presParOf" srcId="{D7294B76-94F7-4D24-8B68-4C00E7132173}" destId="{8D91DBEA-3F3F-4BE2-8979-31D79CCB043F}" srcOrd="4" destOrd="0" presId="urn:microsoft.com/office/officeart/2008/layout/AlternatingHexagons"/>
    <dgm:cxn modelId="{D3F58391-5E69-4035-AD77-D0EB49760646}" type="presParOf" srcId="{9CACE942-C157-4CC7-B710-9A64225F5CA7}" destId="{907CF4ED-B04B-4430-A9EC-A011A63BC53B}" srcOrd="1" destOrd="0" presId="urn:microsoft.com/office/officeart/2008/layout/AlternatingHexagons"/>
    <dgm:cxn modelId="{0BD56C99-5DB8-4673-8FAF-66F58EE31AE8}" type="presParOf" srcId="{9CACE942-C157-4CC7-B710-9A64225F5CA7}" destId="{BA9A3F0D-61BF-4350-B4DC-E6E61AB1BD63}" srcOrd="2" destOrd="0" presId="urn:microsoft.com/office/officeart/2008/layout/AlternatingHexagons"/>
    <dgm:cxn modelId="{F6144755-589A-41A7-AACB-5FDAD25F30D1}" type="presParOf" srcId="{BA9A3F0D-61BF-4350-B4DC-E6E61AB1BD63}" destId="{920D3F27-B516-4C5B-B874-71B80F5058C0}" srcOrd="0" destOrd="0" presId="urn:microsoft.com/office/officeart/2008/layout/AlternatingHexagons"/>
    <dgm:cxn modelId="{7EE86689-02F2-48C8-B58A-06AE97E609BD}" type="presParOf" srcId="{BA9A3F0D-61BF-4350-B4DC-E6E61AB1BD63}" destId="{5416B7E6-8D62-4E3A-91D4-99E6220DDA0F}" srcOrd="1" destOrd="0" presId="urn:microsoft.com/office/officeart/2008/layout/AlternatingHexagons"/>
    <dgm:cxn modelId="{2D274E12-CCC9-43C1-AD2E-7F096A0F9A0A}" type="presParOf" srcId="{BA9A3F0D-61BF-4350-B4DC-E6E61AB1BD63}" destId="{CA6DEC74-AD13-446A-A491-2942A0930B0C}" srcOrd="2" destOrd="0" presId="urn:microsoft.com/office/officeart/2008/layout/AlternatingHexagons"/>
    <dgm:cxn modelId="{B2DBB9D2-EC90-4567-A75C-1069905B13BF}" type="presParOf" srcId="{BA9A3F0D-61BF-4350-B4DC-E6E61AB1BD63}" destId="{AA4431C6-FD16-41C4-A8DD-67F8EF1C638A}" srcOrd="3" destOrd="0" presId="urn:microsoft.com/office/officeart/2008/layout/AlternatingHexagons"/>
    <dgm:cxn modelId="{3CB22600-49A3-4DC7-B9BD-835D0764754E}" type="presParOf" srcId="{BA9A3F0D-61BF-4350-B4DC-E6E61AB1BD63}" destId="{748AD222-BE24-42E7-B7A0-D8438F3F620A}" srcOrd="4" destOrd="0" presId="urn:microsoft.com/office/officeart/2008/layout/AlternatingHexagons"/>
    <dgm:cxn modelId="{92F2F61A-E066-4999-AEF3-B2AE58732BB3}" type="presParOf" srcId="{9CACE942-C157-4CC7-B710-9A64225F5CA7}" destId="{0F266F26-6C25-4D4B-8E66-177C2DC2D459}" srcOrd="3" destOrd="0" presId="urn:microsoft.com/office/officeart/2008/layout/AlternatingHexagons"/>
    <dgm:cxn modelId="{C22BF523-5333-4AF0-A1EF-5721B0E97DB9}" type="presParOf" srcId="{9CACE942-C157-4CC7-B710-9A64225F5CA7}" destId="{41B6BD37-720B-4CF0-98FB-2110C589C1A5}" srcOrd="4" destOrd="0" presId="urn:microsoft.com/office/officeart/2008/layout/AlternatingHexagons"/>
    <dgm:cxn modelId="{20365298-8710-4018-80FC-A7E671C9C096}" type="presParOf" srcId="{41B6BD37-720B-4CF0-98FB-2110C589C1A5}" destId="{5BAAD178-9773-45B3-8C3C-195A12B4D828}" srcOrd="0" destOrd="0" presId="urn:microsoft.com/office/officeart/2008/layout/AlternatingHexagons"/>
    <dgm:cxn modelId="{FAB327F3-A8C4-455F-9BFD-078A3339A075}" type="presParOf" srcId="{41B6BD37-720B-4CF0-98FB-2110C589C1A5}" destId="{67EE0E3E-CC01-4B09-B3F6-D7C0071F6BB2}" srcOrd="1" destOrd="0" presId="urn:microsoft.com/office/officeart/2008/layout/AlternatingHexagons"/>
    <dgm:cxn modelId="{95DB4F9D-001F-42D5-8020-2DB3B93E9361}" type="presParOf" srcId="{41B6BD37-720B-4CF0-98FB-2110C589C1A5}" destId="{E0E5D79A-8291-4C11-A2E2-465966FC0B92}" srcOrd="2" destOrd="0" presId="urn:microsoft.com/office/officeart/2008/layout/AlternatingHexagons"/>
    <dgm:cxn modelId="{E87BFB50-FD31-4330-B5F9-F1CE4BD6881E}" type="presParOf" srcId="{41B6BD37-720B-4CF0-98FB-2110C589C1A5}" destId="{DE832DD2-0FC4-4434-8A38-2651A4BE28BE}" srcOrd="3" destOrd="0" presId="urn:microsoft.com/office/officeart/2008/layout/AlternatingHexagons"/>
    <dgm:cxn modelId="{8D032DA2-5084-4255-850E-C68A21424F15}" type="presParOf" srcId="{41B6BD37-720B-4CF0-98FB-2110C589C1A5}" destId="{9F5F36EB-3C70-4C68-8CD4-F4D840B258A3}" srcOrd="4" destOrd="0" presId="urn:microsoft.com/office/officeart/2008/layout/AlternatingHexagons"/>
    <dgm:cxn modelId="{29BF4AA0-932D-4AD0-BBBB-3FD665144528}" type="presParOf" srcId="{9CACE942-C157-4CC7-B710-9A64225F5CA7}" destId="{8C89CF67-CE67-4E49-98C8-445BFA18213F}" srcOrd="5" destOrd="0" presId="urn:microsoft.com/office/officeart/2008/layout/AlternatingHexagons"/>
    <dgm:cxn modelId="{27512A30-5BD4-4661-83FC-1CD21B98FED5}" type="presParOf" srcId="{9CACE942-C157-4CC7-B710-9A64225F5CA7}" destId="{E8606D5F-76EC-48F4-89DF-8C16D0F7BC63}" srcOrd="6" destOrd="0" presId="urn:microsoft.com/office/officeart/2008/layout/AlternatingHexagons"/>
    <dgm:cxn modelId="{B24B8CD6-8E50-405A-AA4E-068F4E4B1095}" type="presParOf" srcId="{E8606D5F-76EC-48F4-89DF-8C16D0F7BC63}" destId="{C65111A1-E580-488E-A31D-CDB825E97AD4}" srcOrd="0" destOrd="0" presId="urn:microsoft.com/office/officeart/2008/layout/AlternatingHexagons"/>
    <dgm:cxn modelId="{90630E21-620F-45CD-AFE0-6ACEA08C1712}" type="presParOf" srcId="{E8606D5F-76EC-48F4-89DF-8C16D0F7BC63}" destId="{DEB519D3-F7C1-46B9-AC1E-76A5318C41DC}" srcOrd="1" destOrd="0" presId="urn:microsoft.com/office/officeart/2008/layout/AlternatingHexagons"/>
    <dgm:cxn modelId="{05CD3974-A844-4C84-99A5-DEEA5C88BE65}" type="presParOf" srcId="{E8606D5F-76EC-48F4-89DF-8C16D0F7BC63}" destId="{9B7A5F44-A5AE-47D6-8ACF-5CD2C2773ECD}" srcOrd="2" destOrd="0" presId="urn:microsoft.com/office/officeart/2008/layout/AlternatingHexagons"/>
    <dgm:cxn modelId="{013B6777-E3D9-4F0E-8176-67992488B777}" type="presParOf" srcId="{E8606D5F-76EC-48F4-89DF-8C16D0F7BC63}" destId="{0DCEF4BB-619D-47ED-88AA-BAD0293E6A10}" srcOrd="3" destOrd="0" presId="urn:microsoft.com/office/officeart/2008/layout/AlternatingHexagons"/>
    <dgm:cxn modelId="{AFA0C04C-C9D1-4B49-97F2-D9FED134D1D0}" type="presParOf" srcId="{E8606D5F-76EC-48F4-89DF-8C16D0F7BC63}" destId="{B31DCB34-7F6A-46C7-87FD-F1AF669132A1}"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D5671-A7CD-4D4D-84B9-AD73E4A25C65}">
      <dsp:nvSpPr>
        <dsp:cNvPr id="0" name=""/>
        <dsp:cNvSpPr/>
      </dsp:nvSpPr>
      <dsp:spPr>
        <a:xfrm rot="5400000">
          <a:off x="1990800"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Options</a:t>
          </a:r>
        </a:p>
      </dsp:txBody>
      <dsp:txXfrm rot="-5400000">
        <a:off x="2253051" y="524171"/>
        <a:ext cx="782997" cy="899996"/>
      </dsp:txXfrm>
    </dsp:sp>
    <dsp:sp modelId="{20B4E92F-4107-4312-BBCA-1559D1AE6C16}">
      <dsp:nvSpPr>
        <dsp:cNvPr id="0" name=""/>
        <dsp:cNvSpPr/>
      </dsp:nvSpPr>
      <dsp:spPr>
        <a:xfrm>
          <a:off x="3247832" y="581919"/>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8D91DBEA-3F3F-4BE2-8979-31D79CCB043F}">
      <dsp:nvSpPr>
        <dsp:cNvPr id="0" name=""/>
        <dsp:cNvSpPr/>
      </dsp:nvSpPr>
      <dsp:spPr>
        <a:xfrm rot="5400000">
          <a:off x="762272"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024523" y="524171"/>
        <a:ext cx="782997" cy="899996"/>
      </dsp:txXfrm>
    </dsp:sp>
    <dsp:sp modelId="{920D3F27-B516-4C5B-B874-71B80F5058C0}">
      <dsp:nvSpPr>
        <dsp:cNvPr id="0" name=""/>
        <dsp:cNvSpPr/>
      </dsp:nvSpPr>
      <dsp:spPr>
        <a:xfrm rot="5400000">
          <a:off x="1374183"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Security</a:t>
          </a:r>
        </a:p>
      </dsp:txBody>
      <dsp:txXfrm rot="-5400000">
        <a:off x="1636434" y="1633978"/>
        <a:ext cx="782997" cy="899996"/>
      </dsp:txXfrm>
    </dsp:sp>
    <dsp:sp modelId="{5416B7E6-8D62-4E3A-91D4-99E6220DDA0F}">
      <dsp:nvSpPr>
        <dsp:cNvPr id="0" name=""/>
        <dsp:cNvSpPr/>
      </dsp:nvSpPr>
      <dsp:spPr>
        <a:xfrm>
          <a:off x="0" y="1691725"/>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748AD222-BE24-42E7-B7A0-D8438F3F620A}">
      <dsp:nvSpPr>
        <dsp:cNvPr id="0" name=""/>
        <dsp:cNvSpPr/>
      </dsp:nvSpPr>
      <dsp:spPr>
        <a:xfrm rot="5400000">
          <a:off x="2602711"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1633978"/>
        <a:ext cx="782997" cy="899996"/>
      </dsp:txXfrm>
    </dsp:sp>
    <dsp:sp modelId="{5BAAD178-9773-45B3-8C3C-195A12B4D828}">
      <dsp:nvSpPr>
        <dsp:cNvPr id="0" name=""/>
        <dsp:cNvSpPr/>
      </dsp:nvSpPr>
      <dsp:spPr>
        <a:xfrm rot="5400000">
          <a:off x="1990800"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Security Options For Perf</a:t>
          </a:r>
        </a:p>
      </dsp:txBody>
      <dsp:txXfrm rot="-5400000">
        <a:off x="2253051" y="2743784"/>
        <a:ext cx="782997" cy="899996"/>
      </dsp:txXfrm>
    </dsp:sp>
    <dsp:sp modelId="{67EE0E3E-CC01-4B09-B3F6-D7C0071F6BB2}">
      <dsp:nvSpPr>
        <dsp:cNvPr id="0" name=""/>
        <dsp:cNvSpPr/>
      </dsp:nvSpPr>
      <dsp:spPr>
        <a:xfrm>
          <a:off x="3247832" y="2801532"/>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9F5F36EB-3C70-4C68-8CD4-F4D840B258A3}">
      <dsp:nvSpPr>
        <dsp:cNvPr id="0" name=""/>
        <dsp:cNvSpPr/>
      </dsp:nvSpPr>
      <dsp:spPr>
        <a:xfrm rot="5400000">
          <a:off x="762272"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024523" y="2743784"/>
        <a:ext cx="782997" cy="899996"/>
      </dsp:txXfrm>
    </dsp:sp>
    <dsp:sp modelId="{C65111A1-E580-488E-A31D-CDB825E97AD4}">
      <dsp:nvSpPr>
        <dsp:cNvPr id="0" name=""/>
        <dsp:cNvSpPr/>
      </dsp:nvSpPr>
      <dsp:spPr>
        <a:xfrm rot="5400000">
          <a:off x="1374183"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Storage for Cloud &amp; Hybrid</a:t>
          </a:r>
        </a:p>
      </dsp:txBody>
      <dsp:txXfrm rot="-5400000">
        <a:off x="1636434" y="3853591"/>
        <a:ext cx="782997" cy="899996"/>
      </dsp:txXfrm>
    </dsp:sp>
    <dsp:sp modelId="{DEB519D3-F7C1-46B9-AC1E-76A5318C41DC}">
      <dsp:nvSpPr>
        <dsp:cNvPr id="0" name=""/>
        <dsp:cNvSpPr/>
      </dsp:nvSpPr>
      <dsp:spPr>
        <a:xfrm>
          <a:off x="0" y="3911339"/>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B31DCB34-7F6A-46C7-87FD-F1AF669132A1}">
      <dsp:nvSpPr>
        <dsp:cNvPr id="0" name=""/>
        <dsp:cNvSpPr/>
      </dsp:nvSpPr>
      <dsp:spPr>
        <a:xfrm rot="5400000">
          <a:off x="2602711"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3853591"/>
        <a:ext cx="782997" cy="89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65597"/>
          <a:ext cx="1724267" cy="518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 Storage</a:t>
          </a:r>
        </a:p>
      </dsp:txBody>
      <dsp:txXfrm>
        <a:off x="3245" y="65597"/>
        <a:ext cx="1724267" cy="518400"/>
      </dsp:txXfrm>
    </dsp:sp>
    <dsp:sp modelId="{040FE5E8-21BE-4132-885B-204B33C36B74}">
      <dsp:nvSpPr>
        <dsp:cNvPr id="0" name=""/>
        <dsp:cNvSpPr/>
      </dsp:nvSpPr>
      <dsp:spPr>
        <a:xfrm>
          <a:off x="3245" y="583997"/>
          <a:ext cx="1724267" cy="217403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u="none" kern="1200" dirty="0"/>
            <a:t>NoSQL</a:t>
          </a:r>
          <a:endParaRPr lang="en-US" sz="1800" kern="1200" dirty="0"/>
        </a:p>
        <a:p>
          <a:pPr marL="171450" lvl="1" indent="-171450" algn="l" defTabSz="800100">
            <a:lnSpc>
              <a:spcPct val="90000"/>
            </a:lnSpc>
            <a:spcBef>
              <a:spcPct val="0"/>
            </a:spcBef>
            <a:spcAft>
              <a:spcPct val="15000"/>
            </a:spcAft>
            <a:buChar char="•"/>
          </a:pPr>
          <a:r>
            <a:rPr lang="en-US" sz="1800" b="0" i="0" u="none" kern="1200" dirty="0"/>
            <a:t>Key/attribute</a:t>
          </a:r>
        </a:p>
        <a:p>
          <a:pPr marL="171450" lvl="1" indent="-171450" algn="l" defTabSz="800100">
            <a:lnSpc>
              <a:spcPct val="90000"/>
            </a:lnSpc>
            <a:spcBef>
              <a:spcPct val="0"/>
            </a:spcBef>
            <a:spcAft>
              <a:spcPct val="15000"/>
            </a:spcAft>
            <a:buChar char="•"/>
          </a:pPr>
          <a:r>
            <a:rPr lang="en-US" sz="1800" b="0" i="0" u="none" kern="1200" dirty="0" err="1"/>
            <a:t>Schemaless</a:t>
          </a:r>
          <a:endParaRPr lang="en-US" sz="1800" b="0" i="0" u="none" kern="1200" dirty="0"/>
        </a:p>
        <a:p>
          <a:pPr marL="171450" lvl="1" indent="-171450" algn="l" defTabSz="800100">
            <a:lnSpc>
              <a:spcPct val="90000"/>
            </a:lnSpc>
            <a:spcBef>
              <a:spcPct val="0"/>
            </a:spcBef>
            <a:spcAft>
              <a:spcPct val="15000"/>
            </a:spcAft>
            <a:buChar char="•"/>
          </a:pPr>
          <a:r>
            <a:rPr lang="en-US" sz="1800" b="1" i="0" u="none" kern="1200" dirty="0"/>
            <a:t>Fast Data Access</a:t>
          </a:r>
        </a:p>
        <a:p>
          <a:pPr marL="171450" lvl="1" indent="-171450" algn="l" defTabSz="800100">
            <a:lnSpc>
              <a:spcPct val="90000"/>
            </a:lnSpc>
            <a:spcBef>
              <a:spcPct val="0"/>
            </a:spcBef>
            <a:spcAft>
              <a:spcPct val="15000"/>
            </a:spcAft>
            <a:buChar char="•"/>
          </a:pPr>
          <a:r>
            <a:rPr lang="en-US" sz="1800" b="0" i="0" u="none" kern="1200" dirty="0"/>
            <a:t>Relatively inexpensive</a:t>
          </a:r>
        </a:p>
      </dsp:txBody>
      <dsp:txXfrm>
        <a:off x="3245" y="583997"/>
        <a:ext cx="1724267" cy="2174039"/>
      </dsp:txXfrm>
    </dsp:sp>
    <dsp:sp modelId="{3C5F2CFC-2598-409B-BBC0-B40F43A33F2F}">
      <dsp:nvSpPr>
        <dsp:cNvPr id="0" name=""/>
        <dsp:cNvSpPr/>
      </dsp:nvSpPr>
      <dsp:spPr>
        <a:xfrm>
          <a:off x="1968909" y="65597"/>
          <a:ext cx="1724267" cy="5184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SQL Database</a:t>
          </a:r>
        </a:p>
      </dsp:txBody>
      <dsp:txXfrm>
        <a:off x="1968909" y="65597"/>
        <a:ext cx="1724267" cy="518400"/>
      </dsp:txXfrm>
    </dsp:sp>
    <dsp:sp modelId="{F18BF194-6534-4BE5-ABB4-6450190E3463}">
      <dsp:nvSpPr>
        <dsp:cNvPr id="0" name=""/>
        <dsp:cNvSpPr/>
      </dsp:nvSpPr>
      <dsp:spPr>
        <a:xfrm>
          <a:off x="1968909" y="583997"/>
          <a:ext cx="1724267" cy="217403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Tables</a:t>
          </a:r>
        </a:p>
        <a:p>
          <a:pPr marL="171450" lvl="1" indent="-171450" algn="l" defTabSz="800100">
            <a:lnSpc>
              <a:spcPct val="90000"/>
            </a:lnSpc>
            <a:spcBef>
              <a:spcPct val="0"/>
            </a:spcBef>
            <a:spcAft>
              <a:spcPct val="15000"/>
            </a:spcAft>
            <a:buChar char="•"/>
          </a:pPr>
          <a:r>
            <a:rPr lang="en-US" sz="1800" kern="1200" dirty="0"/>
            <a:t>FK, PK, Indexes, etc.</a:t>
          </a:r>
        </a:p>
      </dsp:txBody>
      <dsp:txXfrm>
        <a:off x="1968909" y="583997"/>
        <a:ext cx="1724267" cy="2174039"/>
      </dsp:txXfrm>
    </dsp:sp>
    <dsp:sp modelId="{0AA03E2A-E59A-45BC-B1FB-55B02D07A4BB}">
      <dsp:nvSpPr>
        <dsp:cNvPr id="0" name=""/>
        <dsp:cNvSpPr/>
      </dsp:nvSpPr>
      <dsp:spPr>
        <a:xfrm>
          <a:off x="3934574" y="65597"/>
          <a:ext cx="1724267" cy="5184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MySQL</a:t>
          </a:r>
        </a:p>
      </dsp:txBody>
      <dsp:txXfrm>
        <a:off x="3934574" y="65597"/>
        <a:ext cx="1724267" cy="518400"/>
      </dsp:txXfrm>
    </dsp:sp>
    <dsp:sp modelId="{3C809040-FB23-4F5D-9DEB-9CDBAA2399E1}">
      <dsp:nvSpPr>
        <dsp:cNvPr id="0" name=""/>
        <dsp:cNvSpPr/>
      </dsp:nvSpPr>
      <dsp:spPr>
        <a:xfrm>
          <a:off x="3934574" y="583997"/>
          <a:ext cx="1724267" cy="217403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Fast DB</a:t>
          </a:r>
        </a:p>
        <a:p>
          <a:pPr marL="171450" lvl="1" indent="-171450" algn="l" defTabSz="800100">
            <a:lnSpc>
              <a:spcPct val="90000"/>
            </a:lnSpc>
            <a:spcBef>
              <a:spcPct val="0"/>
            </a:spcBef>
            <a:spcAft>
              <a:spcPct val="15000"/>
            </a:spcAft>
            <a:buChar char="•"/>
          </a:pPr>
          <a:r>
            <a:rPr lang="en-US" sz="1800" kern="1200" dirty="0"/>
            <a:t>Open Source</a:t>
          </a:r>
        </a:p>
      </dsp:txBody>
      <dsp:txXfrm>
        <a:off x="3934574" y="583997"/>
        <a:ext cx="1724267" cy="2174039"/>
      </dsp:txXfrm>
    </dsp:sp>
    <dsp:sp modelId="{36B5B754-AB77-403C-8B28-BDE7593E3AD4}">
      <dsp:nvSpPr>
        <dsp:cNvPr id="0" name=""/>
        <dsp:cNvSpPr/>
      </dsp:nvSpPr>
      <dsp:spPr>
        <a:xfrm>
          <a:off x="5900238" y="65597"/>
          <a:ext cx="1724267" cy="5184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DocumentDB</a:t>
          </a:r>
          <a:endParaRPr lang="en-US" sz="1800" kern="1200" dirty="0"/>
        </a:p>
      </dsp:txBody>
      <dsp:txXfrm>
        <a:off x="5900238" y="65597"/>
        <a:ext cx="1724267" cy="518400"/>
      </dsp:txXfrm>
    </dsp:sp>
    <dsp:sp modelId="{541AB7EA-231A-4099-9B5A-0D89EE483946}">
      <dsp:nvSpPr>
        <dsp:cNvPr id="0" name=""/>
        <dsp:cNvSpPr/>
      </dsp:nvSpPr>
      <dsp:spPr>
        <a:xfrm>
          <a:off x="5900238" y="583997"/>
          <a:ext cx="1724267" cy="217403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 / JavaScript</a:t>
          </a:r>
        </a:p>
      </dsp:txBody>
      <dsp:txXfrm>
        <a:off x="5900238" y="583997"/>
        <a:ext cx="1724267" cy="2174039"/>
      </dsp:txXfrm>
    </dsp:sp>
    <dsp:sp modelId="{E361646F-97DD-4112-B45C-11DFD40D96CE}">
      <dsp:nvSpPr>
        <dsp:cNvPr id="0" name=""/>
        <dsp:cNvSpPr/>
      </dsp:nvSpPr>
      <dsp:spPr>
        <a:xfrm>
          <a:off x="7865903" y="65597"/>
          <a:ext cx="1724267" cy="5184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Blob Storage</a:t>
          </a:r>
        </a:p>
      </dsp:txBody>
      <dsp:txXfrm>
        <a:off x="7865903" y="65597"/>
        <a:ext cx="1724267" cy="518400"/>
      </dsp:txXfrm>
    </dsp:sp>
    <dsp:sp modelId="{F60F7332-0CB1-4C0C-8709-E706EBB58A32}">
      <dsp:nvSpPr>
        <dsp:cNvPr id="0" name=""/>
        <dsp:cNvSpPr/>
      </dsp:nvSpPr>
      <dsp:spPr>
        <a:xfrm>
          <a:off x="7865903" y="583997"/>
          <a:ext cx="1724267" cy="217403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Unstructured data</a:t>
          </a:r>
        </a:p>
        <a:p>
          <a:pPr marL="171450" lvl="1" indent="-171450" algn="l" defTabSz="800100">
            <a:lnSpc>
              <a:spcPct val="90000"/>
            </a:lnSpc>
            <a:spcBef>
              <a:spcPct val="0"/>
            </a:spcBef>
            <a:spcAft>
              <a:spcPct val="15000"/>
            </a:spcAft>
            <a:buChar char="•"/>
          </a:pPr>
          <a:r>
            <a:rPr lang="en-US" sz="1800" kern="1200" dirty="0"/>
            <a:t>Disks, Images, Logs</a:t>
          </a:r>
        </a:p>
      </dsp:txBody>
      <dsp:txXfrm>
        <a:off x="7865903" y="583997"/>
        <a:ext cx="1724267" cy="2174039"/>
      </dsp:txXfrm>
    </dsp:sp>
    <dsp:sp modelId="{5D0F60EE-32CC-416A-B28B-5D9FF6D7D3CC}">
      <dsp:nvSpPr>
        <dsp:cNvPr id="0" name=""/>
        <dsp:cNvSpPr/>
      </dsp:nvSpPr>
      <dsp:spPr>
        <a:xfrm>
          <a:off x="9831567" y="65597"/>
          <a:ext cx="1724267" cy="5184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MongoDB</a:t>
          </a:r>
        </a:p>
      </dsp:txBody>
      <dsp:txXfrm>
        <a:off x="9831567" y="65597"/>
        <a:ext cx="1724267" cy="518400"/>
      </dsp:txXfrm>
    </dsp:sp>
    <dsp:sp modelId="{96D1C69E-300F-4623-9E44-C70B157F197B}">
      <dsp:nvSpPr>
        <dsp:cNvPr id="0" name=""/>
        <dsp:cNvSpPr/>
      </dsp:nvSpPr>
      <dsp:spPr>
        <a:xfrm>
          <a:off x="9831567" y="583997"/>
          <a:ext cx="1724267" cy="217403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JSON-like</a:t>
          </a:r>
        </a:p>
        <a:p>
          <a:pPr marL="171450" lvl="1" indent="-171450" algn="l" defTabSz="800100">
            <a:lnSpc>
              <a:spcPct val="90000"/>
            </a:lnSpc>
            <a:spcBef>
              <a:spcPct val="0"/>
            </a:spcBef>
            <a:spcAft>
              <a:spcPct val="15000"/>
            </a:spcAft>
            <a:buChar char="•"/>
          </a:pPr>
          <a:r>
            <a:rPr lang="en-US" sz="1800" kern="1200" dirty="0"/>
            <a:t>Dynamic schemas</a:t>
          </a:r>
        </a:p>
        <a:p>
          <a:pPr marL="171450" lvl="1" indent="-171450" algn="l" defTabSz="800100">
            <a:lnSpc>
              <a:spcPct val="90000"/>
            </a:lnSpc>
            <a:spcBef>
              <a:spcPct val="0"/>
            </a:spcBef>
            <a:spcAft>
              <a:spcPct val="15000"/>
            </a:spcAft>
            <a:buChar char="•"/>
          </a:pPr>
          <a:r>
            <a:rPr lang="en-US" sz="1800" kern="1200" dirty="0"/>
            <a:t>High performance</a:t>
          </a:r>
        </a:p>
      </dsp:txBody>
      <dsp:txXfrm>
        <a:off x="9831567" y="583997"/>
        <a:ext cx="1724267" cy="2174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52606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526064"/>
        <a:ext cx="1724267" cy="547200"/>
      </dsp:txXfrm>
    </dsp:sp>
    <dsp:sp modelId="{040FE5E8-21BE-4132-885B-204B33C36B74}">
      <dsp:nvSpPr>
        <dsp:cNvPr id="0" name=""/>
        <dsp:cNvSpPr/>
      </dsp:nvSpPr>
      <dsp:spPr>
        <a:xfrm>
          <a:off x="3245" y="2073264"/>
          <a:ext cx="1724267" cy="22948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2073264"/>
        <a:ext cx="1724267" cy="2294819"/>
      </dsp:txXfrm>
    </dsp:sp>
    <dsp:sp modelId="{3C5F2CFC-2598-409B-BBC0-B40F43A33F2F}">
      <dsp:nvSpPr>
        <dsp:cNvPr id="0" name=""/>
        <dsp:cNvSpPr/>
      </dsp:nvSpPr>
      <dsp:spPr>
        <a:xfrm>
          <a:off x="1968909" y="152606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526064"/>
        <a:ext cx="1724267" cy="547200"/>
      </dsp:txXfrm>
    </dsp:sp>
    <dsp:sp modelId="{F18BF194-6534-4BE5-ABB4-6450190E3463}">
      <dsp:nvSpPr>
        <dsp:cNvPr id="0" name=""/>
        <dsp:cNvSpPr/>
      </dsp:nvSpPr>
      <dsp:spPr>
        <a:xfrm>
          <a:off x="1968909" y="2073264"/>
          <a:ext cx="1724267" cy="229481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2073264"/>
        <a:ext cx="1724267" cy="2294819"/>
      </dsp:txXfrm>
    </dsp:sp>
    <dsp:sp modelId="{0AA03E2A-E59A-45BC-B1FB-55B02D07A4BB}">
      <dsp:nvSpPr>
        <dsp:cNvPr id="0" name=""/>
        <dsp:cNvSpPr/>
      </dsp:nvSpPr>
      <dsp:spPr>
        <a:xfrm>
          <a:off x="3934574" y="152606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526064"/>
        <a:ext cx="1724267" cy="547200"/>
      </dsp:txXfrm>
    </dsp:sp>
    <dsp:sp modelId="{3C809040-FB23-4F5D-9DEB-9CDBAA2399E1}">
      <dsp:nvSpPr>
        <dsp:cNvPr id="0" name=""/>
        <dsp:cNvSpPr/>
      </dsp:nvSpPr>
      <dsp:spPr>
        <a:xfrm>
          <a:off x="3934574" y="2073264"/>
          <a:ext cx="1724267" cy="229481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2073264"/>
        <a:ext cx="1724267" cy="2294819"/>
      </dsp:txXfrm>
    </dsp:sp>
    <dsp:sp modelId="{36B5B754-AB77-403C-8B28-BDE7593E3AD4}">
      <dsp:nvSpPr>
        <dsp:cNvPr id="0" name=""/>
        <dsp:cNvSpPr/>
      </dsp:nvSpPr>
      <dsp:spPr>
        <a:xfrm>
          <a:off x="5900238" y="152606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526064"/>
        <a:ext cx="1724267" cy="547200"/>
      </dsp:txXfrm>
    </dsp:sp>
    <dsp:sp modelId="{541AB7EA-231A-4099-9B5A-0D89EE483946}">
      <dsp:nvSpPr>
        <dsp:cNvPr id="0" name=""/>
        <dsp:cNvSpPr/>
      </dsp:nvSpPr>
      <dsp:spPr>
        <a:xfrm>
          <a:off x="5900238" y="2073264"/>
          <a:ext cx="1724267" cy="229481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2073264"/>
        <a:ext cx="1724267" cy="2294819"/>
      </dsp:txXfrm>
    </dsp:sp>
    <dsp:sp modelId="{E361646F-97DD-4112-B45C-11DFD40D96CE}">
      <dsp:nvSpPr>
        <dsp:cNvPr id="0" name=""/>
        <dsp:cNvSpPr/>
      </dsp:nvSpPr>
      <dsp:spPr>
        <a:xfrm>
          <a:off x="7865903" y="152606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526064"/>
        <a:ext cx="1724267" cy="547200"/>
      </dsp:txXfrm>
    </dsp:sp>
    <dsp:sp modelId="{F60F7332-0CB1-4C0C-8709-E706EBB58A32}">
      <dsp:nvSpPr>
        <dsp:cNvPr id="0" name=""/>
        <dsp:cNvSpPr/>
      </dsp:nvSpPr>
      <dsp:spPr>
        <a:xfrm>
          <a:off x="7865903" y="2073264"/>
          <a:ext cx="1724267" cy="229481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2073264"/>
        <a:ext cx="1724267" cy="2294819"/>
      </dsp:txXfrm>
    </dsp:sp>
    <dsp:sp modelId="{5D0F60EE-32CC-416A-B28B-5D9FF6D7D3CC}">
      <dsp:nvSpPr>
        <dsp:cNvPr id="0" name=""/>
        <dsp:cNvSpPr/>
      </dsp:nvSpPr>
      <dsp:spPr>
        <a:xfrm>
          <a:off x="9831567" y="152606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526064"/>
        <a:ext cx="1724267" cy="547200"/>
      </dsp:txXfrm>
    </dsp:sp>
    <dsp:sp modelId="{96D1C69E-300F-4623-9E44-C70B157F197B}">
      <dsp:nvSpPr>
        <dsp:cNvPr id="0" name=""/>
        <dsp:cNvSpPr/>
      </dsp:nvSpPr>
      <dsp:spPr>
        <a:xfrm>
          <a:off x="9831567" y="2073264"/>
          <a:ext cx="1724267" cy="229481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2073264"/>
        <a:ext cx="1724267" cy="229481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3252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aka.ms/azure/stor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azure/ee336235.aspx" TargetMode="External"/><Relationship Id="rId2" Type="http://schemas.openxmlformats.org/officeDocument/2006/relationships/hyperlink" Target="http://azure.microsoft.com/en-us/documentation/articles/storage-dotnet-shared-access-signature-part-1/" TargetMode="External"/><Relationship Id="rId1" Type="http://schemas.openxmlformats.org/officeDocument/2006/relationships/slideLayout" Target="../slideLayouts/slideLayout2.xml"/><Relationship Id="rId4" Type="http://schemas.openxmlformats.org/officeDocument/2006/relationships/hyperlink" Target="http://storageexplor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zure/storage/storage-scalability-targets"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hyperlink" Target="https://docs.microsoft.com/en-us/azure/storage/storage-premium-storage#premium-storage-supported-vms"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hyperlink" Target="http://technet.microsoft.com/library/hh848643.aspx" TargetMode="External"/><Relationship Id="rId2" Type="http://schemas.openxmlformats.org/officeDocument/2006/relationships/hyperlink" Target="http://technet.microsoft.com/library/hh831739.aspx" TargetMode="External"/><Relationship Id="rId1" Type="http://schemas.openxmlformats.org/officeDocument/2006/relationships/slideLayout" Target="../slideLayouts/slideLayout24.xml"/><Relationship Id="rId5" Type="http://schemas.openxmlformats.org/officeDocument/2006/relationships/hyperlink" Target="https://docs.microsoft.com/en-us/azure/storage/storage-premium-storage#scalability-and-performance-targets" TargetMode="External"/><Relationship Id="rId4" Type="http://schemas.openxmlformats.org/officeDocument/2006/relationships/hyperlink" Target="http://social.technet.microsoft.com/wiki/contents/articles/11382.storage-spaces-frequently-asked-questions-faq.aspx"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hyperlink" Target="https://azure.microsoft.com/en-us/resources/samples/?service=storag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Samples/storage-table-dotnet-getting-started" TargetMode="Externa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Samples/storage-blob-dotnet-getting-started" TargetMode="External"/><Relationship Id="rId2" Type="http://schemas.openxmlformats.org/officeDocument/2006/relationships/hyperlink" Target="https://azure.microsoft.com/en-us/resources/samples/storage-blob-dotnet-getting-started/" TargetMode="Externa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hyperlink" Target="https://azure.microsoft.com/en-us/resources/samples/storage-dotnet-sas-getting-started/" TargetMode="Externa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sql-database/sql-database-service-tier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azure.microsoft.com/en-us/resources/videos/index/?services=sql-database" TargetMode="Externa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zure/cosmos-db/faq"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th0maswe1ss/azure-documentdb-vs-mongodb-6d5806c16239" TargetMode="External"/><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 Id="rId4" Type="http://schemas.openxmlformats.org/officeDocument/2006/relationships/hyperlink" Target="https://docs.microsoft.com/en-us/azure/cosmos-db/documentdb-get-starte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hyperlink" Target="https://azure.microsoft.com/en-us/services/mysql/"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azure/mysql/" TargetMode="Externa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hyperlink" Target="https://docs.microsoft.com/en-us/azure/virtual-machines/windows/classic/install-mongodb"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70-534.aspx"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mva.microsoft.com/en-US/training-courses/certification-exam-overview-70534-architecting-microsoft-azure-solutions-17406"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2.xml"/><Relationship Id="rId5" Type="http://schemas.openxmlformats.org/officeDocument/2006/relationships/hyperlink" Target="https://aka.ms/azure/storage" TargetMode="External"/><Relationship Id="rId10" Type="http://schemas.openxmlformats.org/officeDocument/2006/relationships/diagramQuickStyle" Target="../diagrams/quickStyle2.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12952" y="-3313035"/>
            <a:ext cx="8257537" cy="12283443"/>
          </a:xfrm>
          <a:prstGeom prst="rect">
            <a:avLst/>
          </a:prstGeom>
        </p:spPr>
      </p:pic>
      <p:sp>
        <p:nvSpPr>
          <p:cNvPr id="17" name="Title 16"/>
          <p:cNvSpPr>
            <a:spLocks noGrp="1"/>
          </p:cNvSpPr>
          <p:nvPr>
            <p:ph type="title"/>
          </p:nvPr>
        </p:nvSpPr>
        <p:spPr>
          <a:xfrm>
            <a:off x="406400" y="-773530"/>
            <a:ext cx="11671300" cy="748111"/>
          </a:xfrm>
          <a:effectLst>
            <a:outerShdw blurRad="50800" dist="38100" dir="13500000" algn="br" rotWithShape="0">
              <a:prstClr val="black">
                <a:alpha val="40000"/>
              </a:prstClr>
            </a:outerShdw>
          </a:effectLst>
        </p:spPr>
        <p:txBody>
          <a:bodyPr>
            <a:normAutofit fontScale="90000"/>
          </a:bodyPr>
          <a:lstStyle/>
          <a:p>
            <a:r>
              <a:rPr lang="en-US" sz="4705" b="1" dirty="0">
                <a:solidFill>
                  <a:schemeClr val="bg1"/>
                </a:solidFill>
              </a:rPr>
              <a:t>Design Application Storage and Data Access Strategy</a:t>
            </a:r>
          </a:p>
        </p:txBody>
      </p:sp>
      <p:graphicFrame>
        <p:nvGraphicFramePr>
          <p:cNvPr id="32" name="Diagram 31"/>
          <p:cNvGraphicFramePr/>
          <p:nvPr>
            <p:extLst>
              <p:ext uri="{D42A27DB-BD31-4B8C-83A1-F6EECF244321}">
                <p14:modId xmlns:p14="http://schemas.microsoft.com/office/powerpoint/2010/main" val="3868161129"/>
              </p:ext>
            </p:extLst>
          </p:nvPr>
        </p:nvGraphicFramePr>
        <p:xfrm>
          <a:off x="617946" y="290119"/>
          <a:ext cx="4707003" cy="5277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5324949" y="2065634"/>
            <a:ext cx="6660965" cy="2554545"/>
          </a:xfrm>
          <a:prstGeom prst="rect">
            <a:avLst/>
          </a:prstGeom>
          <a:noFill/>
        </p:spPr>
        <p:txBody>
          <a:bodyPr wrap="square" rtlCol="0">
            <a:spAutoFit/>
          </a:bodyPr>
          <a:lstStyle/>
          <a:p>
            <a:r>
              <a:rPr lang="en-US" sz="4000" dirty="0">
                <a:solidFill>
                  <a:schemeClr val="bg1"/>
                </a:solidFill>
              </a:rPr>
              <a:t>Benjamin Day</a:t>
            </a:r>
          </a:p>
          <a:p>
            <a:r>
              <a:rPr lang="en-US" sz="4000" dirty="0">
                <a:solidFill>
                  <a:schemeClr val="bg1"/>
                </a:solidFill>
              </a:rPr>
              <a:t>Benjamin Day Consulting, Inc. </a:t>
            </a:r>
          </a:p>
          <a:p>
            <a:r>
              <a:rPr lang="en-US" sz="4000" dirty="0">
                <a:solidFill>
                  <a:schemeClr val="bg1"/>
                </a:solidFill>
              </a:rPr>
              <a:t>www.benday.com</a:t>
            </a:r>
          </a:p>
          <a:p>
            <a:r>
              <a:rPr lang="en-US" sz="4000" dirty="0">
                <a:solidFill>
                  <a:schemeClr val="bg1"/>
                </a:solidFill>
              </a:rPr>
              <a:t>@</a:t>
            </a:r>
            <a:r>
              <a:rPr lang="en-US" sz="4000" dirty="0" err="1">
                <a:solidFill>
                  <a:schemeClr val="bg1"/>
                </a:solidFill>
              </a:rPr>
              <a:t>benday</a:t>
            </a:r>
            <a:endParaRPr lang="en-US" sz="4000" dirty="0">
              <a:solidFill>
                <a:schemeClr val="bg1"/>
              </a:solidFill>
            </a:endParaRPr>
          </a:p>
        </p:txBody>
      </p:sp>
      <p:pic>
        <p:nvPicPr>
          <p:cNvPr id="6" name="Picture 5" descr="MVPLogo_Small"/>
          <p:cNvPicPr>
            <a:picLocks noChangeAspect="1" noChangeArrowheads="1"/>
          </p:cNvPicPr>
          <p:nvPr/>
        </p:nvPicPr>
        <p:blipFill>
          <a:blip r:embed="rId9" cstate="print"/>
          <a:srcRect/>
          <a:stretch>
            <a:fillRect/>
          </a:stretch>
        </p:blipFill>
        <p:spPr bwMode="auto">
          <a:xfrm>
            <a:off x="11031279" y="5118896"/>
            <a:ext cx="954635" cy="1501959"/>
          </a:xfrm>
          <a:prstGeom prst="rect">
            <a:avLst/>
          </a:prstGeom>
          <a:noFill/>
          <a:ln w="9525">
            <a:noFill/>
            <a:miter lim="800000"/>
            <a:headEnd/>
            <a:tailEnd/>
          </a:ln>
        </p:spPr>
      </p:pic>
    </p:spTree>
    <p:extLst>
      <p:ext uri="{BB962C8B-B14F-4D97-AF65-F5344CB8AC3E}">
        <p14:creationId xmlns:p14="http://schemas.microsoft.com/office/powerpoint/2010/main" val="125294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2"/>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2"/>
              </a:rPr>
              <a:t>SAS</a:t>
            </a:r>
            <a:endParaRPr lang="en-US" sz="2800" dirty="0"/>
          </a:p>
          <a:p>
            <a:pPr marL="336145" lvl="1"/>
            <a:r>
              <a:rPr lang="en-US" sz="2800" dirty="0"/>
              <a:t>SQL Database – </a:t>
            </a:r>
            <a:r>
              <a:rPr lang="en-US" sz="2800" dirty="0">
                <a:hlinkClick r:id="rId3"/>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4"/>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Storage &amp; Blob Storage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Table Storage</a:t>
            </a:r>
          </a:p>
        </p:txBody>
      </p:sp>
      <p:sp>
        <p:nvSpPr>
          <p:cNvPr id="5" name="Content Placeholder 4"/>
          <p:cNvSpPr>
            <a:spLocks noGrp="1"/>
          </p:cNvSpPr>
          <p:nvPr>
            <p:ph sz="half" idx="1"/>
          </p:nvPr>
        </p:nvSpPr>
        <p:spPr/>
        <p:txBody>
          <a:bodyPr>
            <a:normAutofit/>
          </a:bodyPr>
          <a:lstStyle/>
          <a:p>
            <a:r>
              <a:rPr lang="en-US" dirty="0"/>
              <a:t>NoSQL</a:t>
            </a:r>
          </a:p>
          <a:p>
            <a:pPr lvl="1"/>
            <a:r>
              <a:rPr lang="en-US" dirty="0"/>
              <a:t>Key-value</a:t>
            </a:r>
          </a:p>
          <a:p>
            <a:pPr lvl="1"/>
            <a:r>
              <a:rPr lang="en-US" dirty="0"/>
              <a:t>Structured, not </a:t>
            </a:r>
            <a:r>
              <a:rPr lang="en-US" dirty="0" err="1"/>
              <a:t>schema’d</a:t>
            </a:r>
            <a:endParaRPr lang="en-US" dirty="0"/>
          </a:p>
          <a:p>
            <a:pPr lvl="1"/>
            <a:endParaRPr lang="en-US" dirty="0"/>
          </a:p>
          <a:p>
            <a:r>
              <a:rPr lang="en-US" dirty="0"/>
              <a:t>Queries</a:t>
            </a:r>
          </a:p>
          <a:p>
            <a:pPr lvl="1"/>
            <a:r>
              <a:rPr lang="en-US" dirty="0"/>
              <a:t>OData</a:t>
            </a:r>
          </a:p>
          <a:p>
            <a:pPr lvl="1"/>
            <a:r>
              <a:rPr lang="en-US" dirty="0"/>
              <a:t>API</a:t>
            </a:r>
          </a:p>
          <a:p>
            <a:pPr lvl="1"/>
            <a:endParaRPr lang="en-US" dirty="0"/>
          </a:p>
          <a:p>
            <a:r>
              <a:rPr lang="en-US" dirty="0"/>
              <a:t>Data is consistent for other client reads after insert/update</a:t>
            </a:r>
          </a:p>
          <a:p>
            <a:endParaRPr lang="en-US" dirty="0"/>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40205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Storage via API</a:t>
            </a:r>
          </a:p>
        </p:txBody>
      </p:sp>
      <p:pic>
        <p:nvPicPr>
          <p:cNvPr id="5" name="Picture 4"/>
          <p:cNvPicPr>
            <a:picLocks noChangeAspect="1"/>
          </p:cNvPicPr>
          <p:nvPr/>
        </p:nvPicPr>
        <p:blipFill>
          <a:blip r:embed="rId2"/>
          <a:stretch>
            <a:fillRect/>
          </a:stretch>
        </p:blipFill>
        <p:spPr>
          <a:xfrm>
            <a:off x="657224" y="1177379"/>
            <a:ext cx="8895093" cy="5050195"/>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p:txBody>
          <a:bodyPr>
            <a:normAutofit/>
          </a:bodyPr>
          <a:lstStyle/>
          <a:p>
            <a:r>
              <a:rPr lang="en-US" dirty="0"/>
              <a:t>Unstructured storage</a:t>
            </a:r>
          </a:p>
          <a:p>
            <a:pPr lvl="1"/>
            <a:endParaRPr lang="en-US" dirty="0"/>
          </a:p>
          <a:p>
            <a:r>
              <a:rPr lang="en-US" dirty="0"/>
              <a:t>Queries</a:t>
            </a:r>
          </a:p>
          <a:p>
            <a:pPr lvl="1"/>
            <a:r>
              <a:rPr lang="en-US" dirty="0"/>
              <a:t>OData</a:t>
            </a:r>
          </a:p>
          <a:p>
            <a:pPr lvl="1"/>
            <a:r>
              <a:rPr lang="en-US" dirty="0"/>
              <a:t>API</a:t>
            </a:r>
          </a:p>
          <a:p>
            <a:pPr lvl="1"/>
            <a:endParaRPr lang="en-US" dirty="0"/>
          </a:p>
          <a:p>
            <a:r>
              <a:rPr lang="en-US" dirty="0"/>
              <a:t>All blobs start from a Container</a:t>
            </a:r>
          </a:p>
          <a:p>
            <a:pPr lvl="1"/>
            <a:endParaRPr lang="en-US" dirty="0"/>
          </a:p>
          <a:p>
            <a:r>
              <a:rPr lang="en-US" dirty="0"/>
              <a:t>Block Blobs, Append Blobs, &amp; Page Blobs</a:t>
            </a:r>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lvl="1"/>
            <a:r>
              <a:rPr lang="en-US" dirty="0"/>
              <a:t>Max total request rate of 20k IOPS</a:t>
            </a:r>
          </a:p>
          <a:p>
            <a:pPr lvl="1"/>
            <a:endParaRPr lang="en-US" dirty="0"/>
          </a:p>
          <a:p>
            <a:r>
              <a:rPr lang="en-US" dirty="0"/>
              <a:t>Premium</a:t>
            </a:r>
          </a:p>
          <a:p>
            <a:pPr lvl="1"/>
            <a:r>
              <a:rPr lang="en-US" dirty="0"/>
              <a:t>Designed for Azure VMs</a:t>
            </a:r>
          </a:p>
          <a:p>
            <a:pPr lvl="1"/>
            <a:r>
              <a:rPr lang="en-US" dirty="0"/>
              <a:t>High performance</a:t>
            </a:r>
          </a:p>
          <a:p>
            <a:pPr lvl="1"/>
            <a:r>
              <a:rPr lang="en-US" dirty="0"/>
              <a:t>Low latency</a:t>
            </a:r>
          </a:p>
          <a:p>
            <a:pPr lvl="1"/>
            <a:r>
              <a:rPr lang="en-US" dirty="0"/>
              <a:t>Azure VM disks are implemented as “Page Blobs”</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r>
              <a:rPr lang="en-US" dirty="0"/>
              <a:t>Blob is broken into pieces</a:t>
            </a:r>
          </a:p>
          <a:p>
            <a:r>
              <a:rPr lang="en-US" dirty="0"/>
              <a:t>Block Id for each piece</a:t>
            </a:r>
          </a:p>
          <a:p>
            <a:r>
              <a:rPr lang="en-US" dirty="0"/>
              <a:t>Max block size = 100MB</a:t>
            </a:r>
          </a:p>
          <a:p>
            <a:r>
              <a:rPr lang="en-US" dirty="0"/>
              <a:t>Up to 50k blocks per blob</a:t>
            </a:r>
          </a:p>
          <a:p>
            <a:r>
              <a:rPr lang="en-US" dirty="0"/>
              <a:t>Efficient upload of large blobs</a:t>
            </a:r>
          </a:p>
          <a:p>
            <a:r>
              <a:rPr lang="en-US" dirty="0"/>
              <a:t>Blocks upload can be multithreaded</a:t>
            </a:r>
          </a:p>
          <a:p>
            <a:r>
              <a:rPr lang="en-US" dirty="0"/>
              <a:t>Streaming </a:t>
            </a:r>
          </a:p>
          <a:p>
            <a:r>
              <a:rPr lang="en-US" dirty="0"/>
              <a:t>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r>
              <a:rPr lang="en-US" dirty="0"/>
              <a:t>Similar to Block Blobs</a:t>
            </a:r>
          </a:p>
          <a:p>
            <a:r>
              <a:rPr lang="en-US" dirty="0"/>
              <a:t>Optimized for append operations</a:t>
            </a:r>
          </a:p>
          <a:p>
            <a:r>
              <a:rPr lang="en-US" dirty="0"/>
              <a:t>Only can add to the end</a:t>
            </a:r>
          </a:p>
        </p:txBody>
      </p:sp>
    </p:spTree>
    <p:extLst>
      <p:ext uri="{BB962C8B-B14F-4D97-AF65-F5344CB8AC3E}">
        <p14:creationId xmlns:p14="http://schemas.microsoft.com/office/powerpoint/2010/main" val="291409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p:txBody>
          <a:bodyPr/>
          <a:lstStyle/>
          <a:p>
            <a:r>
              <a:rPr lang="en-US" dirty="0"/>
              <a:t>Optimized for IaaS disks</a:t>
            </a:r>
          </a:p>
          <a:p>
            <a:r>
              <a:rPr lang="en-US" dirty="0"/>
              <a:t>Supports random writes</a:t>
            </a:r>
          </a:p>
          <a:p>
            <a:r>
              <a:rPr lang="en-US" dirty="0"/>
              <a:t>Collection of 512 byte pages</a:t>
            </a:r>
          </a:p>
          <a:p>
            <a:r>
              <a:rPr lang="en-US" dirty="0"/>
              <a:t>Max size = 1TB</a:t>
            </a:r>
          </a:p>
          <a:p>
            <a:r>
              <a:rPr lang="en-US" dirty="0"/>
              <a:t>Storage Options</a:t>
            </a:r>
          </a:p>
          <a:p>
            <a:pPr lvl="1"/>
            <a:r>
              <a:rPr lang="en-US" dirty="0"/>
              <a:t>Premium Storage</a:t>
            </a:r>
          </a:p>
          <a:p>
            <a:pPr lvl="1"/>
            <a:r>
              <a:rPr lang="en-US" dirty="0"/>
              <a:t>Standard Storage</a:t>
            </a:r>
          </a:p>
        </p:txBody>
      </p:sp>
    </p:spTree>
    <p:extLst>
      <p:ext uri="{BB962C8B-B14F-4D97-AF65-F5344CB8AC3E}">
        <p14:creationId xmlns:p14="http://schemas.microsoft.com/office/powerpoint/2010/main" val="12784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Benjamin Day</a:t>
            </a:r>
          </a:p>
        </p:txBody>
      </p:sp>
      <p:sp>
        <p:nvSpPr>
          <p:cNvPr id="3" name="Content Placeholder 2"/>
          <p:cNvSpPr>
            <a:spLocks noGrp="1"/>
          </p:cNvSpPr>
          <p:nvPr>
            <p:ph sz="half" idx="1"/>
          </p:nvPr>
        </p:nvSpPr>
        <p:spPr>
          <a:xfrm>
            <a:off x="838201" y="1825625"/>
            <a:ext cx="5319319" cy="4351339"/>
          </a:xfrm>
        </p:spPr>
        <p:txBody>
          <a:bodyPr>
            <a:normAutofit/>
          </a:bodyPr>
          <a:lstStyle/>
          <a:p>
            <a:r>
              <a:rPr lang="en-US" dirty="0"/>
              <a:t>Brookline, MA</a:t>
            </a:r>
          </a:p>
          <a:p>
            <a:r>
              <a:rPr lang="en-US" dirty="0"/>
              <a:t>Consultant &amp; Trainer</a:t>
            </a:r>
          </a:p>
          <a:p>
            <a:r>
              <a:rPr lang="en-US" dirty="0"/>
              <a:t>Scrum, DevOps, </a:t>
            </a:r>
            <a:br>
              <a:rPr lang="en-US" dirty="0"/>
            </a:br>
            <a:r>
              <a:rPr lang="en-US" dirty="0"/>
              <a:t>Team Foundation Server, </a:t>
            </a:r>
            <a:br>
              <a:rPr lang="en-US" dirty="0"/>
            </a:br>
            <a:r>
              <a:rPr lang="en-US" dirty="0"/>
              <a:t>Software Architecture &amp; Testing</a:t>
            </a:r>
          </a:p>
          <a:p>
            <a:r>
              <a:rPr lang="en-US" dirty="0"/>
              <a:t>Microsoft MVP</a:t>
            </a:r>
          </a:p>
          <a:p>
            <a:r>
              <a:rPr lang="en-US" dirty="0"/>
              <a:t>Pluralsight Author</a:t>
            </a:r>
          </a:p>
          <a:p>
            <a:r>
              <a:rPr lang="en-US" dirty="0"/>
              <a:t>Scrum.org Trainer</a:t>
            </a:r>
          </a:p>
          <a:p>
            <a:r>
              <a:rPr lang="en-US" dirty="0"/>
              <a:t>@benday</a:t>
            </a:r>
          </a:p>
          <a:p>
            <a:endParaRPr lang="en-US" dirty="0"/>
          </a:p>
        </p:txBody>
      </p:sp>
      <p:pic>
        <p:nvPicPr>
          <p:cNvPr id="5" name="Picture 4"/>
          <p:cNvPicPr>
            <a:picLocks noChangeAspect="1"/>
          </p:cNvPicPr>
          <p:nvPr/>
        </p:nvPicPr>
        <p:blipFill>
          <a:blip r:embed="rId2"/>
          <a:stretch>
            <a:fillRect/>
          </a:stretch>
        </p:blipFill>
        <p:spPr>
          <a:xfrm>
            <a:off x="6572773" y="2942847"/>
            <a:ext cx="4618875" cy="997055"/>
          </a:xfrm>
          <a:prstGeom prst="rect">
            <a:avLst/>
          </a:prstGeom>
        </p:spPr>
      </p:pic>
      <p:pic>
        <p:nvPicPr>
          <p:cNvPr id="6" name="Picture 5" descr="bendayLogo"/>
          <p:cNvPicPr>
            <a:picLocks noChangeAspect="1" noChangeArrowheads="1"/>
          </p:cNvPicPr>
          <p:nvPr/>
        </p:nvPicPr>
        <p:blipFill>
          <a:blip r:embed="rId3" cstate="print"/>
          <a:srcRect/>
          <a:stretch>
            <a:fillRect/>
          </a:stretch>
        </p:blipFill>
        <p:spPr bwMode="auto">
          <a:xfrm>
            <a:off x="6572773" y="1890494"/>
            <a:ext cx="4493040" cy="907493"/>
          </a:xfrm>
          <a:prstGeom prst="rect">
            <a:avLst/>
          </a:prstGeom>
          <a:noFill/>
          <a:ln w="9525">
            <a:noFill/>
            <a:miter lim="800000"/>
            <a:headEnd/>
            <a:tailEnd/>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5253" y="4241707"/>
            <a:ext cx="2629955" cy="90963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8574" y="4420999"/>
            <a:ext cx="1659599" cy="671215"/>
          </a:xfrm>
          <a:prstGeom prst="rect">
            <a:avLst/>
          </a:prstGeom>
        </p:spPr>
      </p:pic>
    </p:spTree>
    <p:extLst>
      <p:ext uri="{BB962C8B-B14F-4D97-AF65-F5344CB8AC3E}">
        <p14:creationId xmlns:p14="http://schemas.microsoft.com/office/powerpoint/2010/main" val="22088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for Table &amp; Blob Storage</a:t>
            </a:r>
          </a:p>
        </p:txBody>
      </p:sp>
      <p:sp>
        <p:nvSpPr>
          <p:cNvPr id="3" name="Content Placeholder 2"/>
          <p:cNvSpPr>
            <a:spLocks noGrp="1"/>
          </p:cNvSpPr>
          <p:nvPr>
            <p:ph idx="1"/>
          </p:nvPr>
        </p:nvSpPr>
        <p:spPr/>
        <p:txBody>
          <a:bodyPr>
            <a:normAutofit/>
          </a:bodyPr>
          <a:lstStyle/>
          <a:p>
            <a:r>
              <a:rPr lang="en-US" dirty="0"/>
              <a:t>Locally redundant storage (LRS)</a:t>
            </a:r>
          </a:p>
          <a:p>
            <a:pPr lvl="1"/>
            <a:r>
              <a:rPr lang="en-US" dirty="0"/>
              <a:t>3 copies in a single data center</a:t>
            </a:r>
          </a:p>
          <a:p>
            <a:r>
              <a:rPr lang="en-US" dirty="0"/>
              <a:t>Zone-redundant storage (ZRS)</a:t>
            </a:r>
          </a:p>
          <a:p>
            <a:pPr lvl="1"/>
            <a:r>
              <a:rPr lang="en-US" dirty="0"/>
              <a:t>3 copies across 2 or 3 facilities in 1 or 2 regions</a:t>
            </a:r>
          </a:p>
          <a:p>
            <a:r>
              <a:rPr lang="en-US" dirty="0"/>
              <a:t>Geo-redundant storage (GRS)</a:t>
            </a:r>
          </a:p>
          <a:p>
            <a:pPr lvl="1"/>
            <a:r>
              <a:rPr lang="en-US" dirty="0"/>
              <a:t>3 copies in primary region, 3 in secondary region</a:t>
            </a:r>
          </a:p>
          <a:p>
            <a:pPr lvl="1"/>
            <a:r>
              <a:rPr lang="en-US" dirty="0"/>
              <a:t>Auto failover</a:t>
            </a:r>
          </a:p>
          <a:p>
            <a:r>
              <a:rPr lang="en-US" dirty="0"/>
              <a:t>Read-access geo-redundant storage (RA-GRS)</a:t>
            </a:r>
          </a:p>
        </p:txBody>
      </p:sp>
    </p:spTree>
    <p:extLst>
      <p:ext uri="{BB962C8B-B14F-4D97-AF65-F5344CB8AC3E}">
        <p14:creationId xmlns:p14="http://schemas.microsoft.com/office/powerpoint/2010/main" val="2041857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p:txBody>
          <a:bodyPr>
            <a:normAutofit/>
          </a:bodyPr>
          <a:lstStyle/>
          <a:p>
            <a:r>
              <a:rPr lang="en-US" dirty="0"/>
              <a:t>Anonymous Access</a:t>
            </a:r>
          </a:p>
          <a:p>
            <a:pPr lvl="1"/>
            <a:r>
              <a:rPr lang="en-US" dirty="0"/>
              <a:t>Public access for containers or individual blobs</a:t>
            </a:r>
          </a:p>
          <a:p>
            <a:pPr lvl="1"/>
            <a:endParaRPr lang="en-US" dirty="0"/>
          </a:p>
          <a:p>
            <a:r>
              <a:rPr lang="en-US" dirty="0"/>
              <a:t>Shared Access Signatures (SAS)</a:t>
            </a:r>
          </a:p>
          <a:p>
            <a:pPr lvl="1"/>
            <a:r>
              <a:rPr lang="en-US" dirty="0"/>
              <a:t>Delegated access without sharing account key</a:t>
            </a:r>
          </a:p>
          <a:p>
            <a:pPr lvl="1"/>
            <a:r>
              <a:rPr lang="en-US" dirty="0"/>
              <a:t>Containers &amp; blobs</a:t>
            </a:r>
          </a:p>
          <a:p>
            <a:pPr lvl="1"/>
            <a:r>
              <a:rPr lang="en-US" dirty="0"/>
              <a:t>File shares &amp; files</a:t>
            </a:r>
          </a:p>
          <a:p>
            <a:pPr lvl="1"/>
            <a:r>
              <a:rPr lang="en-US" dirty="0"/>
              <a:t>Queues</a:t>
            </a:r>
          </a:p>
          <a:p>
            <a:pPr lvl="1"/>
            <a:r>
              <a:rPr lang="en-US" dirty="0"/>
              <a:t>Tables &amp; ranges of table entities</a:t>
            </a:r>
          </a:p>
          <a:p>
            <a:pPr lvl="1"/>
            <a:endParaRPr lang="en-US" dirty="0"/>
          </a:p>
        </p:txBody>
      </p:sp>
    </p:spTree>
    <p:extLst>
      <p:ext uri="{BB962C8B-B14F-4D97-AF65-F5344CB8AC3E}">
        <p14:creationId xmlns:p14="http://schemas.microsoft.com/office/powerpoint/2010/main" val="240275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spTree>
    <p:extLst>
      <p:ext uri="{BB962C8B-B14F-4D97-AF65-F5344CB8AC3E}">
        <p14:creationId xmlns:p14="http://schemas.microsoft.com/office/powerpoint/2010/main" val="280333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2"/>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a:t>
            </a:r>
          </a:p>
        </p:txBody>
      </p:sp>
      <p:sp>
        <p:nvSpPr>
          <p:cNvPr id="3" name="Content Placeholder 2"/>
          <p:cNvSpPr>
            <a:spLocks noGrp="1"/>
          </p:cNvSpPr>
          <p:nvPr>
            <p:ph idx="1"/>
          </p:nvPr>
        </p:nvSpPr>
        <p:spPr/>
        <p:txBody>
          <a:bodyPr/>
          <a:lstStyle/>
          <a:p>
            <a:r>
              <a:rPr lang="en-US" dirty="0"/>
              <a:t>Client-side</a:t>
            </a:r>
          </a:p>
          <a:p>
            <a:pPr lvl="1"/>
            <a:r>
              <a:rPr lang="en-US" dirty="0"/>
              <a:t>Storage Client Library for .NET</a:t>
            </a:r>
          </a:p>
          <a:p>
            <a:pPr lvl="1"/>
            <a:endParaRPr lang="en-US" dirty="0"/>
          </a:p>
          <a:p>
            <a:r>
              <a:rPr lang="en-US" dirty="0"/>
              <a:t>Server-side</a:t>
            </a:r>
          </a:p>
          <a:p>
            <a:pPr lvl="1"/>
            <a:r>
              <a:rPr lang="en-US" dirty="0"/>
              <a:t>“Data at Rest”</a:t>
            </a:r>
          </a:p>
        </p:txBody>
      </p:sp>
    </p:spTree>
    <p:extLst>
      <p:ext uri="{BB962C8B-B14F-4D97-AF65-F5344CB8AC3E}">
        <p14:creationId xmlns:p14="http://schemas.microsoft.com/office/powerpoint/2010/main" val="195834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2"/>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732405"/>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a:effectLst/>
                        </a:rPr>
                        <a:t>Max number of blocks in a block blob or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2"/>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6" name="Content Placeholder 5"/>
          <p:cNvSpPr>
            <a:spLocks noGrp="1"/>
          </p:cNvSpPr>
          <p:nvPr>
            <p:ph sz="half" idx="1"/>
          </p:nvPr>
        </p:nvSpPr>
        <p:spPr/>
        <p:txBody>
          <a:bodyPr>
            <a:normAutofit lnSpcReduction="10000"/>
          </a:bodyPr>
          <a:lstStyle/>
          <a:p>
            <a:r>
              <a:rPr lang="en-US" dirty="0"/>
              <a:t>Pluralsight.com</a:t>
            </a:r>
          </a:p>
          <a:p>
            <a:endParaRPr lang="en-US" dirty="0"/>
          </a:p>
          <a:p>
            <a:r>
              <a:rPr lang="en-US" dirty="0"/>
              <a:t>Online courses</a:t>
            </a:r>
          </a:p>
          <a:p>
            <a:endParaRPr lang="en-US" dirty="0"/>
          </a:p>
          <a:p>
            <a:r>
              <a:rPr lang="en-US" dirty="0"/>
              <a:t>Scrum Master Skills</a:t>
            </a:r>
          </a:p>
          <a:p>
            <a:endParaRPr lang="en-US" dirty="0"/>
          </a:p>
          <a:p>
            <a:r>
              <a:rPr lang="en-US" dirty="0"/>
              <a:t>DevOps with TFS2015</a:t>
            </a:r>
          </a:p>
          <a:p>
            <a:endParaRPr lang="en-US" dirty="0"/>
          </a:p>
          <a:p>
            <a:r>
              <a:rPr lang="en-US" dirty="0"/>
              <a:t>DevOps with TFS2017 (soon)</a:t>
            </a:r>
          </a:p>
          <a:p>
            <a:endParaRPr lang="en-US" dirty="0"/>
          </a:p>
          <a:p>
            <a:endParaRPr lang="en-US" dirty="0"/>
          </a:p>
        </p:txBody>
      </p:sp>
      <p:sp>
        <p:nvSpPr>
          <p:cNvPr id="9" name="Content Placeholder 8"/>
          <p:cNvSpPr>
            <a:spLocks noGrp="1"/>
          </p:cNvSpPr>
          <p:nvPr>
            <p:ph sz="half" idx="2"/>
          </p:nvPr>
        </p:nvSpPr>
        <p:spPr/>
        <p:txBody>
          <a:bodyPr>
            <a:normAutofit/>
          </a:bodyPr>
          <a:lstStyle/>
          <a:p>
            <a:endParaRPr lang="en-US" dirty="0"/>
          </a:p>
        </p:txBody>
      </p:sp>
      <p:pic>
        <p:nvPicPr>
          <p:cNvPr id="7" name="Picture 6"/>
          <p:cNvPicPr>
            <a:picLocks noChangeAspect="1"/>
          </p:cNvPicPr>
          <p:nvPr/>
        </p:nvPicPr>
        <p:blipFill>
          <a:blip r:embed="rId2"/>
          <a:stretch>
            <a:fillRect/>
          </a:stretch>
        </p:blipFill>
        <p:spPr>
          <a:xfrm>
            <a:off x="3786563" y="529379"/>
            <a:ext cx="4618875" cy="997055"/>
          </a:xfrm>
          <a:prstGeom prst="rect">
            <a:avLst/>
          </a:prstGeom>
        </p:spPr>
      </p:pic>
      <p:pic>
        <p:nvPicPr>
          <p:cNvPr id="1026" name="Picture 2" descr="C:\Users\benda\AppData\Local\Temp\SNAGHTML625f9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145" y="1854941"/>
            <a:ext cx="4881065" cy="452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8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rgbClr val="808080"/>
                                      </p:to>
                                    </p:animClr>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8" end="8"/>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nodePh="1">
                                  <p:stCondLst>
                                    <p:cond delay="0"/>
                                  </p:stCondLst>
                                  <p:endCondLst>
                                    <p:cond evt="begin" delay="0">
                                      <p:tn val="30"/>
                                    </p:cond>
                                  </p:endCondLst>
                                  <p:childTnLst>
                                    <p:set>
                                      <p:cBhvr>
                                        <p:cTn id="31"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2"/>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3"/>
              </a:rPr>
              <a:t>New-</a:t>
            </a:r>
            <a:r>
              <a:rPr lang="en-US" sz="2800" dirty="0" err="1">
                <a:hlinkClick r:id="rId3"/>
              </a:rPr>
              <a:t>VirtualDisk</a:t>
            </a:r>
            <a:r>
              <a:rPr lang="en-US" sz="2800" dirty="0"/>
              <a:t> PowerShell cmdlet, use the </a:t>
            </a:r>
            <a:r>
              <a:rPr lang="en-US" sz="2800" i="1" dirty="0" err="1"/>
              <a:t>NumberOfColumns</a:t>
            </a:r>
            <a:r>
              <a:rPr lang="en-US" sz="2800" dirty="0"/>
              <a:t> parameter. For more information, see </a:t>
            </a:r>
            <a:r>
              <a:rPr lang="en-US" sz="2800" dirty="0">
                <a:hlinkClick r:id="rId2"/>
              </a:rPr>
              <a:t>Storage Spaces Overview</a:t>
            </a:r>
            <a:r>
              <a:rPr lang="en-US" sz="2800" dirty="0"/>
              <a:t> and </a:t>
            </a:r>
            <a:r>
              <a:rPr lang="en-US" sz="2800" dirty="0">
                <a:hlinkClick r:id="rId4"/>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5"/>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2"/>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2"/>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2"/>
              </a:rPr>
              <a:t>https://azure.microsoft.com/en-us/resources/samples/storage-blob-dotnet-getting-started/</a:t>
            </a:r>
            <a:endParaRPr lang="en-US" sz="2000" dirty="0"/>
          </a:p>
          <a:p>
            <a:endParaRPr lang="en-US" sz="2000" dirty="0"/>
          </a:p>
          <a:p>
            <a:r>
              <a:rPr lang="en-US" sz="2000" dirty="0">
                <a:hlinkClick r:id="rId3"/>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2"/>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p:txBody>
          <a:bodyPr/>
          <a:lstStyle/>
          <a:p>
            <a:r>
              <a:rPr lang="en-US" dirty="0"/>
              <a:t>Think “SQL Server in the cloud”</a:t>
            </a:r>
          </a:p>
          <a:p>
            <a:r>
              <a:rPr lang="en-US" dirty="0"/>
              <a:t>Relational database</a:t>
            </a:r>
          </a:p>
          <a:p>
            <a:r>
              <a:rPr lang="en-US" dirty="0"/>
              <a:t>Service tiers:</a:t>
            </a:r>
          </a:p>
          <a:p>
            <a:pPr lvl="1"/>
            <a:r>
              <a:rPr lang="en-US" dirty="0"/>
              <a:t>Basic</a:t>
            </a:r>
          </a:p>
          <a:p>
            <a:pPr lvl="1"/>
            <a:r>
              <a:rPr lang="en-US" dirty="0"/>
              <a:t>Standard</a:t>
            </a:r>
          </a:p>
          <a:p>
            <a:pPr lvl="1"/>
            <a:r>
              <a:rPr lang="en-US" dirty="0"/>
              <a:t>Premium</a:t>
            </a:r>
          </a:p>
          <a:p>
            <a:pPr lvl="1"/>
            <a:r>
              <a:rPr lang="en-US" dirty="0"/>
              <a:t>Premium RS</a:t>
            </a:r>
          </a:p>
          <a:p>
            <a:endParaRPr lang="en-US" dirty="0"/>
          </a:p>
        </p:txBody>
      </p:sp>
    </p:spTree>
    <p:extLst>
      <p:ext uri="{BB962C8B-B14F-4D97-AF65-F5344CB8AC3E}">
        <p14:creationId xmlns:p14="http://schemas.microsoft.com/office/powerpoint/2010/main" val="27259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nvPr>
        </p:nvGraphicFramePr>
        <p:xfrm>
          <a:off x="1195862" y="1397000"/>
          <a:ext cx="9714550" cy="4873626"/>
        </p:xfrm>
        <a:graphic>
          <a:graphicData uri="http://schemas.openxmlformats.org/drawingml/2006/table">
            <a:tbl>
              <a:tblPr/>
              <a:tblGrid>
                <a:gridCol w="1942910">
                  <a:extLst>
                    <a:ext uri="{9D8B030D-6E8A-4147-A177-3AD203B41FA5}">
                      <a16:colId xmlns:a16="http://schemas.microsoft.com/office/drawing/2014/main" val="1773273044"/>
                    </a:ext>
                  </a:extLst>
                </a:gridCol>
                <a:gridCol w="1942910">
                  <a:extLst>
                    <a:ext uri="{9D8B030D-6E8A-4147-A177-3AD203B41FA5}">
                      <a16:colId xmlns:a16="http://schemas.microsoft.com/office/drawing/2014/main" val="451249271"/>
                    </a:ext>
                  </a:extLst>
                </a:gridCol>
                <a:gridCol w="1942910">
                  <a:extLst>
                    <a:ext uri="{9D8B030D-6E8A-4147-A177-3AD203B41FA5}">
                      <a16:colId xmlns:a16="http://schemas.microsoft.com/office/drawing/2014/main" val="1598709277"/>
                    </a:ext>
                  </a:extLst>
                </a:gridCol>
                <a:gridCol w="1942910">
                  <a:extLst>
                    <a:ext uri="{9D8B030D-6E8A-4147-A177-3AD203B41FA5}">
                      <a16:colId xmlns:a16="http://schemas.microsoft.com/office/drawing/2014/main" val="3035889657"/>
                    </a:ext>
                  </a:extLst>
                </a:gridCol>
                <a:gridCol w="1942910">
                  <a:extLst>
                    <a:ext uri="{9D8B030D-6E8A-4147-A177-3AD203B41FA5}">
                      <a16:colId xmlns:a16="http://schemas.microsoft.com/office/drawing/2014/main" val="2962121328"/>
                    </a:ext>
                  </a:extLst>
                </a:gridCol>
              </a:tblGrid>
              <a:tr h="330415">
                <a:tc>
                  <a:txBody>
                    <a:bodyPr/>
                    <a:lstStyle/>
                    <a:p>
                      <a:pPr algn="l" rtl="0"/>
                      <a:r>
                        <a:rPr lang="en-US" sz="1600" b="1">
                          <a:effectLst/>
                        </a:rPr>
                        <a:t>Service tier features</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78227">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78227">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a:effectLst/>
                        </a:rPr>
                        <a:t>2.9 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750 GB</a:t>
                      </a: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78227">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826038">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78227">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826038">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78227">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2"/>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with the show.</a:t>
            </a:r>
          </a:p>
        </p:txBody>
      </p:sp>
    </p:spTree>
    <p:extLst>
      <p:ext uri="{BB962C8B-B14F-4D97-AF65-F5344CB8AC3E}">
        <p14:creationId xmlns:p14="http://schemas.microsoft.com/office/powerpoint/2010/main" val="3981058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graphicFrame>
        <p:nvGraphicFramePr>
          <p:cNvPr id="4" name="Content Placeholder 3"/>
          <p:cNvGraphicFramePr>
            <a:graphicFrameLocks noGrp="1"/>
          </p:cNvGraphicFramePr>
          <p:nvPr>
            <p:ph idx="1"/>
          </p:nvPr>
        </p:nvGraphicFramePr>
        <p:xfrm>
          <a:off x="676275" y="2553652"/>
          <a:ext cx="10753724" cy="2560320"/>
        </p:xfrm>
        <a:graphic>
          <a:graphicData uri="http://schemas.openxmlformats.org/drawingml/2006/table">
            <a:tbl>
              <a:tblPr/>
              <a:tblGrid>
                <a:gridCol w="5376862">
                  <a:extLst>
                    <a:ext uri="{9D8B030D-6E8A-4147-A177-3AD203B41FA5}">
                      <a16:colId xmlns:a16="http://schemas.microsoft.com/office/drawing/2014/main" val="3516830409"/>
                    </a:ext>
                  </a:extLst>
                </a:gridCol>
                <a:gridCol w="5376862">
                  <a:extLst>
                    <a:ext uri="{9D8B030D-6E8A-4147-A177-3AD203B41FA5}">
                      <a16:colId xmlns:a16="http://schemas.microsoft.com/office/drawing/2014/main" val="374642603"/>
                    </a:ext>
                  </a:extLst>
                </a:gridCol>
              </a:tblGrid>
              <a:tr h="365760">
                <a:tc>
                  <a:txBody>
                    <a:bodyPr/>
                    <a:lstStyle/>
                    <a:p>
                      <a:pPr rtl="0"/>
                      <a:r>
                        <a:rPr lang="en-US" sz="1800" b="1"/>
                        <a:t>Performance level</a:t>
                      </a:r>
                      <a:endParaRPr lang="en-US" sz="1800"/>
                    </a:p>
                  </a:txBody>
                  <a:tcPr anchor="ctr">
                    <a:lnL>
                      <a:noFill/>
                    </a:lnL>
                    <a:lnR>
                      <a:noFill/>
                    </a:lnR>
                    <a:lnT>
                      <a:noFill/>
                    </a:lnT>
                    <a:lnB>
                      <a:noFill/>
                    </a:lnB>
                  </a:tcPr>
                </a:tc>
                <a:tc>
                  <a:txBody>
                    <a:bodyPr/>
                    <a:lstStyle/>
                    <a:p>
                      <a:pPr algn="ctr" rtl="0"/>
                      <a:r>
                        <a:rPr lang="en-US" sz="1800" b="1">
                          <a:effectLst/>
                        </a:rPr>
                        <a:t>Basic</a:t>
                      </a:r>
                      <a:endParaRPr lang="en-US" sz="1800">
                        <a:effectLst/>
                      </a:endParaRPr>
                    </a:p>
                  </a:txBody>
                  <a:tcPr anchor="ctr">
                    <a:lnL>
                      <a:noFill/>
                    </a:lnL>
                    <a:lnR>
                      <a:noFill/>
                    </a:lnR>
                    <a:lnT>
                      <a:noFill/>
                    </a:lnT>
                    <a:lnB>
                      <a:noFill/>
                    </a:lnB>
                  </a:tcPr>
                </a:tc>
                <a:extLst>
                  <a:ext uri="{0D108BD9-81ED-4DB2-BD59-A6C34878D82A}">
                    <a16:rowId xmlns:a16="http://schemas.microsoft.com/office/drawing/2014/main" val="264791515"/>
                  </a:ext>
                </a:extLst>
              </a:tr>
              <a:tr h="365760">
                <a:tc>
                  <a:txBody>
                    <a:bodyPr/>
                    <a:lstStyle/>
                    <a:p>
                      <a:pPr rtl="0"/>
                      <a:r>
                        <a:rPr lang="en-US" sz="1800"/>
                        <a:t>Max DTUs</a:t>
                      </a:r>
                    </a:p>
                  </a:txBody>
                  <a:tcPr anchor="ctr">
                    <a:lnL>
                      <a:noFill/>
                    </a:lnL>
                    <a:lnR>
                      <a:noFill/>
                    </a:lnR>
                    <a:lnT>
                      <a:noFill/>
                    </a:lnT>
                    <a:lnB>
                      <a:noFill/>
                    </a:lnB>
                  </a:tcPr>
                </a:tc>
                <a:tc>
                  <a:txBody>
                    <a:bodyPr/>
                    <a:lstStyle/>
                    <a:p>
                      <a:pPr algn="ctr" rtl="0"/>
                      <a:r>
                        <a:rPr lang="en-US" sz="1800">
                          <a:effectLst/>
                        </a:rPr>
                        <a:t>5</a:t>
                      </a:r>
                    </a:p>
                  </a:txBody>
                  <a:tcPr anchor="ctr">
                    <a:lnL>
                      <a:noFill/>
                    </a:lnL>
                    <a:lnR>
                      <a:noFill/>
                    </a:lnR>
                    <a:lnT>
                      <a:noFill/>
                    </a:lnT>
                    <a:lnB>
                      <a:noFill/>
                    </a:lnB>
                  </a:tcPr>
                </a:tc>
                <a:extLst>
                  <a:ext uri="{0D108BD9-81ED-4DB2-BD59-A6C34878D82A}">
                    <a16:rowId xmlns:a16="http://schemas.microsoft.com/office/drawing/2014/main" val="858952527"/>
                  </a:ext>
                </a:extLst>
              </a:tr>
              <a:tr h="365760">
                <a:tc>
                  <a:txBody>
                    <a:bodyPr/>
                    <a:lstStyle/>
                    <a:p>
                      <a:pPr rtl="0"/>
                      <a:r>
                        <a:rPr lang="en-US" sz="1800"/>
                        <a:t>Max database size*</a:t>
                      </a:r>
                    </a:p>
                  </a:txBody>
                  <a:tcPr anchor="ctr">
                    <a:lnL>
                      <a:noFill/>
                    </a:lnL>
                    <a:lnR>
                      <a:noFill/>
                    </a:lnR>
                    <a:lnT>
                      <a:noFill/>
                    </a:lnT>
                    <a:lnB>
                      <a:noFill/>
                    </a:lnB>
                  </a:tcPr>
                </a:tc>
                <a:tc>
                  <a:txBody>
                    <a:bodyPr/>
                    <a:lstStyle/>
                    <a:p>
                      <a:pPr algn="ctr" rtl="0"/>
                      <a:r>
                        <a:rPr lang="en-US" sz="1800">
                          <a:effectLst/>
                        </a:rPr>
                        <a:t>2 GB</a:t>
                      </a:r>
                    </a:p>
                  </a:txBody>
                  <a:tcPr anchor="ctr">
                    <a:lnL>
                      <a:noFill/>
                    </a:lnL>
                    <a:lnR>
                      <a:noFill/>
                    </a:lnR>
                    <a:lnT>
                      <a:noFill/>
                    </a:lnT>
                    <a:lnB>
                      <a:noFill/>
                    </a:lnB>
                  </a:tcPr>
                </a:tc>
                <a:extLst>
                  <a:ext uri="{0D108BD9-81ED-4DB2-BD59-A6C34878D82A}">
                    <a16:rowId xmlns:a16="http://schemas.microsoft.com/office/drawing/2014/main" val="760744745"/>
                  </a:ext>
                </a:extLst>
              </a:tr>
              <a:tr h="365760">
                <a:tc>
                  <a:txBody>
                    <a:bodyPr/>
                    <a:lstStyle/>
                    <a:p>
                      <a:pPr rtl="0"/>
                      <a:r>
                        <a:rPr lang="en-US" sz="1800"/>
                        <a:t>Max in-memory OLTP storage</a:t>
                      </a:r>
                    </a:p>
                  </a:txBody>
                  <a:tcPr anchor="ctr">
                    <a:lnL>
                      <a:noFill/>
                    </a:lnL>
                    <a:lnR>
                      <a:noFill/>
                    </a:lnR>
                    <a:lnT>
                      <a:noFill/>
                    </a:lnT>
                    <a:lnB>
                      <a:noFill/>
                    </a:lnB>
                  </a:tcPr>
                </a:tc>
                <a:tc>
                  <a:txBody>
                    <a:bodyPr/>
                    <a:lstStyle/>
                    <a:p>
                      <a:pPr algn="ctr" rtl="0"/>
                      <a:r>
                        <a:rPr lang="en-US" sz="1800">
                          <a:effectLst/>
                        </a:rPr>
                        <a:t>N/A</a:t>
                      </a:r>
                    </a:p>
                  </a:txBody>
                  <a:tcPr anchor="ctr">
                    <a:lnL>
                      <a:noFill/>
                    </a:lnL>
                    <a:lnR>
                      <a:noFill/>
                    </a:lnR>
                    <a:lnT>
                      <a:noFill/>
                    </a:lnT>
                    <a:lnB>
                      <a:noFill/>
                    </a:lnB>
                  </a:tcPr>
                </a:tc>
                <a:extLst>
                  <a:ext uri="{0D108BD9-81ED-4DB2-BD59-A6C34878D82A}">
                    <a16:rowId xmlns:a16="http://schemas.microsoft.com/office/drawing/2014/main" val="1072040747"/>
                  </a:ext>
                </a:extLst>
              </a:tr>
              <a:tr h="365760">
                <a:tc>
                  <a:txBody>
                    <a:bodyPr/>
                    <a:lstStyle/>
                    <a:p>
                      <a:pPr rtl="0"/>
                      <a:r>
                        <a:rPr lang="en-US" sz="1800"/>
                        <a:t>Max concurrent workers (requests)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2143028929"/>
                  </a:ext>
                </a:extLst>
              </a:tr>
              <a:tr h="365760">
                <a:tc>
                  <a:txBody>
                    <a:bodyPr/>
                    <a:lstStyle/>
                    <a:p>
                      <a:pPr rtl="0"/>
                      <a:r>
                        <a:rPr lang="en-US" sz="1800"/>
                        <a:t>Max concurrent logins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4130407594"/>
                  </a:ext>
                </a:extLst>
              </a:tr>
              <a:tr h="365760">
                <a:tc>
                  <a:txBody>
                    <a:bodyPr/>
                    <a:lstStyle/>
                    <a:p>
                      <a:pPr rtl="0"/>
                      <a:r>
                        <a:rPr lang="en-US" sz="1800"/>
                        <a:t>Max concurrent sessions</a:t>
                      </a:r>
                    </a:p>
                  </a:txBody>
                  <a:tcPr anchor="ctr">
                    <a:lnL>
                      <a:noFill/>
                    </a:lnL>
                    <a:lnR>
                      <a:noFill/>
                    </a:lnR>
                    <a:lnT>
                      <a:noFill/>
                    </a:lnT>
                    <a:lnB>
                      <a:noFill/>
                    </a:lnB>
                  </a:tcPr>
                </a:tc>
                <a:tc>
                  <a:txBody>
                    <a:bodyPr/>
                    <a:lstStyle/>
                    <a:p>
                      <a:pPr algn="ctr" rtl="0"/>
                      <a:r>
                        <a:rPr lang="en-US" sz="1800" dirty="0">
                          <a:effectLst/>
                        </a:rPr>
                        <a:t>300</a:t>
                      </a:r>
                    </a:p>
                  </a:txBody>
                  <a:tcPr anchor="ctr">
                    <a:lnL>
                      <a:noFill/>
                    </a:lnL>
                    <a:lnR>
                      <a:noFill/>
                    </a:lnR>
                    <a:lnT>
                      <a:noFill/>
                    </a:lnT>
                    <a:lnB>
                      <a:noFill/>
                    </a:lnB>
                  </a:tcPr>
                </a:tc>
                <a:extLst>
                  <a:ext uri="{0D108BD9-81ED-4DB2-BD59-A6C34878D82A}">
                    <a16:rowId xmlns:a16="http://schemas.microsoft.com/office/drawing/2014/main" val="3306681685"/>
                  </a:ext>
                </a:extLst>
              </a:tr>
            </a:tbl>
          </a:graphicData>
        </a:graphic>
      </p:graphicFrame>
    </p:spTree>
    <p:extLst>
      <p:ext uri="{BB962C8B-B14F-4D97-AF65-F5344CB8AC3E}">
        <p14:creationId xmlns:p14="http://schemas.microsoft.com/office/powerpoint/2010/main" val="1043637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2637117407"/>
                    </a:ext>
                  </a:extLst>
                </a:gridCol>
                <a:gridCol w="2150745">
                  <a:extLst>
                    <a:ext uri="{9D8B030D-6E8A-4147-A177-3AD203B41FA5}">
                      <a16:colId xmlns:a16="http://schemas.microsoft.com/office/drawing/2014/main" val="3411475517"/>
                    </a:ext>
                  </a:extLst>
                </a:gridCol>
                <a:gridCol w="2150745">
                  <a:extLst>
                    <a:ext uri="{9D8B030D-6E8A-4147-A177-3AD203B41FA5}">
                      <a16:colId xmlns:a16="http://schemas.microsoft.com/office/drawing/2014/main" val="1907828600"/>
                    </a:ext>
                  </a:extLst>
                </a:gridCol>
                <a:gridCol w="2150745">
                  <a:extLst>
                    <a:ext uri="{9D8B030D-6E8A-4147-A177-3AD203B41FA5}">
                      <a16:colId xmlns:a16="http://schemas.microsoft.com/office/drawing/2014/main" val="3501419973"/>
                    </a:ext>
                  </a:extLst>
                </a:gridCol>
                <a:gridCol w="2150745">
                  <a:extLst>
                    <a:ext uri="{9D8B030D-6E8A-4147-A177-3AD203B41FA5}">
                      <a16:colId xmlns:a16="http://schemas.microsoft.com/office/drawing/2014/main" val="2396978457"/>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S0</a:t>
                      </a:r>
                      <a:endParaRPr lang="en-US">
                        <a:effectLst/>
                      </a:endParaRPr>
                    </a:p>
                  </a:txBody>
                  <a:tcPr anchor="ctr">
                    <a:lnL>
                      <a:noFill/>
                    </a:lnL>
                    <a:lnR>
                      <a:noFill/>
                    </a:lnR>
                    <a:lnT>
                      <a:noFill/>
                    </a:lnT>
                    <a:lnB>
                      <a:noFill/>
                    </a:lnB>
                  </a:tcPr>
                </a:tc>
                <a:tc>
                  <a:txBody>
                    <a:bodyPr/>
                    <a:lstStyle/>
                    <a:p>
                      <a:pPr algn="r" rtl="0"/>
                      <a:r>
                        <a:rPr lang="en-US" b="1">
                          <a:effectLst/>
                        </a:rPr>
                        <a:t>S1</a:t>
                      </a:r>
                      <a:endParaRPr lang="en-US">
                        <a:effectLst/>
                      </a:endParaRPr>
                    </a:p>
                  </a:txBody>
                  <a:tcPr anchor="ctr">
                    <a:lnL>
                      <a:noFill/>
                    </a:lnL>
                    <a:lnR>
                      <a:noFill/>
                    </a:lnR>
                    <a:lnT>
                      <a:noFill/>
                    </a:lnT>
                    <a:lnB>
                      <a:noFill/>
                    </a:lnB>
                  </a:tcPr>
                </a:tc>
                <a:tc>
                  <a:txBody>
                    <a:bodyPr/>
                    <a:lstStyle/>
                    <a:p>
                      <a:pPr algn="r" rtl="0"/>
                      <a:r>
                        <a:rPr lang="en-US" b="1">
                          <a:effectLst/>
                        </a:rPr>
                        <a:t>S2</a:t>
                      </a:r>
                      <a:endParaRPr lang="en-US">
                        <a:effectLst/>
                      </a:endParaRPr>
                    </a:p>
                  </a:txBody>
                  <a:tcPr anchor="ctr">
                    <a:lnL>
                      <a:noFill/>
                    </a:lnL>
                    <a:lnR>
                      <a:noFill/>
                    </a:lnR>
                    <a:lnT>
                      <a:noFill/>
                    </a:lnT>
                    <a:lnB>
                      <a:noFill/>
                    </a:lnB>
                  </a:tcPr>
                </a:tc>
                <a:tc>
                  <a:txBody>
                    <a:bodyPr/>
                    <a:lstStyle/>
                    <a:p>
                      <a:pPr algn="r" rtl="0"/>
                      <a:r>
                        <a:rPr lang="en-US" b="1">
                          <a:effectLst/>
                        </a:rPr>
                        <a:t>S3</a:t>
                      </a:r>
                      <a:endParaRPr lang="en-US">
                        <a:effectLst/>
                      </a:endParaRPr>
                    </a:p>
                  </a:txBody>
                  <a:tcPr anchor="ctr">
                    <a:lnL>
                      <a:noFill/>
                    </a:lnL>
                    <a:lnR>
                      <a:noFill/>
                    </a:lnR>
                    <a:lnT>
                      <a:noFill/>
                    </a:lnT>
                    <a:lnB>
                      <a:noFill/>
                    </a:lnB>
                  </a:tcPr>
                </a:tc>
                <a:extLst>
                  <a:ext uri="{0D108BD9-81ED-4DB2-BD59-A6C34878D82A}">
                    <a16:rowId xmlns:a16="http://schemas.microsoft.com/office/drawing/2014/main" val="952611605"/>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10</a:t>
                      </a:r>
                    </a:p>
                  </a:txBody>
                  <a:tcPr anchor="ctr">
                    <a:lnL>
                      <a:noFill/>
                    </a:lnL>
                    <a:lnR>
                      <a:noFill/>
                    </a:lnR>
                    <a:lnT>
                      <a:noFill/>
                    </a:lnT>
                    <a:lnB>
                      <a:noFill/>
                    </a:lnB>
                  </a:tcPr>
                </a:tc>
                <a:tc>
                  <a:txBody>
                    <a:bodyPr/>
                    <a:lstStyle/>
                    <a:p>
                      <a:pPr algn="r" rtl="0"/>
                      <a:r>
                        <a:rPr lang="en-US">
                          <a:effectLst/>
                        </a:rPr>
                        <a:t>20</a:t>
                      </a:r>
                    </a:p>
                  </a:txBody>
                  <a:tcPr anchor="ctr">
                    <a:lnL>
                      <a:noFill/>
                    </a:lnL>
                    <a:lnR>
                      <a:noFill/>
                    </a:lnR>
                    <a:lnT>
                      <a:noFill/>
                    </a:lnT>
                    <a:lnB>
                      <a:noFill/>
                    </a:lnB>
                  </a:tcPr>
                </a:tc>
                <a:tc>
                  <a:txBody>
                    <a:bodyPr/>
                    <a:lstStyle/>
                    <a:p>
                      <a:pPr algn="r" rtl="0"/>
                      <a:r>
                        <a:rPr lang="en-US">
                          <a:effectLst/>
                        </a:rPr>
                        <a:t>50</a:t>
                      </a:r>
                    </a:p>
                  </a:txBody>
                  <a:tcPr anchor="ctr">
                    <a:lnL>
                      <a:noFill/>
                    </a:lnL>
                    <a:lnR>
                      <a:noFill/>
                    </a:lnR>
                    <a:lnT>
                      <a:noFill/>
                    </a:lnT>
                    <a:lnB>
                      <a:noFill/>
                    </a:lnB>
                  </a:tcPr>
                </a:tc>
                <a:tc>
                  <a:txBody>
                    <a:bodyPr/>
                    <a:lstStyle/>
                    <a:p>
                      <a:pPr algn="r" rtl="0"/>
                      <a:r>
                        <a:rPr lang="en-US">
                          <a:effectLst/>
                        </a:rPr>
                        <a:t>100</a:t>
                      </a:r>
                    </a:p>
                  </a:txBody>
                  <a:tcPr anchor="ctr">
                    <a:lnL>
                      <a:noFill/>
                    </a:lnL>
                    <a:lnR>
                      <a:noFill/>
                    </a:lnR>
                    <a:lnT>
                      <a:noFill/>
                    </a:lnT>
                    <a:lnB>
                      <a:noFill/>
                    </a:lnB>
                  </a:tcPr>
                </a:tc>
                <a:extLst>
                  <a:ext uri="{0D108BD9-81ED-4DB2-BD59-A6C34878D82A}">
                    <a16:rowId xmlns:a16="http://schemas.microsoft.com/office/drawing/2014/main" val="1707090728"/>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extLst>
                  <a:ext uri="{0D108BD9-81ED-4DB2-BD59-A6C34878D82A}">
                    <a16:rowId xmlns:a16="http://schemas.microsoft.com/office/drawing/2014/main" val="405735335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extLst>
                  <a:ext uri="{0D108BD9-81ED-4DB2-BD59-A6C34878D82A}">
                    <a16:rowId xmlns:a16="http://schemas.microsoft.com/office/drawing/2014/main" val="2810655042"/>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2828704139"/>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1915157900"/>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600</a:t>
                      </a:r>
                    </a:p>
                  </a:txBody>
                  <a:tcPr anchor="ctr">
                    <a:lnL>
                      <a:noFill/>
                    </a:lnL>
                    <a:lnR>
                      <a:noFill/>
                    </a:lnR>
                    <a:lnT>
                      <a:noFill/>
                    </a:lnT>
                    <a:lnB>
                      <a:noFill/>
                    </a:lnB>
                  </a:tcPr>
                </a:tc>
                <a:tc>
                  <a:txBody>
                    <a:bodyPr/>
                    <a:lstStyle/>
                    <a:p>
                      <a:pPr algn="r" rtl="0"/>
                      <a:r>
                        <a:rPr lang="en-US">
                          <a:effectLst/>
                        </a:rPr>
                        <a:t>900</a:t>
                      </a:r>
                    </a:p>
                  </a:txBody>
                  <a:tcPr anchor="ctr">
                    <a:lnL>
                      <a:noFill/>
                    </a:lnL>
                    <a:lnR>
                      <a:noFill/>
                    </a:lnR>
                    <a:lnT>
                      <a:noFill/>
                    </a:lnT>
                    <a:lnB>
                      <a:noFill/>
                    </a:lnB>
                  </a:tcPr>
                </a:tc>
                <a:tc>
                  <a:txBody>
                    <a:bodyPr/>
                    <a:lstStyle/>
                    <a:p>
                      <a:pPr algn="r" rtl="0"/>
                      <a:r>
                        <a:rPr lang="en-US">
                          <a:effectLst/>
                        </a:rPr>
                        <a:t>1200</a:t>
                      </a:r>
                    </a:p>
                  </a:txBody>
                  <a:tcPr anchor="ctr">
                    <a:lnL>
                      <a:noFill/>
                    </a:lnL>
                    <a:lnR>
                      <a:noFill/>
                    </a:lnR>
                    <a:lnT>
                      <a:noFill/>
                    </a:lnT>
                    <a:lnB>
                      <a:noFill/>
                    </a:lnB>
                  </a:tcPr>
                </a:tc>
                <a:tc>
                  <a:txBody>
                    <a:bodyPr/>
                    <a:lstStyle/>
                    <a:p>
                      <a:pPr algn="r" rtl="0"/>
                      <a:r>
                        <a:rPr lang="en-US" dirty="0">
                          <a:effectLst/>
                        </a:rPr>
                        <a:t>2400</a:t>
                      </a:r>
                    </a:p>
                  </a:txBody>
                  <a:tcPr anchor="ctr">
                    <a:lnL>
                      <a:noFill/>
                    </a:lnL>
                    <a:lnR>
                      <a:noFill/>
                    </a:lnR>
                    <a:lnT>
                      <a:noFill/>
                    </a:lnT>
                    <a:lnB>
                      <a:noFill/>
                    </a:lnB>
                  </a:tcPr>
                </a:tc>
                <a:extLst>
                  <a:ext uri="{0D108BD9-81ED-4DB2-BD59-A6C34878D82A}">
                    <a16:rowId xmlns:a16="http://schemas.microsoft.com/office/drawing/2014/main" val="4227573647"/>
                  </a:ext>
                </a:extLst>
              </a:tr>
            </a:tbl>
          </a:graphicData>
        </a:graphic>
      </p:graphicFrame>
    </p:spTree>
    <p:extLst>
      <p:ext uri="{BB962C8B-B14F-4D97-AF65-F5344CB8AC3E}">
        <p14:creationId xmlns:p14="http://schemas.microsoft.com/office/powerpoint/2010/main" val="1026312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a:t>
            </a:r>
          </a:p>
        </p:txBody>
      </p:sp>
      <p:graphicFrame>
        <p:nvGraphicFramePr>
          <p:cNvPr id="4" name="Content Placeholder 3"/>
          <p:cNvGraphicFramePr>
            <a:graphicFrameLocks noGrp="1"/>
          </p:cNvGraphicFramePr>
          <p:nvPr>
            <p:ph idx="1"/>
          </p:nvPr>
        </p:nvGraphicFramePr>
        <p:xfrm>
          <a:off x="1355119" y="1359617"/>
          <a:ext cx="9396037" cy="4948392"/>
        </p:xfrm>
        <a:graphic>
          <a:graphicData uri="http://schemas.openxmlformats.org/drawingml/2006/table">
            <a:tbl>
              <a:tblPr/>
              <a:tblGrid>
                <a:gridCol w="1342291">
                  <a:extLst>
                    <a:ext uri="{9D8B030D-6E8A-4147-A177-3AD203B41FA5}">
                      <a16:colId xmlns:a16="http://schemas.microsoft.com/office/drawing/2014/main" val="1461272833"/>
                    </a:ext>
                  </a:extLst>
                </a:gridCol>
                <a:gridCol w="1342291">
                  <a:extLst>
                    <a:ext uri="{9D8B030D-6E8A-4147-A177-3AD203B41FA5}">
                      <a16:colId xmlns:a16="http://schemas.microsoft.com/office/drawing/2014/main" val="2581988682"/>
                    </a:ext>
                  </a:extLst>
                </a:gridCol>
                <a:gridCol w="1342291">
                  <a:extLst>
                    <a:ext uri="{9D8B030D-6E8A-4147-A177-3AD203B41FA5}">
                      <a16:colId xmlns:a16="http://schemas.microsoft.com/office/drawing/2014/main" val="1735668775"/>
                    </a:ext>
                  </a:extLst>
                </a:gridCol>
                <a:gridCol w="1342291">
                  <a:extLst>
                    <a:ext uri="{9D8B030D-6E8A-4147-A177-3AD203B41FA5}">
                      <a16:colId xmlns:a16="http://schemas.microsoft.com/office/drawing/2014/main" val="2796270599"/>
                    </a:ext>
                  </a:extLst>
                </a:gridCol>
                <a:gridCol w="1342291">
                  <a:extLst>
                    <a:ext uri="{9D8B030D-6E8A-4147-A177-3AD203B41FA5}">
                      <a16:colId xmlns:a16="http://schemas.microsoft.com/office/drawing/2014/main" val="674054280"/>
                    </a:ext>
                  </a:extLst>
                </a:gridCol>
                <a:gridCol w="1342291">
                  <a:extLst>
                    <a:ext uri="{9D8B030D-6E8A-4147-A177-3AD203B41FA5}">
                      <a16:colId xmlns:a16="http://schemas.microsoft.com/office/drawing/2014/main" val="599706624"/>
                    </a:ext>
                  </a:extLst>
                </a:gridCol>
                <a:gridCol w="1342291">
                  <a:extLst>
                    <a:ext uri="{9D8B030D-6E8A-4147-A177-3AD203B41FA5}">
                      <a16:colId xmlns:a16="http://schemas.microsoft.com/office/drawing/2014/main" val="927259999"/>
                    </a:ext>
                  </a:extLst>
                </a:gridCol>
              </a:tblGrid>
              <a:tr h="559268">
                <a:tc>
                  <a:txBody>
                    <a:bodyPr/>
                    <a:lstStyle/>
                    <a:p>
                      <a:pPr rtl="0"/>
                      <a:r>
                        <a:rPr lang="en-US" sz="1600" b="1"/>
                        <a:t>Performance level</a:t>
                      </a:r>
                      <a:endParaRPr lang="en-US" sz="1600"/>
                    </a:p>
                  </a:txBody>
                  <a:tcPr marL="79895" marR="79895" marT="39948" marB="39948" anchor="ctr">
                    <a:lnL>
                      <a:noFill/>
                    </a:lnL>
                    <a:lnR>
                      <a:noFill/>
                    </a:lnR>
                    <a:lnT>
                      <a:noFill/>
                    </a:lnT>
                    <a:lnB>
                      <a:noFill/>
                    </a:lnB>
                  </a:tcPr>
                </a:tc>
                <a:tc>
                  <a:txBody>
                    <a:bodyPr/>
                    <a:lstStyle/>
                    <a:p>
                      <a:pPr algn="r" rtl="0"/>
                      <a:r>
                        <a:rPr lang="en-US" sz="1600" b="1">
                          <a:effectLst/>
                        </a:rPr>
                        <a:t>P1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P2</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P4</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P6</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P15</a:t>
                      </a:r>
                      <a:endParaRPr lang="en-US" sz="1600">
                        <a:effectLst/>
                      </a:endParaRPr>
                    </a:p>
                  </a:txBody>
                  <a:tcPr marL="79895" marR="79895" marT="39948" marB="39948" anchor="ctr">
                    <a:lnL>
                      <a:noFill/>
                    </a:lnL>
                    <a:lnR>
                      <a:noFill/>
                    </a:lnR>
                    <a:lnT>
                      <a:noFill/>
                    </a:lnT>
                    <a:lnB>
                      <a:noFill/>
                    </a:lnB>
                  </a:tcPr>
                </a:tc>
                <a:extLst>
                  <a:ext uri="{0D108BD9-81ED-4DB2-BD59-A6C34878D82A}">
                    <a16:rowId xmlns:a16="http://schemas.microsoft.com/office/drawing/2014/main" val="2801318962"/>
                  </a:ext>
                </a:extLst>
              </a:tr>
              <a:tr h="319582">
                <a:tc>
                  <a:txBody>
                    <a:bodyPr/>
                    <a:lstStyle/>
                    <a:p>
                      <a:pPr rtl="0"/>
                      <a:r>
                        <a:rPr lang="en-US" sz="1600"/>
                        <a:t>Max DTUs</a:t>
                      </a:r>
                    </a:p>
                  </a:txBody>
                  <a:tcPr marL="79895" marR="79895" marT="39948" marB="39948" anchor="ctr">
                    <a:lnL>
                      <a:noFill/>
                    </a:lnL>
                    <a:lnR>
                      <a:noFill/>
                    </a:lnR>
                    <a:lnT>
                      <a:noFill/>
                    </a:lnT>
                    <a:lnB>
                      <a:noFill/>
                    </a:lnB>
                  </a:tcPr>
                </a:tc>
                <a:tc>
                  <a:txBody>
                    <a:bodyPr/>
                    <a:lstStyle/>
                    <a:p>
                      <a:pPr algn="r" rtl="0"/>
                      <a:r>
                        <a:rPr lang="en-US" sz="1600">
                          <a:effectLst/>
                        </a:rPr>
                        <a:t>125</a:t>
                      </a:r>
                    </a:p>
                  </a:txBody>
                  <a:tcPr marL="79895" marR="79895" marT="39948" marB="39948" anchor="ctr">
                    <a:lnL>
                      <a:noFill/>
                    </a:lnL>
                    <a:lnR>
                      <a:noFill/>
                    </a:lnR>
                    <a:lnT>
                      <a:noFill/>
                    </a:lnT>
                    <a:lnB>
                      <a:noFill/>
                    </a:lnB>
                  </a:tcPr>
                </a:tc>
                <a:tc>
                  <a:txBody>
                    <a:bodyPr/>
                    <a:lstStyle/>
                    <a:p>
                      <a:pPr algn="r" rtl="0"/>
                      <a:r>
                        <a:rPr lang="en-US" sz="1600">
                          <a:effectLst/>
                        </a:rPr>
                        <a:t>250</a:t>
                      </a:r>
                    </a:p>
                  </a:txBody>
                  <a:tcPr marL="79895" marR="79895" marT="39948" marB="39948" anchor="ctr">
                    <a:lnL>
                      <a:noFill/>
                    </a:lnL>
                    <a:lnR>
                      <a:noFill/>
                    </a:lnR>
                    <a:lnT>
                      <a:noFill/>
                    </a:lnT>
                    <a:lnB>
                      <a:noFill/>
                    </a:lnB>
                  </a:tcPr>
                </a:tc>
                <a:tc>
                  <a:txBody>
                    <a:bodyPr/>
                    <a:lstStyle/>
                    <a:p>
                      <a:pPr algn="r" rtl="0"/>
                      <a:r>
                        <a:rPr lang="en-US" sz="1600">
                          <a:effectLst/>
                        </a:rPr>
                        <a:t>500</a:t>
                      </a:r>
                    </a:p>
                  </a:txBody>
                  <a:tcPr marL="79895" marR="79895" marT="39948" marB="39948" anchor="ctr">
                    <a:lnL>
                      <a:noFill/>
                    </a:lnL>
                    <a:lnR>
                      <a:noFill/>
                    </a:lnR>
                    <a:lnT>
                      <a:noFill/>
                    </a:lnT>
                    <a:lnB>
                      <a:noFill/>
                    </a:lnB>
                  </a:tcPr>
                </a:tc>
                <a:tc>
                  <a:txBody>
                    <a:bodyPr/>
                    <a:lstStyle/>
                    <a:p>
                      <a:pPr algn="r" rtl="0"/>
                      <a:r>
                        <a:rPr lang="en-US" sz="1600">
                          <a:effectLst/>
                        </a:rPr>
                        <a:t>1000</a:t>
                      </a:r>
                    </a:p>
                  </a:txBody>
                  <a:tcPr marL="79895" marR="79895" marT="39948" marB="39948" anchor="ctr">
                    <a:lnL>
                      <a:noFill/>
                    </a:lnL>
                    <a:lnR>
                      <a:noFill/>
                    </a:lnR>
                    <a:lnT>
                      <a:noFill/>
                    </a:lnT>
                    <a:lnB>
                      <a:noFill/>
                    </a:lnB>
                  </a:tcPr>
                </a:tc>
                <a:tc>
                  <a:txBody>
                    <a:bodyPr/>
                    <a:lstStyle/>
                    <a:p>
                      <a:pPr algn="r" rtl="0"/>
                      <a:r>
                        <a:rPr lang="en-US" sz="1600">
                          <a:effectLst/>
                        </a:rPr>
                        <a:t>1750</a:t>
                      </a:r>
                    </a:p>
                  </a:txBody>
                  <a:tcPr marL="79895" marR="79895" marT="39948" marB="39948" anchor="ctr">
                    <a:lnL>
                      <a:noFill/>
                    </a:lnL>
                    <a:lnR>
                      <a:noFill/>
                    </a:lnR>
                    <a:lnT>
                      <a:noFill/>
                    </a:lnT>
                    <a:lnB>
                      <a:noFill/>
                    </a:lnB>
                  </a:tcPr>
                </a:tc>
                <a:tc>
                  <a:txBody>
                    <a:bodyPr/>
                    <a:lstStyle/>
                    <a:p>
                      <a:pPr algn="r" rtl="0"/>
                      <a:r>
                        <a:rPr lang="en-US" sz="1600">
                          <a:effectLst/>
                        </a:rPr>
                        <a:t>4000</a:t>
                      </a:r>
                    </a:p>
                  </a:txBody>
                  <a:tcPr marL="79895" marR="79895" marT="39948" marB="39948" anchor="ctr">
                    <a:lnL>
                      <a:noFill/>
                    </a:lnL>
                    <a:lnR>
                      <a:noFill/>
                    </a:lnR>
                    <a:lnT>
                      <a:noFill/>
                    </a:lnT>
                    <a:lnB>
                      <a:noFill/>
                    </a:lnB>
                  </a:tcPr>
                </a:tc>
                <a:extLst>
                  <a:ext uri="{0D108BD9-81ED-4DB2-BD59-A6C34878D82A}">
                    <a16:rowId xmlns:a16="http://schemas.microsoft.com/office/drawing/2014/main" val="298805420"/>
                  </a:ext>
                </a:extLst>
              </a:tr>
              <a:tr h="559268">
                <a:tc>
                  <a:txBody>
                    <a:bodyPr/>
                    <a:lstStyle/>
                    <a:p>
                      <a:pPr rtl="0"/>
                      <a:r>
                        <a:rPr lang="en-US" sz="1600"/>
                        <a:t>Max database size*</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extLst>
                  <a:ext uri="{0D108BD9-81ED-4DB2-BD59-A6C34878D82A}">
                    <a16:rowId xmlns:a16="http://schemas.microsoft.com/office/drawing/2014/main" val="28286959"/>
                  </a:ext>
                </a:extLst>
              </a:tr>
              <a:tr h="798955">
                <a:tc>
                  <a:txBody>
                    <a:bodyPr/>
                    <a:lstStyle/>
                    <a:p>
                      <a:pPr rtl="0"/>
                      <a:r>
                        <a:rPr lang="en-US" sz="1600"/>
                        <a:t>Max in-memory OLTP storage</a:t>
                      </a:r>
                    </a:p>
                  </a:txBody>
                  <a:tcPr marL="79895" marR="79895" marT="39948" marB="39948" anchor="ctr">
                    <a:lnL>
                      <a:noFill/>
                    </a:lnL>
                    <a:lnR>
                      <a:noFill/>
                    </a:lnR>
                    <a:lnT>
                      <a:noFill/>
                    </a:lnT>
                    <a:lnB>
                      <a:noFill/>
                    </a:lnB>
                  </a:tcPr>
                </a:tc>
                <a:tc>
                  <a:txBody>
                    <a:bodyPr/>
                    <a:lstStyle/>
                    <a:p>
                      <a:pPr algn="r" rtl="0"/>
                      <a:r>
                        <a:rPr lang="en-US" sz="1600">
                          <a:effectLst/>
                        </a:rPr>
                        <a:t>1 GB</a:t>
                      </a:r>
                    </a:p>
                  </a:txBody>
                  <a:tcPr marL="79895" marR="79895" marT="39948" marB="39948" anchor="ctr">
                    <a:lnL>
                      <a:noFill/>
                    </a:lnL>
                    <a:lnR>
                      <a:noFill/>
                    </a:lnR>
                    <a:lnT>
                      <a:noFill/>
                    </a:lnT>
                    <a:lnB>
                      <a:noFill/>
                    </a:lnB>
                  </a:tcPr>
                </a:tc>
                <a:tc>
                  <a:txBody>
                    <a:bodyPr/>
                    <a:lstStyle/>
                    <a:p>
                      <a:pPr algn="r" rtl="0"/>
                      <a:r>
                        <a:rPr lang="en-US" sz="1600">
                          <a:effectLst/>
                        </a:rPr>
                        <a:t>2 GB</a:t>
                      </a:r>
                    </a:p>
                  </a:txBody>
                  <a:tcPr marL="79895" marR="79895" marT="39948" marB="39948" anchor="ctr">
                    <a:lnL>
                      <a:noFill/>
                    </a:lnL>
                    <a:lnR>
                      <a:noFill/>
                    </a:lnR>
                    <a:lnT>
                      <a:noFill/>
                    </a:lnT>
                    <a:lnB>
                      <a:noFill/>
                    </a:lnB>
                  </a:tcPr>
                </a:tc>
                <a:tc>
                  <a:txBody>
                    <a:bodyPr/>
                    <a:lstStyle/>
                    <a:p>
                      <a:pPr algn="r" rtl="0"/>
                      <a:r>
                        <a:rPr lang="en-US" sz="1600">
                          <a:effectLst/>
                        </a:rPr>
                        <a:t>4 GB</a:t>
                      </a:r>
                    </a:p>
                  </a:txBody>
                  <a:tcPr marL="79895" marR="79895" marT="39948" marB="39948" anchor="ctr">
                    <a:lnL>
                      <a:noFill/>
                    </a:lnL>
                    <a:lnR>
                      <a:noFill/>
                    </a:lnR>
                    <a:lnT>
                      <a:noFill/>
                    </a:lnT>
                    <a:lnB>
                      <a:noFill/>
                    </a:lnB>
                  </a:tcPr>
                </a:tc>
                <a:tc>
                  <a:txBody>
                    <a:bodyPr/>
                    <a:lstStyle/>
                    <a:p>
                      <a:pPr algn="r" rtl="0"/>
                      <a:r>
                        <a:rPr lang="en-US" sz="1600">
                          <a:effectLst/>
                        </a:rPr>
                        <a:t>8 GB</a:t>
                      </a:r>
                    </a:p>
                  </a:txBody>
                  <a:tcPr marL="79895" marR="79895" marT="39948" marB="39948" anchor="ctr">
                    <a:lnL>
                      <a:noFill/>
                    </a:lnL>
                    <a:lnR>
                      <a:noFill/>
                    </a:lnR>
                    <a:lnT>
                      <a:noFill/>
                    </a:lnT>
                    <a:lnB>
                      <a:noFill/>
                    </a:lnB>
                  </a:tcPr>
                </a:tc>
                <a:tc>
                  <a:txBody>
                    <a:bodyPr/>
                    <a:lstStyle/>
                    <a:p>
                      <a:pPr algn="r" rtl="0"/>
                      <a:r>
                        <a:rPr lang="en-US" sz="1600">
                          <a:effectLst/>
                        </a:rPr>
                        <a:t>14 GB</a:t>
                      </a:r>
                    </a:p>
                  </a:txBody>
                  <a:tcPr marL="79895" marR="79895" marT="39948" marB="39948" anchor="ctr">
                    <a:lnL>
                      <a:noFill/>
                    </a:lnL>
                    <a:lnR>
                      <a:noFill/>
                    </a:lnR>
                    <a:lnT>
                      <a:noFill/>
                    </a:lnT>
                    <a:lnB>
                      <a:noFill/>
                    </a:lnB>
                  </a:tcPr>
                </a:tc>
                <a:tc>
                  <a:txBody>
                    <a:bodyPr/>
                    <a:lstStyle/>
                    <a:p>
                      <a:pPr algn="r" rtl="0"/>
                      <a:r>
                        <a:rPr lang="en-US" sz="1600">
                          <a:effectLst/>
                        </a:rPr>
                        <a:t>32 GB</a:t>
                      </a:r>
                    </a:p>
                  </a:txBody>
                  <a:tcPr marL="79895" marR="79895" marT="39948" marB="39948" anchor="ctr">
                    <a:lnL>
                      <a:noFill/>
                    </a:lnL>
                    <a:lnR>
                      <a:noFill/>
                    </a:lnR>
                    <a:lnT>
                      <a:noFill/>
                    </a:lnT>
                    <a:lnB>
                      <a:noFill/>
                    </a:lnB>
                  </a:tcPr>
                </a:tc>
                <a:extLst>
                  <a:ext uri="{0D108BD9-81ED-4DB2-BD59-A6C34878D82A}">
                    <a16:rowId xmlns:a16="http://schemas.microsoft.com/office/drawing/2014/main" val="771097852"/>
                  </a:ext>
                </a:extLst>
              </a:tr>
              <a:tr h="1038641">
                <a:tc>
                  <a:txBody>
                    <a:bodyPr/>
                    <a:lstStyle/>
                    <a:p>
                      <a:pPr rtl="0"/>
                      <a:r>
                        <a:rPr lang="en-US" sz="1600"/>
                        <a:t>Max concurrent workers (requests)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2279749906"/>
                  </a:ext>
                </a:extLst>
              </a:tr>
              <a:tr h="798955">
                <a:tc>
                  <a:txBody>
                    <a:bodyPr/>
                    <a:lstStyle/>
                    <a:p>
                      <a:pPr rtl="0"/>
                      <a:r>
                        <a:rPr lang="en-US" sz="1600"/>
                        <a:t>Max concurrent logins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618393112"/>
                  </a:ext>
                </a:extLst>
              </a:tr>
              <a:tr h="798955">
                <a:tc>
                  <a:txBody>
                    <a:bodyPr/>
                    <a:lstStyle/>
                    <a:p>
                      <a:pPr rtl="0"/>
                      <a:r>
                        <a:rPr lang="en-US" sz="1600"/>
                        <a:t>Max concurrent sessions</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dirty="0">
                          <a:effectLst/>
                        </a:rPr>
                        <a:t>30000</a:t>
                      </a:r>
                    </a:p>
                  </a:txBody>
                  <a:tcPr marL="79895" marR="79895" marT="39948" marB="39948" anchor="ctr">
                    <a:lnL>
                      <a:noFill/>
                    </a:lnL>
                    <a:lnR>
                      <a:noFill/>
                    </a:lnR>
                    <a:lnT>
                      <a:noFill/>
                    </a:lnT>
                    <a:lnB>
                      <a:noFill/>
                    </a:lnB>
                  </a:tcPr>
                </a:tc>
                <a:extLst>
                  <a:ext uri="{0D108BD9-81ED-4DB2-BD59-A6C34878D82A}">
                    <a16:rowId xmlns:a16="http://schemas.microsoft.com/office/drawing/2014/main" val="2438687232"/>
                  </a:ext>
                </a:extLst>
              </a:tr>
            </a:tbl>
          </a:graphicData>
        </a:graphic>
      </p:graphicFrame>
    </p:spTree>
    <p:extLst>
      <p:ext uri="{BB962C8B-B14F-4D97-AF65-F5344CB8AC3E}">
        <p14:creationId xmlns:p14="http://schemas.microsoft.com/office/powerpoint/2010/main" val="3387025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RS</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483374669"/>
                    </a:ext>
                  </a:extLst>
                </a:gridCol>
                <a:gridCol w="2150745">
                  <a:extLst>
                    <a:ext uri="{9D8B030D-6E8A-4147-A177-3AD203B41FA5}">
                      <a16:colId xmlns:a16="http://schemas.microsoft.com/office/drawing/2014/main" val="2785504769"/>
                    </a:ext>
                  </a:extLst>
                </a:gridCol>
                <a:gridCol w="2150745">
                  <a:extLst>
                    <a:ext uri="{9D8B030D-6E8A-4147-A177-3AD203B41FA5}">
                      <a16:colId xmlns:a16="http://schemas.microsoft.com/office/drawing/2014/main" val="3760358460"/>
                    </a:ext>
                  </a:extLst>
                </a:gridCol>
                <a:gridCol w="2150745">
                  <a:extLst>
                    <a:ext uri="{9D8B030D-6E8A-4147-A177-3AD203B41FA5}">
                      <a16:colId xmlns:a16="http://schemas.microsoft.com/office/drawing/2014/main" val="3504863085"/>
                    </a:ext>
                  </a:extLst>
                </a:gridCol>
                <a:gridCol w="2150745">
                  <a:extLst>
                    <a:ext uri="{9D8B030D-6E8A-4147-A177-3AD203B41FA5}">
                      <a16:colId xmlns:a16="http://schemas.microsoft.com/office/drawing/2014/main" val="2351977363"/>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PRS1</a:t>
                      </a:r>
                      <a:endParaRPr lang="en-US">
                        <a:effectLst/>
                      </a:endParaRPr>
                    </a:p>
                  </a:txBody>
                  <a:tcPr anchor="ctr">
                    <a:lnL>
                      <a:noFill/>
                    </a:lnL>
                    <a:lnR>
                      <a:noFill/>
                    </a:lnR>
                    <a:lnT>
                      <a:noFill/>
                    </a:lnT>
                    <a:lnB>
                      <a:noFill/>
                    </a:lnB>
                  </a:tcPr>
                </a:tc>
                <a:tc>
                  <a:txBody>
                    <a:bodyPr/>
                    <a:lstStyle/>
                    <a:p>
                      <a:pPr algn="r" rtl="0"/>
                      <a:r>
                        <a:rPr lang="en-US" b="1">
                          <a:effectLst/>
                        </a:rPr>
                        <a:t>PRS2</a:t>
                      </a:r>
                      <a:endParaRPr lang="en-US">
                        <a:effectLst/>
                      </a:endParaRPr>
                    </a:p>
                  </a:txBody>
                  <a:tcPr anchor="ctr">
                    <a:lnL>
                      <a:noFill/>
                    </a:lnL>
                    <a:lnR>
                      <a:noFill/>
                    </a:lnR>
                    <a:lnT>
                      <a:noFill/>
                    </a:lnT>
                    <a:lnB>
                      <a:noFill/>
                    </a:lnB>
                  </a:tcPr>
                </a:tc>
                <a:tc>
                  <a:txBody>
                    <a:bodyPr/>
                    <a:lstStyle/>
                    <a:p>
                      <a:pPr algn="r" rtl="0"/>
                      <a:r>
                        <a:rPr lang="en-US" b="1">
                          <a:effectLst/>
                        </a:rPr>
                        <a:t>PRS4</a:t>
                      </a:r>
                      <a:endParaRPr lang="en-US">
                        <a:effectLst/>
                      </a:endParaRPr>
                    </a:p>
                  </a:txBody>
                  <a:tcPr anchor="ctr">
                    <a:lnL>
                      <a:noFill/>
                    </a:lnL>
                    <a:lnR>
                      <a:noFill/>
                    </a:lnR>
                    <a:lnT>
                      <a:noFill/>
                    </a:lnT>
                    <a:lnB>
                      <a:noFill/>
                    </a:lnB>
                  </a:tcPr>
                </a:tc>
                <a:tc>
                  <a:txBody>
                    <a:bodyPr/>
                    <a:lstStyle/>
                    <a:p>
                      <a:pPr algn="r" rtl="0"/>
                      <a:r>
                        <a:rPr lang="en-US" b="1">
                          <a:effectLst/>
                        </a:rPr>
                        <a:t>PRS6</a:t>
                      </a:r>
                      <a:endParaRPr lang="en-US">
                        <a:effectLst/>
                      </a:endParaRPr>
                    </a:p>
                  </a:txBody>
                  <a:tcPr anchor="ctr">
                    <a:lnL>
                      <a:noFill/>
                    </a:lnL>
                    <a:lnR>
                      <a:noFill/>
                    </a:lnR>
                    <a:lnT>
                      <a:noFill/>
                    </a:lnT>
                    <a:lnB>
                      <a:noFill/>
                    </a:lnB>
                  </a:tcPr>
                </a:tc>
                <a:extLst>
                  <a:ext uri="{0D108BD9-81ED-4DB2-BD59-A6C34878D82A}">
                    <a16:rowId xmlns:a16="http://schemas.microsoft.com/office/drawing/2014/main" val="2572468993"/>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125</a:t>
                      </a:r>
                    </a:p>
                  </a:txBody>
                  <a:tcPr anchor="ctr">
                    <a:lnL>
                      <a:noFill/>
                    </a:lnL>
                    <a:lnR>
                      <a:noFill/>
                    </a:lnR>
                    <a:lnT>
                      <a:noFill/>
                    </a:lnT>
                    <a:lnB>
                      <a:noFill/>
                    </a:lnB>
                  </a:tcPr>
                </a:tc>
                <a:tc>
                  <a:txBody>
                    <a:bodyPr/>
                    <a:lstStyle/>
                    <a:p>
                      <a:pPr algn="r" rtl="0"/>
                      <a:r>
                        <a:rPr lang="en-US">
                          <a:effectLst/>
                        </a:rPr>
                        <a:t>250</a:t>
                      </a:r>
                    </a:p>
                  </a:txBody>
                  <a:tcPr anchor="ctr">
                    <a:lnL>
                      <a:noFill/>
                    </a:lnL>
                    <a:lnR>
                      <a:noFill/>
                    </a:lnR>
                    <a:lnT>
                      <a:noFill/>
                    </a:lnT>
                    <a:lnB>
                      <a:noFill/>
                    </a:lnB>
                  </a:tcPr>
                </a:tc>
                <a:tc>
                  <a:txBody>
                    <a:bodyPr/>
                    <a:lstStyle/>
                    <a:p>
                      <a:pPr algn="r" rtl="0"/>
                      <a:r>
                        <a:rPr lang="en-US">
                          <a:effectLst/>
                        </a:rPr>
                        <a:t>500</a:t>
                      </a:r>
                    </a:p>
                  </a:txBody>
                  <a:tcPr anchor="ctr">
                    <a:lnL>
                      <a:noFill/>
                    </a:lnL>
                    <a:lnR>
                      <a:noFill/>
                    </a:lnR>
                    <a:lnT>
                      <a:noFill/>
                    </a:lnT>
                    <a:lnB>
                      <a:noFill/>
                    </a:lnB>
                  </a:tcPr>
                </a:tc>
                <a:tc>
                  <a:txBody>
                    <a:bodyPr/>
                    <a:lstStyle/>
                    <a:p>
                      <a:pPr algn="r" rtl="0"/>
                      <a:r>
                        <a:rPr lang="en-US">
                          <a:effectLst/>
                        </a:rPr>
                        <a:t>1000</a:t>
                      </a:r>
                    </a:p>
                  </a:txBody>
                  <a:tcPr anchor="ctr">
                    <a:lnL>
                      <a:noFill/>
                    </a:lnL>
                    <a:lnR>
                      <a:noFill/>
                    </a:lnR>
                    <a:lnT>
                      <a:noFill/>
                    </a:lnT>
                    <a:lnB>
                      <a:noFill/>
                    </a:lnB>
                  </a:tcPr>
                </a:tc>
                <a:extLst>
                  <a:ext uri="{0D108BD9-81ED-4DB2-BD59-A6C34878D82A}">
                    <a16:rowId xmlns:a16="http://schemas.microsoft.com/office/drawing/2014/main" val="686594111"/>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extLst>
                  <a:ext uri="{0D108BD9-81ED-4DB2-BD59-A6C34878D82A}">
                    <a16:rowId xmlns:a16="http://schemas.microsoft.com/office/drawing/2014/main" val="202377679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1 GB</a:t>
                      </a:r>
                    </a:p>
                  </a:txBody>
                  <a:tcPr anchor="ctr">
                    <a:lnL>
                      <a:noFill/>
                    </a:lnL>
                    <a:lnR>
                      <a:noFill/>
                    </a:lnR>
                    <a:lnT>
                      <a:noFill/>
                    </a:lnT>
                    <a:lnB>
                      <a:noFill/>
                    </a:lnB>
                  </a:tcPr>
                </a:tc>
                <a:tc>
                  <a:txBody>
                    <a:bodyPr/>
                    <a:lstStyle/>
                    <a:p>
                      <a:pPr algn="r" rtl="0"/>
                      <a:r>
                        <a:rPr lang="en-US">
                          <a:effectLst/>
                        </a:rPr>
                        <a:t>2 GB</a:t>
                      </a:r>
                    </a:p>
                  </a:txBody>
                  <a:tcPr anchor="ctr">
                    <a:lnL>
                      <a:noFill/>
                    </a:lnL>
                    <a:lnR>
                      <a:noFill/>
                    </a:lnR>
                    <a:lnT>
                      <a:noFill/>
                    </a:lnT>
                    <a:lnB>
                      <a:noFill/>
                    </a:lnB>
                  </a:tcPr>
                </a:tc>
                <a:tc>
                  <a:txBody>
                    <a:bodyPr/>
                    <a:lstStyle/>
                    <a:p>
                      <a:pPr algn="r" rtl="0"/>
                      <a:r>
                        <a:rPr lang="en-US">
                          <a:effectLst/>
                        </a:rPr>
                        <a:t>4 GB</a:t>
                      </a:r>
                    </a:p>
                  </a:txBody>
                  <a:tcPr anchor="ctr">
                    <a:lnL>
                      <a:noFill/>
                    </a:lnL>
                    <a:lnR>
                      <a:noFill/>
                    </a:lnR>
                    <a:lnT>
                      <a:noFill/>
                    </a:lnT>
                    <a:lnB>
                      <a:noFill/>
                    </a:lnB>
                  </a:tcPr>
                </a:tc>
                <a:tc>
                  <a:txBody>
                    <a:bodyPr/>
                    <a:lstStyle/>
                    <a:p>
                      <a:pPr algn="r" rtl="0"/>
                      <a:r>
                        <a:rPr lang="en-US">
                          <a:effectLst/>
                        </a:rPr>
                        <a:t>8 GB</a:t>
                      </a:r>
                    </a:p>
                  </a:txBody>
                  <a:tcPr anchor="ctr">
                    <a:lnL>
                      <a:noFill/>
                    </a:lnL>
                    <a:lnR>
                      <a:noFill/>
                    </a:lnR>
                    <a:lnT>
                      <a:noFill/>
                    </a:lnT>
                    <a:lnB>
                      <a:noFill/>
                    </a:lnB>
                  </a:tcPr>
                </a:tc>
                <a:extLst>
                  <a:ext uri="{0D108BD9-81ED-4DB2-BD59-A6C34878D82A}">
                    <a16:rowId xmlns:a16="http://schemas.microsoft.com/office/drawing/2014/main" val="1559228314"/>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60066244"/>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1196849157"/>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dirty="0">
                          <a:effectLst/>
                        </a:rPr>
                        <a:t>30000</a:t>
                      </a:r>
                    </a:p>
                  </a:txBody>
                  <a:tcPr anchor="ctr">
                    <a:lnL>
                      <a:noFill/>
                    </a:lnL>
                    <a:lnR>
                      <a:noFill/>
                    </a:lnR>
                    <a:lnT>
                      <a:noFill/>
                    </a:lnT>
                    <a:lnB>
                      <a:noFill/>
                    </a:lnB>
                  </a:tcPr>
                </a:tc>
                <a:extLst>
                  <a:ext uri="{0D108BD9-81ED-4DB2-BD59-A6C34878D82A}">
                    <a16:rowId xmlns:a16="http://schemas.microsoft.com/office/drawing/2014/main" val="3733482425"/>
                  </a:ext>
                </a:extLst>
              </a:tr>
            </a:tbl>
          </a:graphicData>
        </a:graphic>
      </p:graphicFrame>
    </p:spTree>
    <p:extLst>
      <p:ext uri="{BB962C8B-B14F-4D97-AF65-F5344CB8AC3E}">
        <p14:creationId xmlns:p14="http://schemas.microsoft.com/office/powerpoint/2010/main" val="260995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p:txBody>
          <a:bodyPr>
            <a:normAutofit lnSpcReduction="10000"/>
          </a:bodyPr>
          <a:lstStyle/>
          <a:p>
            <a:r>
              <a:rPr lang="en-US" dirty="0"/>
              <a:t>Firewall &amp; Firewall Rules</a:t>
            </a:r>
          </a:p>
          <a:p>
            <a:endParaRPr lang="en-US" dirty="0"/>
          </a:p>
          <a:p>
            <a:r>
              <a:rPr lang="en-US" dirty="0"/>
              <a:t>Authentication</a:t>
            </a:r>
          </a:p>
          <a:p>
            <a:pPr lvl="1"/>
            <a:r>
              <a:rPr lang="en-US" dirty="0"/>
              <a:t>“Who are you?”</a:t>
            </a:r>
          </a:p>
          <a:p>
            <a:pPr lvl="1"/>
            <a:r>
              <a:rPr lang="en-US" dirty="0"/>
              <a:t>SQL Authentication</a:t>
            </a:r>
          </a:p>
          <a:p>
            <a:pPr lvl="1"/>
            <a:r>
              <a:rPr lang="en-US" dirty="0"/>
              <a:t>Azure Active Directory (AAD) Authentication</a:t>
            </a:r>
          </a:p>
          <a:p>
            <a:pPr lvl="1"/>
            <a:endParaRPr lang="en-US" dirty="0"/>
          </a:p>
          <a:p>
            <a:r>
              <a:rPr lang="en-US" dirty="0"/>
              <a:t>Authorization</a:t>
            </a:r>
          </a:p>
          <a:p>
            <a:pPr lvl="1"/>
            <a:r>
              <a:rPr lang="en-US" dirty="0"/>
              <a:t>“What can you do?”</a:t>
            </a:r>
          </a:p>
          <a:p>
            <a:pPr lvl="1"/>
            <a:endParaRPr lang="en-US" dirty="0"/>
          </a:p>
        </p:txBody>
      </p:sp>
    </p:spTree>
    <p:extLst>
      <p:ext uri="{BB962C8B-B14F-4D97-AF65-F5344CB8AC3E}">
        <p14:creationId xmlns:p14="http://schemas.microsoft.com/office/powerpoint/2010/main" val="664319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r>
              <a:rPr lang="en-US" dirty="0"/>
              <a:t>Row-level</a:t>
            </a:r>
          </a:p>
          <a:p>
            <a:endParaRPr lang="en-US" dirty="0"/>
          </a:p>
          <a:p>
            <a:r>
              <a:rPr lang="en-US" dirty="0"/>
              <a:t>Data masking</a:t>
            </a:r>
          </a:p>
          <a:p>
            <a:pPr lvl="1"/>
            <a:r>
              <a:rPr lang="en-US" dirty="0"/>
              <a:t>Hide sensitive data from non-privileged users</a:t>
            </a:r>
          </a:p>
        </p:txBody>
      </p:sp>
    </p:spTree>
    <p:extLst>
      <p:ext uri="{BB962C8B-B14F-4D97-AF65-F5344CB8AC3E}">
        <p14:creationId xmlns:p14="http://schemas.microsoft.com/office/powerpoint/2010/main" val="3683984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2"/>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5" name="Content Placeholder 4"/>
          <p:cNvSpPr>
            <a:spLocks noGrp="1"/>
          </p:cNvSpPr>
          <p:nvPr>
            <p:ph idx="1"/>
          </p:nvPr>
        </p:nvSpPr>
        <p:spPr/>
        <p:txBody>
          <a:bodyPr>
            <a:normAutofit fontScale="92500" lnSpcReduction="20000"/>
          </a:bodyPr>
          <a:lstStyle/>
          <a:p>
            <a:r>
              <a:rPr lang="en-US" dirty="0"/>
              <a:t>Now part of Cosmos DB</a:t>
            </a:r>
          </a:p>
          <a:p>
            <a:pPr lvl="1"/>
            <a:r>
              <a:rPr lang="en-US" dirty="0"/>
              <a:t>“one of the supported APIs and data models”</a:t>
            </a:r>
          </a:p>
          <a:p>
            <a:pPr lvl="1"/>
            <a:r>
              <a:rPr lang="en-US" dirty="0">
                <a:hlinkClick r:id="rId2"/>
              </a:rPr>
              <a:t>https://docs.microsoft.com/en-us/azure/cosmos-db/faq</a:t>
            </a:r>
            <a:r>
              <a:rPr lang="en-US" dirty="0"/>
              <a:t> </a:t>
            </a:r>
          </a:p>
          <a:p>
            <a:r>
              <a:rPr lang="en-US" dirty="0"/>
              <a:t>Document != *.</a:t>
            </a:r>
            <a:r>
              <a:rPr lang="en-US" dirty="0" err="1"/>
              <a:t>docx</a:t>
            </a:r>
            <a:endParaRPr lang="en-US" dirty="0"/>
          </a:p>
          <a:p>
            <a:r>
              <a:rPr lang="en-US" dirty="0"/>
              <a:t>Document == JSON</a:t>
            </a:r>
          </a:p>
          <a:p>
            <a:r>
              <a:rPr lang="en-US" dirty="0"/>
              <a:t>NoSQL database</a:t>
            </a:r>
          </a:p>
          <a:p>
            <a:r>
              <a:rPr lang="en-US" dirty="0"/>
              <a:t>Stores flexible-schema documents in JSON format</a:t>
            </a:r>
          </a:p>
          <a:p>
            <a:pPr lvl="1"/>
            <a:r>
              <a:rPr lang="en-US" dirty="0"/>
              <a:t>Similar to MongoDB</a:t>
            </a:r>
          </a:p>
          <a:p>
            <a:r>
              <a:rPr lang="en-US" dirty="0" err="1"/>
              <a:t>DocumentDB</a:t>
            </a:r>
            <a:r>
              <a:rPr lang="en-US" dirty="0"/>
              <a:t> SQL for queries</a:t>
            </a:r>
          </a:p>
          <a:p>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2"/>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4"/>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2"/>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3"/>
              </a:rPr>
              <a:t>https://medium.com/@th0maswe1ss/azure-documentdb-vs-mongodb-6d5806c16239</a:t>
            </a:r>
            <a:r>
              <a:rPr lang="en-US" sz="2000" dirty="0"/>
              <a:t> </a:t>
            </a:r>
            <a:endParaRPr lang="en-US" dirty="0"/>
          </a:p>
          <a:p>
            <a:r>
              <a:rPr lang="en-US" dirty="0"/>
              <a:t>Getting Started</a:t>
            </a:r>
          </a:p>
          <a:p>
            <a:r>
              <a:rPr lang="en-US" sz="2400" dirty="0">
                <a:hlinkClick r:id="rId4"/>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lstStyle/>
          <a:p>
            <a:r>
              <a:rPr lang="en-US" dirty="0"/>
              <a:t>Relational database</a:t>
            </a:r>
          </a:p>
          <a:p>
            <a:r>
              <a:rPr lang="en-US" dirty="0"/>
              <a:t>~3 Azure Options</a:t>
            </a:r>
          </a:p>
          <a:p>
            <a:r>
              <a:rPr lang="en-US" dirty="0"/>
              <a:t>Run it in a VM</a:t>
            </a:r>
          </a:p>
          <a:p>
            <a:r>
              <a:rPr lang="en-US" dirty="0"/>
              <a:t>Hosted by </a:t>
            </a:r>
            <a:r>
              <a:rPr lang="en-US" dirty="0" err="1"/>
              <a:t>ClearDb</a:t>
            </a:r>
            <a:endParaRPr lang="en-US" dirty="0"/>
          </a:p>
          <a:p>
            <a:r>
              <a:rPr lang="en-US" dirty="0"/>
              <a:t>Azure Database for MySQL (preview)</a:t>
            </a:r>
          </a:p>
          <a:p>
            <a:pPr lvl="1"/>
            <a:r>
              <a:rPr lang="en-US" dirty="0">
                <a:hlinkClick r:id="rId2"/>
              </a:rPr>
              <a:t>https://azure.microsoft.com/en-us/services/mysql/</a:t>
            </a:r>
            <a:r>
              <a:rPr lang="en-US" dirty="0"/>
              <a:t> </a:t>
            </a:r>
          </a:p>
          <a:p>
            <a:endParaRPr lang="en-US" dirty="0"/>
          </a:p>
        </p:txBody>
      </p:sp>
    </p:spTree>
    <p:extLst>
      <p:ext uri="{BB962C8B-B14F-4D97-AF65-F5344CB8AC3E}">
        <p14:creationId xmlns:p14="http://schemas.microsoft.com/office/powerpoint/2010/main" val="4200551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2"/>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r>
              <a:rPr lang="en-US" dirty="0"/>
              <a:t>“hu</a:t>
            </a:r>
            <a:r>
              <a:rPr lang="en-US" b="1" i="1" u="sng" dirty="0"/>
              <a:t>mongo</a:t>
            </a:r>
            <a:r>
              <a:rPr lang="en-US" dirty="0"/>
              <a:t>us"</a:t>
            </a:r>
          </a:p>
          <a:p>
            <a:r>
              <a:rPr lang="en-US" dirty="0"/>
              <a:t>NoSQL</a:t>
            </a:r>
          </a:p>
          <a:p>
            <a:r>
              <a:rPr lang="en-US" dirty="0"/>
              <a:t>JSON-like documents with schemas</a:t>
            </a:r>
          </a:p>
          <a:p>
            <a:endParaRPr lang="en-US" dirty="0"/>
          </a:p>
          <a:p>
            <a:r>
              <a:rPr lang="en-US" dirty="0"/>
              <a:t>Two options:</a:t>
            </a:r>
          </a:p>
          <a:p>
            <a:pPr lvl="1"/>
            <a:r>
              <a:rPr lang="en-US" dirty="0"/>
              <a:t>One of the offerings under Cosmos DB</a:t>
            </a:r>
          </a:p>
          <a:p>
            <a:pPr lvl="1"/>
            <a:r>
              <a:rPr lang="en-US" dirty="0"/>
              <a:t>Install on VM</a:t>
            </a:r>
            <a:br>
              <a:rPr lang="en-US" dirty="0"/>
            </a:br>
            <a:r>
              <a:rPr lang="en-US" sz="2000" dirty="0">
                <a:hlinkClick r:id="rId2"/>
              </a:rPr>
              <a:t>https://docs.microsoft.com/en-us/azure/virtual-machines/windows/classic/install-mongodb</a:t>
            </a:r>
            <a:r>
              <a:rPr lang="en-US" sz="20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3"/>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2"/>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t>
            </a:r>
          </a:p>
        </p:txBody>
      </p:sp>
      <p:sp>
        <p:nvSpPr>
          <p:cNvPr id="4" name="Content Placeholder 3"/>
          <p:cNvSpPr>
            <a:spLocks noGrp="1"/>
          </p:cNvSpPr>
          <p:nvPr>
            <p:ph sz="half" idx="1"/>
          </p:nvPr>
        </p:nvSpPr>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DocumentDB</a:t>
            </a:r>
            <a:endParaRPr lang="en-US" sz="2800" dirty="0"/>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1189494"/>
            <a:ext cx="11655840" cy="5581937"/>
          </a:xfrm>
          <a:prstGeom prst="rect">
            <a:avLst/>
          </a:prstGeom>
        </p:spPr>
        <p:txBody>
          <a:bodyPr>
            <a:normAutofit fontScale="85000" lnSpcReduction="20000"/>
          </a:bodyPr>
          <a:lstStyle/>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0" indent="0">
              <a:buNone/>
            </a:pPr>
            <a:endParaRPr lang="en-US" sz="3529" dirty="0">
              <a:gradFill>
                <a:gsLst>
                  <a:gs pos="1250">
                    <a:srgbClr val="D83B01"/>
                  </a:gs>
                  <a:gs pos="99000">
                    <a:srgbClr val="D83B01"/>
                  </a:gs>
                </a:gsLst>
                <a:lin ang="5400000" scaled="0"/>
              </a:gradFill>
            </a:endParaRPr>
          </a:p>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(Preview)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1640785295"/>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2205347204"/>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5476</TotalTime>
  <Words>3708</Words>
  <Application>Microsoft Office PowerPoint</Application>
  <PresentationFormat>Widescreen</PresentationFormat>
  <Paragraphs>682</Paragraphs>
  <Slides>62</Slides>
  <Notes>4</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Design Application Storage and Data Access Strategy</vt:lpstr>
      <vt:lpstr>Benjamin Day</vt:lpstr>
      <vt:lpstr>PowerPoint Presentation</vt:lpstr>
      <vt:lpstr>On with the show.</vt:lpstr>
      <vt:lpstr>Exam 70-534 Architecting Microsoft Azure Solutions</vt:lpstr>
      <vt:lpstr>Storage in 70-534</vt:lpstr>
      <vt:lpstr>Storage in 70-534</vt:lpstr>
      <vt:lpstr>Design Data Storage Options</vt:lpstr>
      <vt:lpstr>Design Data Storage Options</vt:lpstr>
      <vt:lpstr>3.1.1</vt:lpstr>
      <vt:lpstr>3.1.2</vt:lpstr>
      <vt:lpstr>Table Storage &amp; Blob Storage</vt:lpstr>
      <vt:lpstr>Azure Table Storage</vt:lpstr>
      <vt:lpstr>Table Storage via API</vt:lpstr>
      <vt:lpstr>Azure Blob Storage</vt:lpstr>
      <vt:lpstr>Storage Options</vt:lpstr>
      <vt:lpstr>Block Blobs</vt:lpstr>
      <vt:lpstr>Append Blobs</vt:lpstr>
      <vt:lpstr>Page Blob</vt:lpstr>
      <vt:lpstr>Replication for Table &amp; Blob Storage</vt:lpstr>
      <vt:lpstr>Blob Access</vt:lpstr>
      <vt:lpstr>Shared Access Signatures (SAS)</vt:lpstr>
      <vt:lpstr>Example of SAS token</vt:lpstr>
      <vt:lpstr>Blob Encryption</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SQL Database</vt:lpstr>
      <vt:lpstr>Azure SQL Database</vt:lpstr>
      <vt:lpstr>Service Tiers</vt:lpstr>
      <vt:lpstr>Service Tier Attributes</vt:lpstr>
      <vt:lpstr>Basic</vt:lpstr>
      <vt:lpstr>Standard</vt:lpstr>
      <vt:lpstr>Premium</vt:lpstr>
      <vt:lpstr>Premium RS</vt:lpstr>
      <vt:lpstr>SQL Database Security</vt:lpstr>
      <vt:lpstr>Authorization</vt:lpstr>
      <vt:lpstr>SQL Database Videos</vt:lpstr>
      <vt:lpstr>DocumentDB</vt:lpstr>
      <vt:lpstr>DocumentDB</vt:lpstr>
      <vt:lpstr>DocumentDB Programming Options</vt:lpstr>
      <vt:lpstr>DocumentDB Resources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Benjamin Day</cp:lastModifiedBy>
  <cp:revision>208</cp:revision>
  <dcterms:created xsi:type="dcterms:W3CDTF">2015-09-15T13:10:44Z</dcterms:created>
  <dcterms:modified xsi:type="dcterms:W3CDTF">2017-06-12T11:23:35Z</dcterms:modified>
</cp:coreProperties>
</file>