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media/image15.jpg" ContentType="image/jpeg"/>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7" r:id="rId3"/>
    <p:sldMasterId id="2147483709" r:id="rId4"/>
  </p:sldMasterIdLst>
  <p:notesMasterIdLst>
    <p:notesMasterId r:id="rId57"/>
  </p:notesMasterIdLst>
  <p:handoutMasterIdLst>
    <p:handoutMasterId r:id="rId58"/>
  </p:handoutMasterIdLst>
  <p:sldIdLst>
    <p:sldId id="346" r:id="rId5"/>
    <p:sldId id="347" r:id="rId6"/>
    <p:sldId id="348" r:id="rId7"/>
    <p:sldId id="311" r:id="rId8"/>
    <p:sldId id="312" r:id="rId9"/>
    <p:sldId id="313" r:id="rId10"/>
    <p:sldId id="320" r:id="rId11"/>
    <p:sldId id="291" r:id="rId12"/>
    <p:sldId id="349" r:id="rId13"/>
    <p:sldId id="315" r:id="rId14"/>
    <p:sldId id="301" r:id="rId15"/>
    <p:sldId id="350" r:id="rId16"/>
    <p:sldId id="292" r:id="rId17"/>
    <p:sldId id="316" r:id="rId18"/>
    <p:sldId id="317" r:id="rId19"/>
    <p:sldId id="318" r:id="rId20"/>
    <p:sldId id="263" r:id="rId21"/>
    <p:sldId id="293" r:id="rId22"/>
    <p:sldId id="351" r:id="rId23"/>
    <p:sldId id="299" r:id="rId24"/>
    <p:sldId id="314" r:id="rId25"/>
    <p:sldId id="322" r:id="rId26"/>
    <p:sldId id="324" r:id="rId27"/>
    <p:sldId id="327" r:id="rId28"/>
    <p:sldId id="323" r:id="rId29"/>
    <p:sldId id="325" r:id="rId30"/>
    <p:sldId id="326" r:id="rId31"/>
    <p:sldId id="321" r:id="rId32"/>
    <p:sldId id="319" r:id="rId33"/>
    <p:sldId id="304" r:id="rId34"/>
    <p:sldId id="306" r:id="rId35"/>
    <p:sldId id="352" r:id="rId36"/>
    <p:sldId id="305" r:id="rId37"/>
    <p:sldId id="303" r:id="rId38"/>
    <p:sldId id="307" r:id="rId39"/>
    <p:sldId id="308" r:id="rId40"/>
    <p:sldId id="310" r:id="rId41"/>
    <p:sldId id="331" r:id="rId42"/>
    <p:sldId id="333" r:id="rId43"/>
    <p:sldId id="339" r:id="rId44"/>
    <p:sldId id="336" r:id="rId45"/>
    <p:sldId id="335" r:id="rId46"/>
    <p:sldId id="332" r:id="rId47"/>
    <p:sldId id="334" r:id="rId48"/>
    <p:sldId id="337" r:id="rId49"/>
    <p:sldId id="338" r:id="rId50"/>
    <p:sldId id="340" r:id="rId51"/>
    <p:sldId id="341" r:id="rId52"/>
    <p:sldId id="342" r:id="rId53"/>
    <p:sldId id="343" r:id="rId54"/>
    <p:sldId id="344" r:id="rId55"/>
    <p:sldId id="345"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92" autoAdjust="0"/>
    <p:restoredTop sz="70960" autoAdjust="0"/>
  </p:normalViewPr>
  <p:slideViewPr>
    <p:cSldViewPr snapToGrid="0">
      <p:cViewPr varScale="1">
        <p:scale>
          <a:sx n="78" d="100"/>
          <a:sy n="78" d="100"/>
        </p:scale>
        <p:origin x="-1016" y="-11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63" Type="http://schemas.openxmlformats.org/officeDocument/2006/relationships/tableStyles" Target="tableStyles.xml"/><Relationship Id="rId64" Type="http://schemas.microsoft.com/office/2015/10/relationships/revisionInfo" Target="revisionInfo.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notesMaster" Target="notesMasters/notesMaster1.xml"/><Relationship Id="rId58" Type="http://schemas.openxmlformats.org/officeDocument/2006/relationships/handoutMaster" Target="handoutMasters/handoutMaster1.xml"/><Relationship Id="rId59" Type="http://schemas.openxmlformats.org/officeDocument/2006/relationships/printerSettings" Target="printerSettings/printerSettings1.bin"/><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slideMaster" Target="slideMasters/slideMaster1.xml"/><Relationship Id="rId4" Type="http://schemas.openxmlformats.org/officeDocument/2006/relationships/slideMaster" Target="slideMasters/slideMaster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D3D5F-E149-46DF-9DCA-EAF6439D8FBC}" type="doc">
      <dgm:prSet loTypeId="urn:microsoft.com/office/officeart/2008/layout/AlternatingHexagons" loCatId="list" qsTypeId="urn:microsoft.com/office/officeart/2005/8/quickstyle/simple1" qsCatId="simple" csTypeId="urn:microsoft.com/office/officeart/2005/8/colors/accent6_2" csCatId="accent6" phldr="1"/>
      <dgm:spPr/>
      <dgm:t>
        <a:bodyPr/>
        <a:lstStyle/>
        <a:p>
          <a:endParaRPr lang="en-US"/>
        </a:p>
      </dgm:t>
    </dgm:pt>
    <dgm:pt modelId="{EEA06D5F-AEF1-4E25-81CB-378F9FBE7219}">
      <dgm:prSet phldrT="[Text]"/>
      <dgm:spPr/>
      <dgm:t>
        <a:bodyPr/>
        <a:lstStyle/>
        <a:p>
          <a:r>
            <a:rPr lang="en-US" dirty="0" smtClean="0">
              <a:solidFill>
                <a:schemeClr val="tx1"/>
              </a:solidFill>
            </a:rPr>
            <a:t>Managed Identities</a:t>
          </a:r>
          <a:endParaRPr lang="en-US" dirty="0">
            <a:solidFill>
              <a:schemeClr val="tx1"/>
            </a:solidFill>
          </a:endParaRPr>
        </a:p>
      </dgm:t>
    </dgm:pt>
    <dgm:pt modelId="{0EA01D4C-DCEC-4CCE-B653-535F0EB94404}" type="parTrans" cxnId="{7C30BBA6-1795-4AD1-94AD-5D1D9ABD1214}">
      <dgm:prSet/>
      <dgm:spPr/>
      <dgm:t>
        <a:bodyPr/>
        <a:lstStyle/>
        <a:p>
          <a:endParaRPr lang="en-US">
            <a:solidFill>
              <a:schemeClr val="tx1"/>
            </a:solidFill>
          </a:endParaRPr>
        </a:p>
      </dgm:t>
    </dgm:pt>
    <dgm:pt modelId="{BBFAC1CF-FB45-4815-B4AD-A0064D1B9DF7}" type="sibTrans" cxnId="{7C30BBA6-1795-4AD1-94AD-5D1D9ABD1214}">
      <dgm:prSet/>
      <dgm:spPr/>
      <dgm:t>
        <a:bodyPr/>
        <a:lstStyle/>
        <a:p>
          <a:endParaRPr lang="en-US">
            <a:solidFill>
              <a:schemeClr val="tx1"/>
            </a:solidFill>
          </a:endParaRPr>
        </a:p>
      </dgm:t>
    </dgm:pt>
    <dgm:pt modelId="{E219CF06-472A-4D49-B22F-B44B8895BA3A}">
      <dgm:prSet phldrT="[Text]"/>
      <dgm:spPr/>
      <dgm:t>
        <a:bodyPr/>
        <a:lstStyle/>
        <a:p>
          <a:r>
            <a:rPr lang="en-US" dirty="0" smtClean="0">
              <a:solidFill>
                <a:schemeClr val="tx1"/>
              </a:solidFill>
            </a:rPr>
            <a:t>Hybrid Identities</a:t>
          </a:r>
          <a:endParaRPr lang="en-US" dirty="0">
            <a:solidFill>
              <a:schemeClr val="tx1"/>
            </a:solidFill>
          </a:endParaRPr>
        </a:p>
      </dgm:t>
    </dgm:pt>
    <dgm:pt modelId="{95EC2EC8-4960-4072-92C2-F538E64D06D2}" type="parTrans" cxnId="{99EEE80D-46BA-4C67-9D05-1375665531D7}">
      <dgm:prSet/>
      <dgm:spPr/>
      <dgm:t>
        <a:bodyPr/>
        <a:lstStyle/>
        <a:p>
          <a:endParaRPr lang="en-US">
            <a:solidFill>
              <a:schemeClr val="tx1"/>
            </a:solidFill>
          </a:endParaRPr>
        </a:p>
      </dgm:t>
    </dgm:pt>
    <dgm:pt modelId="{C4597EB7-4DD7-4A88-B983-92F911392E69}" type="sibTrans" cxnId="{99EEE80D-46BA-4C67-9D05-1375665531D7}">
      <dgm:prSet/>
      <dgm:spPr/>
      <dgm:t>
        <a:bodyPr/>
        <a:lstStyle/>
        <a:p>
          <a:endParaRPr lang="en-US">
            <a:solidFill>
              <a:schemeClr val="tx1"/>
            </a:solidFill>
          </a:endParaRPr>
        </a:p>
      </dgm:t>
    </dgm:pt>
    <dgm:pt modelId="{0E1756FE-9A0E-40C2-AF27-BEDB22587F4C}">
      <dgm:prSet phldrT="[Text]"/>
      <dgm:spPr/>
      <dgm:t>
        <a:bodyPr/>
        <a:lstStyle/>
        <a:p>
          <a:r>
            <a:rPr lang="en-US" dirty="0" smtClean="0">
              <a:solidFill>
                <a:schemeClr val="tx1"/>
              </a:solidFill>
            </a:rPr>
            <a:t>Identity Providers</a:t>
          </a:r>
          <a:endParaRPr lang="en-US" dirty="0">
            <a:solidFill>
              <a:schemeClr val="tx1"/>
            </a:solidFill>
          </a:endParaRPr>
        </a:p>
      </dgm:t>
    </dgm:pt>
    <dgm:pt modelId="{126B296A-DE0A-4D6F-B72A-CABD3A1D5C4A}" type="parTrans" cxnId="{64BFD0F3-AB7F-4A18-AB3F-A1C6A3B4F65A}">
      <dgm:prSet/>
      <dgm:spPr/>
      <dgm:t>
        <a:bodyPr/>
        <a:lstStyle/>
        <a:p>
          <a:endParaRPr lang="en-US">
            <a:solidFill>
              <a:schemeClr val="tx1"/>
            </a:solidFill>
          </a:endParaRPr>
        </a:p>
      </dgm:t>
    </dgm:pt>
    <dgm:pt modelId="{AC5AD43E-8BA6-40C9-90EE-24F45AB1BC51}" type="sibTrans" cxnId="{64BFD0F3-AB7F-4A18-AB3F-A1C6A3B4F65A}">
      <dgm:prSet/>
      <dgm:spPr/>
      <dgm:t>
        <a:bodyPr/>
        <a:lstStyle/>
        <a:p>
          <a:endParaRPr lang="en-US">
            <a:solidFill>
              <a:schemeClr val="tx1"/>
            </a:solidFill>
          </a:endParaRPr>
        </a:p>
      </dgm:t>
    </dgm:pt>
    <dgm:pt modelId="{2DE38695-58BA-4A8F-8BF2-B4AF6597D3FC}">
      <dgm:prSet phldrT="[Text]"/>
      <dgm:spPr/>
      <dgm:t>
        <a:bodyPr/>
        <a:lstStyle/>
        <a:p>
          <a:r>
            <a:rPr lang="en-US" dirty="0" smtClean="0">
              <a:solidFill>
                <a:schemeClr val="tx1"/>
              </a:solidFill>
            </a:rPr>
            <a:t>Data Security</a:t>
          </a:r>
          <a:endParaRPr lang="en-US" dirty="0">
            <a:solidFill>
              <a:schemeClr val="tx1"/>
            </a:solidFill>
          </a:endParaRPr>
        </a:p>
      </dgm:t>
    </dgm:pt>
    <dgm:pt modelId="{B6DEECF7-E0A9-4192-A96C-F610FC2A1389}" type="parTrans" cxnId="{92B270C0-52B8-49C3-8698-DAB9C0880155}">
      <dgm:prSet/>
      <dgm:spPr/>
      <dgm:t>
        <a:bodyPr/>
        <a:lstStyle/>
        <a:p>
          <a:endParaRPr lang="en-US">
            <a:solidFill>
              <a:schemeClr val="tx1"/>
            </a:solidFill>
          </a:endParaRPr>
        </a:p>
      </dgm:t>
    </dgm:pt>
    <dgm:pt modelId="{50C5104F-FEB7-4B02-AC0F-6A450247F1CD}" type="sibTrans" cxnId="{92B270C0-52B8-49C3-8698-DAB9C0880155}">
      <dgm:prSet/>
      <dgm:spPr/>
      <dgm:t>
        <a:bodyPr/>
        <a:lstStyle/>
        <a:p>
          <a:endParaRPr lang="en-US">
            <a:solidFill>
              <a:schemeClr val="tx1"/>
            </a:solidFill>
          </a:endParaRPr>
        </a:p>
      </dgm:t>
    </dgm:pt>
    <dgm:pt modelId="{6A4FCFFA-444B-43DD-9046-3AADE5D1F4C9}">
      <dgm:prSet phldrT="[Text]"/>
      <dgm:spPr/>
      <dgm:t>
        <a:bodyPr/>
        <a:lstStyle/>
        <a:p>
          <a:r>
            <a:rPr lang="en-US" dirty="0" smtClean="0">
              <a:solidFill>
                <a:schemeClr val="tx1"/>
              </a:solidFill>
            </a:rPr>
            <a:t>RBAC</a:t>
          </a:r>
          <a:endParaRPr lang="en-US" dirty="0">
            <a:solidFill>
              <a:schemeClr val="tx1"/>
            </a:solidFill>
          </a:endParaRPr>
        </a:p>
      </dgm:t>
    </dgm:pt>
    <dgm:pt modelId="{6FBD2B74-C1A1-43FE-A588-225B50F80240}" type="parTrans" cxnId="{0438D83B-F945-4B4E-B4C3-D754C38CB87A}">
      <dgm:prSet/>
      <dgm:spPr/>
      <dgm:t>
        <a:bodyPr/>
        <a:lstStyle/>
        <a:p>
          <a:endParaRPr lang="en-US">
            <a:solidFill>
              <a:schemeClr val="tx1"/>
            </a:solidFill>
          </a:endParaRPr>
        </a:p>
      </dgm:t>
    </dgm:pt>
    <dgm:pt modelId="{6194E1D2-9BCB-4BC2-A5C1-B5C7213CB280}" type="sibTrans" cxnId="{0438D83B-F945-4B4E-B4C3-D754C38CB87A}">
      <dgm:prSet/>
      <dgm:spPr/>
      <dgm:t>
        <a:bodyPr/>
        <a:lstStyle/>
        <a:p>
          <a:endParaRPr lang="en-US">
            <a:solidFill>
              <a:schemeClr val="tx1"/>
            </a:solidFill>
          </a:endParaRPr>
        </a:p>
      </dgm:t>
    </dgm:pt>
    <dgm:pt modelId="{351FC134-8697-4C99-AFA8-B90BC49F3901}" type="pres">
      <dgm:prSet presAssocID="{A6DD3D5F-E149-46DF-9DCA-EAF6439D8FBC}" presName="Name0" presStyleCnt="0">
        <dgm:presLayoutVars>
          <dgm:chMax/>
          <dgm:chPref/>
          <dgm:dir/>
          <dgm:animLvl val="lvl"/>
        </dgm:presLayoutVars>
      </dgm:prSet>
      <dgm:spPr/>
      <dgm:t>
        <a:bodyPr/>
        <a:lstStyle/>
        <a:p>
          <a:endParaRPr lang="en-US"/>
        </a:p>
      </dgm:t>
    </dgm:pt>
    <dgm:pt modelId="{C27083B2-9A0F-4FFA-BCE6-5FCE9BF5DF4C}" type="pres">
      <dgm:prSet presAssocID="{EEA06D5F-AEF1-4E25-81CB-378F9FBE7219}" presName="composite" presStyleCnt="0"/>
      <dgm:spPr/>
    </dgm:pt>
    <dgm:pt modelId="{7FFF41F5-4B85-4283-89BC-F72BB1DCDF17}" type="pres">
      <dgm:prSet presAssocID="{EEA06D5F-AEF1-4E25-81CB-378F9FBE7219}" presName="Parent1" presStyleLbl="node1" presStyleIdx="0" presStyleCnt="10">
        <dgm:presLayoutVars>
          <dgm:chMax val="1"/>
          <dgm:chPref val="1"/>
          <dgm:bulletEnabled val="1"/>
        </dgm:presLayoutVars>
      </dgm:prSet>
      <dgm:spPr/>
      <dgm:t>
        <a:bodyPr/>
        <a:lstStyle/>
        <a:p>
          <a:endParaRPr lang="en-US"/>
        </a:p>
      </dgm:t>
    </dgm:pt>
    <dgm:pt modelId="{9A53782E-84B7-495E-BB96-20026BD94B97}" type="pres">
      <dgm:prSet presAssocID="{EEA06D5F-AEF1-4E25-81CB-378F9FBE7219}" presName="Childtext1" presStyleLbl="revTx" presStyleIdx="0" presStyleCnt="5">
        <dgm:presLayoutVars>
          <dgm:chMax val="0"/>
          <dgm:chPref val="0"/>
          <dgm:bulletEnabled val="1"/>
        </dgm:presLayoutVars>
      </dgm:prSet>
      <dgm:spPr/>
      <dgm:t>
        <a:bodyPr/>
        <a:lstStyle/>
        <a:p>
          <a:endParaRPr lang="en-US"/>
        </a:p>
      </dgm:t>
    </dgm:pt>
    <dgm:pt modelId="{C8F46EF9-A892-40FC-8AFD-0A2A27FD9B8E}" type="pres">
      <dgm:prSet presAssocID="{EEA06D5F-AEF1-4E25-81CB-378F9FBE7219}" presName="BalanceSpacing" presStyleCnt="0"/>
      <dgm:spPr/>
    </dgm:pt>
    <dgm:pt modelId="{E418E733-20C6-49A0-997F-9C6B8905BA95}" type="pres">
      <dgm:prSet presAssocID="{EEA06D5F-AEF1-4E25-81CB-378F9FBE7219}" presName="BalanceSpacing1" presStyleCnt="0"/>
      <dgm:spPr/>
    </dgm:pt>
    <dgm:pt modelId="{9A30A22A-4099-4164-B490-37968B1380F3}" type="pres">
      <dgm:prSet presAssocID="{BBFAC1CF-FB45-4815-B4AD-A0064D1B9DF7}" presName="Accent1Text" presStyleLbl="node1" presStyleIdx="1" presStyleCnt="10"/>
      <dgm:spPr/>
      <dgm:t>
        <a:bodyPr/>
        <a:lstStyle/>
        <a:p>
          <a:endParaRPr lang="en-US"/>
        </a:p>
      </dgm:t>
    </dgm:pt>
    <dgm:pt modelId="{F78791F6-8845-4D85-8FCC-3525878660B6}" type="pres">
      <dgm:prSet presAssocID="{BBFAC1CF-FB45-4815-B4AD-A0064D1B9DF7}" presName="spaceBetweenRectangles" presStyleCnt="0"/>
      <dgm:spPr/>
    </dgm:pt>
    <dgm:pt modelId="{82F54AC2-4FE0-482E-BC67-BF735496D70F}" type="pres">
      <dgm:prSet presAssocID="{E219CF06-472A-4D49-B22F-B44B8895BA3A}" presName="composite" presStyleCnt="0"/>
      <dgm:spPr/>
    </dgm:pt>
    <dgm:pt modelId="{086C4028-E570-4C97-805F-0C7D8D7F5D26}" type="pres">
      <dgm:prSet presAssocID="{E219CF06-472A-4D49-B22F-B44B8895BA3A}" presName="Parent1" presStyleLbl="node1" presStyleIdx="2" presStyleCnt="10">
        <dgm:presLayoutVars>
          <dgm:chMax val="1"/>
          <dgm:chPref val="1"/>
          <dgm:bulletEnabled val="1"/>
        </dgm:presLayoutVars>
      </dgm:prSet>
      <dgm:spPr/>
      <dgm:t>
        <a:bodyPr/>
        <a:lstStyle/>
        <a:p>
          <a:endParaRPr lang="en-US"/>
        </a:p>
      </dgm:t>
    </dgm:pt>
    <dgm:pt modelId="{24AAF4F4-6396-4EA2-8E83-1A293A16235A}" type="pres">
      <dgm:prSet presAssocID="{E219CF06-472A-4D49-B22F-B44B8895BA3A}" presName="Childtext1" presStyleLbl="revTx" presStyleIdx="1" presStyleCnt="5">
        <dgm:presLayoutVars>
          <dgm:chMax val="0"/>
          <dgm:chPref val="0"/>
          <dgm:bulletEnabled val="1"/>
        </dgm:presLayoutVars>
      </dgm:prSet>
      <dgm:spPr/>
    </dgm:pt>
    <dgm:pt modelId="{9650F368-4B1D-485E-8077-0AC20E234246}" type="pres">
      <dgm:prSet presAssocID="{E219CF06-472A-4D49-B22F-B44B8895BA3A}" presName="BalanceSpacing" presStyleCnt="0"/>
      <dgm:spPr/>
    </dgm:pt>
    <dgm:pt modelId="{DC6FACF7-392E-41F7-A5FA-ABE3E62E537F}" type="pres">
      <dgm:prSet presAssocID="{E219CF06-472A-4D49-B22F-B44B8895BA3A}" presName="BalanceSpacing1" presStyleCnt="0"/>
      <dgm:spPr/>
    </dgm:pt>
    <dgm:pt modelId="{9389B828-6B7F-4CD3-880B-C6216114697F}" type="pres">
      <dgm:prSet presAssocID="{C4597EB7-4DD7-4A88-B983-92F911392E69}" presName="Accent1Text" presStyleLbl="node1" presStyleIdx="3" presStyleCnt="10"/>
      <dgm:spPr/>
      <dgm:t>
        <a:bodyPr/>
        <a:lstStyle/>
        <a:p>
          <a:endParaRPr lang="en-US"/>
        </a:p>
      </dgm:t>
    </dgm:pt>
    <dgm:pt modelId="{DF294135-5988-4E7D-9923-8C52B674575C}" type="pres">
      <dgm:prSet presAssocID="{C4597EB7-4DD7-4A88-B983-92F911392E69}" presName="spaceBetweenRectangles" presStyleCnt="0"/>
      <dgm:spPr/>
    </dgm:pt>
    <dgm:pt modelId="{EAA7EB19-32E9-4F0C-9F6C-24E51D82C78B}" type="pres">
      <dgm:prSet presAssocID="{0E1756FE-9A0E-40C2-AF27-BEDB22587F4C}" presName="composite" presStyleCnt="0"/>
      <dgm:spPr/>
    </dgm:pt>
    <dgm:pt modelId="{8E02C9CA-7E47-4C0E-9D64-9A4547D3E10B}" type="pres">
      <dgm:prSet presAssocID="{0E1756FE-9A0E-40C2-AF27-BEDB22587F4C}" presName="Parent1" presStyleLbl="node1" presStyleIdx="4" presStyleCnt="10">
        <dgm:presLayoutVars>
          <dgm:chMax val="1"/>
          <dgm:chPref val="1"/>
          <dgm:bulletEnabled val="1"/>
        </dgm:presLayoutVars>
      </dgm:prSet>
      <dgm:spPr/>
      <dgm:t>
        <a:bodyPr/>
        <a:lstStyle/>
        <a:p>
          <a:endParaRPr lang="en-US"/>
        </a:p>
      </dgm:t>
    </dgm:pt>
    <dgm:pt modelId="{3617D18F-FC41-4379-8912-3757CD3B8A92}" type="pres">
      <dgm:prSet presAssocID="{0E1756FE-9A0E-40C2-AF27-BEDB22587F4C}" presName="Childtext1" presStyleLbl="revTx" presStyleIdx="2" presStyleCnt="5">
        <dgm:presLayoutVars>
          <dgm:chMax val="0"/>
          <dgm:chPref val="0"/>
          <dgm:bulletEnabled val="1"/>
        </dgm:presLayoutVars>
      </dgm:prSet>
      <dgm:spPr/>
    </dgm:pt>
    <dgm:pt modelId="{F28AB40F-93CA-4F5C-ADC0-1B28CAD0E87C}" type="pres">
      <dgm:prSet presAssocID="{0E1756FE-9A0E-40C2-AF27-BEDB22587F4C}" presName="BalanceSpacing" presStyleCnt="0"/>
      <dgm:spPr/>
    </dgm:pt>
    <dgm:pt modelId="{FD8EA8C7-F262-4730-8888-4B7638BDBF47}" type="pres">
      <dgm:prSet presAssocID="{0E1756FE-9A0E-40C2-AF27-BEDB22587F4C}" presName="BalanceSpacing1" presStyleCnt="0"/>
      <dgm:spPr/>
    </dgm:pt>
    <dgm:pt modelId="{49CC989F-47AD-4C12-A6F8-6A4849D90237}" type="pres">
      <dgm:prSet presAssocID="{AC5AD43E-8BA6-40C9-90EE-24F45AB1BC51}" presName="Accent1Text" presStyleLbl="node1" presStyleIdx="5" presStyleCnt="10"/>
      <dgm:spPr/>
      <dgm:t>
        <a:bodyPr/>
        <a:lstStyle/>
        <a:p>
          <a:endParaRPr lang="en-US"/>
        </a:p>
      </dgm:t>
    </dgm:pt>
    <dgm:pt modelId="{9D245871-3433-44B1-B19B-6FCC891E4FD9}" type="pres">
      <dgm:prSet presAssocID="{AC5AD43E-8BA6-40C9-90EE-24F45AB1BC51}" presName="spaceBetweenRectangles" presStyleCnt="0"/>
      <dgm:spPr/>
    </dgm:pt>
    <dgm:pt modelId="{F1514F44-26EE-40F7-8EF7-D089CA9FBB32}" type="pres">
      <dgm:prSet presAssocID="{2DE38695-58BA-4A8F-8BF2-B4AF6597D3FC}" presName="composite" presStyleCnt="0"/>
      <dgm:spPr/>
    </dgm:pt>
    <dgm:pt modelId="{1CF68D52-AC71-446A-824B-331D380D19AB}" type="pres">
      <dgm:prSet presAssocID="{2DE38695-58BA-4A8F-8BF2-B4AF6597D3FC}" presName="Parent1" presStyleLbl="node1" presStyleIdx="6" presStyleCnt="10">
        <dgm:presLayoutVars>
          <dgm:chMax val="1"/>
          <dgm:chPref val="1"/>
          <dgm:bulletEnabled val="1"/>
        </dgm:presLayoutVars>
      </dgm:prSet>
      <dgm:spPr/>
      <dgm:t>
        <a:bodyPr/>
        <a:lstStyle/>
        <a:p>
          <a:endParaRPr lang="en-US"/>
        </a:p>
      </dgm:t>
    </dgm:pt>
    <dgm:pt modelId="{8803F8D3-B9BA-46F4-8DA3-658EBC5AC972}" type="pres">
      <dgm:prSet presAssocID="{2DE38695-58BA-4A8F-8BF2-B4AF6597D3FC}" presName="Childtext1" presStyleLbl="revTx" presStyleIdx="3" presStyleCnt="5">
        <dgm:presLayoutVars>
          <dgm:chMax val="0"/>
          <dgm:chPref val="0"/>
          <dgm:bulletEnabled val="1"/>
        </dgm:presLayoutVars>
      </dgm:prSet>
      <dgm:spPr/>
      <dgm:t>
        <a:bodyPr/>
        <a:lstStyle/>
        <a:p>
          <a:endParaRPr lang="en-US"/>
        </a:p>
      </dgm:t>
    </dgm:pt>
    <dgm:pt modelId="{32317E29-73A1-4ECB-B0CE-0AC1152A6D7A}" type="pres">
      <dgm:prSet presAssocID="{2DE38695-58BA-4A8F-8BF2-B4AF6597D3FC}" presName="BalanceSpacing" presStyleCnt="0"/>
      <dgm:spPr/>
    </dgm:pt>
    <dgm:pt modelId="{86F6CEF1-E9C1-45F5-AA7F-64834AE30BDA}" type="pres">
      <dgm:prSet presAssocID="{2DE38695-58BA-4A8F-8BF2-B4AF6597D3FC}" presName="BalanceSpacing1" presStyleCnt="0"/>
      <dgm:spPr/>
    </dgm:pt>
    <dgm:pt modelId="{73478D76-B81E-4F9D-AE2D-0BE77E0EB995}" type="pres">
      <dgm:prSet presAssocID="{50C5104F-FEB7-4B02-AC0F-6A450247F1CD}" presName="Accent1Text" presStyleLbl="node1" presStyleIdx="7" presStyleCnt="10"/>
      <dgm:spPr/>
      <dgm:t>
        <a:bodyPr/>
        <a:lstStyle/>
        <a:p>
          <a:endParaRPr lang="en-US"/>
        </a:p>
      </dgm:t>
    </dgm:pt>
    <dgm:pt modelId="{9D5831D7-E95D-4015-91C3-1CCD92511EF4}" type="pres">
      <dgm:prSet presAssocID="{50C5104F-FEB7-4B02-AC0F-6A450247F1CD}" presName="spaceBetweenRectangles" presStyleCnt="0"/>
      <dgm:spPr/>
    </dgm:pt>
    <dgm:pt modelId="{CF898DA2-6F81-451A-AECD-1911346E514C}" type="pres">
      <dgm:prSet presAssocID="{6A4FCFFA-444B-43DD-9046-3AADE5D1F4C9}" presName="composite" presStyleCnt="0"/>
      <dgm:spPr/>
    </dgm:pt>
    <dgm:pt modelId="{E73095F5-EF93-4F9E-8583-9070C4DC8D56}" type="pres">
      <dgm:prSet presAssocID="{6A4FCFFA-444B-43DD-9046-3AADE5D1F4C9}" presName="Parent1" presStyleLbl="node1" presStyleIdx="8" presStyleCnt="10">
        <dgm:presLayoutVars>
          <dgm:chMax val="1"/>
          <dgm:chPref val="1"/>
          <dgm:bulletEnabled val="1"/>
        </dgm:presLayoutVars>
      </dgm:prSet>
      <dgm:spPr/>
      <dgm:t>
        <a:bodyPr/>
        <a:lstStyle/>
        <a:p>
          <a:endParaRPr lang="en-US"/>
        </a:p>
      </dgm:t>
    </dgm:pt>
    <dgm:pt modelId="{C2B784D3-9D62-40FC-ABC8-96FCE8DD5438}" type="pres">
      <dgm:prSet presAssocID="{6A4FCFFA-444B-43DD-9046-3AADE5D1F4C9}" presName="Childtext1" presStyleLbl="revTx" presStyleIdx="4" presStyleCnt="5">
        <dgm:presLayoutVars>
          <dgm:chMax val="0"/>
          <dgm:chPref val="0"/>
          <dgm:bulletEnabled val="1"/>
        </dgm:presLayoutVars>
      </dgm:prSet>
      <dgm:spPr/>
    </dgm:pt>
    <dgm:pt modelId="{30287C06-B12B-460F-B06F-824E656077A3}" type="pres">
      <dgm:prSet presAssocID="{6A4FCFFA-444B-43DD-9046-3AADE5D1F4C9}" presName="BalanceSpacing" presStyleCnt="0"/>
      <dgm:spPr/>
    </dgm:pt>
    <dgm:pt modelId="{8B212C20-315A-4768-A71F-7A0141457EA2}" type="pres">
      <dgm:prSet presAssocID="{6A4FCFFA-444B-43DD-9046-3AADE5D1F4C9}" presName="BalanceSpacing1" presStyleCnt="0"/>
      <dgm:spPr/>
    </dgm:pt>
    <dgm:pt modelId="{3B24438F-B54F-4578-A2ED-266B850D189B}" type="pres">
      <dgm:prSet presAssocID="{6194E1D2-9BCB-4BC2-A5C1-B5C7213CB280}" presName="Accent1Text" presStyleLbl="node1" presStyleIdx="9" presStyleCnt="10"/>
      <dgm:spPr/>
      <dgm:t>
        <a:bodyPr/>
        <a:lstStyle/>
        <a:p>
          <a:endParaRPr lang="en-US"/>
        </a:p>
      </dgm:t>
    </dgm:pt>
  </dgm:ptLst>
  <dgm:cxnLst>
    <dgm:cxn modelId="{EA31B246-4BA2-3C41-A012-631F9536FE9A}" type="presOf" srcId="{6194E1D2-9BCB-4BC2-A5C1-B5C7213CB280}" destId="{3B24438F-B54F-4578-A2ED-266B850D189B}" srcOrd="0" destOrd="0" presId="urn:microsoft.com/office/officeart/2008/layout/AlternatingHexagons"/>
    <dgm:cxn modelId="{6B0CA8F2-BD04-9048-8F2F-D70D58980ECA}" type="presOf" srcId="{C4597EB7-4DD7-4A88-B983-92F911392E69}" destId="{9389B828-6B7F-4CD3-880B-C6216114697F}" srcOrd="0" destOrd="0" presId="urn:microsoft.com/office/officeart/2008/layout/AlternatingHexagons"/>
    <dgm:cxn modelId="{64BFD0F3-AB7F-4A18-AB3F-A1C6A3B4F65A}" srcId="{A6DD3D5F-E149-46DF-9DCA-EAF6439D8FBC}" destId="{0E1756FE-9A0E-40C2-AF27-BEDB22587F4C}" srcOrd="2" destOrd="0" parTransId="{126B296A-DE0A-4D6F-B72A-CABD3A1D5C4A}" sibTransId="{AC5AD43E-8BA6-40C9-90EE-24F45AB1BC51}"/>
    <dgm:cxn modelId="{0438D83B-F945-4B4E-B4C3-D754C38CB87A}" srcId="{A6DD3D5F-E149-46DF-9DCA-EAF6439D8FBC}" destId="{6A4FCFFA-444B-43DD-9046-3AADE5D1F4C9}" srcOrd="4" destOrd="0" parTransId="{6FBD2B74-C1A1-43FE-A588-225B50F80240}" sibTransId="{6194E1D2-9BCB-4BC2-A5C1-B5C7213CB280}"/>
    <dgm:cxn modelId="{35CDE077-742A-274E-BEC8-DA504EBE68B8}" type="presOf" srcId="{2DE38695-58BA-4A8F-8BF2-B4AF6597D3FC}" destId="{1CF68D52-AC71-446A-824B-331D380D19AB}" srcOrd="0" destOrd="0" presId="urn:microsoft.com/office/officeart/2008/layout/AlternatingHexagons"/>
    <dgm:cxn modelId="{92B270C0-52B8-49C3-8698-DAB9C0880155}" srcId="{A6DD3D5F-E149-46DF-9DCA-EAF6439D8FBC}" destId="{2DE38695-58BA-4A8F-8BF2-B4AF6597D3FC}" srcOrd="3" destOrd="0" parTransId="{B6DEECF7-E0A9-4192-A96C-F610FC2A1389}" sibTransId="{50C5104F-FEB7-4B02-AC0F-6A450247F1CD}"/>
    <dgm:cxn modelId="{C676A654-C184-CB4B-A935-2EB82B9BC6C5}" type="presOf" srcId="{EEA06D5F-AEF1-4E25-81CB-378F9FBE7219}" destId="{7FFF41F5-4B85-4283-89BC-F72BB1DCDF17}" srcOrd="0" destOrd="0" presId="urn:microsoft.com/office/officeart/2008/layout/AlternatingHexagons"/>
    <dgm:cxn modelId="{89E92D21-1961-7E46-AC23-02DBB8E3F48D}" type="presOf" srcId="{6A4FCFFA-444B-43DD-9046-3AADE5D1F4C9}" destId="{E73095F5-EF93-4F9E-8583-9070C4DC8D56}" srcOrd="0" destOrd="0" presId="urn:microsoft.com/office/officeart/2008/layout/AlternatingHexagons"/>
    <dgm:cxn modelId="{A77C3D47-FC6F-CF41-9F48-6367ABFC67EB}" type="presOf" srcId="{A6DD3D5F-E149-46DF-9DCA-EAF6439D8FBC}" destId="{351FC134-8697-4C99-AFA8-B90BC49F3901}" srcOrd="0" destOrd="0" presId="urn:microsoft.com/office/officeart/2008/layout/AlternatingHexagons"/>
    <dgm:cxn modelId="{7A808928-D50C-8F41-807D-0C1A39174A1B}" type="presOf" srcId="{50C5104F-FEB7-4B02-AC0F-6A450247F1CD}" destId="{73478D76-B81E-4F9D-AE2D-0BE77E0EB995}" srcOrd="0" destOrd="0" presId="urn:microsoft.com/office/officeart/2008/layout/AlternatingHexagons"/>
    <dgm:cxn modelId="{416B5EDB-3478-9144-B313-C2B72B2CE787}" type="presOf" srcId="{BBFAC1CF-FB45-4815-B4AD-A0064D1B9DF7}" destId="{9A30A22A-4099-4164-B490-37968B1380F3}" srcOrd="0" destOrd="0" presId="urn:microsoft.com/office/officeart/2008/layout/AlternatingHexagons"/>
    <dgm:cxn modelId="{F4D17E10-9832-644F-850D-B2DE5F5C7025}" type="presOf" srcId="{0E1756FE-9A0E-40C2-AF27-BEDB22587F4C}" destId="{8E02C9CA-7E47-4C0E-9D64-9A4547D3E10B}" srcOrd="0" destOrd="0" presId="urn:microsoft.com/office/officeart/2008/layout/AlternatingHexagons"/>
    <dgm:cxn modelId="{99EEE80D-46BA-4C67-9D05-1375665531D7}" srcId="{A6DD3D5F-E149-46DF-9DCA-EAF6439D8FBC}" destId="{E219CF06-472A-4D49-B22F-B44B8895BA3A}" srcOrd="1" destOrd="0" parTransId="{95EC2EC8-4960-4072-92C2-F538E64D06D2}" sibTransId="{C4597EB7-4DD7-4A88-B983-92F911392E69}"/>
    <dgm:cxn modelId="{C30E05CD-1FC1-2942-826E-4B639A57EB1C}" type="presOf" srcId="{AC5AD43E-8BA6-40C9-90EE-24F45AB1BC51}" destId="{49CC989F-47AD-4C12-A6F8-6A4849D90237}" srcOrd="0" destOrd="0" presId="urn:microsoft.com/office/officeart/2008/layout/AlternatingHexagons"/>
    <dgm:cxn modelId="{E68A5911-EE07-A140-9DE5-FD80233153DE}" type="presOf" srcId="{E219CF06-472A-4D49-B22F-B44B8895BA3A}" destId="{086C4028-E570-4C97-805F-0C7D8D7F5D26}" srcOrd="0" destOrd="0" presId="urn:microsoft.com/office/officeart/2008/layout/AlternatingHexagons"/>
    <dgm:cxn modelId="{7C30BBA6-1795-4AD1-94AD-5D1D9ABD1214}" srcId="{A6DD3D5F-E149-46DF-9DCA-EAF6439D8FBC}" destId="{EEA06D5F-AEF1-4E25-81CB-378F9FBE7219}" srcOrd="0" destOrd="0" parTransId="{0EA01D4C-DCEC-4CCE-B653-535F0EB94404}" sibTransId="{BBFAC1CF-FB45-4815-B4AD-A0064D1B9DF7}"/>
    <dgm:cxn modelId="{ADF5C57F-3DF9-404C-AFA2-A4A8D16D15BD}" type="presParOf" srcId="{351FC134-8697-4C99-AFA8-B90BC49F3901}" destId="{C27083B2-9A0F-4FFA-BCE6-5FCE9BF5DF4C}" srcOrd="0" destOrd="0" presId="urn:microsoft.com/office/officeart/2008/layout/AlternatingHexagons"/>
    <dgm:cxn modelId="{4116CE35-B75E-814E-9D4D-F81EABCBA5EC}" type="presParOf" srcId="{C27083B2-9A0F-4FFA-BCE6-5FCE9BF5DF4C}" destId="{7FFF41F5-4B85-4283-89BC-F72BB1DCDF17}" srcOrd="0" destOrd="0" presId="urn:microsoft.com/office/officeart/2008/layout/AlternatingHexagons"/>
    <dgm:cxn modelId="{B2810942-0506-5740-BE76-8025557DBDD5}" type="presParOf" srcId="{C27083B2-9A0F-4FFA-BCE6-5FCE9BF5DF4C}" destId="{9A53782E-84B7-495E-BB96-20026BD94B97}" srcOrd="1" destOrd="0" presId="urn:microsoft.com/office/officeart/2008/layout/AlternatingHexagons"/>
    <dgm:cxn modelId="{A4A679A9-C9F3-DB46-9906-E4DCC5B17959}" type="presParOf" srcId="{C27083B2-9A0F-4FFA-BCE6-5FCE9BF5DF4C}" destId="{C8F46EF9-A892-40FC-8AFD-0A2A27FD9B8E}" srcOrd="2" destOrd="0" presId="urn:microsoft.com/office/officeart/2008/layout/AlternatingHexagons"/>
    <dgm:cxn modelId="{4E4B35AE-5C07-D540-A49B-DBB03112E1E2}" type="presParOf" srcId="{C27083B2-9A0F-4FFA-BCE6-5FCE9BF5DF4C}" destId="{E418E733-20C6-49A0-997F-9C6B8905BA95}" srcOrd="3" destOrd="0" presId="urn:microsoft.com/office/officeart/2008/layout/AlternatingHexagons"/>
    <dgm:cxn modelId="{D888739A-CD49-F94A-80A7-CAFD3147FAE9}" type="presParOf" srcId="{C27083B2-9A0F-4FFA-BCE6-5FCE9BF5DF4C}" destId="{9A30A22A-4099-4164-B490-37968B1380F3}" srcOrd="4" destOrd="0" presId="urn:microsoft.com/office/officeart/2008/layout/AlternatingHexagons"/>
    <dgm:cxn modelId="{1ED32081-E4B0-804E-8A34-C95225D1DD07}" type="presParOf" srcId="{351FC134-8697-4C99-AFA8-B90BC49F3901}" destId="{F78791F6-8845-4D85-8FCC-3525878660B6}" srcOrd="1" destOrd="0" presId="urn:microsoft.com/office/officeart/2008/layout/AlternatingHexagons"/>
    <dgm:cxn modelId="{D0EFA4A8-D248-C449-BB1B-E3C2EEF735CF}" type="presParOf" srcId="{351FC134-8697-4C99-AFA8-B90BC49F3901}" destId="{82F54AC2-4FE0-482E-BC67-BF735496D70F}" srcOrd="2" destOrd="0" presId="urn:microsoft.com/office/officeart/2008/layout/AlternatingHexagons"/>
    <dgm:cxn modelId="{AFA1FD90-5738-5249-A339-570FD6013B71}" type="presParOf" srcId="{82F54AC2-4FE0-482E-BC67-BF735496D70F}" destId="{086C4028-E570-4C97-805F-0C7D8D7F5D26}" srcOrd="0" destOrd="0" presId="urn:microsoft.com/office/officeart/2008/layout/AlternatingHexagons"/>
    <dgm:cxn modelId="{072E05F3-240D-7F40-88B5-A9464BAFC884}" type="presParOf" srcId="{82F54AC2-4FE0-482E-BC67-BF735496D70F}" destId="{24AAF4F4-6396-4EA2-8E83-1A293A16235A}" srcOrd="1" destOrd="0" presId="urn:microsoft.com/office/officeart/2008/layout/AlternatingHexagons"/>
    <dgm:cxn modelId="{6FDA3B21-51AE-124F-9BEE-6301E57929DC}" type="presParOf" srcId="{82F54AC2-4FE0-482E-BC67-BF735496D70F}" destId="{9650F368-4B1D-485E-8077-0AC20E234246}" srcOrd="2" destOrd="0" presId="urn:microsoft.com/office/officeart/2008/layout/AlternatingHexagons"/>
    <dgm:cxn modelId="{088E1167-1781-1A42-9DF8-15E7226F3675}" type="presParOf" srcId="{82F54AC2-4FE0-482E-BC67-BF735496D70F}" destId="{DC6FACF7-392E-41F7-A5FA-ABE3E62E537F}" srcOrd="3" destOrd="0" presId="urn:microsoft.com/office/officeart/2008/layout/AlternatingHexagons"/>
    <dgm:cxn modelId="{E706330B-7BB3-4B47-B65B-0914DA154614}" type="presParOf" srcId="{82F54AC2-4FE0-482E-BC67-BF735496D70F}" destId="{9389B828-6B7F-4CD3-880B-C6216114697F}" srcOrd="4" destOrd="0" presId="urn:microsoft.com/office/officeart/2008/layout/AlternatingHexagons"/>
    <dgm:cxn modelId="{978A6994-CB8A-CE46-A492-3D65C3C89072}" type="presParOf" srcId="{351FC134-8697-4C99-AFA8-B90BC49F3901}" destId="{DF294135-5988-4E7D-9923-8C52B674575C}" srcOrd="3" destOrd="0" presId="urn:microsoft.com/office/officeart/2008/layout/AlternatingHexagons"/>
    <dgm:cxn modelId="{2182A136-3F2D-884F-9AF3-3D5DB8610D79}" type="presParOf" srcId="{351FC134-8697-4C99-AFA8-B90BC49F3901}" destId="{EAA7EB19-32E9-4F0C-9F6C-24E51D82C78B}" srcOrd="4" destOrd="0" presId="urn:microsoft.com/office/officeart/2008/layout/AlternatingHexagons"/>
    <dgm:cxn modelId="{315BA5C8-FA34-BA4A-A8E5-C18B3F26F612}" type="presParOf" srcId="{EAA7EB19-32E9-4F0C-9F6C-24E51D82C78B}" destId="{8E02C9CA-7E47-4C0E-9D64-9A4547D3E10B}" srcOrd="0" destOrd="0" presId="urn:microsoft.com/office/officeart/2008/layout/AlternatingHexagons"/>
    <dgm:cxn modelId="{2841BCDA-8F0F-464C-A9A5-49B63C4E376B}" type="presParOf" srcId="{EAA7EB19-32E9-4F0C-9F6C-24E51D82C78B}" destId="{3617D18F-FC41-4379-8912-3757CD3B8A92}" srcOrd="1" destOrd="0" presId="urn:microsoft.com/office/officeart/2008/layout/AlternatingHexagons"/>
    <dgm:cxn modelId="{3B526A6D-C861-DC4D-823E-1596A379D3BE}" type="presParOf" srcId="{EAA7EB19-32E9-4F0C-9F6C-24E51D82C78B}" destId="{F28AB40F-93CA-4F5C-ADC0-1B28CAD0E87C}" srcOrd="2" destOrd="0" presId="urn:microsoft.com/office/officeart/2008/layout/AlternatingHexagons"/>
    <dgm:cxn modelId="{593E42B4-D509-F644-8D1A-720926544193}" type="presParOf" srcId="{EAA7EB19-32E9-4F0C-9F6C-24E51D82C78B}" destId="{FD8EA8C7-F262-4730-8888-4B7638BDBF47}" srcOrd="3" destOrd="0" presId="urn:microsoft.com/office/officeart/2008/layout/AlternatingHexagons"/>
    <dgm:cxn modelId="{AB18C2E2-209F-4E4A-8E15-A915D778F533}" type="presParOf" srcId="{EAA7EB19-32E9-4F0C-9F6C-24E51D82C78B}" destId="{49CC989F-47AD-4C12-A6F8-6A4849D90237}" srcOrd="4" destOrd="0" presId="urn:microsoft.com/office/officeart/2008/layout/AlternatingHexagons"/>
    <dgm:cxn modelId="{803AE500-EB00-804E-89CE-E51FEB133792}" type="presParOf" srcId="{351FC134-8697-4C99-AFA8-B90BC49F3901}" destId="{9D245871-3433-44B1-B19B-6FCC891E4FD9}" srcOrd="5" destOrd="0" presId="urn:microsoft.com/office/officeart/2008/layout/AlternatingHexagons"/>
    <dgm:cxn modelId="{A0402DD1-3EF1-D24F-92A4-A167105B2CA4}" type="presParOf" srcId="{351FC134-8697-4C99-AFA8-B90BC49F3901}" destId="{F1514F44-26EE-40F7-8EF7-D089CA9FBB32}" srcOrd="6" destOrd="0" presId="urn:microsoft.com/office/officeart/2008/layout/AlternatingHexagons"/>
    <dgm:cxn modelId="{E3C0A612-6DE0-4949-8BC2-7F671C87BD4F}" type="presParOf" srcId="{F1514F44-26EE-40F7-8EF7-D089CA9FBB32}" destId="{1CF68D52-AC71-446A-824B-331D380D19AB}" srcOrd="0" destOrd="0" presId="urn:microsoft.com/office/officeart/2008/layout/AlternatingHexagons"/>
    <dgm:cxn modelId="{6947CC98-336E-D845-9E63-A99157776D19}" type="presParOf" srcId="{F1514F44-26EE-40F7-8EF7-D089CA9FBB32}" destId="{8803F8D3-B9BA-46F4-8DA3-658EBC5AC972}" srcOrd="1" destOrd="0" presId="urn:microsoft.com/office/officeart/2008/layout/AlternatingHexagons"/>
    <dgm:cxn modelId="{3048205E-F6C0-464B-88C6-EE04BA3C5E62}" type="presParOf" srcId="{F1514F44-26EE-40F7-8EF7-D089CA9FBB32}" destId="{32317E29-73A1-4ECB-B0CE-0AC1152A6D7A}" srcOrd="2" destOrd="0" presId="urn:microsoft.com/office/officeart/2008/layout/AlternatingHexagons"/>
    <dgm:cxn modelId="{1BE21880-9A2E-1342-9D25-D940B8FD4A02}" type="presParOf" srcId="{F1514F44-26EE-40F7-8EF7-D089CA9FBB32}" destId="{86F6CEF1-E9C1-45F5-AA7F-64834AE30BDA}" srcOrd="3" destOrd="0" presId="urn:microsoft.com/office/officeart/2008/layout/AlternatingHexagons"/>
    <dgm:cxn modelId="{C88C15BF-E574-804C-8DE0-A40350B37705}" type="presParOf" srcId="{F1514F44-26EE-40F7-8EF7-D089CA9FBB32}" destId="{73478D76-B81E-4F9D-AE2D-0BE77E0EB995}" srcOrd="4" destOrd="0" presId="urn:microsoft.com/office/officeart/2008/layout/AlternatingHexagons"/>
    <dgm:cxn modelId="{4A6AF68A-E0FB-7247-B057-40518976EC24}" type="presParOf" srcId="{351FC134-8697-4C99-AFA8-B90BC49F3901}" destId="{9D5831D7-E95D-4015-91C3-1CCD92511EF4}" srcOrd="7" destOrd="0" presId="urn:microsoft.com/office/officeart/2008/layout/AlternatingHexagons"/>
    <dgm:cxn modelId="{818BB4CE-3E91-D44D-A101-C53BDCDA8634}" type="presParOf" srcId="{351FC134-8697-4C99-AFA8-B90BC49F3901}" destId="{CF898DA2-6F81-451A-AECD-1911346E514C}" srcOrd="8" destOrd="0" presId="urn:microsoft.com/office/officeart/2008/layout/AlternatingHexagons"/>
    <dgm:cxn modelId="{0ADC4766-59AE-FA4E-BD4A-CBAC05B3C1FA}" type="presParOf" srcId="{CF898DA2-6F81-451A-AECD-1911346E514C}" destId="{E73095F5-EF93-4F9E-8583-9070C4DC8D56}" srcOrd="0" destOrd="0" presId="urn:microsoft.com/office/officeart/2008/layout/AlternatingHexagons"/>
    <dgm:cxn modelId="{B12D2E27-3C02-7A41-95CE-82827B4BC61D}" type="presParOf" srcId="{CF898DA2-6F81-451A-AECD-1911346E514C}" destId="{C2B784D3-9D62-40FC-ABC8-96FCE8DD5438}" srcOrd="1" destOrd="0" presId="urn:microsoft.com/office/officeart/2008/layout/AlternatingHexagons"/>
    <dgm:cxn modelId="{5BB1196D-AF4D-4E44-993E-BD1016E50CB8}" type="presParOf" srcId="{CF898DA2-6F81-451A-AECD-1911346E514C}" destId="{30287C06-B12B-460F-B06F-824E656077A3}" srcOrd="2" destOrd="0" presId="urn:microsoft.com/office/officeart/2008/layout/AlternatingHexagons"/>
    <dgm:cxn modelId="{21BCB5F3-F892-244E-A7BA-411B2CEB6DE2}" type="presParOf" srcId="{CF898DA2-6F81-451A-AECD-1911346E514C}" destId="{8B212C20-315A-4768-A71F-7A0141457EA2}" srcOrd="3" destOrd="0" presId="urn:microsoft.com/office/officeart/2008/layout/AlternatingHexagons"/>
    <dgm:cxn modelId="{8FEBF417-2853-2C42-93E6-A44479D260F3}" type="presParOf" srcId="{CF898DA2-6F81-451A-AECD-1911346E514C}" destId="{3B24438F-B54F-4578-A2ED-266B850D189B}"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F41F5-4B85-4283-89BC-F72BB1DCDF17}">
      <dsp:nvSpPr>
        <dsp:cNvPr id="0" name=""/>
        <dsp:cNvSpPr/>
      </dsp:nvSpPr>
      <dsp:spPr>
        <a:xfrm rot="5400000">
          <a:off x="2380360" y="735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Managed Identities</a:t>
          </a:r>
          <a:endParaRPr lang="en-US" sz="1200" kern="1200" dirty="0">
            <a:solidFill>
              <a:schemeClr val="tx1"/>
            </a:solidFill>
          </a:endParaRPr>
        </a:p>
      </dsp:txBody>
      <dsp:txXfrm rot="-5400000">
        <a:off x="2605292" y="175457"/>
        <a:ext cx="671571" cy="771922"/>
      </dsp:txXfrm>
    </dsp:sp>
    <dsp:sp modelId="{9A53782E-84B7-495E-BB96-20026BD94B97}">
      <dsp:nvSpPr>
        <dsp:cNvPr id="0" name=""/>
        <dsp:cNvSpPr/>
      </dsp:nvSpPr>
      <dsp:spPr>
        <a:xfrm>
          <a:off x="3458509" y="224986"/>
          <a:ext cx="1251522" cy="672861"/>
        </a:xfrm>
        <a:prstGeom prst="rect">
          <a:avLst/>
        </a:prstGeom>
        <a:noFill/>
        <a:ln>
          <a:noFill/>
        </a:ln>
        <a:effectLst/>
      </dsp:spPr>
      <dsp:style>
        <a:lnRef idx="0">
          <a:scrgbClr r="0" g="0" b="0"/>
        </a:lnRef>
        <a:fillRef idx="0">
          <a:scrgbClr r="0" g="0" b="0"/>
        </a:fillRef>
        <a:effectRef idx="0">
          <a:scrgbClr r="0" g="0" b="0"/>
        </a:effectRef>
        <a:fontRef idx="minor"/>
      </dsp:style>
    </dsp:sp>
    <dsp:sp modelId="{9A30A22A-4099-4164-B490-37968B1380F3}">
      <dsp:nvSpPr>
        <dsp:cNvPr id="0" name=""/>
        <dsp:cNvSpPr/>
      </dsp:nvSpPr>
      <dsp:spPr>
        <a:xfrm rot="5400000">
          <a:off x="1326659" y="735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solidFill>
              <a:schemeClr val="tx1"/>
            </a:solidFill>
          </a:endParaRPr>
        </a:p>
      </dsp:txBody>
      <dsp:txXfrm rot="-5400000">
        <a:off x="1551591" y="175457"/>
        <a:ext cx="671571" cy="771922"/>
      </dsp:txXfrm>
    </dsp:sp>
    <dsp:sp modelId="{086C4028-E570-4C97-805F-0C7D8D7F5D26}">
      <dsp:nvSpPr>
        <dsp:cNvPr id="0" name=""/>
        <dsp:cNvSpPr/>
      </dsp:nvSpPr>
      <dsp:spPr>
        <a:xfrm rot="5400000">
          <a:off x="1851491" y="102546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Hybrid Identities</a:t>
          </a:r>
          <a:endParaRPr lang="en-US" sz="1200" kern="1200" dirty="0">
            <a:solidFill>
              <a:schemeClr val="tx1"/>
            </a:solidFill>
          </a:endParaRPr>
        </a:p>
      </dsp:txBody>
      <dsp:txXfrm rot="-5400000">
        <a:off x="2076423" y="1127332"/>
        <a:ext cx="671571" cy="771922"/>
      </dsp:txXfrm>
    </dsp:sp>
    <dsp:sp modelId="{24AAF4F4-6396-4EA2-8E83-1A293A16235A}">
      <dsp:nvSpPr>
        <dsp:cNvPr id="0" name=""/>
        <dsp:cNvSpPr/>
      </dsp:nvSpPr>
      <dsp:spPr>
        <a:xfrm>
          <a:off x="672861" y="1176862"/>
          <a:ext cx="1211151" cy="672861"/>
        </a:xfrm>
        <a:prstGeom prst="rect">
          <a:avLst/>
        </a:prstGeom>
        <a:noFill/>
        <a:ln>
          <a:noFill/>
        </a:ln>
        <a:effectLst/>
      </dsp:spPr>
      <dsp:style>
        <a:lnRef idx="0">
          <a:scrgbClr r="0" g="0" b="0"/>
        </a:lnRef>
        <a:fillRef idx="0">
          <a:scrgbClr r="0" g="0" b="0"/>
        </a:fillRef>
        <a:effectRef idx="0">
          <a:scrgbClr r="0" g="0" b="0"/>
        </a:effectRef>
        <a:fontRef idx="minor"/>
      </dsp:style>
    </dsp:sp>
    <dsp:sp modelId="{9389B828-6B7F-4CD3-880B-C6216114697F}">
      <dsp:nvSpPr>
        <dsp:cNvPr id="0" name=""/>
        <dsp:cNvSpPr/>
      </dsp:nvSpPr>
      <dsp:spPr>
        <a:xfrm rot="5400000">
          <a:off x="2905192" y="102546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solidFill>
              <a:schemeClr val="tx1"/>
            </a:solidFill>
          </a:endParaRPr>
        </a:p>
      </dsp:txBody>
      <dsp:txXfrm rot="-5400000">
        <a:off x="3130124" y="1127332"/>
        <a:ext cx="671571" cy="771922"/>
      </dsp:txXfrm>
    </dsp:sp>
    <dsp:sp modelId="{8E02C9CA-7E47-4C0E-9D64-9A4547D3E10B}">
      <dsp:nvSpPr>
        <dsp:cNvPr id="0" name=""/>
        <dsp:cNvSpPr/>
      </dsp:nvSpPr>
      <dsp:spPr>
        <a:xfrm rot="5400000">
          <a:off x="2380360" y="197734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Identity Providers</a:t>
          </a:r>
          <a:endParaRPr lang="en-US" sz="1200" kern="1200" dirty="0">
            <a:solidFill>
              <a:schemeClr val="tx1"/>
            </a:solidFill>
          </a:endParaRPr>
        </a:p>
      </dsp:txBody>
      <dsp:txXfrm rot="-5400000">
        <a:off x="2605292" y="2079207"/>
        <a:ext cx="671571" cy="771922"/>
      </dsp:txXfrm>
    </dsp:sp>
    <dsp:sp modelId="{3617D18F-FC41-4379-8912-3757CD3B8A92}">
      <dsp:nvSpPr>
        <dsp:cNvPr id="0" name=""/>
        <dsp:cNvSpPr/>
      </dsp:nvSpPr>
      <dsp:spPr>
        <a:xfrm>
          <a:off x="3458509" y="2128737"/>
          <a:ext cx="1251522" cy="672861"/>
        </a:xfrm>
        <a:prstGeom prst="rect">
          <a:avLst/>
        </a:prstGeom>
        <a:noFill/>
        <a:ln>
          <a:noFill/>
        </a:ln>
        <a:effectLst/>
      </dsp:spPr>
      <dsp:style>
        <a:lnRef idx="0">
          <a:scrgbClr r="0" g="0" b="0"/>
        </a:lnRef>
        <a:fillRef idx="0">
          <a:scrgbClr r="0" g="0" b="0"/>
        </a:fillRef>
        <a:effectRef idx="0">
          <a:scrgbClr r="0" g="0" b="0"/>
        </a:effectRef>
        <a:fontRef idx="minor"/>
      </dsp:style>
    </dsp:sp>
    <dsp:sp modelId="{49CC989F-47AD-4C12-A6F8-6A4849D90237}">
      <dsp:nvSpPr>
        <dsp:cNvPr id="0" name=""/>
        <dsp:cNvSpPr/>
      </dsp:nvSpPr>
      <dsp:spPr>
        <a:xfrm rot="5400000">
          <a:off x="1326659" y="197734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solidFill>
              <a:schemeClr val="tx1"/>
            </a:solidFill>
          </a:endParaRPr>
        </a:p>
      </dsp:txBody>
      <dsp:txXfrm rot="-5400000">
        <a:off x="1551591" y="2079207"/>
        <a:ext cx="671571" cy="771922"/>
      </dsp:txXfrm>
    </dsp:sp>
    <dsp:sp modelId="{1CF68D52-AC71-446A-824B-331D380D19AB}">
      <dsp:nvSpPr>
        <dsp:cNvPr id="0" name=""/>
        <dsp:cNvSpPr/>
      </dsp:nvSpPr>
      <dsp:spPr>
        <a:xfrm rot="5400000">
          <a:off x="1851491" y="292921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Data Security</a:t>
          </a:r>
          <a:endParaRPr lang="en-US" sz="1200" kern="1200" dirty="0">
            <a:solidFill>
              <a:schemeClr val="tx1"/>
            </a:solidFill>
          </a:endParaRPr>
        </a:p>
      </dsp:txBody>
      <dsp:txXfrm rot="-5400000">
        <a:off x="2076423" y="3031082"/>
        <a:ext cx="671571" cy="771922"/>
      </dsp:txXfrm>
    </dsp:sp>
    <dsp:sp modelId="{8803F8D3-B9BA-46F4-8DA3-658EBC5AC972}">
      <dsp:nvSpPr>
        <dsp:cNvPr id="0" name=""/>
        <dsp:cNvSpPr/>
      </dsp:nvSpPr>
      <dsp:spPr>
        <a:xfrm>
          <a:off x="672861" y="3080612"/>
          <a:ext cx="1211151" cy="672861"/>
        </a:xfrm>
        <a:prstGeom prst="rect">
          <a:avLst/>
        </a:prstGeom>
        <a:noFill/>
        <a:ln>
          <a:noFill/>
        </a:ln>
        <a:effectLst/>
      </dsp:spPr>
      <dsp:style>
        <a:lnRef idx="0">
          <a:scrgbClr r="0" g="0" b="0"/>
        </a:lnRef>
        <a:fillRef idx="0">
          <a:scrgbClr r="0" g="0" b="0"/>
        </a:fillRef>
        <a:effectRef idx="0">
          <a:scrgbClr r="0" g="0" b="0"/>
        </a:effectRef>
        <a:fontRef idx="minor"/>
      </dsp:style>
    </dsp:sp>
    <dsp:sp modelId="{73478D76-B81E-4F9D-AE2D-0BE77E0EB995}">
      <dsp:nvSpPr>
        <dsp:cNvPr id="0" name=""/>
        <dsp:cNvSpPr/>
      </dsp:nvSpPr>
      <dsp:spPr>
        <a:xfrm rot="5400000">
          <a:off x="2905192" y="292921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solidFill>
              <a:schemeClr val="tx1"/>
            </a:solidFill>
          </a:endParaRPr>
        </a:p>
      </dsp:txBody>
      <dsp:txXfrm rot="-5400000">
        <a:off x="3130124" y="3031082"/>
        <a:ext cx="671571" cy="771922"/>
      </dsp:txXfrm>
    </dsp:sp>
    <dsp:sp modelId="{E73095F5-EF93-4F9E-8583-9070C4DC8D56}">
      <dsp:nvSpPr>
        <dsp:cNvPr id="0" name=""/>
        <dsp:cNvSpPr/>
      </dsp:nvSpPr>
      <dsp:spPr>
        <a:xfrm rot="5400000">
          <a:off x="2380360" y="38810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RBAC</a:t>
          </a:r>
          <a:endParaRPr lang="en-US" sz="1200" kern="1200" dirty="0">
            <a:solidFill>
              <a:schemeClr val="tx1"/>
            </a:solidFill>
          </a:endParaRPr>
        </a:p>
      </dsp:txBody>
      <dsp:txXfrm rot="-5400000">
        <a:off x="2605292" y="3982957"/>
        <a:ext cx="671571" cy="771922"/>
      </dsp:txXfrm>
    </dsp:sp>
    <dsp:sp modelId="{C2B784D3-9D62-40FC-ABC8-96FCE8DD5438}">
      <dsp:nvSpPr>
        <dsp:cNvPr id="0" name=""/>
        <dsp:cNvSpPr/>
      </dsp:nvSpPr>
      <dsp:spPr>
        <a:xfrm>
          <a:off x="3458509" y="4032487"/>
          <a:ext cx="1251522" cy="672861"/>
        </a:xfrm>
        <a:prstGeom prst="rect">
          <a:avLst/>
        </a:prstGeom>
        <a:noFill/>
        <a:ln>
          <a:noFill/>
        </a:ln>
        <a:effectLst/>
      </dsp:spPr>
      <dsp:style>
        <a:lnRef idx="0">
          <a:scrgbClr r="0" g="0" b="0"/>
        </a:lnRef>
        <a:fillRef idx="0">
          <a:scrgbClr r="0" g="0" b="0"/>
        </a:fillRef>
        <a:effectRef idx="0">
          <a:scrgbClr r="0" g="0" b="0"/>
        </a:effectRef>
        <a:fontRef idx="minor"/>
      </dsp:style>
    </dsp:sp>
    <dsp:sp modelId="{3B24438F-B54F-4578-A2ED-266B850D189B}">
      <dsp:nvSpPr>
        <dsp:cNvPr id="0" name=""/>
        <dsp:cNvSpPr/>
      </dsp:nvSpPr>
      <dsp:spPr>
        <a:xfrm rot="5400000">
          <a:off x="1326659" y="38810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solidFill>
              <a:schemeClr val="tx1"/>
            </a:solidFill>
          </a:endParaRPr>
        </a:p>
      </dsp:txBody>
      <dsp:txXfrm rot="-5400000">
        <a:off x="1551591" y="3982957"/>
        <a:ext cx="671571" cy="771922"/>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6/13/17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6/13/17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17</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E28791-93A6-439E-A164-099D382DBF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6/13/17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08663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200" b="1" i="0" kern="1200" dirty="0">
                <a:solidFill>
                  <a:schemeClr val="tx1"/>
                </a:solidFill>
                <a:effectLst/>
                <a:latin typeface="+mn-lt"/>
                <a:ea typeface="+mn-ea"/>
                <a:cs typeface="+mn-cs"/>
              </a:rPr>
              <a:t>The Hybrid Flow follows the following steps:</a:t>
            </a:r>
          </a:p>
          <a:p>
            <a:r>
              <a:rPr lang="en-US" sz="1200" b="0" i="0" kern="1200" dirty="0">
                <a:solidFill>
                  <a:schemeClr val="tx1"/>
                </a:solidFill>
                <a:effectLst/>
                <a:latin typeface="+mn-lt"/>
                <a:ea typeface="+mn-ea"/>
                <a:cs typeface="+mn-cs"/>
              </a:rPr>
              <a:t>1. Client prepares an Authentication Request containing the desired request parameters.</a:t>
            </a:r>
          </a:p>
          <a:p>
            <a:r>
              <a:rPr lang="en-US" sz="1200" b="0" i="0" kern="1200" dirty="0">
                <a:solidFill>
                  <a:schemeClr val="tx1"/>
                </a:solidFill>
                <a:effectLst/>
                <a:latin typeface="+mn-lt"/>
                <a:ea typeface="+mn-ea"/>
                <a:cs typeface="+mn-cs"/>
              </a:rPr>
              <a:t>2. Client sends the request to the Authorization Server.</a:t>
            </a:r>
          </a:p>
          <a:p>
            <a:r>
              <a:rPr lang="en-US" sz="1200" b="0" i="0" kern="1200" dirty="0">
                <a:solidFill>
                  <a:schemeClr val="tx1"/>
                </a:solidFill>
                <a:effectLst/>
                <a:latin typeface="+mn-lt"/>
                <a:ea typeface="+mn-ea"/>
                <a:cs typeface="+mn-cs"/>
              </a:rPr>
              <a:t>3. Authorization Server Authenticates the End-User.</a:t>
            </a:r>
          </a:p>
          <a:p>
            <a:r>
              <a:rPr lang="en-US" sz="1200" b="0" i="0" kern="1200" dirty="0">
                <a:solidFill>
                  <a:schemeClr val="tx1"/>
                </a:solidFill>
                <a:effectLst/>
                <a:latin typeface="+mn-lt"/>
                <a:ea typeface="+mn-ea"/>
                <a:cs typeface="+mn-cs"/>
              </a:rPr>
              <a:t>4. Authorization Server obtains End-User Consent/Authorization.</a:t>
            </a:r>
          </a:p>
          <a:p>
            <a:r>
              <a:rPr lang="en-US" sz="1200" b="0" i="0" kern="1200" dirty="0">
                <a:solidFill>
                  <a:schemeClr val="tx1"/>
                </a:solidFill>
                <a:effectLst/>
                <a:latin typeface="+mn-lt"/>
                <a:ea typeface="+mn-ea"/>
                <a:cs typeface="+mn-cs"/>
              </a:rPr>
              <a:t>5. Authorization Server sends the End-User back to the Client with an Authorization Code </a:t>
            </a:r>
            <a:r>
              <a:rPr lang="en-US" sz="1200" b="1" i="1" kern="1200" dirty="0">
                <a:solidFill>
                  <a:schemeClr val="tx1"/>
                </a:solidFill>
                <a:effectLst/>
                <a:latin typeface="+mn-lt"/>
                <a:ea typeface="+mn-ea"/>
                <a:cs typeface="+mn-cs"/>
              </a:rPr>
              <a:t>and, depending on the Response Type, one or more additional parameters.</a:t>
            </a:r>
          </a:p>
          <a:p>
            <a:r>
              <a:rPr lang="en-US" sz="1200" b="0" i="0" kern="1200" dirty="0">
                <a:solidFill>
                  <a:schemeClr val="tx1"/>
                </a:solidFill>
                <a:effectLst/>
                <a:latin typeface="+mn-lt"/>
                <a:ea typeface="+mn-ea"/>
                <a:cs typeface="+mn-cs"/>
              </a:rPr>
              <a:t>6. Client requests a response using the Authorization Code at the Token Endpoint.</a:t>
            </a:r>
          </a:p>
          <a:p>
            <a:r>
              <a:rPr lang="en-US" sz="1200" b="0" i="0" kern="1200" dirty="0">
                <a:solidFill>
                  <a:schemeClr val="tx1"/>
                </a:solidFill>
                <a:effectLst/>
                <a:latin typeface="+mn-lt"/>
                <a:ea typeface="+mn-ea"/>
                <a:cs typeface="+mn-cs"/>
              </a:rPr>
              <a:t>7. Client receives a response that contains an ID Token and Access Token in the response body.</a:t>
            </a:r>
          </a:p>
          <a:p>
            <a:r>
              <a:rPr lang="en-US" sz="1200" b="0" i="0" kern="1200" dirty="0">
                <a:solidFill>
                  <a:schemeClr val="tx1"/>
                </a:solidFill>
                <a:effectLst/>
                <a:latin typeface="+mn-lt"/>
                <a:ea typeface="+mn-ea"/>
                <a:cs typeface="+mn-cs"/>
              </a:rPr>
              <a:t>8. Client validates the ID Token and retrieves the End-User's Subject Identifier.</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16</a:t>
            </a:fld>
            <a:endParaRPr lang="en-US"/>
          </a:p>
        </p:txBody>
      </p:sp>
    </p:spTree>
    <p:extLst>
      <p:ext uri="{BB962C8B-B14F-4D97-AF65-F5344CB8AC3E}">
        <p14:creationId xmlns:p14="http://schemas.microsoft.com/office/powerpoint/2010/main" val="2683705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Secure access to resources from Azure AD applications using OAuth and OpenID Connect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Authorize access to web applications using OpenID Connect and Azure Active Directory</a:t>
            </a:r>
          </a:p>
          <a:p>
            <a:r>
              <a:rPr lang="en-US" dirty="0"/>
              <a:t>https://docs.microsoft.com/en-us/azure/active-directory/develop/active-directory-protocols-openid-connect-code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Authorize access to web applications using OAuth 2.0 and Azure Active Directory</a:t>
            </a:r>
          </a:p>
          <a:p>
            <a:r>
              <a:rPr lang="en-US" dirty="0"/>
              <a:t>https://docs.microsoft.com/en-us/azure/active-directory/develop/active-directory-protocols-oauth-code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Azure AD Code Samples</a:t>
            </a:r>
          </a:p>
          <a:p>
            <a:r>
              <a:rPr lang="en-US" dirty="0"/>
              <a:t>https://azure.microsoft.com/en-us/resources/samples/?service=active-directory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Integrate Azure AD into a web application using OpenID Connect</a:t>
            </a:r>
          </a:p>
          <a:p>
            <a:r>
              <a:rPr lang="en-US" dirty="0"/>
              <a:t>https://azure.microsoft.com/en-us/resources/samples/active-directory-dotnet-webapp-openidconnect/</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17</a:t>
            </a:fld>
            <a:endParaRPr lang="en-US"/>
          </a:p>
        </p:txBody>
      </p:sp>
    </p:spTree>
    <p:extLst>
      <p:ext uri="{BB962C8B-B14F-4D97-AF65-F5344CB8AC3E}">
        <p14:creationId xmlns:p14="http://schemas.microsoft.com/office/powerpoint/2010/main" val="233145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22</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 FS stands for Active Directory Federation Services, and it allows you to use your on-</a:t>
            </a:r>
            <a:r>
              <a:rPr lang="en-US" dirty="0" err="1" smtClean="0"/>
              <a:t>prem</a:t>
            </a:r>
            <a:r>
              <a:rPr lang="en-US" dirty="0" smtClean="0"/>
              <a:t> AD as an identity provider, so you'd be able to continue to use your on-</a:t>
            </a:r>
            <a:r>
              <a:rPr lang="en-US" dirty="0" err="1" smtClean="0"/>
              <a:t>prem</a:t>
            </a:r>
            <a:r>
              <a:rPr lang="en-US" dirty="0" smtClean="0"/>
              <a:t> AD, and it would serve as the source of truth for user identity. </a:t>
            </a:r>
          </a:p>
          <a:p>
            <a:endParaRPr lang="en-US" dirty="0" smtClean="0"/>
          </a:p>
          <a:p>
            <a:r>
              <a:rPr lang="en-US" dirty="0" smtClean="0"/>
              <a:t>While ACS is deprecated, AD FS is alive and well. It can be used with Azure AD Connect to serve as the same identity provider that it did with ACS, and that would allow for things such as better password policies, or the ability to enforce scheduled login times and things like this, though there's also more setup and maintenance involved.</a:t>
            </a:r>
          </a:p>
          <a:p>
            <a:endParaRPr lang="en-US" dirty="0" smtClean="0"/>
          </a:p>
        </p:txBody>
      </p:sp>
      <p:sp>
        <p:nvSpPr>
          <p:cNvPr id="4" name="Slide Number Placeholder 3"/>
          <p:cNvSpPr>
            <a:spLocks noGrp="1"/>
          </p:cNvSpPr>
          <p:nvPr>
            <p:ph type="sldNum" sz="quarter" idx="10"/>
          </p:nvPr>
        </p:nvSpPr>
        <p:spPr/>
        <p:txBody>
          <a:bodyPr/>
          <a:lstStyle/>
          <a:p>
            <a:fld id="{3C6E4902-292F-4370-AFC1-6D92B180E54E}" type="slidenum">
              <a:rPr lang="en-US" smtClean="0"/>
              <a:t>23</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Simplicity and consistency</a:t>
            </a:r>
          </a:p>
          <a:p>
            <a:pPr marL="628650" lvl="1" indent="-171450">
              <a:buFont typeface="Arial"/>
              <a:buChar char="•"/>
            </a:pPr>
            <a:r>
              <a:rPr lang="en-US" dirty="0" smtClean="0"/>
              <a:t>Use the same set of APIs and patterns to enable sign on for:</a:t>
            </a:r>
          </a:p>
          <a:p>
            <a:pPr marL="1085850" lvl="2" indent="-171450">
              <a:buFont typeface="Arial"/>
              <a:buChar char="•"/>
            </a:pPr>
            <a:r>
              <a:rPr lang="en-US" dirty="0" smtClean="0"/>
              <a:t>multiple types of applications (server, desktop, mobile, browser)</a:t>
            </a:r>
          </a:p>
          <a:p>
            <a:pPr marL="1085850" lvl="2" indent="-171450">
              <a:buFont typeface="Arial"/>
              <a:buChar char="•"/>
            </a:pPr>
            <a:r>
              <a:rPr lang="en-US" dirty="0" smtClean="0"/>
              <a:t>multiple platforms (android, </a:t>
            </a:r>
            <a:r>
              <a:rPr lang="en-US" dirty="0" err="1" smtClean="0"/>
              <a:t>iOS</a:t>
            </a:r>
            <a:r>
              <a:rPr lang="en-US" dirty="0" smtClean="0"/>
              <a:t>, Windows)</a:t>
            </a:r>
          </a:p>
          <a:p>
            <a:pPr marL="1085850" lvl="2" indent="-171450">
              <a:buFont typeface="Arial"/>
              <a:buChar char="•"/>
            </a:pPr>
            <a:r>
              <a:rPr lang="en-US" dirty="0" smtClean="0"/>
              <a:t>applications inside the corporate network or hosted in the cloud</a:t>
            </a:r>
          </a:p>
          <a:p>
            <a:pPr marL="628650" lvl="1" indent="-171450">
              <a:buFont typeface="Arial"/>
              <a:buChar char="•"/>
            </a:pPr>
            <a:r>
              <a:rPr lang="en-US" dirty="0" smtClean="0"/>
              <a:t>Use the same set of libraries you can already use to authenticate users against Azure AD</a:t>
            </a:r>
          </a:p>
          <a:p>
            <a:pPr marL="171450" indent="-171450">
              <a:buFont typeface="Arial"/>
              <a:buChar char="•"/>
            </a:pPr>
            <a:r>
              <a:rPr lang="en-US" dirty="0" smtClean="0"/>
              <a:t>Flexibility</a:t>
            </a:r>
          </a:p>
          <a:p>
            <a:pPr marL="628650" lvl="1" indent="-171450">
              <a:buFont typeface="Arial"/>
              <a:buChar char="•"/>
            </a:pPr>
            <a:r>
              <a:rPr lang="en-US" dirty="0" smtClean="0"/>
              <a:t>In addition to standard user authorization, enable more complex scenarios such as:</a:t>
            </a:r>
          </a:p>
          <a:p>
            <a:pPr marL="1085850" lvl="2" indent="-171450">
              <a:buFont typeface="Arial"/>
              <a:buChar char="•"/>
            </a:pPr>
            <a:r>
              <a:rPr lang="en-US" dirty="0" smtClean="0"/>
              <a:t>3-legged sign on flows in which a user authorizes one web application or service to access resources that reside with another web app or service.</a:t>
            </a:r>
          </a:p>
          <a:p>
            <a:pPr marL="1085850" lvl="2" indent="-171450">
              <a:buFont typeface="Arial"/>
              <a:buChar char="•"/>
            </a:pPr>
            <a:r>
              <a:rPr lang="en-US" dirty="0" smtClean="0"/>
              <a:t>Server-to-server flows in which a mid-tier service accesses a back end API</a:t>
            </a:r>
          </a:p>
          <a:p>
            <a:pPr marL="1085850" lvl="2" indent="-171450">
              <a:buFont typeface="Arial"/>
              <a:buChar char="•"/>
            </a:pPr>
            <a:r>
              <a:rPr lang="en-US" dirty="0" smtClean="0"/>
              <a:t>JavaScript based single-page applications (SPA)</a:t>
            </a:r>
          </a:p>
          <a:p>
            <a:pPr marL="171450" indent="-171450">
              <a:buFont typeface="Arial"/>
              <a:buChar char="•"/>
            </a:pPr>
            <a:r>
              <a:rPr lang="en-US" dirty="0" smtClean="0"/>
              <a:t>Industry support</a:t>
            </a:r>
          </a:p>
          <a:p>
            <a:pPr marL="628650" lvl="1" indent="-171450">
              <a:buFont typeface="Arial"/>
              <a:buChar char="•"/>
            </a:pPr>
            <a:r>
              <a:rPr lang="en-US" dirty="0" err="1" smtClean="0"/>
              <a:t>OAuth</a:t>
            </a:r>
            <a:r>
              <a:rPr lang="en-US" dirty="0" smtClean="0"/>
              <a:t> 2.0 and </a:t>
            </a:r>
            <a:r>
              <a:rPr lang="en-US" dirty="0" err="1" smtClean="0"/>
              <a:t>OpenID</a:t>
            </a:r>
            <a:r>
              <a:rPr lang="en-US" dirty="0" smtClean="0"/>
              <a:t> Connect enjoy wide utilization across the industry, so knowledge of these patterns will help you enable authentication and authorization outside of an Active Directory environment as well</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24</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AD Connect is the best way to connect your on-premises directory with Azure AD and Office 365. This is a great time to upgrade to Azure AD Connect from Windows Azure Active Directory Sync (</a:t>
            </a:r>
            <a:r>
              <a:rPr lang="en-US" dirty="0" err="1" smtClean="0"/>
              <a:t>DirSync</a:t>
            </a:r>
            <a:r>
              <a:rPr lang="en-US" dirty="0" smtClean="0"/>
              <a:t>) or Azure AD Sync as these tools are now deprecated and will reach end of support on April 13, 2017.</a:t>
            </a:r>
          </a:p>
          <a:p>
            <a:endParaRPr lang="en-US" dirty="0" smtClean="0"/>
          </a:p>
          <a:p>
            <a:r>
              <a:rPr lang="en-US" dirty="0" smtClean="0"/>
              <a:t>Azure AD Connect will integrate your on-premises directories with Azure Active Directory. This allows you to provide a common identity for your users for Office 365, Azure, and </a:t>
            </a:r>
            <a:r>
              <a:rPr lang="en-US" dirty="0" err="1" smtClean="0"/>
              <a:t>SaaS</a:t>
            </a:r>
            <a:r>
              <a:rPr lang="en-US" dirty="0" smtClean="0"/>
              <a:t> applications integrated with Azure AD. This topic will guide you through the planning, deployment, and operation steps. It is a collection of links to the topics related to this area.</a:t>
            </a:r>
          </a:p>
          <a:p>
            <a:endParaRPr lang="en-US" dirty="0" smtClean="0"/>
          </a:p>
          <a:p>
            <a:r>
              <a:rPr lang="en-US" dirty="0" smtClean="0"/>
              <a:t>https://</a:t>
            </a:r>
            <a:r>
              <a:rPr lang="en-US" dirty="0" err="1" smtClean="0"/>
              <a:t>docs.microsoft.com</a:t>
            </a:r>
            <a:r>
              <a:rPr lang="en-US" dirty="0" smtClean="0"/>
              <a:t>/en-us/azure/active-directory/active-directory-hybrid-identity-design-considerations-tools-comparison</a:t>
            </a:r>
          </a:p>
          <a:p>
            <a:endParaRPr lang="en-US" dirty="0" smtClean="0"/>
          </a:p>
          <a:p>
            <a:r>
              <a:rPr lang="en-US" b="1" i="1" dirty="0" smtClean="0"/>
              <a:t>DEMO: AD</a:t>
            </a:r>
            <a:r>
              <a:rPr lang="en-US" b="1" i="1" baseline="0" dirty="0" smtClean="0"/>
              <a:t> Connect Basic Configuration and Forced Sync using </a:t>
            </a:r>
            <a:r>
              <a:rPr lang="en-US" b="1" i="1" baseline="0" dirty="0" err="1" smtClean="0"/>
              <a:t>Powershell</a:t>
            </a:r>
            <a:endParaRPr lang="en-US" b="1" i="1" baseline="0" dirty="0" smtClean="0"/>
          </a:p>
          <a:p>
            <a:endParaRPr lang="en-US" b="1" i="1" baseline="0" dirty="0" smtClean="0"/>
          </a:p>
          <a:p>
            <a:r>
              <a:rPr lang="en-US" b="0" i="0" dirty="0" smtClean="0"/>
              <a:t>https://</a:t>
            </a:r>
            <a:r>
              <a:rPr lang="en-US" b="0" i="0" dirty="0" err="1" smtClean="0"/>
              <a:t>docs.microsoft.com</a:t>
            </a:r>
            <a:r>
              <a:rPr lang="en-US" b="0" i="0" dirty="0" smtClean="0"/>
              <a:t>/en-us/azure/active-directory/connect/active-directory-</a:t>
            </a:r>
            <a:r>
              <a:rPr lang="en-US" b="0" i="0" dirty="0" err="1" smtClean="0"/>
              <a:t>aadconnectsync</a:t>
            </a:r>
            <a:r>
              <a:rPr lang="en-US" b="0" i="0" dirty="0" smtClean="0"/>
              <a:t>-feature-scheduler</a:t>
            </a:r>
            <a:endParaRPr lang="en-US" b="0" i="0" dirty="0"/>
          </a:p>
        </p:txBody>
      </p:sp>
      <p:sp>
        <p:nvSpPr>
          <p:cNvPr id="4" name="Slide Number Placeholder 3"/>
          <p:cNvSpPr>
            <a:spLocks noGrp="1"/>
          </p:cNvSpPr>
          <p:nvPr>
            <p:ph type="sldNum" sz="quarter" idx="10"/>
          </p:nvPr>
        </p:nvSpPr>
        <p:spPr/>
        <p:txBody>
          <a:bodyPr/>
          <a:lstStyle/>
          <a:p>
            <a:fld id="{3C6E4902-292F-4370-AFC1-6D92B180E54E}" type="slidenum">
              <a:rPr lang="en-US" smtClean="0"/>
              <a:t>25</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t>Azure Active Directory Seamless Single Sign On (Azure AD Seamless SSO) provides true single sign on for users signing in on their corporate desktops connected on the corporate network. When enabled, users won't need to type in their passwords to sign in to Azure AD, and in most cases, even type in their usernames. This feature provides your users easy access to your cloud-based services without needing any additional on-premises components.</a:t>
            </a:r>
          </a:p>
        </p:txBody>
      </p:sp>
      <p:sp>
        <p:nvSpPr>
          <p:cNvPr id="4" name="Slide Number Placeholder 3"/>
          <p:cNvSpPr>
            <a:spLocks noGrp="1"/>
          </p:cNvSpPr>
          <p:nvPr>
            <p:ph type="sldNum" sz="quarter" idx="10"/>
          </p:nvPr>
        </p:nvSpPr>
        <p:spPr/>
        <p:txBody>
          <a:bodyPr/>
          <a:lstStyle/>
          <a:p>
            <a:fld id="{3C6E4902-292F-4370-AFC1-6D92B180E54E}" type="slidenum">
              <a:rPr lang="en-US" smtClean="0"/>
              <a:t>26</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smtClean="0"/>
          </a:p>
          <a:p>
            <a:r>
              <a:rPr lang="en-US" b="0" i="0" dirty="0" smtClean="0"/>
              <a:t>For this feature to work for a specific user, the following conditions need to be met:</a:t>
            </a:r>
          </a:p>
          <a:p>
            <a:pPr marL="171450" indent="-171450">
              <a:buFont typeface="Arial"/>
              <a:buChar char="•"/>
            </a:pPr>
            <a:r>
              <a:rPr lang="en-US" b="0" i="0" dirty="0" smtClean="0"/>
              <a:t>Your user is signing in on a corporate desktop.</a:t>
            </a:r>
          </a:p>
          <a:p>
            <a:pPr marL="171450" indent="-171450">
              <a:buFont typeface="Arial"/>
              <a:buChar char="•"/>
            </a:pPr>
            <a:r>
              <a:rPr lang="en-US" b="0" i="0" dirty="0" smtClean="0"/>
              <a:t>The desktop has been previously joined to your Active Directory (AD) domain.</a:t>
            </a:r>
          </a:p>
          <a:p>
            <a:pPr marL="171450" indent="-171450">
              <a:buFont typeface="Arial"/>
              <a:buChar char="•"/>
            </a:pPr>
            <a:r>
              <a:rPr lang="en-US" b="0" i="0" dirty="0" smtClean="0"/>
              <a:t>The desktop has a direct connection to your Domain Controller (DC), either on the corporate wired or wireless network or via a remote access connection, such as a VPN connection.</a:t>
            </a:r>
          </a:p>
          <a:p>
            <a:pPr marL="171450" indent="-171450">
              <a:buFont typeface="Arial"/>
              <a:buChar char="•"/>
            </a:pPr>
            <a:r>
              <a:rPr lang="en-US" b="0" i="0" dirty="0" smtClean="0"/>
              <a:t>Our service endpoints have been included to the browser's Intranet zone.</a:t>
            </a:r>
          </a:p>
          <a:p>
            <a:endParaRPr lang="en-US" b="0" i="0" dirty="0" smtClean="0"/>
          </a:p>
          <a:p>
            <a:r>
              <a:rPr lang="en-US" b="0" i="0" dirty="0" smtClean="0"/>
              <a:t>If any of the above conditions are not met, then the user will be prompted to enter their username and password as before.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27</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AD B2B is a feature of Azure AD called Azure AD B2B collaboration</a:t>
            </a:r>
          </a:p>
        </p:txBody>
      </p:sp>
      <p:sp>
        <p:nvSpPr>
          <p:cNvPr id="4" name="Slide Number Placeholder 3"/>
          <p:cNvSpPr>
            <a:spLocks noGrp="1"/>
          </p:cNvSpPr>
          <p:nvPr>
            <p:ph type="sldNum" sz="quarter" idx="10"/>
          </p:nvPr>
        </p:nvSpPr>
        <p:spPr/>
        <p:txBody>
          <a:bodyPr/>
          <a:lstStyle/>
          <a:p>
            <a:fld id="{3C6E4902-292F-4370-AFC1-6D92B180E54E}" type="slidenum">
              <a:rPr lang="en-US" smtClean="0"/>
              <a:t>29</a:t>
            </a:fld>
            <a:endParaRPr lang="en-US"/>
          </a:p>
        </p:txBody>
      </p:sp>
    </p:spTree>
    <p:extLst>
      <p:ext uri="{BB962C8B-B14F-4D97-AF65-F5344CB8AC3E}">
        <p14:creationId xmlns:p14="http://schemas.microsoft.com/office/powerpoint/2010/main" val="1173738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 Azure AD B2B</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Azure AD B2B collaboration?</a:t>
            </a:r>
          </a:p>
          <a:p>
            <a:r>
              <a:rPr lang="en-US" dirty="0"/>
              <a:t>https://docs.microsoft.com/en-us/azure/active-directory/active-directory-b2b-what-is-azure-ad-b2b</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Properties of an Azure Active Directory B2B collaboration user</a:t>
            </a:r>
          </a:p>
          <a:p>
            <a:r>
              <a:rPr lang="en-US" dirty="0"/>
              <a:t>https://docs.microsoft.com/en-us/azure/active-directory/active-directory-b2b-user-properties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Azure Active Directory B2B collaboration API and customization</a:t>
            </a:r>
          </a:p>
          <a:p>
            <a:r>
              <a:rPr lang="en-US" dirty="0"/>
              <a:t>https://docs.microsoft.com/en-us/azure/active-directory/active-directory-b2b-api</a:t>
            </a:r>
          </a:p>
          <a:p>
            <a:endParaRPr lang="en-US" dirty="0"/>
          </a:p>
          <a:p>
            <a:r>
              <a:rPr lang="en-US" sz="1200" b="0" i="0" kern="1200" dirty="0">
                <a:solidFill>
                  <a:schemeClr val="tx1"/>
                </a:solidFill>
                <a:effectLst/>
                <a:latin typeface="+mn-lt"/>
                <a:ea typeface="+mn-ea"/>
                <a:cs typeface="+mn-cs"/>
              </a:rPr>
              <a:t>Demonstration/prototype of B2B self-service signup, signup approvals, and profile editing.</a:t>
            </a:r>
          </a:p>
          <a:p>
            <a:r>
              <a:rPr lang="en-US" dirty="0"/>
              <a:t>https://github.com/Azure/active-directory-dotnet-graphapi-b2bportal-web</a:t>
            </a:r>
          </a:p>
        </p:txBody>
      </p:sp>
      <p:sp>
        <p:nvSpPr>
          <p:cNvPr id="4" name="Slide Number Placeholder 3"/>
          <p:cNvSpPr>
            <a:spLocks noGrp="1"/>
          </p:cNvSpPr>
          <p:nvPr>
            <p:ph type="sldNum" sz="quarter" idx="10"/>
          </p:nvPr>
        </p:nvSpPr>
        <p:spPr/>
        <p:txBody>
          <a:bodyPr/>
          <a:lstStyle/>
          <a:p>
            <a:fld id="{3C6E4902-292F-4370-AFC1-6D92B180E54E}" type="slidenum">
              <a:rPr lang="en-US" smtClean="0"/>
              <a:t>30</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a:t>
            </a:fld>
            <a:endParaRPr lang="en-US"/>
          </a:p>
        </p:txBody>
      </p:sp>
    </p:spTree>
    <p:extLst>
      <p:ext uri="{BB962C8B-B14F-4D97-AF65-F5344CB8AC3E}">
        <p14:creationId xmlns:p14="http://schemas.microsoft.com/office/powerpoint/2010/main" val="442417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Identity and access by using Azure AD B2C</a:t>
            </a:r>
          </a:p>
          <a:p>
            <a:endParaRPr lang="en-US" dirty="0"/>
          </a:p>
          <a:p>
            <a:r>
              <a:rPr lang="en-US" b="1" dirty="0"/>
              <a:t>Azure Active Directory B2C: Enable Multi-Factor Authentication in your consumer-facing applications</a:t>
            </a:r>
          </a:p>
          <a:p>
            <a:r>
              <a:rPr lang="en-US" dirty="0"/>
              <a:t>https://docs.microsoft.com/en-us/azure/active-directory-b2c/active-directory-b2c-reference-mfa</a:t>
            </a:r>
          </a:p>
          <a:p>
            <a:endParaRPr lang="en-US" dirty="0"/>
          </a:p>
          <a:p>
            <a:r>
              <a:rPr lang="en-US" b="1" dirty="0"/>
              <a:t>Azure Active Directory B2C: Create an Azure AD B2C tenant</a:t>
            </a:r>
          </a:p>
          <a:p>
            <a:r>
              <a:rPr lang="en-US" dirty="0"/>
              <a:t>https://docs.microsoft.com/en-us/azure/active-directory-b2c/active-directory-b2c-get-started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Azure AD B2C: Focus on your app, let us worry about sign-up and sign-in</a:t>
            </a:r>
          </a:p>
          <a:p>
            <a:r>
              <a:rPr lang="en-US" dirty="0"/>
              <a:t>https://docs.microsoft.com/en-us/azure/active-directory-b2c/active-directory-b2c-overview</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33</a:t>
            </a:fld>
            <a:endParaRPr lang="en-US"/>
          </a:p>
        </p:txBody>
      </p:sp>
    </p:spTree>
    <p:extLst>
      <p:ext uri="{BB962C8B-B14F-4D97-AF65-F5344CB8AC3E}">
        <p14:creationId xmlns:p14="http://schemas.microsoft.com/office/powerpoint/2010/main" val="19697846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access to resources using identity providers, such as Microsoft Account, Facebook, Google and Yahoo!</a:t>
            </a:r>
          </a:p>
          <a:p>
            <a:endParaRPr lang="en-US" dirty="0"/>
          </a:p>
          <a:p>
            <a:r>
              <a:rPr lang="en-US" b="1" dirty="0"/>
              <a:t>Azure AD B2C: Focus on your app, let us worry about sign-up and sign-in</a:t>
            </a:r>
          </a:p>
          <a:p>
            <a:r>
              <a:rPr lang="en-US" dirty="0"/>
              <a:t>https://docs.microsoft.com/en-us/azure/active-directory-b2c/active-directory-b2c-overview</a:t>
            </a:r>
          </a:p>
          <a:p>
            <a:endParaRPr lang="en-US" dirty="0"/>
          </a:p>
          <a:p>
            <a:r>
              <a:rPr lang="en-US" b="1" dirty="0"/>
              <a:t>Azure Active Directory B2C: Provide sign-up and sign-in to consumers with Microsoft accounts</a:t>
            </a:r>
          </a:p>
          <a:p>
            <a:r>
              <a:rPr lang="en-US" dirty="0"/>
              <a:t>https://docs.microsoft.com/en-us/azure/active-directory-b2c/active-directory-b2c-setup-msa-app</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34</a:t>
            </a:fld>
            <a:endParaRPr lang="en-US"/>
          </a:p>
        </p:txBody>
      </p:sp>
    </p:spTree>
    <p:extLst>
      <p:ext uri="{BB962C8B-B14F-4D97-AF65-F5344CB8AC3E}">
        <p14:creationId xmlns:p14="http://schemas.microsoft.com/office/powerpoint/2010/main" val="4062531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future of Azure ACS is Azure Active Directory</a:t>
            </a:r>
          </a:p>
          <a:p>
            <a:r>
              <a:rPr lang="en-US" dirty="0"/>
              <a:t>https://blogs.technet.microsoft.com/enterprisemobility/2015/02/12/the-future-of-azure-acs-is-azure-active-directory/</a:t>
            </a:r>
          </a:p>
        </p:txBody>
      </p:sp>
      <p:sp>
        <p:nvSpPr>
          <p:cNvPr id="4" name="Slide Number Placeholder 3"/>
          <p:cNvSpPr>
            <a:spLocks noGrp="1"/>
          </p:cNvSpPr>
          <p:nvPr>
            <p:ph type="sldNum" sz="quarter" idx="10"/>
          </p:nvPr>
        </p:nvSpPr>
        <p:spPr/>
        <p:txBody>
          <a:bodyPr/>
          <a:lstStyle/>
          <a:p>
            <a:fld id="{3C6E4902-292F-4370-AFC1-6D92B180E54E}" type="slidenum">
              <a:rPr lang="en-US" smtClean="0"/>
              <a:t>37</a:t>
            </a:fld>
            <a:endParaRPr lang="en-US"/>
          </a:p>
        </p:txBody>
      </p:sp>
    </p:spTree>
    <p:extLst>
      <p:ext uri="{BB962C8B-B14F-4D97-AF65-F5344CB8AC3E}">
        <p14:creationId xmlns:p14="http://schemas.microsoft.com/office/powerpoint/2010/main" val="23204743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t>Azure Storage Service is a single service with different types of storage including options for Object, Table, Disk and Queue storage.</a:t>
            </a:r>
          </a:p>
          <a:p>
            <a:endParaRPr lang="en-US" b="0" i="0" dirty="0" smtClean="0"/>
          </a:p>
          <a:p>
            <a:r>
              <a:rPr lang="en-US" b="0" i="0" dirty="0" smtClean="0"/>
              <a:t>Currently, Azure allows the encryption of blobs using a managed form of encryption. Azure will seamlessly encrypt the data before persisting it and decrypt it before reading it and you can enable this feature with a toggle switch and then anything that's newly added is going to be encrypted, and if you were to disable encryption then similarly to before, anything newly added won't be encrypted. And it's important to note this functionality is only for the Resource Manager storage accounts, not the classic so that toggle is going to handle data at rest for blob storage. For data in transit, you can use https. For the other storage options, you'll want to use the https option for in transit. However, for data at rest, you're going to have to bring your own solution.</a:t>
            </a:r>
            <a:endParaRPr lang="en-US" b="0" i="0" dirty="0"/>
          </a:p>
        </p:txBody>
      </p:sp>
      <p:sp>
        <p:nvSpPr>
          <p:cNvPr id="4" name="Slide Number Placeholder 3"/>
          <p:cNvSpPr>
            <a:spLocks noGrp="1"/>
          </p:cNvSpPr>
          <p:nvPr>
            <p:ph type="sldNum" sz="quarter" idx="10"/>
          </p:nvPr>
        </p:nvSpPr>
        <p:spPr/>
        <p:txBody>
          <a:bodyPr/>
          <a:lstStyle/>
          <a:p>
            <a:fld id="{3C6E4902-292F-4370-AFC1-6D92B180E54E}" type="slidenum">
              <a:rPr lang="en-US" smtClean="0"/>
              <a:t>39</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Storage Service Encryption (SSE) for Data at Rest helps you protect and safeguard your data to meet your organizational security and compliance commitments. With this feature, Azure Storage automatically encrypts your data prior to persisting to storage and decrypts prior to retrieval. The encryption, decryption, and key management are totally transparent to users.</a:t>
            </a:r>
          </a:p>
          <a:p>
            <a:endParaRPr lang="en-US" dirty="0" smtClean="0"/>
          </a:p>
          <a:p>
            <a:r>
              <a:rPr lang="en-US" dirty="0" smtClean="0"/>
              <a:t>SSE works by encrypting the data when it is written to Azure Storage, and can be used </a:t>
            </a:r>
            <a:r>
              <a:rPr lang="en-US" b="1" i="1" dirty="0" smtClean="0"/>
              <a:t>for Azure Blob Storage and File Storage</a:t>
            </a:r>
            <a:r>
              <a:rPr lang="en-US" dirty="0" smtClean="0"/>
              <a:t>. It works for the following:</a:t>
            </a:r>
          </a:p>
          <a:p>
            <a:pPr marL="171450" indent="-171450">
              <a:buFont typeface="Arial"/>
              <a:buChar char="•"/>
            </a:pPr>
            <a:r>
              <a:rPr lang="en-US" dirty="0" smtClean="0"/>
              <a:t>Standard Storage: General purpose storage accounts for Blobs and File storage and Blob storage accounts</a:t>
            </a:r>
          </a:p>
          <a:p>
            <a:pPr marL="171450" indent="-171450">
              <a:buFont typeface="Arial"/>
              <a:buChar char="•"/>
            </a:pPr>
            <a:r>
              <a:rPr lang="en-US" dirty="0" smtClean="0"/>
              <a:t>Premium storage</a:t>
            </a:r>
          </a:p>
          <a:p>
            <a:pPr marL="171450" indent="-171450">
              <a:buFont typeface="Arial"/>
              <a:buChar char="•"/>
            </a:pPr>
            <a:r>
              <a:rPr lang="en-US" dirty="0" smtClean="0"/>
              <a:t>All redundancy levels (LRS, ZRS, GRS, RA-GRS)</a:t>
            </a:r>
          </a:p>
          <a:p>
            <a:pPr marL="171450" indent="-171450">
              <a:buFont typeface="Arial"/>
              <a:buChar char="•"/>
            </a:pPr>
            <a:r>
              <a:rPr lang="en-US" dirty="0" smtClean="0"/>
              <a:t>Azure Resource Manager storage accounts (but not classic)</a:t>
            </a:r>
          </a:p>
          <a:p>
            <a:pPr marL="171450" indent="-171450">
              <a:buFont typeface="Arial"/>
              <a:buChar char="•"/>
            </a:pPr>
            <a:r>
              <a:rPr lang="en-US" dirty="0" smtClean="0"/>
              <a:t>All regions.</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40</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t>Azure Disk Encryption is a new capability that helps you encrypt your Windows and Linux </a:t>
            </a:r>
            <a:r>
              <a:rPr lang="en-US" b="0" i="0" dirty="0" err="1" smtClean="0"/>
              <a:t>IaaS</a:t>
            </a:r>
            <a:r>
              <a:rPr lang="en-US" b="0" i="0" dirty="0" smtClean="0"/>
              <a:t> virtual machine disks. Azure Disk Encryption leverages the industry standard </a:t>
            </a:r>
            <a:r>
              <a:rPr lang="en-US" b="0" i="0" dirty="0" err="1" smtClean="0"/>
              <a:t>BitLocker</a:t>
            </a:r>
            <a:r>
              <a:rPr lang="en-US" b="0" i="0" dirty="0" smtClean="0"/>
              <a:t> feature of Windows and the DM-Crypt feature of Linux to provide volume encryption for the OS and the data disks. The solution is integrated with Azure Key Vault to help you control and manage the disk-encryption keys and secrets in your key vault subscription. The solution also ensures that all data on the virtual machine disks are encrypted at rest in your Azure storage.</a:t>
            </a:r>
          </a:p>
          <a:p>
            <a:endParaRPr lang="en-US" b="0" i="0" dirty="0" smtClean="0"/>
          </a:p>
          <a:p>
            <a:r>
              <a:rPr lang="en-US" b="0" i="0" dirty="0" smtClean="0"/>
              <a:t>Azure disk encryption for Windows and Linux </a:t>
            </a:r>
            <a:r>
              <a:rPr lang="en-US" b="0" i="0" dirty="0" err="1" smtClean="0"/>
              <a:t>IaaS</a:t>
            </a:r>
            <a:r>
              <a:rPr lang="en-US" b="0" i="0" dirty="0" smtClean="0"/>
              <a:t> VMs is now in General Availability in all Azure public regions and </a:t>
            </a:r>
            <a:r>
              <a:rPr lang="en-US" b="0" i="0" dirty="0" err="1" smtClean="0"/>
              <a:t>AzureGov</a:t>
            </a:r>
            <a:r>
              <a:rPr lang="en-US" b="0" i="0" dirty="0" smtClean="0"/>
              <a:t> regions for Standard VMs and VMs with premium storage.</a:t>
            </a:r>
          </a:p>
          <a:p>
            <a:endParaRPr lang="en-US" b="0" i="0" dirty="0" smtClean="0"/>
          </a:p>
          <a:p>
            <a:r>
              <a:rPr lang="en-US" b="0" i="0" dirty="0" smtClean="0"/>
              <a:t>When you apply the Azure Disk Encryption-management solution, you can satisfy the following business needs:</a:t>
            </a:r>
          </a:p>
          <a:p>
            <a:pPr marL="171450" indent="-171450">
              <a:buFont typeface="Arial"/>
              <a:buChar char="•"/>
            </a:pPr>
            <a:r>
              <a:rPr lang="en-US" b="0" i="0" dirty="0" err="1" smtClean="0"/>
              <a:t>IaaS</a:t>
            </a:r>
            <a:r>
              <a:rPr lang="en-US" b="0" i="0" dirty="0" smtClean="0"/>
              <a:t> VMs are secured at rest, because you can use industry-standard encryption technology to address organizational security and compliance requirements.</a:t>
            </a:r>
          </a:p>
          <a:p>
            <a:pPr marL="171450" indent="-171450">
              <a:buFont typeface="Arial"/>
              <a:buChar char="•"/>
            </a:pPr>
            <a:r>
              <a:rPr lang="en-US" b="0" i="0" dirty="0" err="1" smtClean="0"/>
              <a:t>IaaS</a:t>
            </a:r>
            <a:r>
              <a:rPr lang="en-US" b="0" i="0" dirty="0" smtClean="0"/>
              <a:t> VMs boot under customer-controlled keys and policies, and you can audit their usage in your key vault.</a:t>
            </a:r>
            <a:endParaRPr lang="en-US" b="0" i="0" dirty="0"/>
          </a:p>
        </p:txBody>
      </p:sp>
      <p:sp>
        <p:nvSpPr>
          <p:cNvPr id="4" name="Slide Number Placeholder 3"/>
          <p:cNvSpPr>
            <a:spLocks noGrp="1"/>
          </p:cNvSpPr>
          <p:nvPr>
            <p:ph type="sldNum" sz="quarter" idx="10"/>
          </p:nvPr>
        </p:nvSpPr>
        <p:spPr/>
        <p:txBody>
          <a:bodyPr/>
          <a:lstStyle/>
          <a:p>
            <a:fld id="{3C6E4902-292F-4370-AFC1-6D92B180E54E}" type="slidenum">
              <a:rPr lang="en-US" smtClean="0"/>
              <a:t>41</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42</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t>Mention SQL Server running on a VM in</a:t>
            </a:r>
            <a:r>
              <a:rPr lang="en-US" b="0" i="0" baseline="0" dirty="0" smtClean="0"/>
              <a:t> addition to the PAAS solutions.</a:t>
            </a:r>
          </a:p>
          <a:p>
            <a:endParaRPr lang="en-US" b="0" i="0" baseline="0" dirty="0" smtClean="0"/>
          </a:p>
          <a:p>
            <a:r>
              <a:rPr lang="en-US" b="0" i="0" dirty="0" smtClean="0"/>
              <a:t>It's not uncommon for solutions architects who are building out HIPAA compliant applications or apps that are similar with their security requirements to require encryption for the data that's in transit and at rest.</a:t>
            </a:r>
          </a:p>
        </p:txBody>
      </p:sp>
      <p:sp>
        <p:nvSpPr>
          <p:cNvPr id="4" name="Slide Number Placeholder 3"/>
          <p:cNvSpPr>
            <a:spLocks noGrp="1"/>
          </p:cNvSpPr>
          <p:nvPr>
            <p:ph type="sldNum" sz="quarter" idx="10"/>
          </p:nvPr>
        </p:nvSpPr>
        <p:spPr/>
        <p:txBody>
          <a:bodyPr/>
          <a:lstStyle/>
          <a:p>
            <a:fld id="{3C6E4902-292F-4370-AFC1-6D92B180E54E}" type="slidenum">
              <a:rPr lang="en-US" smtClean="0"/>
              <a:t>43</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So to facilitate that, SQL Server has a feature called Transparent Data Encryption abbreviated TDE. What it does is it encrypts the database, associated backups and transaction log files behind the scenes and allows us as developers to query the database without any changes to our code. So TDE is going to cover data at rest for SQL and for in transit, you'll want to use SSL with whatever libraries the developers are actually using.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When it comes to hosting SQL Server, you can go the platform as a service route and use Azure SQL and in that case, it's going to easily allow you to enable TDE via the portal, PowerShell or T-SQL or you could host it yourself either on-</a:t>
            </a:r>
            <a:r>
              <a:rPr lang="en-US" b="0" i="0" dirty="0" err="1" smtClean="0"/>
              <a:t>prem</a:t>
            </a:r>
            <a:r>
              <a:rPr lang="en-US" b="0" i="0" dirty="0" smtClean="0"/>
              <a:t> or with </a:t>
            </a:r>
            <a:r>
              <a:rPr lang="en-US" b="0" i="0" dirty="0" err="1" smtClean="0"/>
              <a:t>IaaS</a:t>
            </a:r>
            <a:r>
              <a:rPr lang="en-US" b="0" i="0" dirty="0" smtClean="0"/>
              <a:t> VMs and in that case, you can enable TDE. However, you also have more responsibility for securing the server, backups and everything else.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44</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https://</a:t>
            </a:r>
            <a:r>
              <a:rPr lang="en-US" b="0" i="0" dirty="0" err="1" smtClean="0"/>
              <a:t>docs.microsoft.com</a:t>
            </a:r>
            <a:r>
              <a:rPr lang="en-US" b="0" i="0" dirty="0" smtClean="0"/>
              <a:t>/en-us/azure/storage/storage-client-side-encryption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The storage client library uses AES in order to encrypt user data. Specifically, Cipher Block Chaining (CBC) mode with AES.</a:t>
            </a:r>
          </a:p>
        </p:txBody>
      </p:sp>
      <p:sp>
        <p:nvSpPr>
          <p:cNvPr id="4" name="Slide Number Placeholder 3"/>
          <p:cNvSpPr>
            <a:spLocks noGrp="1"/>
          </p:cNvSpPr>
          <p:nvPr>
            <p:ph type="sldNum" sz="quarter" idx="10"/>
          </p:nvPr>
        </p:nvSpPr>
        <p:spPr/>
        <p:txBody>
          <a:bodyPr/>
          <a:lstStyle/>
          <a:p>
            <a:fld id="{3C6E4902-292F-4370-AFC1-6D92B180E54E}" type="slidenum">
              <a:rPr lang="en-US" smtClean="0"/>
              <a:t>45</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Azure Active Directory (Azure AD) is a comprehensive identity and access management cloud solution that gives you a robust set of capabilities to manage users and groups. It helps secure access to on-premises and cloud applications, including Microsoft web services like Office 365, and many non-Microsoft software as a service (SaaS) applications. </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5</a:t>
            </a:fld>
            <a:endParaRPr lang="en-US"/>
          </a:p>
        </p:txBody>
      </p:sp>
    </p:spTree>
    <p:extLst>
      <p:ext uri="{BB962C8B-B14F-4D97-AF65-F5344CB8AC3E}">
        <p14:creationId xmlns:p14="http://schemas.microsoft.com/office/powerpoint/2010/main" val="19623085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Create a </a:t>
            </a:r>
            <a:r>
              <a:rPr lang="en-US" b="0" i="0" dirty="0" err="1" smtClean="0"/>
              <a:t>BlobEncryptionPolicy</a:t>
            </a:r>
            <a:r>
              <a:rPr lang="en-US" b="0" i="0" dirty="0" smtClean="0"/>
              <a:t> object and set it in the request options (per API or at a client level by using </a:t>
            </a:r>
            <a:r>
              <a:rPr lang="en-US" b="0" i="0" dirty="0" err="1" smtClean="0"/>
              <a:t>DefaultRequestOptions</a:t>
            </a:r>
            <a:r>
              <a:rPr lang="en-US" b="0" i="0" dirty="0" smtClean="0"/>
              <a:t>). Everything else will be handled by the client library internally.</a:t>
            </a:r>
          </a:p>
        </p:txBody>
      </p:sp>
      <p:sp>
        <p:nvSpPr>
          <p:cNvPr id="4" name="Slide Number Placeholder 3"/>
          <p:cNvSpPr>
            <a:spLocks noGrp="1"/>
          </p:cNvSpPr>
          <p:nvPr>
            <p:ph type="sldNum" sz="quarter" idx="10"/>
          </p:nvPr>
        </p:nvSpPr>
        <p:spPr/>
        <p:txBody>
          <a:bodyPr/>
          <a:lstStyle/>
          <a:p>
            <a:fld id="{3C6E4902-292F-4370-AFC1-6D92B180E54E}" type="slidenum">
              <a:rPr lang="en-US" smtClean="0"/>
              <a:t>46</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t>Each Azure subscription is associated with one Azure Active Directory (AD) directory. Users, groups, and applications from that directory can manage resources in the Azure subscription. Assign these access rights using the Azure portal, Azure command-line tools, and Azure Management APIs.</a:t>
            </a:r>
          </a:p>
          <a:p>
            <a:endParaRPr lang="en-US" b="0" i="0" dirty="0" smtClean="0"/>
          </a:p>
          <a:p>
            <a:r>
              <a:rPr lang="en-US" b="0" i="0" dirty="0" smtClean="0"/>
              <a:t>Grant access by assigning the appropriate RBAC role to users, groups, and applications at a certain scope. The scope of a role assignment can be a subscription, a resource group, or a single resource. A role assigned at a parent scope also grants access to the children contained within it. For example, a user with access to a resource group can manage all the resources it contains, like websites, virtual machines, and subnets.</a:t>
            </a:r>
          </a:p>
          <a:p>
            <a:endParaRPr lang="en-US" b="0" i="0" dirty="0" smtClean="0"/>
          </a:p>
          <a:p>
            <a:r>
              <a:rPr lang="en-US" b="0" i="0" dirty="0" smtClean="0"/>
              <a:t>Using RBAC, you can segregate duties within your team and grant only the amount of access to users that they need to perform their jobs. Instead of giving everybody unrestricted permissions in your Azure subscription or resources, you can allow only certain actions. For example, use RBAC to let one employee manage virtual machines in a subscription, while another can manage SQL databases within the same subscription.</a:t>
            </a:r>
          </a:p>
        </p:txBody>
      </p:sp>
      <p:sp>
        <p:nvSpPr>
          <p:cNvPr id="4" name="Slide Number Placeholder 3"/>
          <p:cNvSpPr>
            <a:spLocks noGrp="1"/>
          </p:cNvSpPr>
          <p:nvPr>
            <p:ph type="sldNum" sz="quarter" idx="10"/>
          </p:nvPr>
        </p:nvSpPr>
        <p:spPr/>
        <p:txBody>
          <a:bodyPr/>
          <a:lstStyle/>
          <a:p>
            <a:fld id="{3C6E4902-292F-4370-AFC1-6D92B180E54E}" type="slidenum">
              <a:rPr lang="en-US" smtClean="0"/>
              <a:t>48</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Azure allows us to manage where a role is assigned, and there are three locations. At the subscription level, at a resource group level, or on a resource directly.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Now, the word resource tells us that this is all handled from the new portal or from PowerShell, the command line interface, or the REST API. Since the classic Portal is about services, and the new Portal is all about resources. Azure gives us a set of common built-in roles that we can use.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The list is fairly long,</a:t>
            </a:r>
            <a:r>
              <a:rPr lang="en-US" b="0" i="0" baseline="0" dirty="0" smtClean="0"/>
              <a:t> </a:t>
            </a:r>
            <a:r>
              <a:rPr lang="en-US" b="0" i="0" dirty="0" smtClean="0"/>
              <a:t>you can find it at</a:t>
            </a:r>
            <a:r>
              <a:rPr lang="en-US" b="0" i="0" baseline="0" dirty="0" smtClean="0"/>
              <a:t> https://</a:t>
            </a:r>
            <a:r>
              <a:rPr lang="en-US" b="0" i="0" baseline="0" dirty="0" err="1" smtClean="0"/>
              <a:t>docs.microsoft.com</a:t>
            </a:r>
            <a:r>
              <a:rPr lang="en-US" b="0" i="0" baseline="0" dirty="0" smtClean="0"/>
              <a:t>/en-us/azure/active-directory/role-based-access-built-in-roles</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49</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Azure allows us to manage where a role is assigned, and there are three locations. At the subscription level, at a resource group level, or on a resource directly.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Now, the word resource tells us that this is all handled from the new portal or from PowerShell, the command line interface, or the REST API. Since the classic Portal is about services, and the new Portal is all about resources. Azure gives us a set of common built-in roles that we can use.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The list is fairly long,</a:t>
            </a:r>
            <a:r>
              <a:rPr lang="en-US" b="0" i="0" baseline="0" dirty="0" smtClean="0"/>
              <a:t> </a:t>
            </a:r>
            <a:r>
              <a:rPr lang="en-US" b="0" i="0" dirty="0" smtClean="0"/>
              <a:t>you can find it at</a:t>
            </a:r>
            <a:r>
              <a:rPr lang="en-US" b="0" i="0" baseline="0" dirty="0" smtClean="0"/>
              <a:t> https://</a:t>
            </a:r>
            <a:r>
              <a:rPr lang="en-US" b="0" i="0" baseline="0" dirty="0" err="1" smtClean="0"/>
              <a:t>docs.microsoft.com</a:t>
            </a:r>
            <a:r>
              <a:rPr lang="en-US" b="0" i="0" baseline="0" dirty="0" smtClean="0"/>
              <a:t>/en-us/azure/active-directory/role-based-access-built-in-roles</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50</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an example of a custom role for monitoring and restarting virtual machines:</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51</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52</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https://azure.microsoft.com/en-us/pricing/details/active-directory/</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6</a:t>
            </a:fld>
            <a:endParaRPr lang="en-US"/>
          </a:p>
        </p:txBody>
      </p:sp>
    </p:spTree>
    <p:extLst>
      <p:ext uri="{BB962C8B-B14F-4D97-AF65-F5344CB8AC3E}">
        <p14:creationId xmlns:p14="http://schemas.microsoft.com/office/powerpoint/2010/main" val="2304031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https://azure.microsoft.com/en-us/pricing/details/active-directory/</a:t>
            </a:r>
          </a:p>
        </p:txBody>
      </p:sp>
      <p:sp>
        <p:nvSpPr>
          <p:cNvPr id="4" name="Slide Number Placeholder 3"/>
          <p:cNvSpPr>
            <a:spLocks noGrp="1"/>
          </p:cNvSpPr>
          <p:nvPr>
            <p:ph type="sldNum" sz="quarter" idx="10"/>
          </p:nvPr>
        </p:nvSpPr>
        <p:spPr/>
        <p:txBody>
          <a:bodyPr/>
          <a:lstStyle/>
          <a:p>
            <a:fld id="{3C6E4902-292F-4370-AFC1-6D92B180E54E}" type="slidenum">
              <a:rPr lang="en-US" smtClean="0"/>
              <a:t>7</a:t>
            </a:fld>
            <a:endParaRPr lang="en-US"/>
          </a:p>
        </p:txBody>
      </p:sp>
    </p:spTree>
    <p:extLst>
      <p:ext uri="{BB962C8B-B14F-4D97-AF65-F5344CB8AC3E}">
        <p14:creationId xmlns:p14="http://schemas.microsoft.com/office/powerpoint/2010/main" val="922668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Azure Active Directory Graph API</a:t>
            </a:r>
          </a:p>
          <a:p>
            <a:r>
              <a:rPr lang="en-US" dirty="0"/>
              <a:t>https://docs.microsoft.com/en-us/azure/active-directory/develop/active-directory-graph-api</a:t>
            </a:r>
          </a:p>
          <a:p>
            <a:endParaRPr lang="en-US" dirty="0"/>
          </a:p>
          <a:p>
            <a:r>
              <a:rPr lang="en-US" b="1" dirty="0"/>
              <a:t>Get started with Azure Active Directory Identity Protection and Microsoft Graph</a:t>
            </a:r>
            <a:endParaRPr lang="en-US" dirty="0"/>
          </a:p>
          <a:p>
            <a:r>
              <a:rPr lang="en-US" dirty="0"/>
              <a:t>https://docs.microsoft.com/en-us/azure/active-directory/active-directory-identityprotection-graph-getting-started</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10</a:t>
            </a:fld>
            <a:endParaRPr lang="en-US"/>
          </a:p>
        </p:txBody>
      </p:sp>
    </p:spTree>
    <p:extLst>
      <p:ext uri="{BB962C8B-B14F-4D97-AF65-F5344CB8AC3E}">
        <p14:creationId xmlns:p14="http://schemas.microsoft.com/office/powerpoint/2010/main" val="4142945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Programmatically access Azure AD using Graph API</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Operations overview | Graph API concepts</a:t>
            </a:r>
          </a:p>
          <a:p>
            <a:r>
              <a:rPr lang="en-US" dirty="0"/>
              <a:t>https://msdn.microsoft.com/Library/Azure/Ad/Graph/howto/azure-ad-graph-api-operations-overview</a:t>
            </a:r>
          </a:p>
          <a:p>
            <a:endParaRPr lang="en-US" dirty="0"/>
          </a:p>
          <a:p>
            <a:r>
              <a:rPr lang="en-US" b="1" dirty="0"/>
              <a:t>Graph API reference</a:t>
            </a:r>
          </a:p>
          <a:p>
            <a:r>
              <a:rPr lang="en-US" dirty="0"/>
              <a:t>https://msdn.microsoft.com/Library/Azure/Ad/Graph/api/api-catalog</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11</a:t>
            </a:fld>
            <a:endParaRPr lang="en-US"/>
          </a:p>
        </p:txBody>
      </p:sp>
    </p:spTree>
    <p:extLst>
      <p:ext uri="{BB962C8B-B14F-4D97-AF65-F5344CB8AC3E}">
        <p14:creationId xmlns:p14="http://schemas.microsoft.com/office/powerpoint/2010/main" val="3392596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Secure access to resources from Azure AD applications using OAuth and OpenID Connect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Authorize access to web applications using OAuth 2.0 and Azure Active Directory</a:t>
            </a:r>
          </a:p>
          <a:p>
            <a:r>
              <a:rPr lang="en-US" dirty="0"/>
              <a:t>https://docs.microsoft.com/en-us/azure/active-directory/develop/active-directory-protocols-oauth-code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Azure AD Code Samples</a:t>
            </a:r>
          </a:p>
          <a:p>
            <a:r>
              <a:rPr lang="en-US" dirty="0"/>
              <a:t>https://azure.microsoft.com/en-us/resources/samples/?service=active-directory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Integrate Azure AD into a web application using OpenID Connect</a:t>
            </a:r>
          </a:p>
          <a:p>
            <a:r>
              <a:rPr lang="en-US" dirty="0"/>
              <a:t>https://azure.microsoft.com/en-us/resources/samples/active-directory-dotnet-webapp-openidconnect/</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14</a:t>
            </a:fld>
            <a:endParaRPr lang="en-US"/>
          </a:p>
        </p:txBody>
      </p:sp>
    </p:spTree>
    <p:extLst>
      <p:ext uri="{BB962C8B-B14F-4D97-AF65-F5344CB8AC3E}">
        <p14:creationId xmlns:p14="http://schemas.microsoft.com/office/powerpoint/2010/main" val="1191576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OAuth spec</a:t>
            </a:r>
          </a:p>
          <a:p>
            <a:r>
              <a:rPr lang="en-US" dirty="0"/>
              <a:t>https://tools.ietf.org/html/rfc6749#section-4.1</a:t>
            </a:r>
          </a:p>
          <a:p>
            <a:endParaRPr lang="en-US" dirty="0"/>
          </a:p>
          <a:p>
            <a:endParaRPr lang="en-US" dirty="0"/>
          </a:p>
          <a:p>
            <a:r>
              <a:rPr lang="en-US" b="1" dirty="0"/>
              <a:t>OpenID spec</a:t>
            </a:r>
          </a:p>
          <a:p>
            <a:r>
              <a:rPr lang="en-US" dirty="0"/>
              <a:t>http://openid.net/specs/openid-connect-core-1_0.html</a:t>
            </a:r>
          </a:p>
          <a:p>
            <a:endParaRPr lang="en-US" dirty="0"/>
          </a:p>
          <a:p>
            <a:r>
              <a:rPr lang="en-US" b="1" dirty="0"/>
              <a:t>OpenID Connect Hybrid Flow and </a:t>
            </a:r>
            <a:r>
              <a:rPr lang="en-US" b="1" dirty="0" err="1"/>
              <a:t>IdentityServer</a:t>
            </a:r>
            <a:r>
              <a:rPr lang="en-US" b="1" dirty="0"/>
              <a:t> v3</a:t>
            </a:r>
          </a:p>
          <a:p>
            <a:r>
              <a:rPr lang="en-US" b="0" dirty="0"/>
              <a:t>https://leastprivilege.com/2014/10/10/openid-connect-hybrid-flow-and-identityserver-v3/</a:t>
            </a:r>
          </a:p>
        </p:txBody>
      </p:sp>
      <p:sp>
        <p:nvSpPr>
          <p:cNvPr id="4" name="Slide Number Placeholder 3"/>
          <p:cNvSpPr>
            <a:spLocks noGrp="1"/>
          </p:cNvSpPr>
          <p:nvPr>
            <p:ph type="sldNum" sz="quarter" idx="10"/>
          </p:nvPr>
        </p:nvSpPr>
        <p:spPr/>
        <p:txBody>
          <a:bodyPr/>
          <a:lstStyle/>
          <a:p>
            <a:fld id="{3C6E4902-292F-4370-AFC1-6D92B180E54E}" type="slidenum">
              <a:rPr lang="en-US" smtClean="0"/>
              <a:t>15</a:t>
            </a:fld>
            <a:endParaRPr lang="en-US"/>
          </a:p>
        </p:txBody>
      </p:sp>
    </p:spTree>
    <p:extLst>
      <p:ext uri="{BB962C8B-B14F-4D97-AF65-F5344CB8AC3E}">
        <p14:creationId xmlns:p14="http://schemas.microsoft.com/office/powerpoint/2010/main" val="1816126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xam-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rPr>
              <a:t>EXAM TIP!</a:t>
            </a:r>
          </a:p>
        </p:txBody>
      </p:sp>
    </p:spTree>
    <p:extLst>
      <p:ext uri="{BB962C8B-B14F-4D97-AF65-F5344CB8AC3E}">
        <p14:creationId xmlns:p14="http://schemas.microsoft.com/office/powerpoint/2010/main" val="69786088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97828D-B33B-4E15-B858-F3BC5C74F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8E1E93DD-C325-459D-94A2-5B2ACD9ED4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3815F098-5E41-4BFF-842A-0AA0BED981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C0A17BF-6A05-4C5B-9950-579B0B89B4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98FB8C13-CBFD-4D17-8532-153FAC6166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89395BCA-54C0-4D78-9DD1-610F4933E170}"/>
              </a:ext>
            </a:extLst>
          </p:cNvPr>
          <p:cNvSpPr>
            <a:spLocks noGrp="1"/>
          </p:cNvSpPr>
          <p:nvPr>
            <p:ph type="dt" sz="half" idx="10"/>
          </p:nvPr>
        </p:nvSpPr>
        <p:spPr/>
        <p:txBody>
          <a:bodyPr/>
          <a:lstStyle/>
          <a:p>
            <a:fld id="{2830D52A-5F20-49F5-B0E2-4E520F8A6D94}" type="datetimeFigureOut">
              <a:rPr lang="en-US" smtClean="0"/>
              <a:t>6/13/17</a:t>
            </a:fld>
            <a:endParaRPr lang="en-US"/>
          </a:p>
        </p:txBody>
      </p:sp>
      <p:sp>
        <p:nvSpPr>
          <p:cNvPr id="8" name="Footer Placeholder 7">
            <a:extLst>
              <a:ext uri="{FF2B5EF4-FFF2-40B4-BE49-F238E27FC236}">
                <a16:creationId xmlns:a16="http://schemas.microsoft.com/office/drawing/2014/main" xmlns="" id="{4361483C-0511-4283-B879-5863839281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02AFC59F-5891-4017-A991-2AA425B7806C}"/>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910234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9AB40E-AF67-4BA7-84F1-3670F03729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246A58ED-104A-424C-BDF6-0EA720F892DE}"/>
              </a:ext>
            </a:extLst>
          </p:cNvPr>
          <p:cNvSpPr>
            <a:spLocks noGrp="1"/>
          </p:cNvSpPr>
          <p:nvPr>
            <p:ph type="dt" sz="half" idx="10"/>
          </p:nvPr>
        </p:nvSpPr>
        <p:spPr/>
        <p:txBody>
          <a:bodyPr/>
          <a:lstStyle/>
          <a:p>
            <a:fld id="{2830D52A-5F20-49F5-B0E2-4E520F8A6D94}" type="datetimeFigureOut">
              <a:rPr lang="en-US" smtClean="0"/>
              <a:t>6/13/17</a:t>
            </a:fld>
            <a:endParaRPr lang="en-US"/>
          </a:p>
        </p:txBody>
      </p:sp>
      <p:sp>
        <p:nvSpPr>
          <p:cNvPr id="4" name="Footer Placeholder 3">
            <a:extLst>
              <a:ext uri="{FF2B5EF4-FFF2-40B4-BE49-F238E27FC236}">
                <a16:creationId xmlns:a16="http://schemas.microsoft.com/office/drawing/2014/main" xmlns="" id="{E110AF60-75DF-4A0B-B16C-DD22E04AFB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9F8D98D7-EA8E-4306-A063-3A4EEBDEB2C4}"/>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692289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3151AFF-1CEB-41B0-866D-D8FD275A6B63}"/>
              </a:ext>
            </a:extLst>
          </p:cNvPr>
          <p:cNvSpPr>
            <a:spLocks noGrp="1"/>
          </p:cNvSpPr>
          <p:nvPr>
            <p:ph type="dt" sz="half" idx="10"/>
          </p:nvPr>
        </p:nvSpPr>
        <p:spPr/>
        <p:txBody>
          <a:bodyPr/>
          <a:lstStyle/>
          <a:p>
            <a:fld id="{2830D52A-5F20-49F5-B0E2-4E520F8A6D94}" type="datetimeFigureOut">
              <a:rPr lang="en-US" smtClean="0"/>
              <a:t>6/13/17</a:t>
            </a:fld>
            <a:endParaRPr lang="en-US"/>
          </a:p>
        </p:txBody>
      </p:sp>
      <p:sp>
        <p:nvSpPr>
          <p:cNvPr id="3" name="Footer Placeholder 2">
            <a:extLst>
              <a:ext uri="{FF2B5EF4-FFF2-40B4-BE49-F238E27FC236}">
                <a16:creationId xmlns:a16="http://schemas.microsoft.com/office/drawing/2014/main" xmlns="" id="{36DC7DE4-847E-49A7-B908-5C90390055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A3922C7-12D1-4765-871C-BA3593C19DE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427861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DFCD53-ED59-4D21-B680-BAD4B5932A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4CE2B8E-9FEA-4616-B71E-534682F37B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A757B19D-7AA1-4957-8152-2379EE4C9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03EA3AD8-F626-4972-9BFE-628D46C32573}"/>
              </a:ext>
            </a:extLst>
          </p:cNvPr>
          <p:cNvSpPr>
            <a:spLocks noGrp="1"/>
          </p:cNvSpPr>
          <p:nvPr>
            <p:ph type="dt" sz="half" idx="10"/>
          </p:nvPr>
        </p:nvSpPr>
        <p:spPr/>
        <p:txBody>
          <a:bodyPr/>
          <a:lstStyle/>
          <a:p>
            <a:fld id="{2830D52A-5F20-49F5-B0E2-4E520F8A6D94}" type="datetimeFigureOut">
              <a:rPr lang="en-US" smtClean="0"/>
              <a:t>6/13/17</a:t>
            </a:fld>
            <a:endParaRPr lang="en-US"/>
          </a:p>
        </p:txBody>
      </p:sp>
      <p:sp>
        <p:nvSpPr>
          <p:cNvPr id="6" name="Footer Placeholder 5">
            <a:extLst>
              <a:ext uri="{FF2B5EF4-FFF2-40B4-BE49-F238E27FC236}">
                <a16:creationId xmlns:a16="http://schemas.microsoft.com/office/drawing/2014/main" xmlns="" id="{581003AE-B33D-4FBE-898C-8E86C2CE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3A25726-5A1F-484A-8546-B63AFC91132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260969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81D06F-5485-44E7-A87E-40478BB66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6808487-B848-4D6A-8130-31A70162AE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CA43B7C5-DB38-4523-8237-6B1CBAC2B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F08AD318-E8F2-4A96-B3D4-2BC67496E785}"/>
              </a:ext>
            </a:extLst>
          </p:cNvPr>
          <p:cNvSpPr>
            <a:spLocks noGrp="1"/>
          </p:cNvSpPr>
          <p:nvPr>
            <p:ph type="dt" sz="half" idx="10"/>
          </p:nvPr>
        </p:nvSpPr>
        <p:spPr/>
        <p:txBody>
          <a:bodyPr/>
          <a:lstStyle/>
          <a:p>
            <a:fld id="{2830D52A-5F20-49F5-B0E2-4E520F8A6D94}" type="datetimeFigureOut">
              <a:rPr lang="en-US" smtClean="0"/>
              <a:t>6/13/17</a:t>
            </a:fld>
            <a:endParaRPr lang="en-US"/>
          </a:p>
        </p:txBody>
      </p:sp>
      <p:sp>
        <p:nvSpPr>
          <p:cNvPr id="6" name="Footer Placeholder 5">
            <a:extLst>
              <a:ext uri="{FF2B5EF4-FFF2-40B4-BE49-F238E27FC236}">
                <a16:creationId xmlns:a16="http://schemas.microsoft.com/office/drawing/2014/main" xmlns="" id="{64E2CA28-8311-4AFD-A9A9-08BF694EF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6882E3F-291C-4858-8EA8-7C6C6F737FF9}"/>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808052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6B233E-F21A-4595-B654-93C69F6C09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143C054-A0C1-4E3C-9A2B-0274992B77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D99ACFF-2BB4-4E3F-9993-5D73DF76297A}"/>
              </a:ext>
            </a:extLst>
          </p:cNvPr>
          <p:cNvSpPr>
            <a:spLocks noGrp="1"/>
          </p:cNvSpPr>
          <p:nvPr>
            <p:ph type="dt" sz="half" idx="10"/>
          </p:nvPr>
        </p:nvSpPr>
        <p:spPr/>
        <p:txBody>
          <a:bodyPr/>
          <a:lstStyle/>
          <a:p>
            <a:fld id="{2830D52A-5F20-49F5-B0E2-4E520F8A6D94}" type="datetimeFigureOut">
              <a:rPr lang="en-US" smtClean="0"/>
              <a:t>6/13/17</a:t>
            </a:fld>
            <a:endParaRPr lang="en-US"/>
          </a:p>
        </p:txBody>
      </p:sp>
      <p:sp>
        <p:nvSpPr>
          <p:cNvPr id="5" name="Footer Placeholder 4">
            <a:extLst>
              <a:ext uri="{FF2B5EF4-FFF2-40B4-BE49-F238E27FC236}">
                <a16:creationId xmlns:a16="http://schemas.microsoft.com/office/drawing/2014/main" xmlns="" id="{6114CAFB-E186-4994-B0FE-0D160DC68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894BFB5-5E75-4AA5-8420-8C5F18A3635F}"/>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932153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70D8942-18DE-4162-BFC1-A43DC681AD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F68544D-679F-4072-BA8D-6C7EAFAF069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26B7624-9FCE-47B6-8E56-9FB61B9194CB}"/>
              </a:ext>
            </a:extLst>
          </p:cNvPr>
          <p:cNvSpPr>
            <a:spLocks noGrp="1"/>
          </p:cNvSpPr>
          <p:nvPr>
            <p:ph type="dt" sz="half" idx="10"/>
          </p:nvPr>
        </p:nvSpPr>
        <p:spPr/>
        <p:txBody>
          <a:bodyPr/>
          <a:lstStyle/>
          <a:p>
            <a:fld id="{2830D52A-5F20-49F5-B0E2-4E520F8A6D94}" type="datetimeFigureOut">
              <a:rPr lang="en-US" smtClean="0"/>
              <a:t>6/13/17</a:t>
            </a:fld>
            <a:endParaRPr lang="en-US"/>
          </a:p>
        </p:txBody>
      </p:sp>
      <p:sp>
        <p:nvSpPr>
          <p:cNvPr id="5" name="Footer Placeholder 4">
            <a:extLst>
              <a:ext uri="{FF2B5EF4-FFF2-40B4-BE49-F238E27FC236}">
                <a16:creationId xmlns:a16="http://schemas.microsoft.com/office/drawing/2014/main" xmlns="" id="{375749F6-49EC-4C01-ABE1-175D0C4EC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C8948C9-0156-4943-9331-F46A977CB79E}"/>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134127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5055083"/>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dirty="0"/>
              <a:t>Click to edit Master title style</a:t>
            </a:r>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xmlns=""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mn-ea"/>
              <a:cs typeface="+mn-cs"/>
            </a:endParaRPr>
          </a:p>
        </p:txBody>
      </p:sp>
      <p:sp>
        <p:nvSpPr>
          <p:cNvPr id="10" name="Content Placeholder 2">
            <a:extLst>
              <a:ext uri="{FF2B5EF4-FFF2-40B4-BE49-F238E27FC236}">
                <a16:creationId xmlns:a16="http://schemas.microsoft.com/office/drawing/2014/main" xmlns=""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68050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01F719-B971-48B3-BB3C-FDACE096A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D2F895F3-6654-4B0B-B4DF-D7261C7A8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CE90CC53-1863-445F-B700-412477A7429F}"/>
              </a:ext>
            </a:extLst>
          </p:cNvPr>
          <p:cNvSpPr>
            <a:spLocks noGrp="1"/>
          </p:cNvSpPr>
          <p:nvPr>
            <p:ph type="dt" sz="half" idx="10"/>
          </p:nvPr>
        </p:nvSpPr>
        <p:spPr/>
        <p:txBody>
          <a:bodyPr/>
          <a:lstStyle/>
          <a:p>
            <a:fld id="{2830D52A-5F20-49F5-B0E2-4E520F8A6D94}" type="datetimeFigureOut">
              <a:rPr lang="en-US" smtClean="0"/>
              <a:t>6/13/17</a:t>
            </a:fld>
            <a:endParaRPr lang="en-US"/>
          </a:p>
        </p:txBody>
      </p:sp>
      <p:sp>
        <p:nvSpPr>
          <p:cNvPr id="5" name="Footer Placeholder 4">
            <a:extLst>
              <a:ext uri="{FF2B5EF4-FFF2-40B4-BE49-F238E27FC236}">
                <a16:creationId xmlns:a16="http://schemas.microsoft.com/office/drawing/2014/main" xmlns=""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128985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Click to edit Master title style</a:t>
            </a:r>
          </a:p>
        </p:txBody>
      </p:sp>
      <p:sp>
        <p:nvSpPr>
          <p:cNvPr id="3" name="Content Placeholder 2">
            <a:extLst>
              <a:ext uri="{FF2B5EF4-FFF2-40B4-BE49-F238E27FC236}">
                <a16:creationId xmlns:a16="http://schemas.microsoft.com/office/drawing/2014/main" xmlns=""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D52EAF4-6C87-4D07-8FA5-B5C4A16CF7C2}"/>
              </a:ext>
            </a:extLst>
          </p:cNvPr>
          <p:cNvSpPr>
            <a:spLocks noGrp="1"/>
          </p:cNvSpPr>
          <p:nvPr>
            <p:ph type="dt" sz="half" idx="10"/>
          </p:nvPr>
        </p:nvSpPr>
        <p:spPr/>
        <p:txBody>
          <a:bodyPr/>
          <a:lstStyle/>
          <a:p>
            <a:fld id="{2830D52A-5F20-49F5-B0E2-4E520F8A6D94}" type="datetimeFigureOut">
              <a:rPr lang="en-US" smtClean="0"/>
              <a:t>6/13/17</a:t>
            </a:fld>
            <a:endParaRPr lang="en-US"/>
          </a:p>
        </p:txBody>
      </p:sp>
      <p:sp>
        <p:nvSpPr>
          <p:cNvPr id="5" name="Footer Placeholder 4">
            <a:extLst>
              <a:ext uri="{FF2B5EF4-FFF2-40B4-BE49-F238E27FC236}">
                <a16:creationId xmlns:a16="http://schemas.microsoft.com/office/drawing/2014/main" xmlns=""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97008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FB0DD6-4E13-49C4-9A70-D98C161C8D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B37A826E-B16E-4C6F-99CE-2E9A071BF7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78457BB2-E55F-454D-97E4-364820B7A4D8}"/>
              </a:ext>
            </a:extLst>
          </p:cNvPr>
          <p:cNvSpPr>
            <a:spLocks noGrp="1"/>
          </p:cNvSpPr>
          <p:nvPr>
            <p:ph type="dt" sz="half" idx="10"/>
          </p:nvPr>
        </p:nvSpPr>
        <p:spPr/>
        <p:txBody>
          <a:bodyPr/>
          <a:lstStyle/>
          <a:p>
            <a:fld id="{2830D52A-5F20-49F5-B0E2-4E520F8A6D94}" type="datetimeFigureOut">
              <a:rPr lang="en-US" smtClean="0"/>
              <a:t>6/13/17</a:t>
            </a:fld>
            <a:endParaRPr lang="en-US"/>
          </a:p>
        </p:txBody>
      </p:sp>
      <p:sp>
        <p:nvSpPr>
          <p:cNvPr id="5" name="Footer Placeholder 4">
            <a:extLst>
              <a:ext uri="{FF2B5EF4-FFF2-40B4-BE49-F238E27FC236}">
                <a16:creationId xmlns:a16="http://schemas.microsoft.com/office/drawing/2014/main" xmlns="" id="{4782507C-3967-4419-8F26-13E68DEF7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6FF91C0-BAFF-4B17-B006-F028B7C589B2}"/>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709850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Click to edit Master title style</a:t>
            </a:r>
          </a:p>
        </p:txBody>
      </p:sp>
      <p:sp>
        <p:nvSpPr>
          <p:cNvPr id="3" name="Content Placeholder 2">
            <a:extLst>
              <a:ext uri="{FF2B5EF4-FFF2-40B4-BE49-F238E27FC236}">
                <a16:creationId xmlns:a16="http://schemas.microsoft.com/office/drawing/2014/main" xmlns=""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D52EAF4-6C87-4D07-8FA5-B5C4A16CF7C2}"/>
              </a:ext>
            </a:extLst>
          </p:cNvPr>
          <p:cNvSpPr>
            <a:spLocks noGrp="1"/>
          </p:cNvSpPr>
          <p:nvPr>
            <p:ph type="dt" sz="half" idx="10"/>
          </p:nvPr>
        </p:nvSpPr>
        <p:spPr/>
        <p:txBody>
          <a:bodyPr/>
          <a:lstStyle/>
          <a:p>
            <a:fld id="{2830D52A-5F20-49F5-B0E2-4E520F8A6D94}" type="datetimeFigureOut">
              <a:rPr lang="en-US" smtClean="0"/>
              <a:t>6/13/17</a:t>
            </a:fld>
            <a:endParaRPr lang="en-US"/>
          </a:p>
        </p:txBody>
      </p:sp>
      <p:sp>
        <p:nvSpPr>
          <p:cNvPr id="5" name="Footer Placeholder 4">
            <a:extLst>
              <a:ext uri="{FF2B5EF4-FFF2-40B4-BE49-F238E27FC236}">
                <a16:creationId xmlns:a16="http://schemas.microsoft.com/office/drawing/2014/main" xmlns=""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197836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01F719-B971-48B3-BB3C-FDACE096A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D2F895F3-6654-4B0B-B4DF-D7261C7A8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CE90CC53-1863-445F-B700-412477A7429F}"/>
              </a:ext>
            </a:extLst>
          </p:cNvPr>
          <p:cNvSpPr>
            <a:spLocks noGrp="1"/>
          </p:cNvSpPr>
          <p:nvPr>
            <p:ph type="dt" sz="half" idx="10"/>
          </p:nvPr>
        </p:nvSpPr>
        <p:spPr/>
        <p:txBody>
          <a:bodyPr/>
          <a:lstStyle/>
          <a:p>
            <a:fld id="{2830D52A-5F20-49F5-B0E2-4E520F8A6D94}" type="datetimeFigureOut">
              <a:rPr lang="en-US" smtClean="0"/>
              <a:t>6/13/17</a:t>
            </a:fld>
            <a:endParaRPr lang="en-US"/>
          </a:p>
        </p:txBody>
      </p:sp>
      <p:sp>
        <p:nvSpPr>
          <p:cNvPr id="5" name="Footer Placeholder 4">
            <a:extLst>
              <a:ext uri="{FF2B5EF4-FFF2-40B4-BE49-F238E27FC236}">
                <a16:creationId xmlns:a16="http://schemas.microsoft.com/office/drawing/2014/main" xmlns=""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796071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59A6F9-746D-45B1-B086-2F4E604AC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C71BC7C-4B78-4CBB-8C9A-568A0F0FF3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086A9EBB-2D7A-46FB-97BF-0BEB0B9237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3635AC8-78D0-48ED-AD53-C02947976843}"/>
              </a:ext>
            </a:extLst>
          </p:cNvPr>
          <p:cNvSpPr>
            <a:spLocks noGrp="1"/>
          </p:cNvSpPr>
          <p:nvPr>
            <p:ph type="dt" sz="half" idx="10"/>
          </p:nvPr>
        </p:nvSpPr>
        <p:spPr/>
        <p:txBody>
          <a:bodyPr/>
          <a:lstStyle/>
          <a:p>
            <a:fld id="{2830D52A-5F20-49F5-B0E2-4E520F8A6D94}" type="datetimeFigureOut">
              <a:rPr lang="en-US" smtClean="0"/>
              <a:t>6/13/17</a:t>
            </a:fld>
            <a:endParaRPr lang="en-US"/>
          </a:p>
        </p:txBody>
      </p:sp>
      <p:sp>
        <p:nvSpPr>
          <p:cNvPr id="6" name="Footer Placeholder 5">
            <a:extLst>
              <a:ext uri="{FF2B5EF4-FFF2-40B4-BE49-F238E27FC236}">
                <a16:creationId xmlns:a16="http://schemas.microsoft.com/office/drawing/2014/main" xmlns="" id="{AE84FA83-6EBE-429E-A5C1-E95F389C4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480274C-F123-44A8-9288-181E4541197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325525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6.xml"/><Relationship Id="rId12" Type="http://schemas.openxmlformats.org/officeDocument/2006/relationships/theme" Target="../theme/theme2.xml"/><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 Id="rId9" Type="http://schemas.openxmlformats.org/officeDocument/2006/relationships/slideLayout" Target="../slideLayouts/slideLayout14.xml"/><Relationship Id="rId10"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C764DE79-268F-4C1A-8933-263129D2AF90}" type="datetimeFigureOut">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6/13/17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239623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3" r:id="rId4"/>
    <p:sldLayoutId id="2147483754" r:id="rId5"/>
  </p:sldLayoutIdLst>
  <p:timing>
    <p:tnLst>
      <p:par>
        <p:cTn xmlns:p14="http://schemas.microsoft.com/office/powerpoint/2010/mai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261DB75-399B-4142-9D86-1BA3C1303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E9B541C-D616-4967-ACD8-5A52170991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37F18BA-496D-410A-BBC4-0E5B5A5CAE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D52A-5F20-49F5-B0E2-4E520F8A6D94}" type="datetimeFigureOut">
              <a:rPr lang="en-US" smtClean="0"/>
              <a:t>6/13/17</a:t>
            </a:fld>
            <a:endParaRPr lang="en-US"/>
          </a:p>
        </p:txBody>
      </p:sp>
      <p:sp>
        <p:nvSpPr>
          <p:cNvPr id="5" name="Footer Placeholder 4">
            <a:extLst>
              <a:ext uri="{FF2B5EF4-FFF2-40B4-BE49-F238E27FC236}">
                <a16:creationId xmlns:a16="http://schemas.microsoft.com/office/drawing/2014/main" xmlns="" id="{9F5238E0-715C-4506-943E-C9E347BAA2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3C0E50ED-D1E2-4BBE-83CE-79AFDF3D88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693DF-7BA8-4423-8E15-3CEC68EDFBE7}" type="slidenum">
              <a:rPr lang="en-US" smtClean="0"/>
              <a:t>‹#›</a:t>
            </a:fld>
            <a:endParaRPr lang="en-US"/>
          </a:p>
        </p:txBody>
      </p:sp>
    </p:spTree>
    <p:extLst>
      <p:ext uri="{BB962C8B-B14F-4D97-AF65-F5344CB8AC3E}">
        <p14:creationId xmlns:p14="http://schemas.microsoft.com/office/powerpoint/2010/main" val="115364368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microsoft.com/en-us/learning/exam-70-534.aspx%23syllabus-2" TargetMode="External"/><Relationship Id="rId4" Type="http://schemas.openxmlformats.org/officeDocument/2006/relationships/hyperlink" Target="https://www.microsoft.com/en-us/learning/exam-70-534.aspx%23syllabus-3" TargetMode="External"/><Relationship Id="rId5" Type="http://schemas.openxmlformats.org/officeDocument/2006/relationships/hyperlink" Target="https://www.microsoft.com/en-us/learning/exam-70-534.aspx%23syllabus-4" TargetMode="External"/><Relationship Id="rId6" Type="http://schemas.openxmlformats.org/officeDocument/2006/relationships/hyperlink" Target="https://www.microsoft.com/en-us/learning/exam-70-534.aspx%23syllabus-5" TargetMode="External"/><Relationship Id="rId7" Type="http://schemas.openxmlformats.org/officeDocument/2006/relationships/hyperlink" Target="https://www.microsoft.com/en-us/learning/exam-70-534.aspx%23syllabus-6" TargetMode="External"/><Relationship Id="rId8" Type="http://schemas.openxmlformats.org/officeDocument/2006/relationships/hyperlink" Target="https://www.microsoft.com/en-us/learning/exam-70-534.aspx%23syllabus-7" TargetMode="External"/><Relationship Id="rId1" Type="http://schemas.openxmlformats.org/officeDocument/2006/relationships/slideLayout" Target="../slideLayouts/slideLayout9.xml"/><Relationship Id="rId2" Type="http://schemas.openxmlformats.org/officeDocument/2006/relationships/hyperlink" Target="https://www.microsoft.com/en-us/learning/exam-70-534.aspx%23syllabus-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1.jpg"/><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hyperlink" Target="https://www.microsoft.com/en-us/learning/exam-70-534.aspx%23syllabus-2"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5.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48" y="74893"/>
            <a:ext cx="11919689" cy="905377"/>
          </a:xfrm>
        </p:spPr>
        <p:txBody>
          <a:bodyPr>
            <a:noAutofit/>
          </a:bodyPr>
          <a:lstStyle/>
          <a:p>
            <a:r>
              <a:rPr lang="en-US" sz="4800" b="1" dirty="0"/>
              <a:t>Exam 70-534 </a:t>
            </a:r>
            <a:r>
              <a:rPr lang="en-US" sz="4000" b="1" dirty="0"/>
              <a:t>Architecting Microsoft Azure Solutions</a:t>
            </a:r>
            <a:endParaRPr lang="en-US" sz="4000" dirty="0"/>
          </a:p>
        </p:txBody>
      </p:sp>
      <p:sp>
        <p:nvSpPr>
          <p:cNvPr id="7" name="Content Placeholder 6"/>
          <p:cNvSpPr>
            <a:spLocks noGrp="1"/>
          </p:cNvSpPr>
          <p:nvPr>
            <p:ph sz="half" idx="1"/>
          </p:nvPr>
        </p:nvSpPr>
        <p:spPr>
          <a:xfrm>
            <a:off x="398232" y="1043730"/>
            <a:ext cx="5699760" cy="5327539"/>
          </a:xfrm>
        </p:spPr>
        <p:txBody>
          <a:bodyPr>
            <a:normAutofit/>
          </a:bodyPr>
          <a:lstStyle/>
          <a:p>
            <a:pPr marL="0" indent="0" eaLnBrk="0" fontAlgn="t" hangingPunct="0">
              <a:lnSpc>
                <a:spcPct val="100000"/>
              </a:lnSpc>
              <a:spcBef>
                <a:spcPct val="0"/>
              </a:spcBef>
              <a:spcAft>
                <a:spcPct val="0"/>
              </a:spcAft>
              <a:buNone/>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1600" u="sng" dirty="0">
                <a:hlinkClick r:id="rId2"/>
              </a:rPr>
              <a:t>Design Azure Resource Manager (ARM) networking (5–10%)</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virtual networks - Extend on-premises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VPN and Express Route architecture and design </a:t>
            </a: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1600" u="sng" dirty="0">
                <a:hlinkClick r:id="rId3"/>
              </a:rPr>
              <a:t>Secure resources (20–25%)</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identity providers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Identify an appropriate data security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role-based access control (RBAC)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Manage security risks by using an appropriate security solution </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1600" u="sng" dirty="0">
                <a:hlinkClick r:id="rId4"/>
              </a:rPr>
              <a:t>Design an application storage and data access strategy (5–10%)</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data storage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Select the appropriate storage option</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5"/>
              </a:rPr>
              <a:t>Design advanced applications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compute-intensive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long-running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Integrate Azure services in a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messaging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applications for background processing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connectivity for hybrid applications</a:t>
            </a:r>
          </a:p>
        </p:txBody>
      </p:sp>
      <p:sp>
        <p:nvSpPr>
          <p:cNvPr id="3" name="Content Placeholder 2"/>
          <p:cNvSpPr>
            <a:spLocks noGrp="1"/>
          </p:cNvSpPr>
          <p:nvPr>
            <p:ph sz="half" idx="2"/>
          </p:nvPr>
        </p:nvSpPr>
        <p:spPr>
          <a:xfrm>
            <a:off x="6358077" y="980270"/>
            <a:ext cx="5699760" cy="5091695"/>
          </a:xfrm>
        </p:spPr>
        <p:txBody>
          <a:bodyPr>
            <a:noAutofit/>
          </a:bodyPr>
          <a:lstStyle/>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6"/>
              </a:rPr>
              <a:t>Design Azure Web and Mobile Apps (5–10%)</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Web Applications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7"/>
              </a:rPr>
              <a:t>Design a management, monitoring, and business continuity strategy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monitoring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business continuity/disaster recovery (BC/DR) capabilities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disaster recovery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Automation and PowerShell workflows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the use cases for Azure Automation configuration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8"/>
              </a:rPr>
              <a:t>Architect an Azure Compute infrastructure (10–15%)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 Bonus: Containers</a:t>
            </a:r>
          </a:p>
          <a:p>
            <a:pPr marL="0" lvl="1" indent="0" fontAlgn="t">
              <a:lnSpc>
                <a:spcPct val="100000"/>
              </a:lnSpc>
              <a:spcBef>
                <a:spcPts val="0"/>
              </a:spcBef>
              <a:spcAft>
                <a:spcPct val="0"/>
              </a:spcAft>
              <a:buSzPts val="1000"/>
              <a:buNone/>
              <a:tabLst>
                <a:tab pos="228600" algn="l"/>
              </a:tabLst>
            </a:pPr>
            <a:endParaRPr lang="en-US" sz="15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98232" y="6142652"/>
            <a:ext cx="9322873" cy="52322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https://www.microsoft.com/learning/en-us/exam-70-534.aspx</a:t>
            </a:r>
          </a:p>
        </p:txBody>
      </p:sp>
    </p:spTree>
    <p:extLst>
      <p:ext uri="{BB962C8B-B14F-4D97-AF65-F5344CB8AC3E}">
        <p14:creationId xmlns:p14="http://schemas.microsoft.com/office/powerpoint/2010/main" val="54112521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4ACD7B-B378-49D2-94AF-98F998964D1E}"/>
              </a:ext>
            </a:extLst>
          </p:cNvPr>
          <p:cNvSpPr>
            <a:spLocks noGrp="1"/>
          </p:cNvSpPr>
          <p:nvPr>
            <p:ph type="title"/>
          </p:nvPr>
        </p:nvSpPr>
        <p:spPr/>
        <p:txBody>
          <a:bodyPr/>
          <a:lstStyle/>
          <a:p>
            <a:r>
              <a:rPr lang="en-US" dirty="0"/>
              <a:t>Access Azure AD using Graph API</a:t>
            </a:r>
          </a:p>
        </p:txBody>
      </p:sp>
      <p:sp>
        <p:nvSpPr>
          <p:cNvPr id="3" name="Content Placeholder 2">
            <a:extLst>
              <a:ext uri="{FF2B5EF4-FFF2-40B4-BE49-F238E27FC236}">
                <a16:creationId xmlns:a16="http://schemas.microsoft.com/office/drawing/2014/main" xmlns="" id="{F1AFAA6E-885B-49BC-8374-CD4C611052D9}"/>
              </a:ext>
            </a:extLst>
          </p:cNvPr>
          <p:cNvSpPr>
            <a:spLocks noGrp="1"/>
          </p:cNvSpPr>
          <p:nvPr>
            <p:ph idx="1"/>
          </p:nvPr>
        </p:nvSpPr>
        <p:spPr/>
        <p:txBody>
          <a:bodyPr>
            <a:normAutofit lnSpcReduction="10000"/>
          </a:bodyPr>
          <a:lstStyle/>
          <a:p>
            <a:pPr marL="0" indent="0">
              <a:buNone/>
            </a:pPr>
            <a:r>
              <a:rPr lang="en-US" dirty="0"/>
              <a:t>REST API endpoints (OData 3.0 compliant)</a:t>
            </a:r>
          </a:p>
          <a:p>
            <a:pPr marL="0" indent="0">
              <a:buNone/>
            </a:pPr>
            <a:r>
              <a:rPr lang="en-US" dirty="0"/>
              <a:t>Supports common operations:</a:t>
            </a:r>
          </a:p>
          <a:p>
            <a:pPr marL="0" indent="0">
              <a:buNone/>
            </a:pPr>
            <a:r>
              <a:rPr lang="en-US" dirty="0"/>
              <a:t>    Create a new user in a directory</a:t>
            </a:r>
          </a:p>
          <a:p>
            <a:pPr marL="0" indent="0">
              <a:buNone/>
            </a:pPr>
            <a:r>
              <a:rPr lang="en-US" dirty="0"/>
              <a:t>    Get a user’s detailed properties</a:t>
            </a:r>
          </a:p>
          <a:p>
            <a:pPr marL="0" indent="0">
              <a:buNone/>
            </a:pPr>
            <a:r>
              <a:rPr lang="en-US" dirty="0"/>
              <a:t>    Update a user’s properties</a:t>
            </a:r>
          </a:p>
          <a:p>
            <a:pPr marL="0" indent="0">
              <a:buNone/>
            </a:pPr>
            <a:r>
              <a:rPr lang="en-US" dirty="0"/>
              <a:t>    Check a user’s group membership for role-based access</a:t>
            </a:r>
          </a:p>
          <a:p>
            <a:pPr marL="0" indent="0">
              <a:buNone/>
            </a:pPr>
            <a:r>
              <a:rPr lang="en-US" dirty="0"/>
              <a:t>    Disable a user’s account or delete it entirely</a:t>
            </a:r>
          </a:p>
          <a:p>
            <a:pPr marL="0" indent="0">
              <a:buNone/>
            </a:pPr>
            <a:endParaRPr lang="en-US" dirty="0"/>
          </a:p>
          <a:p>
            <a:pPr marL="0" indent="0">
              <a:buNone/>
            </a:pPr>
            <a:r>
              <a:rPr lang="en-US" dirty="0"/>
              <a:t>NOTE: Microsoft Graph is the next up and coming way to do this</a:t>
            </a:r>
          </a:p>
        </p:txBody>
      </p:sp>
    </p:spTree>
    <p:extLst>
      <p:ext uri="{BB962C8B-B14F-4D97-AF65-F5344CB8AC3E}">
        <p14:creationId xmlns:p14="http://schemas.microsoft.com/office/powerpoint/2010/main" val="44502183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156839-E2F9-4BC5-969F-0E2EE6BD4FF3}"/>
              </a:ext>
            </a:extLst>
          </p:cNvPr>
          <p:cNvSpPr>
            <a:spLocks noGrp="1"/>
          </p:cNvSpPr>
          <p:nvPr>
            <p:ph type="title"/>
          </p:nvPr>
        </p:nvSpPr>
        <p:spPr/>
        <p:txBody>
          <a:bodyPr/>
          <a:lstStyle/>
          <a:p>
            <a:r>
              <a:rPr lang="en-US" dirty="0"/>
              <a:t>Steps to using Graph API</a:t>
            </a:r>
          </a:p>
        </p:txBody>
      </p:sp>
      <p:sp>
        <p:nvSpPr>
          <p:cNvPr id="3" name="Content Placeholder 2">
            <a:extLst>
              <a:ext uri="{FF2B5EF4-FFF2-40B4-BE49-F238E27FC236}">
                <a16:creationId xmlns:a16="http://schemas.microsoft.com/office/drawing/2014/main" xmlns="" id="{AFC0DF39-09DF-4452-A558-3B0DC406078A}"/>
              </a:ext>
            </a:extLst>
          </p:cNvPr>
          <p:cNvSpPr>
            <a:spLocks noGrp="1"/>
          </p:cNvSpPr>
          <p:nvPr>
            <p:ph idx="1"/>
          </p:nvPr>
        </p:nvSpPr>
        <p:spPr>
          <a:xfrm>
            <a:off x="838200" y="1825625"/>
            <a:ext cx="10515600" cy="2700655"/>
          </a:xfrm>
        </p:spPr>
        <p:txBody>
          <a:bodyPr/>
          <a:lstStyle/>
          <a:p>
            <a:pPr marL="0" indent="0">
              <a:buNone/>
            </a:pPr>
            <a:r>
              <a:rPr lang="en-US" dirty="0"/>
              <a:t>Three steps to accessing Microsoft Graph API</a:t>
            </a:r>
          </a:p>
          <a:p>
            <a:pPr marL="514350" indent="-514350">
              <a:buAutoNum type="arabicPeriod"/>
            </a:pPr>
            <a:r>
              <a:rPr lang="en-US" dirty="0"/>
              <a:t>Add application with a client secret</a:t>
            </a:r>
          </a:p>
          <a:p>
            <a:pPr marL="514350" indent="-514350">
              <a:buAutoNum type="arabicPeriod"/>
            </a:pPr>
            <a:r>
              <a:rPr lang="en-US" dirty="0"/>
              <a:t>Use secret and other info to authenticate to Graph API and get token</a:t>
            </a:r>
          </a:p>
          <a:p>
            <a:pPr marL="514350" indent="-514350">
              <a:buAutoNum type="arabicPeriod"/>
            </a:pPr>
            <a:r>
              <a:rPr lang="en-US" dirty="0"/>
              <a:t>Use returned token to make requests to the API endpoint</a:t>
            </a:r>
          </a:p>
          <a:p>
            <a:pPr marL="0" indent="0">
              <a:buNone/>
            </a:pPr>
            <a:endParaRPr lang="en-US" dirty="0"/>
          </a:p>
          <a:p>
            <a:endParaRPr lang="en-US" dirty="0"/>
          </a:p>
        </p:txBody>
      </p:sp>
      <p:sp>
        <p:nvSpPr>
          <p:cNvPr id="4" name="TextBox 3">
            <a:extLst>
              <a:ext uri="{FF2B5EF4-FFF2-40B4-BE49-F238E27FC236}">
                <a16:creationId xmlns:a16="http://schemas.microsoft.com/office/drawing/2014/main" xmlns="" id="{55C5917B-C587-44A2-9808-E70700A05A3A}"/>
              </a:ext>
            </a:extLst>
          </p:cNvPr>
          <p:cNvSpPr txBox="1"/>
          <p:nvPr/>
        </p:nvSpPr>
        <p:spPr>
          <a:xfrm>
            <a:off x="97155" y="5063490"/>
            <a:ext cx="11997690" cy="738664"/>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https://graph.windows.net/{tenantId}/{resourcePath}?{apiVersion}</a:t>
            </a:r>
          </a:p>
          <a:p>
            <a:endParaRPr lang="en-US" dirty="0"/>
          </a:p>
        </p:txBody>
      </p:sp>
    </p:spTree>
    <p:extLst>
      <p:ext uri="{BB962C8B-B14F-4D97-AF65-F5344CB8AC3E}">
        <p14:creationId xmlns:p14="http://schemas.microsoft.com/office/powerpoint/2010/main" val="114510318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Which of the following are needed to interact with the Graph API?</a:t>
            </a:r>
          </a:p>
        </p:txBody>
      </p:sp>
      <p:sp>
        <p:nvSpPr>
          <p:cNvPr id="5" name="Content Placeholder 4"/>
          <p:cNvSpPr>
            <a:spLocks noGrp="1"/>
          </p:cNvSpPr>
          <p:nvPr>
            <p:ph idx="1"/>
          </p:nvPr>
        </p:nvSpPr>
        <p:spPr/>
        <p:txBody>
          <a:bodyPr/>
          <a:lstStyle/>
          <a:p>
            <a:r>
              <a:rPr lang="en-US" dirty="0"/>
              <a:t>Access Token</a:t>
            </a:r>
          </a:p>
          <a:p>
            <a:r>
              <a:rPr lang="en-US" dirty="0"/>
              <a:t>The Azure AD Application Key</a:t>
            </a:r>
          </a:p>
          <a:p>
            <a:r>
              <a:rPr lang="en-US" dirty="0"/>
              <a:t>The Azure AD Tenant ID</a:t>
            </a:r>
          </a:p>
          <a:p>
            <a:r>
              <a:rPr lang="en-US" dirty="0"/>
              <a:t>Refresh Token</a:t>
            </a:r>
          </a:p>
          <a:p>
            <a:endParaRPr lang="en-US" dirty="0"/>
          </a:p>
          <a:p>
            <a:endParaRPr lang="en-US" dirty="0"/>
          </a:p>
        </p:txBody>
      </p:sp>
    </p:spTree>
    <p:extLst>
      <p:ext uri="{BB962C8B-B14F-4D97-AF65-F5344CB8AC3E}">
        <p14:creationId xmlns:p14="http://schemas.microsoft.com/office/powerpoint/2010/main" val="289524114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Which of the following are needed to interact with the Graph API?</a:t>
            </a:r>
          </a:p>
        </p:txBody>
      </p:sp>
      <p:sp>
        <p:nvSpPr>
          <p:cNvPr id="6" name="Content Placeholder 5"/>
          <p:cNvSpPr>
            <a:spLocks noGrp="1"/>
          </p:cNvSpPr>
          <p:nvPr>
            <p:ph idx="10"/>
          </p:nvPr>
        </p:nvSpPr>
        <p:spPr/>
        <p:txBody>
          <a:bodyPr/>
          <a:lstStyle/>
          <a:p>
            <a:r>
              <a:rPr lang="en-US" dirty="0"/>
              <a:t>Access Token</a:t>
            </a:r>
          </a:p>
          <a:p>
            <a:r>
              <a:rPr lang="en-US" dirty="0"/>
              <a:t>The Azure AD Application Key</a:t>
            </a:r>
          </a:p>
          <a:p>
            <a:r>
              <a:rPr lang="en-US" dirty="0"/>
              <a:t>The Azure AD Tenant ID</a:t>
            </a:r>
          </a:p>
        </p:txBody>
      </p:sp>
    </p:spTree>
    <p:extLst>
      <p:ext uri="{BB962C8B-B14F-4D97-AF65-F5344CB8AC3E}">
        <p14:creationId xmlns:p14="http://schemas.microsoft.com/office/powerpoint/2010/main" val="137823308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20BC31-EFB3-408F-B1B4-0F4EF10535E5}"/>
              </a:ext>
            </a:extLst>
          </p:cNvPr>
          <p:cNvSpPr>
            <a:spLocks noGrp="1"/>
          </p:cNvSpPr>
          <p:nvPr>
            <p:ph type="title"/>
          </p:nvPr>
        </p:nvSpPr>
        <p:spPr/>
        <p:txBody>
          <a:bodyPr/>
          <a:lstStyle/>
          <a:p>
            <a:r>
              <a:rPr lang="en-US" dirty="0"/>
              <a:t>Terms</a:t>
            </a:r>
          </a:p>
        </p:txBody>
      </p:sp>
      <p:sp>
        <p:nvSpPr>
          <p:cNvPr id="4" name="TextBox 3">
            <a:extLst>
              <a:ext uri="{FF2B5EF4-FFF2-40B4-BE49-F238E27FC236}">
                <a16:creationId xmlns:a16="http://schemas.microsoft.com/office/drawing/2014/main" xmlns="" id="{3F7D9CE6-20A4-44C3-BAE9-2FC45834F38B}"/>
              </a:ext>
            </a:extLst>
          </p:cNvPr>
          <p:cNvSpPr txBox="1"/>
          <p:nvPr/>
        </p:nvSpPr>
        <p:spPr>
          <a:xfrm>
            <a:off x="701459" y="1690688"/>
            <a:ext cx="5398716" cy="5078313"/>
          </a:xfrm>
          <a:prstGeom prst="rect">
            <a:avLst/>
          </a:prstGeom>
          <a:noFill/>
        </p:spPr>
        <p:txBody>
          <a:bodyPr wrap="square" rtlCol="0">
            <a:spAutoFit/>
          </a:bodyPr>
          <a:lstStyle/>
          <a:p>
            <a:r>
              <a:rPr lang="en-US" b="1" dirty="0"/>
              <a:t>client</a:t>
            </a:r>
            <a:r>
              <a:rPr lang="en-US" dirty="0"/>
              <a:t> refers to the mobile app, web app, etc. that wants to access a resource</a:t>
            </a:r>
          </a:p>
          <a:p>
            <a:endParaRPr lang="en-US" b="1" dirty="0"/>
          </a:p>
          <a:p>
            <a:r>
              <a:rPr lang="en-US" b="1" dirty="0"/>
              <a:t>resource owner </a:t>
            </a:r>
            <a:r>
              <a:rPr lang="en-US" dirty="0"/>
              <a:t> has control of resources that are being secured</a:t>
            </a:r>
            <a:endParaRPr lang="en-US" b="1" dirty="0"/>
          </a:p>
          <a:p>
            <a:endParaRPr lang="en-US" b="1" dirty="0"/>
          </a:p>
          <a:p>
            <a:r>
              <a:rPr lang="en-US" b="1" dirty="0"/>
              <a:t>security token</a:t>
            </a:r>
            <a:r>
              <a:rPr lang="en-US" dirty="0"/>
              <a:t> is a collection of claims.  It is often digitally signed, encrypted, and transferred through secured channels to ensure its conﬁdentiality, integrity, and authenticity (aka </a:t>
            </a:r>
            <a:r>
              <a:rPr lang="en-US" b="1" dirty="0"/>
              <a:t>access token</a:t>
            </a:r>
            <a:r>
              <a:rPr lang="en-US" dirty="0"/>
              <a:t>)</a:t>
            </a:r>
          </a:p>
          <a:p>
            <a:endParaRPr lang="en-US" b="1" dirty="0"/>
          </a:p>
          <a:p>
            <a:r>
              <a:rPr lang="en-US" b="1" dirty="0"/>
              <a:t>service provider</a:t>
            </a:r>
            <a:r>
              <a:rPr lang="en-US" dirty="0"/>
              <a:t> provides requested services (aka </a:t>
            </a:r>
            <a:r>
              <a:rPr lang="en-US" b="1" dirty="0"/>
              <a:t>relying party</a:t>
            </a:r>
            <a:r>
              <a:rPr lang="en-US" dirty="0"/>
              <a:t>)</a:t>
            </a:r>
          </a:p>
          <a:p>
            <a:endParaRPr lang="en-US" dirty="0"/>
          </a:p>
          <a:p>
            <a:r>
              <a:rPr lang="en-US" b="1" dirty="0"/>
              <a:t>identity provider</a:t>
            </a:r>
            <a:r>
              <a:rPr lang="en-US" dirty="0"/>
              <a:t> authenticates entities and issues security tokens to relying parties (aka </a:t>
            </a:r>
            <a:r>
              <a:rPr lang="en-US" b="1" dirty="0"/>
              <a:t>security token service </a:t>
            </a:r>
            <a:r>
              <a:rPr lang="en-US" dirty="0"/>
              <a:t>STS or </a:t>
            </a:r>
            <a:r>
              <a:rPr lang="en-US" b="1" dirty="0"/>
              <a:t>authorization server</a:t>
            </a:r>
            <a:r>
              <a:rPr lang="en-US" dirty="0"/>
              <a:t> AS)</a:t>
            </a:r>
          </a:p>
          <a:p>
            <a:endParaRPr lang="en-US" dirty="0"/>
          </a:p>
        </p:txBody>
      </p:sp>
      <p:sp>
        <p:nvSpPr>
          <p:cNvPr id="7" name="TextBox 6">
            <a:extLst>
              <a:ext uri="{FF2B5EF4-FFF2-40B4-BE49-F238E27FC236}">
                <a16:creationId xmlns:a16="http://schemas.microsoft.com/office/drawing/2014/main" xmlns="" id="{4A3CA7C4-B0AC-4649-92F8-539D5A8114A5}"/>
              </a:ext>
            </a:extLst>
          </p:cNvPr>
          <p:cNvSpPr txBox="1"/>
          <p:nvPr/>
        </p:nvSpPr>
        <p:spPr>
          <a:xfrm>
            <a:off x="6236916" y="1202172"/>
            <a:ext cx="5268934" cy="5355312"/>
          </a:xfrm>
          <a:prstGeom prst="rect">
            <a:avLst/>
          </a:prstGeom>
          <a:noFill/>
        </p:spPr>
        <p:txBody>
          <a:bodyPr wrap="square" rtlCol="0">
            <a:spAutoFit/>
          </a:bodyPr>
          <a:lstStyle/>
          <a:p>
            <a:r>
              <a:rPr lang="en-US" b="1" dirty="0"/>
              <a:t>authentication</a:t>
            </a:r>
            <a:r>
              <a:rPr lang="en-US" dirty="0"/>
              <a:t> is to verify if an entity is  indeed what it claims to be</a:t>
            </a:r>
          </a:p>
          <a:p>
            <a:endParaRPr lang="en-US" b="1" dirty="0"/>
          </a:p>
          <a:p>
            <a:r>
              <a:rPr lang="en-US" b="1" dirty="0"/>
              <a:t>authorization</a:t>
            </a:r>
            <a:r>
              <a:rPr lang="en-US" dirty="0"/>
              <a:t> is the process of determining whether an authenticated user has access to certain functionalities provided by the service provider</a:t>
            </a:r>
          </a:p>
          <a:p>
            <a:endParaRPr lang="en-US" b="1" dirty="0"/>
          </a:p>
          <a:p>
            <a:r>
              <a:rPr lang="en-US" b="1" dirty="0"/>
              <a:t>claim</a:t>
            </a:r>
            <a:r>
              <a:rPr lang="en-US" dirty="0"/>
              <a:t> is an assertion made on an attribute of an entity (think property or descriptor or attribute)</a:t>
            </a:r>
          </a:p>
          <a:p>
            <a:endParaRPr lang="en-US" b="1" dirty="0"/>
          </a:p>
          <a:p>
            <a:r>
              <a:rPr lang="en-US" b="1" dirty="0"/>
              <a:t>refresh token </a:t>
            </a:r>
            <a:r>
              <a:rPr lang="en-US" dirty="0"/>
              <a:t>is optionally issued with the access token and is a longer lasting credential (than the access token) solely used to request additional access tokens.</a:t>
            </a:r>
          </a:p>
          <a:p>
            <a:endParaRPr lang="en-US" dirty="0"/>
          </a:p>
          <a:p>
            <a:r>
              <a:rPr lang="en-US" b="1" dirty="0"/>
              <a:t>identity token or id token </a:t>
            </a:r>
            <a:r>
              <a:rPr lang="en-US" dirty="0"/>
              <a:t>is OpenID’s extension to OAuth 2.  The structure is similar to the access token, but indicates user authentication -not authorization. (aka </a:t>
            </a:r>
            <a:r>
              <a:rPr lang="en-US" b="1" dirty="0"/>
              <a:t>authorization token</a:t>
            </a:r>
            <a:r>
              <a:rPr lang="en-US" dirty="0"/>
              <a:t>)</a:t>
            </a:r>
            <a:endParaRPr lang="en-US" b="1" dirty="0"/>
          </a:p>
        </p:txBody>
      </p:sp>
    </p:spTree>
    <p:extLst>
      <p:ext uri="{BB962C8B-B14F-4D97-AF65-F5344CB8AC3E}">
        <p14:creationId xmlns:p14="http://schemas.microsoft.com/office/powerpoint/2010/main" val="13673379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BA2492-37F7-4FA9-BF82-E5D21ECC6E89}"/>
              </a:ext>
            </a:extLst>
          </p:cNvPr>
          <p:cNvSpPr>
            <a:spLocks noGrp="1"/>
          </p:cNvSpPr>
          <p:nvPr>
            <p:ph type="title"/>
          </p:nvPr>
        </p:nvSpPr>
        <p:spPr/>
        <p:txBody>
          <a:bodyPr/>
          <a:lstStyle/>
          <a:p>
            <a:r>
              <a:rPr lang="en-US" dirty="0"/>
              <a:t>Important Flows</a:t>
            </a:r>
          </a:p>
        </p:txBody>
      </p:sp>
      <p:sp>
        <p:nvSpPr>
          <p:cNvPr id="3" name="Content Placeholder 2">
            <a:extLst>
              <a:ext uri="{FF2B5EF4-FFF2-40B4-BE49-F238E27FC236}">
                <a16:creationId xmlns:a16="http://schemas.microsoft.com/office/drawing/2014/main" xmlns="" id="{4991A86A-CBE1-401B-AE0D-A6807A25492F}"/>
              </a:ext>
            </a:extLst>
          </p:cNvPr>
          <p:cNvSpPr>
            <a:spLocks noGrp="1"/>
          </p:cNvSpPr>
          <p:nvPr>
            <p:ph idx="1"/>
          </p:nvPr>
        </p:nvSpPr>
        <p:spPr/>
        <p:txBody>
          <a:bodyPr>
            <a:normAutofit/>
          </a:bodyPr>
          <a:lstStyle/>
          <a:p>
            <a:pPr marL="0" indent="0">
              <a:buNone/>
            </a:pPr>
            <a:r>
              <a:rPr lang="en-US" dirty="0"/>
              <a:t>Authorization Code Flow</a:t>
            </a:r>
          </a:p>
          <a:p>
            <a:pPr marL="0" indent="0">
              <a:buNone/>
            </a:pPr>
            <a:r>
              <a:rPr lang="en-US" sz="2000" dirty="0"/>
              <a:t>The Authorization Code Flow returns an Authorization Code to the Client, which can then exchange it for an ID Token and an Access Token directly.</a:t>
            </a:r>
          </a:p>
          <a:p>
            <a:pPr marL="0" indent="0">
              <a:buNone/>
            </a:pPr>
            <a:endParaRPr lang="en-US" sz="2000" dirty="0"/>
          </a:p>
          <a:p>
            <a:pPr marL="0" indent="0">
              <a:buNone/>
            </a:pPr>
            <a:r>
              <a:rPr lang="en-US" dirty="0"/>
              <a:t>Implicit Flow</a:t>
            </a:r>
          </a:p>
          <a:p>
            <a:pPr marL="0" indent="0">
              <a:buNone/>
            </a:pPr>
            <a:r>
              <a:rPr lang="en-US" sz="2000" dirty="0"/>
              <a:t>The Implicit Flow is mainly used by Clients implemented in a browser using a scripting language. The Access Token and ID Token are returned directly to the Client.</a:t>
            </a:r>
          </a:p>
          <a:p>
            <a:pPr marL="0" indent="0">
              <a:buNone/>
            </a:pPr>
            <a:endParaRPr lang="en-US" sz="2000" dirty="0"/>
          </a:p>
          <a:p>
            <a:pPr marL="0" indent="0">
              <a:buNone/>
            </a:pPr>
            <a:r>
              <a:rPr lang="en-US" dirty="0"/>
              <a:t>Hybrid Flow</a:t>
            </a:r>
          </a:p>
          <a:p>
            <a:pPr marL="0" indent="0">
              <a:buNone/>
            </a:pPr>
            <a:r>
              <a:rPr lang="en-US" sz="2000" dirty="0"/>
              <a:t>The Hybrid Flow, some tokens are returned from the Authorization Endpoint and others are returned from the Token Endpoint.</a:t>
            </a:r>
          </a:p>
        </p:txBody>
      </p:sp>
    </p:spTree>
    <p:extLst>
      <p:ext uri="{BB962C8B-B14F-4D97-AF65-F5344CB8AC3E}">
        <p14:creationId xmlns:p14="http://schemas.microsoft.com/office/powerpoint/2010/main" val="228292907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76DA87-D9B5-411E-BB7B-13AA1D6D8C86}"/>
              </a:ext>
            </a:extLst>
          </p:cNvPr>
          <p:cNvSpPr>
            <a:spLocks noGrp="1"/>
          </p:cNvSpPr>
          <p:nvPr>
            <p:ph type="title"/>
          </p:nvPr>
        </p:nvSpPr>
        <p:spPr/>
        <p:txBody>
          <a:bodyPr/>
          <a:lstStyle/>
          <a:p>
            <a:r>
              <a:rPr lang="en-US" dirty="0"/>
              <a:t>Authorization Flow and Implicit Flow</a:t>
            </a:r>
          </a:p>
        </p:txBody>
      </p:sp>
      <p:graphicFrame>
        <p:nvGraphicFramePr>
          <p:cNvPr id="4" name="Content Placeholder 3">
            <a:extLst>
              <a:ext uri="{FF2B5EF4-FFF2-40B4-BE49-F238E27FC236}">
                <a16:creationId xmlns:a16="http://schemas.microsoft.com/office/drawing/2014/main" xmlns="" id="{A5DA0F8F-AD0F-42EF-ACFA-AE84E05A92B1}"/>
              </a:ext>
            </a:extLst>
          </p:cNvPr>
          <p:cNvGraphicFramePr>
            <a:graphicFrameLocks noGrp="1"/>
          </p:cNvGraphicFramePr>
          <p:nvPr>
            <p:ph idx="1"/>
            <p:extLst>
              <p:ext uri="{D42A27DB-BD31-4B8C-83A1-F6EECF244321}">
                <p14:modId xmlns:p14="http://schemas.microsoft.com/office/powerpoint/2010/main" val="1966793952"/>
              </p:ext>
            </p:extLst>
          </p:nvPr>
        </p:nvGraphicFramePr>
        <p:xfrm>
          <a:off x="838200" y="1825625"/>
          <a:ext cx="10515600" cy="48514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xmlns="" val="3730928322"/>
                    </a:ext>
                  </a:extLst>
                </a:gridCol>
                <a:gridCol w="5257800">
                  <a:extLst>
                    <a:ext uri="{9D8B030D-6E8A-4147-A177-3AD203B41FA5}">
                      <a16:colId xmlns:a16="http://schemas.microsoft.com/office/drawing/2014/main" xmlns="" val="2346454285"/>
                    </a:ext>
                  </a:extLst>
                </a:gridCol>
              </a:tblGrid>
              <a:tr h="370840">
                <a:tc>
                  <a:txBody>
                    <a:bodyPr/>
                    <a:lstStyle/>
                    <a:p>
                      <a:r>
                        <a:rPr lang="en-US" dirty="0"/>
                        <a:t>Authorization Code Flow</a:t>
                      </a:r>
                    </a:p>
                  </a:txBody>
                  <a:tcPr/>
                </a:tc>
                <a:tc>
                  <a:txBody>
                    <a:bodyPr/>
                    <a:lstStyle/>
                    <a:p>
                      <a:r>
                        <a:rPr lang="en-US" dirty="0"/>
                        <a:t>Implicit Flow</a:t>
                      </a:r>
                    </a:p>
                  </a:txBody>
                  <a:tcPr/>
                </a:tc>
                <a:extLst>
                  <a:ext uri="{0D108BD9-81ED-4DB2-BD59-A6C34878D82A}">
                    <a16:rowId xmlns:a16="http://schemas.microsoft.com/office/drawing/2014/main" xmlns="" val="3303154205"/>
                  </a:ext>
                </a:extLst>
              </a:tr>
              <a:tr h="370840">
                <a:tc>
                  <a:txBody>
                    <a:bodyPr/>
                    <a:lstStyle/>
                    <a:p>
                      <a:r>
                        <a:rPr lang="en-US" sz="1800" b="0" i="0" kern="1200" dirty="0">
                          <a:solidFill>
                            <a:schemeClr val="dk1"/>
                          </a:solidFill>
                          <a:effectLst/>
                          <a:latin typeface="+mn-lt"/>
                          <a:ea typeface="+mn-ea"/>
                          <a:cs typeface="+mn-cs"/>
                        </a:rPr>
                        <a:t>1.  Client prepares an Authentication Request containing the desired request parameters.</a:t>
                      </a:r>
                    </a:p>
                    <a:p>
                      <a:r>
                        <a:rPr lang="en-US" sz="1800" b="0" i="0" kern="1200" dirty="0">
                          <a:solidFill>
                            <a:schemeClr val="dk1"/>
                          </a:solidFill>
                          <a:effectLst/>
                          <a:latin typeface="+mn-lt"/>
                          <a:ea typeface="+mn-ea"/>
                          <a:cs typeface="+mn-cs"/>
                        </a:rPr>
                        <a:t>2.  Client sends the request to the Authorization Server.</a:t>
                      </a:r>
                    </a:p>
                    <a:p>
                      <a:r>
                        <a:rPr lang="en-US" sz="1800" b="0" i="0" kern="1200" dirty="0">
                          <a:solidFill>
                            <a:schemeClr val="dk1"/>
                          </a:solidFill>
                          <a:effectLst/>
                          <a:latin typeface="+mn-lt"/>
                          <a:ea typeface="+mn-ea"/>
                          <a:cs typeface="+mn-cs"/>
                        </a:rPr>
                        <a:t>3.  Authorization Server Authenticates the End-User.</a:t>
                      </a:r>
                    </a:p>
                    <a:p>
                      <a:r>
                        <a:rPr lang="en-US" sz="1800" b="0" i="0" kern="1200" dirty="0">
                          <a:solidFill>
                            <a:schemeClr val="dk1"/>
                          </a:solidFill>
                          <a:effectLst/>
                          <a:latin typeface="+mn-lt"/>
                          <a:ea typeface="+mn-ea"/>
                          <a:cs typeface="+mn-cs"/>
                        </a:rPr>
                        <a:t>4.  Authorization Server obtains End-User Consent/Authorization.</a:t>
                      </a:r>
                    </a:p>
                    <a:p>
                      <a:r>
                        <a:rPr lang="en-US" sz="1800" b="0" i="0" kern="1200" dirty="0">
                          <a:solidFill>
                            <a:schemeClr val="dk1"/>
                          </a:solidFill>
                          <a:effectLst/>
                          <a:latin typeface="+mn-lt"/>
                          <a:ea typeface="+mn-ea"/>
                          <a:cs typeface="+mn-cs"/>
                        </a:rPr>
                        <a:t>5.  Authorization Server sends the End-User back to the Client with an </a:t>
                      </a:r>
                      <a:r>
                        <a:rPr lang="en-US" sz="1800" b="1" i="1" kern="1200" dirty="0">
                          <a:solidFill>
                            <a:schemeClr val="dk1"/>
                          </a:solidFill>
                          <a:effectLst/>
                          <a:latin typeface="+mn-lt"/>
                          <a:ea typeface="+mn-ea"/>
                          <a:cs typeface="+mn-cs"/>
                        </a:rPr>
                        <a:t>Authorization Code</a:t>
                      </a:r>
                      <a:r>
                        <a:rPr lang="en-US" sz="1800" b="0" i="1" kern="1200" dirty="0">
                          <a:solidFill>
                            <a:schemeClr val="dk1"/>
                          </a:solidFill>
                          <a:effectLst/>
                          <a:latin typeface="+mn-lt"/>
                          <a:ea typeface="+mn-ea"/>
                          <a:cs typeface="+mn-cs"/>
                        </a:rPr>
                        <a:t>.</a:t>
                      </a:r>
                    </a:p>
                    <a:p>
                      <a:r>
                        <a:rPr lang="en-US" sz="1800" b="1" i="1" kern="1200" dirty="0">
                          <a:solidFill>
                            <a:schemeClr val="dk1"/>
                          </a:solidFill>
                          <a:effectLst/>
                          <a:latin typeface="+mn-lt"/>
                          <a:ea typeface="+mn-ea"/>
                          <a:cs typeface="+mn-cs"/>
                        </a:rPr>
                        <a:t>6.  Client requests a response using the Authorization Code at the Token Endpoint.</a:t>
                      </a:r>
                    </a:p>
                    <a:p>
                      <a:r>
                        <a:rPr lang="en-US" sz="1800" b="1" i="1" kern="1200" dirty="0">
                          <a:solidFill>
                            <a:schemeClr val="dk1"/>
                          </a:solidFill>
                          <a:effectLst/>
                          <a:latin typeface="+mn-lt"/>
                          <a:ea typeface="+mn-ea"/>
                          <a:cs typeface="+mn-cs"/>
                        </a:rPr>
                        <a:t>7.  Client receives a response that contains an ID Token and Access Token in the response body.</a:t>
                      </a:r>
                    </a:p>
                    <a:p>
                      <a:r>
                        <a:rPr lang="en-US" sz="1800" b="1" i="1" kern="1200" dirty="0">
                          <a:solidFill>
                            <a:schemeClr val="dk1"/>
                          </a:solidFill>
                          <a:effectLst/>
                          <a:latin typeface="+mn-lt"/>
                          <a:ea typeface="+mn-ea"/>
                          <a:cs typeface="+mn-cs"/>
                        </a:rPr>
                        <a:t>8.  Client validates the ID token and retrieves the End-User's Subject Identifier.</a:t>
                      </a:r>
                    </a:p>
                    <a:p>
                      <a:endParaRPr lang="en-US" dirty="0"/>
                    </a:p>
                  </a:txBody>
                  <a:tcPr/>
                </a:tc>
                <a:tc>
                  <a:txBody>
                    <a:bodyPr/>
                    <a:lstStyle/>
                    <a:p>
                      <a:r>
                        <a:rPr lang="en-US" sz="1800" b="0" i="0" kern="1200" dirty="0">
                          <a:solidFill>
                            <a:schemeClr val="dk1"/>
                          </a:solidFill>
                          <a:effectLst/>
                          <a:latin typeface="+mn-lt"/>
                          <a:ea typeface="+mn-ea"/>
                          <a:cs typeface="+mn-cs"/>
                        </a:rPr>
                        <a:t>1.  Client prepares an Authentication Request containing the desired request parameters.</a:t>
                      </a:r>
                    </a:p>
                    <a:p>
                      <a:r>
                        <a:rPr lang="en-US" sz="1800" b="0" i="0" kern="1200" dirty="0">
                          <a:solidFill>
                            <a:schemeClr val="dk1"/>
                          </a:solidFill>
                          <a:effectLst/>
                          <a:latin typeface="+mn-lt"/>
                          <a:ea typeface="+mn-ea"/>
                          <a:cs typeface="+mn-cs"/>
                        </a:rPr>
                        <a:t>2.  Client sends the request to the Authorization Server.</a:t>
                      </a:r>
                    </a:p>
                    <a:p>
                      <a:r>
                        <a:rPr lang="en-US" sz="1800" b="0" i="0" kern="1200" dirty="0">
                          <a:solidFill>
                            <a:schemeClr val="dk1"/>
                          </a:solidFill>
                          <a:effectLst/>
                          <a:latin typeface="+mn-lt"/>
                          <a:ea typeface="+mn-ea"/>
                          <a:cs typeface="+mn-cs"/>
                        </a:rPr>
                        <a:t>3.  Authorization Server Authenticates the End-User.</a:t>
                      </a:r>
                    </a:p>
                    <a:p>
                      <a:r>
                        <a:rPr lang="en-US" sz="1800" b="0" i="0" kern="1200" dirty="0">
                          <a:solidFill>
                            <a:schemeClr val="dk1"/>
                          </a:solidFill>
                          <a:effectLst/>
                          <a:latin typeface="+mn-lt"/>
                          <a:ea typeface="+mn-ea"/>
                          <a:cs typeface="+mn-cs"/>
                        </a:rPr>
                        <a:t>4.  Authorization Server obtains End-User Consent/Authorization.</a:t>
                      </a:r>
                    </a:p>
                    <a:p>
                      <a:r>
                        <a:rPr lang="en-US" sz="1800" b="0" i="0" kern="1200" dirty="0">
                          <a:solidFill>
                            <a:schemeClr val="dk1"/>
                          </a:solidFill>
                          <a:effectLst/>
                          <a:latin typeface="+mn-lt"/>
                          <a:ea typeface="+mn-ea"/>
                          <a:cs typeface="+mn-cs"/>
                        </a:rPr>
                        <a:t>5.  Authorization Server sends the End-User back to the Client with an </a:t>
                      </a:r>
                      <a:r>
                        <a:rPr lang="en-US" sz="1800" b="1" i="1" kern="1200" dirty="0">
                          <a:solidFill>
                            <a:schemeClr val="dk1"/>
                          </a:solidFill>
                          <a:effectLst/>
                          <a:latin typeface="+mn-lt"/>
                          <a:ea typeface="+mn-ea"/>
                          <a:cs typeface="+mn-cs"/>
                        </a:rPr>
                        <a:t>ID Token and, if requested, an Access Token.</a:t>
                      </a:r>
                    </a:p>
                    <a:p>
                      <a:r>
                        <a:rPr lang="en-US" sz="1800" b="1" i="1" kern="1200" dirty="0">
                          <a:solidFill>
                            <a:schemeClr val="dk1"/>
                          </a:solidFill>
                          <a:effectLst/>
                          <a:latin typeface="+mn-lt"/>
                          <a:ea typeface="+mn-ea"/>
                          <a:cs typeface="+mn-cs"/>
                        </a:rPr>
                        <a:t>6.  Client validates the ID token and retrieves the End-User's Subject Identifier.</a:t>
                      </a:r>
                    </a:p>
                    <a:p>
                      <a:endParaRPr lang="en-US" dirty="0"/>
                    </a:p>
                  </a:txBody>
                  <a:tcPr/>
                </a:tc>
                <a:extLst>
                  <a:ext uri="{0D108BD9-81ED-4DB2-BD59-A6C34878D82A}">
                    <a16:rowId xmlns:a16="http://schemas.microsoft.com/office/drawing/2014/main" xmlns="" val="608728941"/>
                  </a:ext>
                </a:extLst>
              </a:tr>
            </a:tbl>
          </a:graphicData>
        </a:graphic>
      </p:graphicFrame>
    </p:spTree>
    <p:extLst>
      <p:ext uri="{BB962C8B-B14F-4D97-AF65-F5344CB8AC3E}">
        <p14:creationId xmlns:p14="http://schemas.microsoft.com/office/powerpoint/2010/main" val="367493277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20BC31-EFB3-408F-B1B4-0F4EF10535E5}"/>
              </a:ext>
            </a:extLst>
          </p:cNvPr>
          <p:cNvSpPr>
            <a:spLocks noGrp="1"/>
          </p:cNvSpPr>
          <p:nvPr>
            <p:ph type="title"/>
          </p:nvPr>
        </p:nvSpPr>
        <p:spPr/>
        <p:txBody>
          <a:bodyPr/>
          <a:lstStyle/>
          <a:p>
            <a:r>
              <a:rPr lang="en-US" dirty="0"/>
              <a:t>Secure Using OAuth and OpenID Connect</a:t>
            </a:r>
          </a:p>
        </p:txBody>
      </p:sp>
      <p:sp>
        <p:nvSpPr>
          <p:cNvPr id="3" name="Content Placeholder 2">
            <a:extLst>
              <a:ext uri="{FF2B5EF4-FFF2-40B4-BE49-F238E27FC236}">
                <a16:creationId xmlns:a16="http://schemas.microsoft.com/office/drawing/2014/main" xmlns="" id="{F2889C2F-DD15-45E1-96FD-A2D5D3E69370}"/>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xmlns="" id="{98430BAC-C074-4B42-A008-D0C6BBC927AF}"/>
              </a:ext>
            </a:extLst>
          </p:cNvPr>
          <p:cNvSpPr txBox="1"/>
          <p:nvPr/>
        </p:nvSpPr>
        <p:spPr>
          <a:xfrm>
            <a:off x="337159" y="1502688"/>
            <a:ext cx="11762984" cy="535531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app.UseOpenIdConnectAuthentication</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new </a:t>
            </a:r>
            <a:r>
              <a:rPr lang="en-US" dirty="0" err="1">
                <a:latin typeface="Courier New" panose="02070309020205020404" pitchFamily="49" charset="0"/>
                <a:cs typeface="Courier New" panose="02070309020205020404" pitchFamily="49" charset="0"/>
              </a:rPr>
              <a:t>OpenIdConnectAuthenticationOptions</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ClientId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clientId</a:t>
            </a:r>
            <a:r>
              <a:rPr lang="en-US" dirty="0">
                <a:latin typeface="Courier New" panose="02070309020205020404" pitchFamily="49" charset="0"/>
                <a:cs typeface="Courier New" panose="02070309020205020404" pitchFamily="49" charset="0"/>
              </a:rPr>
              <a:t>, </a:t>
            </a:r>
            <a:r>
              <a:rPr lang="en-US" dirty="0"/>
              <a:t>// The Client ID uniquely identifies application to Azure AD.</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Authority = Authority,//</a:t>
            </a:r>
            <a:r>
              <a:rPr lang="en-US" dirty="0"/>
              <a:t>https://login.microsoftonline.com/{tenantId} Sign-in URL of tenant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PostLogoutRedirectUri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redirectUri</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RedirectUri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redirectUri</a:t>
            </a:r>
            <a:r>
              <a:rPr lang="en-US" dirty="0">
                <a:latin typeface="Courier New" panose="02070309020205020404" pitchFamily="49" charset="0"/>
                <a:cs typeface="Courier New" panose="02070309020205020404" pitchFamily="49" charset="0"/>
              </a:rPr>
              <a:t>, </a:t>
            </a:r>
            <a:r>
              <a:rPr lang="en-US" dirty="0"/>
              <a:t>// Redirect Uri is the URL where the user will be redirected</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 NOTE: handlers are in order of when they get called</a:t>
            </a:r>
          </a:p>
          <a:p>
            <a:r>
              <a:rPr lang="en-US" dirty="0">
                <a:latin typeface="Courier New" panose="02070309020205020404" pitchFamily="49" charset="0"/>
                <a:cs typeface="Courier New" panose="02070309020205020404" pitchFamily="49" charset="0"/>
              </a:rPr>
              <a:t>           Notifications = new </a:t>
            </a:r>
            <a:r>
              <a:rPr lang="en-US" dirty="0" err="1">
                <a:latin typeface="Courier New" panose="02070309020205020404" pitchFamily="49" charset="0"/>
                <a:cs typeface="Courier New" panose="02070309020205020404" pitchFamily="49" charset="0"/>
              </a:rPr>
              <a:t>OpenIdConnectAuthenticationNotifications</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RedirectToIdentityProvider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OnRedirectToIdentityProvider</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MessageReceived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OnMessageReceived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SecurityTokenReceived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OnSecurityTokenReceived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SecurityTokenValidated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OnSecurityTokenValidated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AuthorizationCodeReceived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OnAuthorizationCodeReceived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AuthenticationFailed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OnAuthenticationFailed</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11961106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When using OAuth and OpenID Connect, which notification handler will you know the user is a valid logged in Azure AD user?</a:t>
            </a:r>
          </a:p>
        </p:txBody>
      </p:sp>
      <p:sp>
        <p:nvSpPr>
          <p:cNvPr id="5" name="Content Placeholder 4"/>
          <p:cNvSpPr>
            <a:spLocks noGrp="1"/>
          </p:cNvSpPr>
          <p:nvPr>
            <p:ph idx="1"/>
          </p:nvPr>
        </p:nvSpPr>
        <p:spPr/>
        <p:txBody>
          <a:bodyPr/>
          <a:lstStyle/>
          <a:p>
            <a:r>
              <a:rPr lang="en-US" dirty="0" err="1"/>
              <a:t>RedirectToIdentityProvider</a:t>
            </a:r>
            <a:endParaRPr lang="en-US" dirty="0"/>
          </a:p>
          <a:p>
            <a:r>
              <a:rPr lang="en-US" dirty="0" err="1"/>
              <a:t>MessageReceived</a:t>
            </a:r>
            <a:endParaRPr lang="en-US" dirty="0"/>
          </a:p>
          <a:p>
            <a:r>
              <a:rPr lang="en-US" dirty="0" err="1"/>
              <a:t>SecurityTokenReceived</a:t>
            </a:r>
            <a:endParaRPr lang="en-US" dirty="0"/>
          </a:p>
          <a:p>
            <a:r>
              <a:rPr lang="en-US" dirty="0" err="1"/>
              <a:t>SecurityTokenValidated</a:t>
            </a:r>
            <a:endParaRPr lang="en-US" dirty="0"/>
          </a:p>
          <a:p>
            <a:r>
              <a:rPr lang="en-US" dirty="0" err="1"/>
              <a:t>AuthorizationCodeReceived</a:t>
            </a:r>
            <a:endParaRPr lang="en-US" dirty="0"/>
          </a:p>
          <a:p>
            <a:r>
              <a:rPr lang="en-US" dirty="0" err="1"/>
              <a:t>AuthenticationFailed</a:t>
            </a:r>
            <a:endParaRPr lang="en-US" dirty="0"/>
          </a:p>
        </p:txBody>
      </p:sp>
    </p:spTree>
    <p:extLst>
      <p:ext uri="{BB962C8B-B14F-4D97-AF65-F5344CB8AC3E}">
        <p14:creationId xmlns:p14="http://schemas.microsoft.com/office/powerpoint/2010/main" val="352926594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When using OAuth and OpenID Connect, which notification handler will you know the user is a valid logged in Azure AD user?</a:t>
            </a:r>
          </a:p>
        </p:txBody>
      </p:sp>
      <p:sp>
        <p:nvSpPr>
          <p:cNvPr id="6" name="Content Placeholder 5"/>
          <p:cNvSpPr>
            <a:spLocks noGrp="1"/>
          </p:cNvSpPr>
          <p:nvPr>
            <p:ph idx="10"/>
          </p:nvPr>
        </p:nvSpPr>
        <p:spPr/>
        <p:txBody>
          <a:bodyPr/>
          <a:lstStyle/>
          <a:p>
            <a:pPr>
              <a:buFont typeface="+mj-lt"/>
              <a:buAutoNum type="arabicParenR" startAt="5"/>
            </a:pPr>
            <a:r>
              <a:rPr lang="en-US" dirty="0" err="1"/>
              <a:t>AuthorizationCodeReceived</a:t>
            </a:r>
            <a:endParaRPr lang="en-US" dirty="0"/>
          </a:p>
        </p:txBody>
      </p:sp>
    </p:spTree>
    <p:extLst>
      <p:ext uri="{BB962C8B-B14F-4D97-AF65-F5344CB8AC3E}">
        <p14:creationId xmlns:p14="http://schemas.microsoft.com/office/powerpoint/2010/main" val="411077796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effectLst>
            <a:outerShdw blurRad="50800" dist="38100" dir="13500000" algn="br" rotWithShape="0">
              <a:prstClr val="black">
                <a:alpha val="40000"/>
              </a:prstClr>
            </a:outerShdw>
          </a:effectLst>
        </p:spPr>
        <p:txBody>
          <a:bodyPr>
            <a:normAutofit/>
          </a:bodyPr>
          <a:lstStyle/>
          <a:p>
            <a:r>
              <a:rPr lang="en-US" sz="4313" dirty="0" smtClean="0"/>
              <a:t>Securing Resources</a:t>
            </a:r>
            <a:endParaRPr lang="en-US" sz="4313" dirty="0"/>
          </a:p>
        </p:txBody>
      </p:sp>
      <p:graphicFrame>
        <p:nvGraphicFramePr>
          <p:cNvPr id="32" name="Diagram 31"/>
          <p:cNvGraphicFramePr/>
          <p:nvPr>
            <p:extLst>
              <p:ext uri="{D42A27DB-BD31-4B8C-83A1-F6EECF244321}">
                <p14:modId xmlns:p14="http://schemas.microsoft.com/office/powerpoint/2010/main" val="809478912"/>
              </p:ext>
            </p:extLst>
          </p:nvPr>
        </p:nvGraphicFramePr>
        <p:xfrm>
          <a:off x="-859879" y="1496135"/>
          <a:ext cx="5382894" cy="493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74497" y="1496135"/>
            <a:ext cx="8057681" cy="4930336"/>
          </a:xfrm>
          <a:prstGeom prst="rect">
            <a:avLst/>
          </a:prstGeom>
        </p:spPr>
      </p:pic>
    </p:spTree>
    <p:extLst>
      <p:ext uri="{BB962C8B-B14F-4D97-AF65-F5344CB8AC3E}">
        <p14:creationId xmlns:p14="http://schemas.microsoft.com/office/powerpoint/2010/main" val="2328261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89E109-BC82-468D-8B35-1D666433C7C8}"/>
              </a:ext>
            </a:extLst>
          </p:cNvPr>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Quite a few components participate in an authentication and authorization workflow. Understanding how they interact with one another is the key to a successful implementation.</a:t>
            </a:r>
          </a:p>
        </p:txBody>
      </p:sp>
    </p:spTree>
    <p:extLst>
      <p:ext uri="{BB962C8B-B14F-4D97-AF65-F5344CB8AC3E}">
        <p14:creationId xmlns:p14="http://schemas.microsoft.com/office/powerpoint/2010/main" val="184045467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124F3-778A-4B51-9531-2FBFB3550680}"/>
              </a:ext>
            </a:extLst>
          </p:cNvPr>
          <p:cNvSpPr>
            <a:spLocks noGrp="1"/>
          </p:cNvSpPr>
          <p:nvPr>
            <p:ph type="title"/>
          </p:nvPr>
        </p:nvSpPr>
        <p:spPr/>
        <p:txBody>
          <a:bodyPr/>
          <a:lstStyle/>
          <a:p>
            <a:r>
              <a:rPr lang="en-US" dirty="0"/>
              <a:t>Secure resources by using </a:t>
            </a:r>
            <a:r>
              <a:rPr lang="en-US" dirty="0" smtClean="0"/>
              <a:t>hybrid identities</a:t>
            </a:r>
            <a:endParaRPr lang="en-US" dirty="0"/>
          </a:p>
        </p:txBody>
      </p:sp>
      <p:sp>
        <p:nvSpPr>
          <p:cNvPr id="3" name="Text Placeholder 2">
            <a:extLst>
              <a:ext uri="{FF2B5EF4-FFF2-40B4-BE49-F238E27FC236}">
                <a16:creationId xmlns:a16="http://schemas.microsoft.com/office/drawing/2014/main" xmlns="" id="{6E532B85-B928-4F31-8F50-F9C17C7085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39519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SAML</a:t>
            </a:r>
            <a:endParaRPr lang="en-US" dirty="0"/>
          </a:p>
        </p:txBody>
      </p:sp>
      <p:sp>
        <p:nvSpPr>
          <p:cNvPr id="3" name="Content Placeholder 2">
            <a:extLst>
              <a:ext uri="{FF2B5EF4-FFF2-40B4-BE49-F238E27FC236}">
                <a16:creationId xmlns:a16="http://schemas.microsoft.com/office/drawing/2014/main" xmlns="" id="{10268B94-2AF6-4ADF-BC5F-B8A1EEF2B0D3}"/>
              </a:ext>
            </a:extLst>
          </p:cNvPr>
          <p:cNvSpPr>
            <a:spLocks noGrp="1"/>
          </p:cNvSpPr>
          <p:nvPr>
            <p:ph idx="1"/>
          </p:nvPr>
        </p:nvSpPr>
        <p:spPr/>
        <p:txBody>
          <a:bodyPr>
            <a:normAutofit/>
          </a:bodyPr>
          <a:lstStyle/>
          <a:p>
            <a:pPr marL="0" indent="0">
              <a:buNone/>
            </a:pPr>
            <a:r>
              <a:rPr lang="en-US" dirty="0" smtClean="0"/>
              <a:t>Azure AD supports the SAML 2.0 protocol</a:t>
            </a:r>
          </a:p>
          <a:p>
            <a:pPr marL="0" indent="0">
              <a:buNone/>
            </a:pPr>
            <a:endParaRPr lang="en-US" dirty="0"/>
          </a:p>
          <a:p>
            <a:pPr marL="0" indent="0">
              <a:buNone/>
            </a:pPr>
            <a:r>
              <a:rPr lang="en-US" dirty="0" smtClean="0"/>
              <a:t>All that’s required is a client that can interact via the SAML protocol</a:t>
            </a:r>
            <a:endParaRPr lang="en-US" dirty="0"/>
          </a:p>
          <a:p>
            <a:pPr marL="0" indent="0">
              <a:buNone/>
            </a:pPr>
            <a:endParaRPr lang="en-US" dirty="0"/>
          </a:p>
        </p:txBody>
      </p:sp>
    </p:spTree>
    <p:extLst>
      <p:ext uri="{BB962C8B-B14F-4D97-AF65-F5344CB8AC3E}">
        <p14:creationId xmlns:p14="http://schemas.microsoft.com/office/powerpoint/2010/main" val="3139268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AD FS</a:t>
            </a:r>
            <a:endParaRPr lang="en-US" dirty="0"/>
          </a:p>
        </p:txBody>
      </p:sp>
      <p:pic>
        <p:nvPicPr>
          <p:cNvPr id="6" name="Picture 5" descr="adfs.png"/>
          <p:cNvPicPr>
            <a:picLocks noChangeAspect="1"/>
          </p:cNvPicPr>
          <p:nvPr/>
        </p:nvPicPr>
        <p:blipFill rotWithShape="1">
          <a:blip r:embed="rId3">
            <a:extLst>
              <a:ext uri="{28A0092B-C50C-407E-A947-70E740481C1C}">
                <a14:useLocalDpi xmlns:a14="http://schemas.microsoft.com/office/drawing/2010/main" val="0"/>
              </a:ext>
            </a:extLst>
          </a:blip>
          <a:srcRect l="531" t="11885" r="299" b="1081"/>
          <a:stretch/>
        </p:blipFill>
        <p:spPr>
          <a:xfrm>
            <a:off x="227964" y="1334970"/>
            <a:ext cx="11740143" cy="4753794"/>
          </a:xfrm>
          <a:prstGeom prst="rect">
            <a:avLst/>
          </a:prstGeom>
        </p:spPr>
      </p:pic>
    </p:spTree>
    <p:extLst>
      <p:ext uri="{BB962C8B-B14F-4D97-AF65-F5344CB8AC3E}">
        <p14:creationId xmlns:p14="http://schemas.microsoft.com/office/powerpoint/2010/main" val="3870836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AD FS</a:t>
            </a:r>
            <a:endParaRPr lang="en-US" dirty="0"/>
          </a:p>
        </p:txBody>
      </p:sp>
      <p:sp>
        <p:nvSpPr>
          <p:cNvPr id="3" name="Content Placeholder 2">
            <a:extLst>
              <a:ext uri="{FF2B5EF4-FFF2-40B4-BE49-F238E27FC236}">
                <a16:creationId xmlns:a16="http://schemas.microsoft.com/office/drawing/2014/main" xmlns="" id="{10268B94-2AF6-4ADF-BC5F-B8A1EEF2B0D3}"/>
              </a:ext>
            </a:extLst>
          </p:cNvPr>
          <p:cNvSpPr>
            <a:spLocks noGrp="1"/>
          </p:cNvSpPr>
          <p:nvPr>
            <p:ph idx="1"/>
          </p:nvPr>
        </p:nvSpPr>
        <p:spPr/>
        <p:txBody>
          <a:bodyPr>
            <a:normAutofit/>
          </a:bodyPr>
          <a:lstStyle/>
          <a:p>
            <a:pPr marL="171450" indent="-171450">
              <a:buFont typeface="Arial"/>
              <a:buChar char="•"/>
            </a:pPr>
            <a:r>
              <a:rPr lang="en-US" dirty="0"/>
              <a:t>Simplicity and consistency</a:t>
            </a:r>
          </a:p>
          <a:p>
            <a:pPr marL="628650" lvl="1" indent="-171450">
              <a:buFont typeface="Arial"/>
              <a:buChar char="•"/>
            </a:pPr>
            <a:r>
              <a:rPr lang="en-US" dirty="0" smtClean="0"/>
              <a:t>Use the same set of APIs and patterns to enable sign on</a:t>
            </a:r>
          </a:p>
          <a:p>
            <a:pPr marL="628650" lvl="1" indent="-171450">
              <a:buFont typeface="Arial"/>
              <a:buChar char="•"/>
            </a:pPr>
            <a:r>
              <a:rPr lang="en-US" dirty="0" smtClean="0"/>
              <a:t>Use the same set of libraries you can already use to authenticate users against Azure AD</a:t>
            </a:r>
          </a:p>
          <a:p>
            <a:pPr marL="171450" indent="-171450">
              <a:buFont typeface="Arial"/>
              <a:buChar char="•"/>
            </a:pPr>
            <a:r>
              <a:rPr lang="en-US" dirty="0" smtClean="0"/>
              <a:t>Flexibility</a:t>
            </a:r>
            <a:endParaRPr lang="en-US" dirty="0"/>
          </a:p>
          <a:p>
            <a:pPr marL="628650" lvl="1" indent="-171450">
              <a:buFont typeface="Arial"/>
              <a:buChar char="•"/>
            </a:pPr>
            <a:r>
              <a:rPr lang="en-US" dirty="0"/>
              <a:t>In addition to standard user authorization, enable more complex </a:t>
            </a:r>
            <a:r>
              <a:rPr lang="en-US" dirty="0" smtClean="0"/>
              <a:t>scenarios</a:t>
            </a:r>
            <a:endParaRPr lang="en-US" dirty="0"/>
          </a:p>
          <a:p>
            <a:pPr marL="171450" indent="-171450">
              <a:buFont typeface="Arial"/>
              <a:buChar char="•"/>
            </a:pPr>
            <a:r>
              <a:rPr lang="en-US" dirty="0" smtClean="0"/>
              <a:t>Industry </a:t>
            </a:r>
            <a:r>
              <a:rPr lang="en-US" dirty="0"/>
              <a:t>support</a:t>
            </a:r>
          </a:p>
          <a:p>
            <a:pPr marL="628650" lvl="1" indent="-171450">
              <a:buFont typeface="Arial"/>
              <a:buChar char="•"/>
            </a:pPr>
            <a:r>
              <a:rPr lang="en-US" dirty="0" err="1"/>
              <a:t>OAuth</a:t>
            </a:r>
            <a:r>
              <a:rPr lang="en-US" dirty="0"/>
              <a:t> 2.0 and </a:t>
            </a:r>
            <a:r>
              <a:rPr lang="en-US" dirty="0" err="1"/>
              <a:t>OpenID</a:t>
            </a:r>
            <a:r>
              <a:rPr lang="en-US" dirty="0"/>
              <a:t> Connect enjoy wide utilization across the industry, so knowledge of these patterns will help you enable authentication and authorization outside of an Active Directory environment as well</a:t>
            </a:r>
          </a:p>
          <a:p>
            <a:pPr marL="0" indent="0">
              <a:buNone/>
            </a:pPr>
            <a:endParaRPr lang="en-US" dirty="0"/>
          </a:p>
        </p:txBody>
      </p:sp>
    </p:spTree>
    <p:extLst>
      <p:ext uri="{BB962C8B-B14F-4D97-AF65-F5344CB8AC3E}">
        <p14:creationId xmlns:p14="http://schemas.microsoft.com/office/powerpoint/2010/main" val="37370729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AD Connect</a:t>
            </a:r>
            <a:endParaRPr lang="en-US" dirty="0"/>
          </a:p>
        </p:txBody>
      </p:sp>
      <p:pic>
        <p:nvPicPr>
          <p:cNvPr id="6" name="Picture 5"/>
          <p:cNvPicPr>
            <a:picLocks noChangeAspect="1"/>
          </p:cNvPicPr>
          <p:nvPr/>
        </p:nvPicPr>
        <p:blipFill rotWithShape="1">
          <a:blip r:embed="rId3"/>
          <a:srcRect l="986" t="2711" r="505" b="997"/>
          <a:stretch/>
        </p:blipFill>
        <p:spPr>
          <a:xfrm>
            <a:off x="2361054" y="846566"/>
            <a:ext cx="7506527" cy="5258479"/>
          </a:xfrm>
          <a:prstGeom prst="rect">
            <a:avLst/>
          </a:prstGeom>
          <a:ln>
            <a:noFill/>
          </a:ln>
        </p:spPr>
      </p:pic>
    </p:spTree>
    <p:extLst>
      <p:ext uri="{BB962C8B-B14F-4D97-AF65-F5344CB8AC3E}">
        <p14:creationId xmlns:p14="http://schemas.microsoft.com/office/powerpoint/2010/main" val="3155686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AD Connect SSO</a:t>
            </a:r>
            <a:endParaRPr lang="en-US" dirty="0"/>
          </a:p>
        </p:txBody>
      </p:sp>
      <p:pic>
        <p:nvPicPr>
          <p:cNvPr id="3" name="Picture 2" descr="adconnectsso.png"/>
          <p:cNvPicPr>
            <a:picLocks noChangeAspect="1"/>
          </p:cNvPicPr>
          <p:nvPr/>
        </p:nvPicPr>
        <p:blipFill rotWithShape="1">
          <a:blip r:embed="rId3">
            <a:extLst>
              <a:ext uri="{28A0092B-C50C-407E-A947-70E740481C1C}">
                <a14:useLocalDpi xmlns:a14="http://schemas.microsoft.com/office/drawing/2010/main" val="0"/>
              </a:ext>
            </a:extLst>
          </a:blip>
          <a:srcRect l="559" t="1499" r="559" b="1006"/>
          <a:stretch/>
        </p:blipFill>
        <p:spPr>
          <a:xfrm>
            <a:off x="1791145" y="1269850"/>
            <a:ext cx="8630064" cy="4818914"/>
          </a:xfrm>
          <a:prstGeom prst="rect">
            <a:avLst/>
          </a:prstGeom>
        </p:spPr>
      </p:pic>
    </p:spTree>
    <p:extLst>
      <p:ext uri="{BB962C8B-B14F-4D97-AF65-F5344CB8AC3E}">
        <p14:creationId xmlns:p14="http://schemas.microsoft.com/office/powerpoint/2010/main" val="3301253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AD Connect SSO - Requirements</a:t>
            </a:r>
            <a:endParaRPr lang="en-US" dirty="0"/>
          </a:p>
        </p:txBody>
      </p:sp>
      <p:sp>
        <p:nvSpPr>
          <p:cNvPr id="3" name="Content Placeholder 2">
            <a:extLst>
              <a:ext uri="{FF2B5EF4-FFF2-40B4-BE49-F238E27FC236}">
                <a16:creationId xmlns:a16="http://schemas.microsoft.com/office/drawing/2014/main" xmlns="" id="{10268B94-2AF6-4ADF-BC5F-B8A1EEF2B0D3}"/>
              </a:ext>
            </a:extLst>
          </p:cNvPr>
          <p:cNvSpPr>
            <a:spLocks noGrp="1"/>
          </p:cNvSpPr>
          <p:nvPr>
            <p:ph idx="1"/>
          </p:nvPr>
        </p:nvSpPr>
        <p:spPr/>
        <p:txBody>
          <a:bodyPr>
            <a:normAutofit fontScale="92500" lnSpcReduction="10000"/>
          </a:bodyPr>
          <a:lstStyle/>
          <a:p>
            <a:pPr marL="0" indent="0">
              <a:buNone/>
            </a:pPr>
            <a:r>
              <a:rPr lang="en-US" dirty="0"/>
              <a:t>Your user is signing in on a corporate desktop</a:t>
            </a:r>
            <a:r>
              <a:rPr lang="en-US" dirty="0" smtClean="0"/>
              <a:t>.</a:t>
            </a:r>
          </a:p>
          <a:p>
            <a:pPr marL="0" indent="0">
              <a:buNone/>
            </a:pPr>
            <a:endParaRPr lang="en-US" dirty="0"/>
          </a:p>
          <a:p>
            <a:pPr marL="0" indent="0">
              <a:buNone/>
            </a:pPr>
            <a:r>
              <a:rPr lang="en-US" dirty="0"/>
              <a:t>The desktop has been previously joined to your Active Directory (AD) domain</a:t>
            </a:r>
            <a:r>
              <a:rPr lang="en-US" dirty="0" smtClean="0"/>
              <a:t>.</a:t>
            </a:r>
          </a:p>
          <a:p>
            <a:pPr marL="0" indent="0">
              <a:buNone/>
            </a:pPr>
            <a:endParaRPr lang="en-US" dirty="0"/>
          </a:p>
          <a:p>
            <a:pPr marL="0" indent="0">
              <a:buNone/>
            </a:pPr>
            <a:r>
              <a:rPr lang="en-US" dirty="0"/>
              <a:t>The desktop has a direct connection to your Domain Controller (DC), either on the corporate wired or wireless network or via a remote access connection, such as a VPN connection</a:t>
            </a:r>
            <a:r>
              <a:rPr lang="en-US" dirty="0" smtClean="0"/>
              <a:t>.</a:t>
            </a:r>
          </a:p>
          <a:p>
            <a:pPr marL="0" indent="0">
              <a:buNone/>
            </a:pPr>
            <a:endParaRPr lang="en-US" dirty="0"/>
          </a:p>
          <a:p>
            <a:pPr marL="0" indent="0">
              <a:buNone/>
            </a:pPr>
            <a:r>
              <a:rPr lang="en-US" dirty="0"/>
              <a:t>Our service endpoints have been included to the browser's Intranet zone.</a:t>
            </a:r>
          </a:p>
          <a:p>
            <a:pPr marL="0" indent="0">
              <a:buNone/>
            </a:pPr>
            <a:endParaRPr lang="en-US" dirty="0"/>
          </a:p>
        </p:txBody>
      </p:sp>
    </p:spTree>
    <p:extLst>
      <p:ext uri="{BB962C8B-B14F-4D97-AF65-F5344CB8AC3E}">
        <p14:creationId xmlns:p14="http://schemas.microsoft.com/office/powerpoint/2010/main" val="19850964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124F3-778A-4B51-9531-2FBFB3550680}"/>
              </a:ext>
            </a:extLst>
          </p:cNvPr>
          <p:cNvSpPr>
            <a:spLocks noGrp="1"/>
          </p:cNvSpPr>
          <p:nvPr>
            <p:ph type="title"/>
          </p:nvPr>
        </p:nvSpPr>
        <p:spPr/>
        <p:txBody>
          <a:bodyPr/>
          <a:lstStyle/>
          <a:p>
            <a:r>
              <a:rPr lang="en-US" dirty="0"/>
              <a:t>Secure resources by using identity providers</a:t>
            </a:r>
          </a:p>
        </p:txBody>
      </p:sp>
      <p:sp>
        <p:nvSpPr>
          <p:cNvPr id="3" name="Text Placeholder 2">
            <a:extLst>
              <a:ext uri="{FF2B5EF4-FFF2-40B4-BE49-F238E27FC236}">
                <a16:creationId xmlns:a16="http://schemas.microsoft.com/office/drawing/2014/main" xmlns="" id="{6E532B85-B928-4F31-8F50-F9C17C7085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93623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0BB56E-0191-4029-B0DC-A063933DE797}"/>
              </a:ext>
            </a:extLst>
          </p:cNvPr>
          <p:cNvSpPr>
            <a:spLocks noGrp="1"/>
          </p:cNvSpPr>
          <p:nvPr>
            <p:ph type="title"/>
          </p:nvPr>
        </p:nvSpPr>
        <p:spPr/>
        <p:txBody>
          <a:bodyPr/>
          <a:lstStyle/>
          <a:p>
            <a:r>
              <a:rPr lang="en-US" dirty="0"/>
              <a:t>Azure AD B2B vs Azure AD B2C</a:t>
            </a:r>
          </a:p>
        </p:txBody>
      </p:sp>
      <p:pic>
        <p:nvPicPr>
          <p:cNvPr id="6" name="Picture 5">
            <a:extLst>
              <a:ext uri="{FF2B5EF4-FFF2-40B4-BE49-F238E27FC236}">
                <a16:creationId xmlns:a16="http://schemas.microsoft.com/office/drawing/2014/main" xmlns="" id="{194B2C69-C26C-43DD-A844-6AEDD7F1D01B}"/>
              </a:ext>
            </a:extLst>
          </p:cNvPr>
          <p:cNvPicPr>
            <a:picLocks noChangeAspect="1"/>
          </p:cNvPicPr>
          <p:nvPr/>
        </p:nvPicPr>
        <p:blipFill>
          <a:blip r:embed="rId3"/>
          <a:stretch>
            <a:fillRect/>
          </a:stretch>
        </p:blipFill>
        <p:spPr>
          <a:xfrm>
            <a:off x="948381" y="1690688"/>
            <a:ext cx="10295238" cy="4657143"/>
          </a:xfrm>
          <a:prstGeom prst="rect">
            <a:avLst/>
          </a:prstGeom>
        </p:spPr>
      </p:pic>
    </p:spTree>
    <p:extLst>
      <p:ext uri="{BB962C8B-B14F-4D97-AF65-F5344CB8AC3E}">
        <p14:creationId xmlns:p14="http://schemas.microsoft.com/office/powerpoint/2010/main" val="14056560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u="sng" dirty="0">
                <a:hlinkClick r:id="rId3"/>
              </a:rPr>
              <a:t>Secure resources (20–25%)</a:t>
            </a:r>
            <a:endParaRPr lang="en-US" dirty="0"/>
          </a:p>
        </p:txBody>
      </p:sp>
      <p:sp>
        <p:nvSpPr>
          <p:cNvPr id="5" name="Content Placeholder 4"/>
          <p:cNvSpPr>
            <a:spLocks noGrp="1"/>
          </p:cNvSpPr>
          <p:nvPr>
            <p:ph sz="half" idx="1"/>
          </p:nvPr>
        </p:nvSpPr>
        <p:spPr>
          <a:xfrm>
            <a:off x="239849" y="1516288"/>
            <a:ext cx="5699760" cy="5193698"/>
          </a:xfrm>
        </p:spPr>
        <p:txBody>
          <a:bodyPr>
            <a:normAutofit fontScale="77500" lnSpcReduction="20000"/>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1. Secure resources by using managed identities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Describe the differences between Active Directory on-premises and Azure Active Directory (Azure AD),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Programmatically access Azure AD using Graph API,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Secure access to resources from Azure AD applications using OAuth and OpenID Connect</a:t>
            </a:r>
          </a:p>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2. Secure resources by using </a:t>
            </a:r>
            <a:r>
              <a:rPr lang="en-US" sz="2600" b="1" dirty="0" smtClean="0">
                <a:latin typeface="Calibri" panose="020F0502020204030204" pitchFamily="34" charset="0"/>
                <a:ea typeface="Calibri" panose="020F0502020204030204" pitchFamily="34" charset="0"/>
                <a:cs typeface="Times New Roman" panose="02020603050405020304" pitchFamily="18" charset="0"/>
              </a:rPr>
              <a:t>hybrid identities </a:t>
            </a:r>
            <a:endParaRPr lang="en-US" sz="2600" b="1" dirty="0">
              <a:latin typeface="Calibri" panose="020F0502020204030204" pitchFamily="34" charset="0"/>
              <a:ea typeface="Calibri" panose="020F0502020204030204" pitchFamily="34" charset="0"/>
              <a:cs typeface="Times New Roman" panose="02020603050405020304" pitchFamily="18" charset="0"/>
            </a:endParaRP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Use SAML claims to authenticate to on-premises resources, describe AD Connect synchronization, implement federated identities using Active Directory Federation Services (ADFS</a:t>
            </a:r>
            <a:r>
              <a:rPr lang="en-US" sz="1800" dirty="0" smtClean="0">
                <a:latin typeface="Calibri" panose="020F0502020204030204" pitchFamily="34" charset="0"/>
                <a:ea typeface="Calibri" panose="020F0502020204030204" pitchFamily="34" charset="0"/>
                <a:cs typeface="Times New Roman" panose="02020603050405020304" pitchFamily="18" charset="0"/>
              </a:rPr>
              <a:t>)</a:t>
            </a:r>
          </a:p>
          <a:p>
            <a:pPr marL="0" indent="0">
              <a:lnSpc>
                <a:spcPct val="120000"/>
              </a:lnSpc>
              <a:spcAft>
                <a:spcPts val="600"/>
              </a:spcAft>
              <a:buSzPts val="1000"/>
              <a:buNone/>
              <a:tabLst>
                <a:tab pos="685800" algn="l"/>
              </a:tabLst>
            </a:pPr>
            <a:r>
              <a:rPr lang="en-US" sz="2900" b="1" dirty="0" smtClean="0">
                <a:latin typeface="Calibri" panose="020F0502020204030204" pitchFamily="34" charset="0"/>
                <a:ea typeface="Calibri" panose="020F0502020204030204" pitchFamily="34" charset="0"/>
                <a:cs typeface="Times New Roman" panose="02020603050405020304" pitchFamily="18" charset="0"/>
              </a:rPr>
              <a:t>3</a:t>
            </a:r>
            <a:r>
              <a:rPr lang="en-US" sz="2900" b="1" dirty="0">
                <a:latin typeface="Calibri" panose="020F0502020204030204" pitchFamily="34" charset="0"/>
                <a:ea typeface="Calibri" panose="020F0502020204030204" pitchFamily="34" charset="0"/>
                <a:cs typeface="Times New Roman" panose="02020603050405020304" pitchFamily="18" charset="0"/>
              </a:rPr>
              <a:t>. Secure resources by using identity providers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Provide access to resources using identity providers, such as Microsoft account, Facebook, Google, and Yahoo!;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Manage identity and access by using Azure AD B2C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Implement Azure AD B2B</a:t>
            </a:r>
          </a:p>
          <a:p>
            <a:pPr marL="457200" lvl="1" indent="0">
              <a:lnSpc>
                <a:spcPct val="120000"/>
              </a:lnSpc>
              <a:spcAft>
                <a:spcPts val="600"/>
              </a:spcAft>
              <a:buSzPts val="1000"/>
              <a:buNone/>
              <a:tabLst>
                <a:tab pos="685800" algn="l"/>
              </a:tabLst>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sz="half" idx="2"/>
          </p:nvPr>
        </p:nvSpPr>
        <p:spPr>
          <a:xfrm>
            <a:off x="6369413" y="1516287"/>
            <a:ext cx="5699760" cy="4968875"/>
          </a:xfrm>
        </p:spPr>
        <p:txBody>
          <a:bodyPr>
            <a:normAutofit fontScale="77500" lnSpcReduction="20000"/>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4. Identify an appropriate data security solution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Identify security requirements for data in transit and data at rest;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Identify security requirements using Azure services, including Azure Storage Encryption, Azure Disk Encryption, and Azure SQL Database TDE </a:t>
            </a:r>
          </a:p>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5. Design a role-based access control (RBAC) strategy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Secure resource scopes, such as the ability to create VMs and Azure Web Apps;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Implement Azure RBAC standard roles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RBAC custom roles</a:t>
            </a:r>
          </a:p>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6. Manage security risks by using an appropriate security solution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Identify, assess, and mitigate security risks by using Azure Security Center, Operations Management Suite, and other services </a:t>
            </a:r>
          </a:p>
          <a:p>
            <a:pPr marL="0" indent="0">
              <a:lnSpc>
                <a:spcPct val="107000"/>
              </a:lnSpc>
              <a:buSzPts val="1000"/>
              <a:buNone/>
              <a:tabLst>
                <a:tab pos="228600" algn="l"/>
              </a:tabLst>
            </a:pPr>
            <a:endParaRPr lang="en-US" altLang="en-US"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542343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a:t>Implement Azure AD B2B Collaboration</a:t>
            </a:r>
          </a:p>
        </p:txBody>
      </p:sp>
      <p:sp>
        <p:nvSpPr>
          <p:cNvPr id="3" name="Content Placeholder 2">
            <a:extLst>
              <a:ext uri="{FF2B5EF4-FFF2-40B4-BE49-F238E27FC236}">
                <a16:creationId xmlns:a16="http://schemas.microsoft.com/office/drawing/2014/main" xmlns="" id="{10268B94-2AF6-4ADF-BC5F-B8A1EEF2B0D3}"/>
              </a:ext>
            </a:extLst>
          </p:cNvPr>
          <p:cNvSpPr>
            <a:spLocks noGrp="1"/>
          </p:cNvSpPr>
          <p:nvPr>
            <p:ph idx="1"/>
          </p:nvPr>
        </p:nvSpPr>
        <p:spPr/>
        <p:txBody>
          <a:bodyPr>
            <a:normAutofit lnSpcReduction="10000"/>
          </a:bodyPr>
          <a:lstStyle/>
          <a:p>
            <a:pPr marL="0" indent="0">
              <a:buNone/>
            </a:pPr>
            <a:r>
              <a:rPr lang="en-US" dirty="0"/>
              <a:t>B2B collaboration allows you to invite users outside of your organization and manage access to applications and resources.</a:t>
            </a:r>
          </a:p>
          <a:p>
            <a:pPr marL="0" indent="0">
              <a:buNone/>
            </a:pPr>
            <a:endParaRPr lang="en-US" dirty="0"/>
          </a:p>
          <a:p>
            <a:pPr marL="0" indent="0">
              <a:buNone/>
            </a:pPr>
            <a:r>
              <a:rPr lang="en-US" dirty="0"/>
              <a:t>Can add invited users to:</a:t>
            </a:r>
          </a:p>
          <a:p>
            <a:pPr marL="0" indent="0">
              <a:buNone/>
            </a:pPr>
            <a:r>
              <a:rPr lang="en-US" dirty="0"/>
              <a:t>    Enterprise applications    </a:t>
            </a:r>
          </a:p>
          <a:p>
            <a:pPr marL="0" indent="0">
              <a:buNone/>
            </a:pPr>
            <a:r>
              <a:rPr lang="en-US" dirty="0"/>
              <a:t>    Directory Users</a:t>
            </a:r>
          </a:p>
          <a:p>
            <a:pPr marL="0" indent="0">
              <a:buNone/>
            </a:pPr>
            <a:r>
              <a:rPr lang="en-US" dirty="0"/>
              <a:t>    Groups</a:t>
            </a:r>
          </a:p>
          <a:p>
            <a:pPr marL="0" indent="0">
              <a:buNone/>
            </a:pPr>
            <a:endParaRPr lang="en-US" dirty="0"/>
          </a:p>
          <a:p>
            <a:pPr marL="0" indent="0">
              <a:buNone/>
            </a:pPr>
            <a:r>
              <a:rPr lang="en-US" dirty="0"/>
              <a:t>Can utilize API to build custom application using B2B</a:t>
            </a:r>
          </a:p>
          <a:p>
            <a:pPr marL="0" indent="0">
              <a:buNone/>
            </a:pPr>
            <a:endParaRPr lang="en-US" dirty="0"/>
          </a:p>
        </p:txBody>
      </p:sp>
    </p:spTree>
    <p:extLst>
      <p:ext uri="{BB962C8B-B14F-4D97-AF65-F5344CB8AC3E}">
        <p14:creationId xmlns:p14="http://schemas.microsoft.com/office/powerpoint/2010/main" val="17616608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application using Azure AD for its users.  You now need to add users that work for a partner company.  What is the easiest way to give the new external users access to your web application?</a:t>
            </a:r>
          </a:p>
        </p:txBody>
      </p:sp>
      <p:sp>
        <p:nvSpPr>
          <p:cNvPr id="5" name="Content Placeholder 4"/>
          <p:cNvSpPr>
            <a:spLocks noGrp="1"/>
          </p:cNvSpPr>
          <p:nvPr>
            <p:ph idx="1"/>
          </p:nvPr>
        </p:nvSpPr>
        <p:spPr/>
        <p:txBody>
          <a:bodyPr/>
          <a:lstStyle/>
          <a:p>
            <a:r>
              <a:rPr lang="en-US" dirty="0"/>
              <a:t>Change the web application to use a Azure B2C directory</a:t>
            </a:r>
          </a:p>
          <a:p>
            <a:r>
              <a:rPr lang="en-US" dirty="0"/>
              <a:t>Change your Azure AD to use the Premium edition</a:t>
            </a:r>
          </a:p>
          <a:p>
            <a:r>
              <a:rPr lang="en-US" dirty="0"/>
              <a:t>Invite the users from Azure AD (using Azure B2B)</a:t>
            </a:r>
          </a:p>
          <a:p>
            <a:r>
              <a:rPr lang="en-US" dirty="0"/>
              <a:t>Add the users to your internal Active Directory and sync</a:t>
            </a:r>
          </a:p>
        </p:txBody>
      </p:sp>
    </p:spTree>
    <p:extLst>
      <p:ext uri="{BB962C8B-B14F-4D97-AF65-F5344CB8AC3E}">
        <p14:creationId xmlns:p14="http://schemas.microsoft.com/office/powerpoint/2010/main" val="353990676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application using Azure AD for its users.  You now need to add users that work for a partner company.  What is the easiest way to give the new external users access to your web application?</a:t>
            </a:r>
          </a:p>
        </p:txBody>
      </p:sp>
      <p:sp>
        <p:nvSpPr>
          <p:cNvPr id="6" name="Content Placeholder 5"/>
          <p:cNvSpPr>
            <a:spLocks noGrp="1"/>
          </p:cNvSpPr>
          <p:nvPr>
            <p:ph idx="10"/>
          </p:nvPr>
        </p:nvSpPr>
        <p:spPr/>
        <p:txBody>
          <a:bodyPr/>
          <a:lstStyle/>
          <a:p>
            <a:pPr marL="0" indent="0">
              <a:buNone/>
            </a:pPr>
            <a:r>
              <a:rPr lang="en-US" dirty="0"/>
              <a:t>3)   Invite the users from Azure AD (using Azure B2B)</a:t>
            </a:r>
          </a:p>
        </p:txBody>
      </p:sp>
    </p:spTree>
    <p:extLst>
      <p:ext uri="{BB962C8B-B14F-4D97-AF65-F5344CB8AC3E}">
        <p14:creationId xmlns:p14="http://schemas.microsoft.com/office/powerpoint/2010/main" val="12043953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7F4C11-AB35-4B69-A42A-E8FF545C9600}"/>
              </a:ext>
            </a:extLst>
          </p:cNvPr>
          <p:cNvSpPr>
            <a:spLocks noGrp="1"/>
          </p:cNvSpPr>
          <p:nvPr>
            <p:ph type="title"/>
          </p:nvPr>
        </p:nvSpPr>
        <p:spPr/>
        <p:txBody>
          <a:bodyPr/>
          <a:lstStyle/>
          <a:p>
            <a:r>
              <a:rPr lang="en-US" dirty="0"/>
              <a:t>Manage Identity and access by using Azure AD B2C</a:t>
            </a:r>
          </a:p>
        </p:txBody>
      </p:sp>
      <p:sp>
        <p:nvSpPr>
          <p:cNvPr id="3" name="Content Placeholder 2">
            <a:extLst>
              <a:ext uri="{FF2B5EF4-FFF2-40B4-BE49-F238E27FC236}">
                <a16:creationId xmlns:a16="http://schemas.microsoft.com/office/drawing/2014/main" xmlns="" id="{A983336B-0C17-4AFD-A45B-AB0B71824517}"/>
              </a:ext>
            </a:extLst>
          </p:cNvPr>
          <p:cNvSpPr>
            <a:spLocks noGrp="1"/>
          </p:cNvSpPr>
          <p:nvPr>
            <p:ph idx="1"/>
          </p:nvPr>
        </p:nvSpPr>
        <p:spPr/>
        <p:txBody>
          <a:bodyPr>
            <a:normAutofit fontScale="62500" lnSpcReduction="20000"/>
          </a:bodyPr>
          <a:lstStyle/>
          <a:p>
            <a:pPr marL="0" indent="0">
              <a:buNone/>
            </a:pPr>
            <a:r>
              <a:rPr lang="en-US" dirty="0"/>
              <a:t>Once you create Azure AD B2C, you need to link it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Allows you to add users from </a:t>
            </a:r>
          </a:p>
          <a:p>
            <a:pPr marL="0" indent="0">
              <a:buNone/>
            </a:pPr>
            <a:r>
              <a:rPr lang="en-US" dirty="0"/>
              <a:t>    Social accounts</a:t>
            </a:r>
          </a:p>
          <a:p>
            <a:pPr marL="0" indent="0">
              <a:buNone/>
            </a:pPr>
            <a:r>
              <a:rPr lang="en-US" dirty="0"/>
              <a:t>    Enterprise Accounts</a:t>
            </a:r>
          </a:p>
          <a:p>
            <a:pPr marL="0" indent="0">
              <a:buNone/>
            </a:pPr>
            <a:r>
              <a:rPr lang="en-US" dirty="0"/>
              <a:t>    Local Accounts</a:t>
            </a:r>
          </a:p>
          <a:p>
            <a:pPr marL="0" indent="0">
              <a:buNone/>
            </a:pPr>
            <a:r>
              <a:rPr lang="en-US" dirty="0"/>
              <a:t>Can set policies</a:t>
            </a:r>
          </a:p>
          <a:p>
            <a:pPr marL="0" indent="0">
              <a:buNone/>
            </a:pPr>
            <a:r>
              <a:rPr lang="en-US" dirty="0"/>
              <a:t>Can Brand login experience</a:t>
            </a:r>
          </a:p>
          <a:p>
            <a:pPr marL="0" indent="0">
              <a:buNone/>
            </a:pPr>
            <a:endParaRPr lang="en-US" dirty="0"/>
          </a:p>
        </p:txBody>
      </p:sp>
      <p:pic>
        <p:nvPicPr>
          <p:cNvPr id="4" name="Picture 3">
            <a:extLst>
              <a:ext uri="{FF2B5EF4-FFF2-40B4-BE49-F238E27FC236}">
                <a16:creationId xmlns:a16="http://schemas.microsoft.com/office/drawing/2014/main" xmlns="" id="{89E6BA41-CB30-433E-9FA9-73B349998D50}"/>
              </a:ext>
            </a:extLst>
          </p:cNvPr>
          <p:cNvPicPr>
            <a:picLocks noChangeAspect="1"/>
          </p:cNvPicPr>
          <p:nvPr/>
        </p:nvPicPr>
        <p:blipFill>
          <a:blip r:embed="rId3"/>
          <a:stretch>
            <a:fillRect/>
          </a:stretch>
        </p:blipFill>
        <p:spPr>
          <a:xfrm>
            <a:off x="8552465" y="1415579"/>
            <a:ext cx="3028571" cy="5171429"/>
          </a:xfrm>
          <a:prstGeom prst="rect">
            <a:avLst/>
          </a:prstGeom>
        </p:spPr>
      </p:pic>
      <p:pic>
        <p:nvPicPr>
          <p:cNvPr id="5" name="Picture 4">
            <a:extLst>
              <a:ext uri="{FF2B5EF4-FFF2-40B4-BE49-F238E27FC236}">
                <a16:creationId xmlns:a16="http://schemas.microsoft.com/office/drawing/2014/main" xmlns="" id="{47DEF6A1-804E-4A49-BAD4-63D266167383}"/>
              </a:ext>
            </a:extLst>
          </p:cNvPr>
          <p:cNvPicPr>
            <a:picLocks noChangeAspect="1"/>
          </p:cNvPicPr>
          <p:nvPr/>
        </p:nvPicPr>
        <p:blipFill>
          <a:blip r:embed="rId4"/>
          <a:stretch>
            <a:fillRect/>
          </a:stretch>
        </p:blipFill>
        <p:spPr>
          <a:xfrm>
            <a:off x="838857" y="2151976"/>
            <a:ext cx="5257143" cy="1752381"/>
          </a:xfrm>
          <a:prstGeom prst="rect">
            <a:avLst/>
          </a:prstGeom>
        </p:spPr>
      </p:pic>
    </p:spTree>
    <p:extLst>
      <p:ext uri="{BB962C8B-B14F-4D97-AF65-F5344CB8AC3E}">
        <p14:creationId xmlns:p14="http://schemas.microsoft.com/office/powerpoint/2010/main" val="370872215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EC8CEE-14EF-4552-81A2-76FC223A50CC}"/>
              </a:ext>
            </a:extLst>
          </p:cNvPr>
          <p:cNvSpPr>
            <a:spLocks noGrp="1"/>
          </p:cNvSpPr>
          <p:nvPr>
            <p:ph type="title"/>
          </p:nvPr>
        </p:nvSpPr>
        <p:spPr/>
        <p:txBody>
          <a:bodyPr/>
          <a:lstStyle/>
          <a:p>
            <a:r>
              <a:rPr lang="en-US" dirty="0"/>
              <a:t>Provide access to resources using identity providers</a:t>
            </a:r>
          </a:p>
        </p:txBody>
      </p:sp>
      <p:sp>
        <p:nvSpPr>
          <p:cNvPr id="3" name="Content Placeholder 2">
            <a:extLst>
              <a:ext uri="{FF2B5EF4-FFF2-40B4-BE49-F238E27FC236}">
                <a16:creationId xmlns:a16="http://schemas.microsoft.com/office/drawing/2014/main" xmlns="" id="{88FF7262-5897-4473-98CC-2E62339F3C86}"/>
              </a:ext>
            </a:extLst>
          </p:cNvPr>
          <p:cNvSpPr>
            <a:spLocks noGrp="1"/>
          </p:cNvSpPr>
          <p:nvPr>
            <p:ph idx="1"/>
          </p:nvPr>
        </p:nvSpPr>
        <p:spPr/>
        <p:txBody>
          <a:bodyPr/>
          <a:lstStyle/>
          <a:p>
            <a:pPr marL="0" indent="0">
              <a:buNone/>
            </a:pPr>
            <a:r>
              <a:rPr lang="en-US" dirty="0"/>
              <a:t>Configure Identity Providers in Azure AD B2C</a:t>
            </a:r>
          </a:p>
          <a:p>
            <a:pPr marL="0" indent="0">
              <a:buNone/>
            </a:pPr>
            <a:r>
              <a:rPr lang="en-US" dirty="0"/>
              <a:t>Configure in App Service Authentication blade</a:t>
            </a:r>
          </a:p>
        </p:txBody>
      </p:sp>
      <p:pic>
        <p:nvPicPr>
          <p:cNvPr id="4" name="Picture 3">
            <a:extLst>
              <a:ext uri="{FF2B5EF4-FFF2-40B4-BE49-F238E27FC236}">
                <a16:creationId xmlns:a16="http://schemas.microsoft.com/office/drawing/2014/main" xmlns="" id="{577B4EEA-EE24-4E8C-BD14-71DD32418062}"/>
              </a:ext>
            </a:extLst>
          </p:cNvPr>
          <p:cNvPicPr>
            <a:picLocks noChangeAspect="1"/>
          </p:cNvPicPr>
          <p:nvPr/>
        </p:nvPicPr>
        <p:blipFill>
          <a:blip r:embed="rId3"/>
          <a:stretch>
            <a:fillRect/>
          </a:stretch>
        </p:blipFill>
        <p:spPr>
          <a:xfrm>
            <a:off x="8206498" y="1252277"/>
            <a:ext cx="3019048" cy="2619048"/>
          </a:xfrm>
          <a:prstGeom prst="rect">
            <a:avLst/>
          </a:prstGeom>
        </p:spPr>
      </p:pic>
      <p:pic>
        <p:nvPicPr>
          <p:cNvPr id="5" name="Picture 4">
            <a:extLst>
              <a:ext uri="{FF2B5EF4-FFF2-40B4-BE49-F238E27FC236}">
                <a16:creationId xmlns:a16="http://schemas.microsoft.com/office/drawing/2014/main" xmlns="" id="{80376A88-8328-4CBE-817A-43391D90190A}"/>
              </a:ext>
            </a:extLst>
          </p:cNvPr>
          <p:cNvPicPr>
            <a:picLocks noChangeAspect="1"/>
          </p:cNvPicPr>
          <p:nvPr/>
        </p:nvPicPr>
        <p:blipFill>
          <a:blip r:embed="rId4"/>
          <a:stretch>
            <a:fillRect/>
          </a:stretch>
        </p:blipFill>
        <p:spPr>
          <a:xfrm>
            <a:off x="838200" y="2936507"/>
            <a:ext cx="4772418" cy="3763961"/>
          </a:xfrm>
          <a:prstGeom prst="rect">
            <a:avLst/>
          </a:prstGeom>
        </p:spPr>
      </p:pic>
    </p:spTree>
    <p:extLst>
      <p:ext uri="{BB962C8B-B14F-4D97-AF65-F5344CB8AC3E}">
        <p14:creationId xmlns:p14="http://schemas.microsoft.com/office/powerpoint/2010/main" val="298967053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application that needs to support Single Sign On for your </a:t>
            </a:r>
            <a:r>
              <a:rPr lang="en-US" dirty="0" err="1"/>
              <a:t>on-premise</a:t>
            </a:r>
            <a:r>
              <a:rPr lang="en-US" dirty="0"/>
              <a:t> users and be able to add external users using their social logins.  Which product will be the best to use? </a:t>
            </a:r>
          </a:p>
        </p:txBody>
      </p:sp>
      <p:sp>
        <p:nvSpPr>
          <p:cNvPr id="5" name="Content Placeholder 4"/>
          <p:cNvSpPr>
            <a:spLocks noGrp="1"/>
          </p:cNvSpPr>
          <p:nvPr>
            <p:ph idx="1"/>
          </p:nvPr>
        </p:nvSpPr>
        <p:spPr/>
        <p:txBody>
          <a:bodyPr/>
          <a:lstStyle/>
          <a:p>
            <a:r>
              <a:rPr lang="en-US" dirty="0"/>
              <a:t>Azure AD B2C</a:t>
            </a:r>
          </a:p>
          <a:p>
            <a:r>
              <a:rPr lang="en-US" dirty="0"/>
              <a:t>Key Vault</a:t>
            </a:r>
          </a:p>
          <a:p>
            <a:r>
              <a:rPr lang="en-US" dirty="0"/>
              <a:t>Security Center</a:t>
            </a:r>
          </a:p>
          <a:p>
            <a:r>
              <a:rPr lang="en-US" dirty="0"/>
              <a:t>Azure B2B Collaboration</a:t>
            </a:r>
          </a:p>
        </p:txBody>
      </p:sp>
    </p:spTree>
    <p:extLst>
      <p:ext uri="{BB962C8B-B14F-4D97-AF65-F5344CB8AC3E}">
        <p14:creationId xmlns:p14="http://schemas.microsoft.com/office/powerpoint/2010/main" val="405337057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application that needs to support Single Sign On for your on-premise users and be able to add external users using their social logins.  Which product will be the best to use? </a:t>
            </a:r>
            <a:endParaRPr lang="en-US" dirty="0"/>
          </a:p>
        </p:txBody>
      </p:sp>
      <p:sp>
        <p:nvSpPr>
          <p:cNvPr id="6" name="Content Placeholder 5"/>
          <p:cNvSpPr>
            <a:spLocks noGrp="1"/>
          </p:cNvSpPr>
          <p:nvPr>
            <p:ph idx="10"/>
          </p:nvPr>
        </p:nvSpPr>
        <p:spPr/>
        <p:txBody>
          <a:bodyPr/>
          <a:lstStyle/>
          <a:p>
            <a:r>
              <a:rPr lang="en-US" dirty="0"/>
              <a:t>Azure AD B2C</a:t>
            </a:r>
          </a:p>
        </p:txBody>
      </p:sp>
    </p:spTree>
    <p:extLst>
      <p:ext uri="{BB962C8B-B14F-4D97-AF65-F5344CB8AC3E}">
        <p14:creationId xmlns:p14="http://schemas.microsoft.com/office/powerpoint/2010/main" val="69741176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87B857-FF9F-43F7-B0BC-C5F3F3D6B01F}"/>
              </a:ext>
            </a:extLst>
          </p:cNvPr>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Azure B2C allows you to add social accounts, enterprise accounts and local accounts.  It is very flexible and newer than Azure AD.  The exam may not call out Azure B2C or Azure B2B Collaboration, but you will need to know how to provide the solutions they solve.  In preparing for the exam, you should try to explore both types of Azure AD directories and learn </a:t>
            </a:r>
            <a:r>
              <a:rPr lang="en-US"/>
              <a:t>the pros and cons.</a:t>
            </a:r>
            <a:endParaRPr lang="en-US" dirty="0"/>
          </a:p>
        </p:txBody>
      </p:sp>
    </p:spTree>
    <p:extLst>
      <p:ext uri="{BB962C8B-B14F-4D97-AF65-F5344CB8AC3E}">
        <p14:creationId xmlns:p14="http://schemas.microsoft.com/office/powerpoint/2010/main" val="243086594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124F3-778A-4B51-9531-2FBFB3550680}"/>
              </a:ext>
            </a:extLst>
          </p:cNvPr>
          <p:cNvSpPr>
            <a:spLocks noGrp="1"/>
          </p:cNvSpPr>
          <p:nvPr>
            <p:ph type="title"/>
          </p:nvPr>
        </p:nvSpPr>
        <p:spPr/>
        <p:txBody>
          <a:bodyPr/>
          <a:lstStyle/>
          <a:p>
            <a:r>
              <a:rPr lang="en-US" dirty="0" smtClean="0"/>
              <a:t>Identify an appropriate data security solution</a:t>
            </a:r>
            <a:endParaRPr lang="en-US" dirty="0"/>
          </a:p>
        </p:txBody>
      </p:sp>
      <p:sp>
        <p:nvSpPr>
          <p:cNvPr id="3" name="Text Placeholder 2">
            <a:extLst>
              <a:ext uri="{FF2B5EF4-FFF2-40B4-BE49-F238E27FC236}">
                <a16:creationId xmlns:a16="http://schemas.microsoft.com/office/drawing/2014/main" xmlns="" id="{6E532B85-B928-4F31-8F50-F9C17C7085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9810021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Azure Storage</a:t>
            </a:r>
            <a:endParaRPr lang="en-US" dirty="0"/>
          </a:p>
        </p:txBody>
      </p:sp>
      <p:pic>
        <p:nvPicPr>
          <p:cNvPr id="5" name="Picture 4"/>
          <p:cNvPicPr>
            <a:picLocks noChangeAspect="1"/>
          </p:cNvPicPr>
          <p:nvPr/>
        </p:nvPicPr>
        <p:blipFill>
          <a:blip r:embed="rId3"/>
          <a:stretch>
            <a:fillRect/>
          </a:stretch>
        </p:blipFill>
        <p:spPr>
          <a:xfrm>
            <a:off x="1742296" y="1552526"/>
            <a:ext cx="7832657" cy="5028712"/>
          </a:xfrm>
          <a:prstGeom prst="rect">
            <a:avLst/>
          </a:prstGeom>
        </p:spPr>
      </p:pic>
    </p:spTree>
    <p:extLst>
      <p:ext uri="{BB962C8B-B14F-4D97-AF65-F5344CB8AC3E}">
        <p14:creationId xmlns:p14="http://schemas.microsoft.com/office/powerpoint/2010/main" val="256930857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419624-E12C-4E4E-A6D6-C094AC0C6809}"/>
              </a:ext>
            </a:extLst>
          </p:cNvPr>
          <p:cNvSpPr>
            <a:spLocks noGrp="1"/>
          </p:cNvSpPr>
          <p:nvPr>
            <p:ph type="title"/>
          </p:nvPr>
        </p:nvSpPr>
        <p:spPr/>
        <p:txBody>
          <a:bodyPr/>
          <a:lstStyle/>
          <a:p>
            <a:r>
              <a:rPr lang="en-US" dirty="0"/>
              <a:t>Secure resources by using managed identities</a:t>
            </a:r>
          </a:p>
        </p:txBody>
      </p:sp>
      <p:sp>
        <p:nvSpPr>
          <p:cNvPr id="3" name="Text Placeholder 2">
            <a:extLst>
              <a:ext uri="{FF2B5EF4-FFF2-40B4-BE49-F238E27FC236}">
                <a16:creationId xmlns:a16="http://schemas.microsoft.com/office/drawing/2014/main" xmlns="" id="{3A4F6066-220D-4924-8324-EC2732A6A73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7020586"/>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Storage Services Encryption</a:t>
            </a:r>
            <a:endParaRPr lang="en-US" dirty="0"/>
          </a:p>
        </p:txBody>
      </p:sp>
      <p:pic>
        <p:nvPicPr>
          <p:cNvPr id="5" name="Picture 4" descr="ss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5735" y="1579172"/>
            <a:ext cx="3569033" cy="4855545"/>
          </a:xfrm>
          <a:prstGeom prst="rect">
            <a:avLst/>
          </a:prstGeom>
        </p:spPr>
      </p:pic>
      <p:pic>
        <p:nvPicPr>
          <p:cNvPr id="6" name="Picture 5" descr="sse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2635" y="2148976"/>
            <a:ext cx="5763880" cy="3410044"/>
          </a:xfrm>
          <a:prstGeom prst="rect">
            <a:avLst/>
          </a:prstGeom>
        </p:spPr>
      </p:pic>
    </p:spTree>
    <p:extLst>
      <p:ext uri="{BB962C8B-B14F-4D97-AF65-F5344CB8AC3E}">
        <p14:creationId xmlns:p14="http://schemas.microsoft.com/office/powerpoint/2010/main" val="280301689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Azure Disk Encryption</a:t>
            </a:r>
            <a:endParaRPr lang="en-US" dirty="0"/>
          </a:p>
        </p:txBody>
      </p:sp>
      <p:pic>
        <p:nvPicPr>
          <p:cNvPr id="3" name="Picture 2" descr="3073.ADEM.jpg"/>
          <p:cNvPicPr>
            <a:picLocks noChangeAspect="1"/>
          </p:cNvPicPr>
          <p:nvPr/>
        </p:nvPicPr>
        <p:blipFill rotWithShape="1">
          <a:blip r:embed="rId3">
            <a:extLst>
              <a:ext uri="{28A0092B-C50C-407E-A947-70E740481C1C}">
                <a14:useLocalDpi xmlns:a14="http://schemas.microsoft.com/office/drawing/2010/main" val="0"/>
              </a:ext>
            </a:extLst>
          </a:blip>
          <a:srcRect t="9215" b="20096"/>
          <a:stretch/>
        </p:blipFill>
        <p:spPr>
          <a:xfrm>
            <a:off x="558800" y="1758247"/>
            <a:ext cx="11061700" cy="4363072"/>
          </a:xfrm>
          <a:prstGeom prst="rect">
            <a:avLst/>
          </a:prstGeom>
        </p:spPr>
      </p:pic>
    </p:spTree>
    <p:extLst>
      <p:ext uri="{BB962C8B-B14F-4D97-AF65-F5344CB8AC3E}">
        <p14:creationId xmlns:p14="http://schemas.microsoft.com/office/powerpoint/2010/main" val="852621948"/>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Azure Disk Encryption Scenarios</a:t>
            </a:r>
            <a:endParaRPr lang="en-US" dirty="0"/>
          </a:p>
        </p:txBody>
      </p:sp>
      <p:sp>
        <p:nvSpPr>
          <p:cNvPr id="3" name="Content Placeholder 2">
            <a:extLst>
              <a:ext uri="{FF2B5EF4-FFF2-40B4-BE49-F238E27FC236}">
                <a16:creationId xmlns:a16="http://schemas.microsoft.com/office/drawing/2014/main" xmlns="" id="{10268B94-2AF6-4ADF-BC5F-B8A1EEF2B0D3}"/>
              </a:ext>
            </a:extLst>
          </p:cNvPr>
          <p:cNvSpPr>
            <a:spLocks noGrp="1"/>
          </p:cNvSpPr>
          <p:nvPr>
            <p:ph idx="1"/>
          </p:nvPr>
        </p:nvSpPr>
        <p:spPr/>
        <p:txBody>
          <a:bodyPr>
            <a:normAutofit fontScale="92500" lnSpcReduction="10000"/>
          </a:bodyPr>
          <a:lstStyle/>
          <a:p>
            <a:r>
              <a:rPr lang="en-US" dirty="0"/>
              <a:t>Enable encryption on new </a:t>
            </a:r>
            <a:r>
              <a:rPr lang="en-US" dirty="0" err="1"/>
              <a:t>IaaS</a:t>
            </a:r>
            <a:r>
              <a:rPr lang="en-US" dirty="0"/>
              <a:t> VMs created from pre-encrypted VHD and encryption keys</a:t>
            </a:r>
          </a:p>
          <a:p>
            <a:r>
              <a:rPr lang="en-US" dirty="0"/>
              <a:t>Enable encryption on new </a:t>
            </a:r>
            <a:r>
              <a:rPr lang="en-US" dirty="0" err="1"/>
              <a:t>IaaS</a:t>
            </a:r>
            <a:r>
              <a:rPr lang="en-US" dirty="0"/>
              <a:t> VMs created from the Azure Gallery images</a:t>
            </a:r>
          </a:p>
          <a:p>
            <a:r>
              <a:rPr lang="en-US" dirty="0"/>
              <a:t>Enable encryption on existing </a:t>
            </a:r>
            <a:r>
              <a:rPr lang="en-US" dirty="0" err="1"/>
              <a:t>IaaS</a:t>
            </a:r>
            <a:r>
              <a:rPr lang="en-US" dirty="0"/>
              <a:t> VMs running in Azure</a:t>
            </a:r>
          </a:p>
          <a:p>
            <a:r>
              <a:rPr lang="en-US" dirty="0"/>
              <a:t>Disable encryption on Windows </a:t>
            </a:r>
            <a:r>
              <a:rPr lang="en-US" dirty="0" err="1"/>
              <a:t>IaaS</a:t>
            </a:r>
            <a:r>
              <a:rPr lang="en-US" dirty="0"/>
              <a:t> VMs</a:t>
            </a:r>
          </a:p>
          <a:p>
            <a:r>
              <a:rPr lang="en-US" dirty="0"/>
              <a:t>Disable encryption on data drives for Linux </a:t>
            </a:r>
            <a:r>
              <a:rPr lang="en-US" dirty="0" err="1"/>
              <a:t>IaaS</a:t>
            </a:r>
            <a:r>
              <a:rPr lang="en-US" dirty="0"/>
              <a:t> VMs</a:t>
            </a:r>
          </a:p>
          <a:p>
            <a:r>
              <a:rPr lang="en-US" dirty="0"/>
              <a:t>Enable encryption of managed disk VMs</a:t>
            </a:r>
          </a:p>
          <a:p>
            <a:r>
              <a:rPr lang="en-US" dirty="0"/>
              <a:t>Update encryption settings of an existing encrypted non-premium storage VM</a:t>
            </a:r>
          </a:p>
          <a:p>
            <a:r>
              <a:rPr lang="en-US" dirty="0"/>
              <a:t>Backup and restore of encrypted VMs, encrypted with key encryption key</a:t>
            </a:r>
          </a:p>
        </p:txBody>
      </p:sp>
    </p:spTree>
    <p:extLst>
      <p:ext uri="{BB962C8B-B14F-4D97-AF65-F5344CB8AC3E}">
        <p14:creationId xmlns:p14="http://schemas.microsoft.com/office/powerpoint/2010/main" val="24471541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Azure Databases</a:t>
            </a:r>
            <a:endParaRPr lang="en-US" dirty="0"/>
          </a:p>
        </p:txBody>
      </p:sp>
      <p:pic>
        <p:nvPicPr>
          <p:cNvPr id="3" name="Picture 2"/>
          <p:cNvPicPr>
            <a:picLocks noChangeAspect="1"/>
          </p:cNvPicPr>
          <p:nvPr/>
        </p:nvPicPr>
        <p:blipFill>
          <a:blip r:embed="rId3"/>
          <a:stretch>
            <a:fillRect/>
          </a:stretch>
        </p:blipFill>
        <p:spPr>
          <a:xfrm>
            <a:off x="1454445" y="1579173"/>
            <a:ext cx="7445437" cy="4786353"/>
          </a:xfrm>
          <a:prstGeom prst="rect">
            <a:avLst/>
          </a:prstGeom>
        </p:spPr>
      </p:pic>
      <p:pic>
        <p:nvPicPr>
          <p:cNvPr id="4" name="Picture 3"/>
          <p:cNvPicPr>
            <a:picLocks noChangeAspect="1"/>
          </p:cNvPicPr>
          <p:nvPr/>
        </p:nvPicPr>
        <p:blipFill>
          <a:blip r:embed="rId4"/>
          <a:stretch>
            <a:fillRect/>
          </a:stretch>
        </p:blipFill>
        <p:spPr>
          <a:xfrm>
            <a:off x="9536869" y="2979262"/>
            <a:ext cx="1843221" cy="1829516"/>
          </a:xfrm>
          <a:prstGeom prst="rect">
            <a:avLst/>
          </a:prstGeom>
        </p:spPr>
      </p:pic>
    </p:spTree>
    <p:extLst>
      <p:ext uri="{BB962C8B-B14F-4D97-AF65-F5344CB8AC3E}">
        <p14:creationId xmlns:p14="http://schemas.microsoft.com/office/powerpoint/2010/main" val="1085882725"/>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SQL Server TDE</a:t>
            </a:r>
            <a:endParaRPr lang="en-US" dirty="0"/>
          </a:p>
        </p:txBody>
      </p:sp>
      <p:sp>
        <p:nvSpPr>
          <p:cNvPr id="3" name="Content Placeholder 2">
            <a:extLst>
              <a:ext uri="{FF2B5EF4-FFF2-40B4-BE49-F238E27FC236}">
                <a16:creationId xmlns:a16="http://schemas.microsoft.com/office/drawing/2014/main" xmlns="" id="{10268B94-2AF6-4ADF-BC5F-B8A1EEF2B0D3}"/>
              </a:ext>
            </a:extLst>
          </p:cNvPr>
          <p:cNvSpPr>
            <a:spLocks noGrp="1"/>
          </p:cNvSpPr>
          <p:nvPr>
            <p:ph idx="1"/>
          </p:nvPr>
        </p:nvSpPr>
        <p:spPr/>
        <p:txBody>
          <a:bodyPr>
            <a:normAutofit/>
          </a:bodyPr>
          <a:lstStyle/>
          <a:p>
            <a:pPr marL="0" indent="0">
              <a:buNone/>
            </a:pPr>
            <a:r>
              <a:rPr lang="en-US" dirty="0" smtClean="0"/>
              <a:t>Transparent Data Encryption</a:t>
            </a:r>
            <a:endParaRPr lang="en-US" dirty="0"/>
          </a:p>
          <a:p>
            <a:pPr marL="0" indent="0">
              <a:buNone/>
            </a:pPr>
            <a:endParaRPr lang="en-US" dirty="0"/>
          </a:p>
          <a:p>
            <a:pPr marL="0" indent="0">
              <a:buNone/>
            </a:pPr>
            <a:r>
              <a:rPr lang="en-US" dirty="0" smtClean="0"/>
              <a:t>Applies to both PAAS and IAAS offerings</a:t>
            </a:r>
            <a:endParaRPr lang="en-US" dirty="0"/>
          </a:p>
          <a:p>
            <a:pPr marL="0" indent="0">
              <a:buNone/>
            </a:pPr>
            <a:endParaRPr lang="en-US" dirty="0"/>
          </a:p>
          <a:p>
            <a:pPr marL="0" indent="0">
              <a:buNone/>
            </a:pPr>
            <a:r>
              <a:rPr lang="en-US" dirty="0" smtClean="0"/>
              <a:t>Covers both “in transit” and “at rest” encryption requirements</a:t>
            </a:r>
            <a:endParaRPr lang="en-US" dirty="0"/>
          </a:p>
          <a:p>
            <a:pPr marL="0" indent="0">
              <a:buNone/>
            </a:pPr>
            <a:endParaRPr lang="en-US" dirty="0"/>
          </a:p>
        </p:txBody>
      </p:sp>
    </p:spTree>
    <p:extLst>
      <p:ext uri="{BB962C8B-B14F-4D97-AF65-F5344CB8AC3E}">
        <p14:creationId xmlns:p14="http://schemas.microsoft.com/office/powerpoint/2010/main" val="21619867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Azure Storage Client Library</a:t>
            </a:r>
            <a:endParaRPr lang="en-US" dirty="0"/>
          </a:p>
        </p:txBody>
      </p:sp>
      <p:sp>
        <p:nvSpPr>
          <p:cNvPr id="3" name="Content Placeholder 2">
            <a:extLst>
              <a:ext uri="{FF2B5EF4-FFF2-40B4-BE49-F238E27FC236}">
                <a16:creationId xmlns:a16="http://schemas.microsoft.com/office/drawing/2014/main" xmlns="" id="{10268B94-2AF6-4ADF-BC5F-B8A1EEF2B0D3}"/>
              </a:ext>
            </a:extLst>
          </p:cNvPr>
          <p:cNvSpPr>
            <a:spLocks noGrp="1"/>
          </p:cNvSpPr>
          <p:nvPr>
            <p:ph idx="1"/>
          </p:nvPr>
        </p:nvSpPr>
        <p:spPr/>
        <p:txBody>
          <a:bodyPr>
            <a:normAutofit/>
          </a:bodyPr>
          <a:lstStyle/>
          <a:p>
            <a:pPr marL="0" indent="0">
              <a:buNone/>
            </a:pPr>
            <a:r>
              <a:rPr lang="en-US" dirty="0"/>
              <a:t>E</a:t>
            </a:r>
            <a:r>
              <a:rPr lang="en-US" dirty="0" smtClean="0"/>
              <a:t>ncrypting </a:t>
            </a:r>
            <a:r>
              <a:rPr lang="en-US" dirty="0"/>
              <a:t>data within client applications before uploading to Azure </a:t>
            </a:r>
            <a:r>
              <a:rPr lang="en-US" dirty="0" smtClean="0"/>
              <a:t>Storage</a:t>
            </a:r>
          </a:p>
          <a:p>
            <a:pPr marL="0" indent="0">
              <a:buNone/>
            </a:pPr>
            <a:endParaRPr lang="en-US" dirty="0"/>
          </a:p>
          <a:p>
            <a:pPr marL="0" indent="0">
              <a:buNone/>
            </a:pPr>
            <a:r>
              <a:rPr lang="en-US" dirty="0"/>
              <a:t>D</a:t>
            </a:r>
            <a:r>
              <a:rPr lang="en-US" dirty="0" smtClean="0"/>
              <a:t>ecrypting </a:t>
            </a:r>
            <a:r>
              <a:rPr lang="en-US" dirty="0"/>
              <a:t>data while downloading to the </a:t>
            </a:r>
            <a:r>
              <a:rPr lang="en-US" dirty="0" smtClean="0"/>
              <a:t>client</a:t>
            </a:r>
          </a:p>
          <a:p>
            <a:pPr marL="0" indent="0">
              <a:buNone/>
            </a:pPr>
            <a:endParaRPr lang="en-US" dirty="0" smtClean="0"/>
          </a:p>
          <a:p>
            <a:pPr marL="0" indent="0">
              <a:buNone/>
            </a:pPr>
            <a:r>
              <a:rPr lang="en-US" dirty="0" smtClean="0"/>
              <a:t>Integrates with </a:t>
            </a:r>
            <a:r>
              <a:rPr lang="en-US" dirty="0"/>
              <a:t>Azure Key Vault for storage account key </a:t>
            </a:r>
            <a:r>
              <a:rPr lang="en-US" dirty="0" smtClean="0"/>
              <a:t>management</a:t>
            </a:r>
            <a:endParaRPr lang="en-US" dirty="0"/>
          </a:p>
        </p:txBody>
      </p:sp>
    </p:spTree>
    <p:extLst>
      <p:ext uri="{BB962C8B-B14F-4D97-AF65-F5344CB8AC3E}">
        <p14:creationId xmlns:p14="http://schemas.microsoft.com/office/powerpoint/2010/main" val="30485873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Azure Storage Client Library </a:t>
            </a:r>
            <a:r>
              <a:rPr lang="mr-IN" dirty="0" smtClean="0"/>
              <a:t>–</a:t>
            </a:r>
            <a:r>
              <a:rPr lang="en-US" dirty="0" smtClean="0"/>
              <a:t> Blob Example</a:t>
            </a:r>
            <a:endParaRPr lang="en-US" dirty="0"/>
          </a:p>
        </p:txBody>
      </p:sp>
      <p:pic>
        <p:nvPicPr>
          <p:cNvPr id="8" name="Picture 7" descr="blobencryp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 y="1811840"/>
            <a:ext cx="10020300" cy="3644900"/>
          </a:xfrm>
          <a:prstGeom prst="rect">
            <a:avLst/>
          </a:prstGeom>
        </p:spPr>
      </p:pic>
    </p:spTree>
    <p:extLst>
      <p:ext uri="{BB962C8B-B14F-4D97-AF65-F5344CB8AC3E}">
        <p14:creationId xmlns:p14="http://schemas.microsoft.com/office/powerpoint/2010/main" val="2031089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124F3-778A-4B51-9531-2FBFB3550680}"/>
              </a:ext>
            </a:extLst>
          </p:cNvPr>
          <p:cNvSpPr>
            <a:spLocks noGrp="1"/>
          </p:cNvSpPr>
          <p:nvPr>
            <p:ph type="title"/>
          </p:nvPr>
        </p:nvSpPr>
        <p:spPr/>
        <p:txBody>
          <a:bodyPr/>
          <a:lstStyle/>
          <a:p>
            <a:r>
              <a:rPr lang="en-US" dirty="0"/>
              <a:t>Design a role-based access control (RBAC) strategy</a:t>
            </a:r>
          </a:p>
        </p:txBody>
      </p:sp>
      <p:sp>
        <p:nvSpPr>
          <p:cNvPr id="3" name="Text Placeholder 2">
            <a:extLst>
              <a:ext uri="{FF2B5EF4-FFF2-40B4-BE49-F238E27FC236}">
                <a16:creationId xmlns:a16="http://schemas.microsoft.com/office/drawing/2014/main" xmlns="" id="{6E532B85-B928-4F31-8F50-F9C17C7085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09741808"/>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RBAC Overview</a:t>
            </a:r>
            <a:endParaRPr lang="en-US" dirty="0"/>
          </a:p>
        </p:txBody>
      </p:sp>
      <p:pic>
        <p:nvPicPr>
          <p:cNvPr id="6" name="Picture 5"/>
          <p:cNvPicPr>
            <a:picLocks noChangeAspect="1"/>
          </p:cNvPicPr>
          <p:nvPr/>
        </p:nvPicPr>
        <p:blipFill>
          <a:blip r:embed="rId3"/>
          <a:stretch>
            <a:fillRect/>
          </a:stretch>
        </p:blipFill>
        <p:spPr>
          <a:xfrm>
            <a:off x="1905141" y="1654116"/>
            <a:ext cx="6058642" cy="4919883"/>
          </a:xfrm>
          <a:prstGeom prst="rect">
            <a:avLst/>
          </a:prstGeom>
        </p:spPr>
      </p:pic>
    </p:spTree>
    <p:extLst>
      <p:ext uri="{BB962C8B-B14F-4D97-AF65-F5344CB8AC3E}">
        <p14:creationId xmlns:p14="http://schemas.microsoft.com/office/powerpoint/2010/main" val="972849350"/>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Role Levels</a:t>
            </a:r>
            <a:endParaRPr lang="en-US" dirty="0"/>
          </a:p>
        </p:txBody>
      </p:sp>
      <p:sp>
        <p:nvSpPr>
          <p:cNvPr id="3" name="Content Placeholder 2">
            <a:extLst>
              <a:ext uri="{FF2B5EF4-FFF2-40B4-BE49-F238E27FC236}">
                <a16:creationId xmlns:a16="http://schemas.microsoft.com/office/drawing/2014/main" xmlns="" id="{10268B94-2AF6-4ADF-BC5F-B8A1EEF2B0D3}"/>
              </a:ext>
            </a:extLst>
          </p:cNvPr>
          <p:cNvSpPr>
            <a:spLocks noGrp="1"/>
          </p:cNvSpPr>
          <p:nvPr>
            <p:ph idx="1"/>
          </p:nvPr>
        </p:nvSpPr>
        <p:spPr/>
        <p:txBody>
          <a:bodyPr>
            <a:normAutofit/>
          </a:bodyPr>
          <a:lstStyle/>
          <a:p>
            <a:pPr marL="0" indent="0">
              <a:buNone/>
            </a:pPr>
            <a:r>
              <a:rPr lang="en-US" dirty="0" smtClean="0"/>
              <a:t>Manage Roles at</a:t>
            </a:r>
            <a:r>
              <a:rPr lang="mr-IN" dirty="0" smtClean="0"/>
              <a:t>…</a:t>
            </a:r>
            <a:endParaRPr lang="en-US" dirty="0" smtClean="0"/>
          </a:p>
          <a:p>
            <a:pPr marL="0" indent="0">
              <a:buNone/>
            </a:pPr>
            <a:endParaRPr lang="en-US" dirty="0"/>
          </a:p>
          <a:p>
            <a:pPr marL="457200" lvl="1" indent="0">
              <a:buNone/>
            </a:pPr>
            <a:r>
              <a:rPr lang="en-US" dirty="0" smtClean="0"/>
              <a:t>Subscription Level</a:t>
            </a:r>
          </a:p>
          <a:p>
            <a:pPr marL="457200" lvl="1" indent="0">
              <a:buNone/>
            </a:pPr>
            <a:endParaRPr lang="en-US" dirty="0"/>
          </a:p>
          <a:p>
            <a:pPr marL="457200" lvl="1" indent="0">
              <a:buNone/>
            </a:pPr>
            <a:r>
              <a:rPr lang="en-US" dirty="0" smtClean="0"/>
              <a:t>Resource Group Level</a:t>
            </a:r>
          </a:p>
          <a:p>
            <a:pPr marL="457200" lvl="1" indent="0">
              <a:buNone/>
            </a:pPr>
            <a:endParaRPr lang="en-US" dirty="0"/>
          </a:p>
          <a:p>
            <a:pPr marL="457200" lvl="1" indent="0">
              <a:buNone/>
            </a:pPr>
            <a:r>
              <a:rPr lang="en-US" dirty="0" smtClean="0"/>
              <a:t>Resource Level</a:t>
            </a:r>
            <a:endParaRPr lang="en-US" dirty="0"/>
          </a:p>
          <a:p>
            <a:pPr marL="0" indent="0">
              <a:buNone/>
            </a:pPr>
            <a:endParaRPr lang="en-US" dirty="0"/>
          </a:p>
        </p:txBody>
      </p:sp>
    </p:spTree>
    <p:extLst>
      <p:ext uri="{BB962C8B-B14F-4D97-AF65-F5344CB8AC3E}">
        <p14:creationId xmlns:p14="http://schemas.microsoft.com/office/powerpoint/2010/main" val="2601931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11867-E0F7-4236-8CCC-612EAF1EB0AF}"/>
              </a:ext>
            </a:extLst>
          </p:cNvPr>
          <p:cNvSpPr>
            <a:spLocks noGrp="1"/>
          </p:cNvSpPr>
          <p:nvPr>
            <p:ph type="title"/>
          </p:nvPr>
        </p:nvSpPr>
        <p:spPr/>
        <p:txBody>
          <a:bodyPr/>
          <a:lstStyle/>
          <a:p>
            <a:r>
              <a:rPr lang="en-US" dirty="0"/>
              <a:t>Active Directory On-Premises vs Azure AD</a:t>
            </a:r>
          </a:p>
        </p:txBody>
      </p:sp>
      <p:graphicFrame>
        <p:nvGraphicFramePr>
          <p:cNvPr id="4" name="Content Placeholder 3">
            <a:extLst>
              <a:ext uri="{FF2B5EF4-FFF2-40B4-BE49-F238E27FC236}">
                <a16:creationId xmlns:a16="http://schemas.microsoft.com/office/drawing/2014/main" xmlns="" id="{A3E10AE0-7BF3-45B5-A83C-5370108CA159}"/>
              </a:ext>
            </a:extLst>
          </p:cNvPr>
          <p:cNvGraphicFramePr>
            <a:graphicFrameLocks noGrp="1"/>
          </p:cNvGraphicFramePr>
          <p:nvPr>
            <p:ph idx="1"/>
            <p:extLst>
              <p:ext uri="{D42A27DB-BD31-4B8C-83A1-F6EECF244321}">
                <p14:modId xmlns:p14="http://schemas.microsoft.com/office/powerpoint/2010/main" val="1737105790"/>
              </p:ext>
            </p:extLst>
          </p:nvPr>
        </p:nvGraphicFramePr>
        <p:xfrm>
          <a:off x="838200" y="1825625"/>
          <a:ext cx="10515600" cy="31343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xmlns="" val="926890162"/>
                    </a:ext>
                  </a:extLst>
                </a:gridCol>
                <a:gridCol w="5257800">
                  <a:extLst>
                    <a:ext uri="{9D8B030D-6E8A-4147-A177-3AD203B41FA5}">
                      <a16:colId xmlns:a16="http://schemas.microsoft.com/office/drawing/2014/main" xmlns="" val="63422078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Active Directory On-Premise</a:t>
                      </a:r>
                    </a:p>
                  </a:txBody>
                  <a:tcPr/>
                </a:tc>
                <a:tc>
                  <a:txBody>
                    <a:bodyPr/>
                    <a:lstStyle/>
                    <a:p>
                      <a:r>
                        <a:rPr lang="en-US" dirty="0"/>
                        <a:t>Azure AD</a:t>
                      </a:r>
                    </a:p>
                  </a:txBody>
                  <a:tcPr/>
                </a:tc>
                <a:extLst>
                  <a:ext uri="{0D108BD9-81ED-4DB2-BD59-A6C34878D82A}">
                    <a16:rowId xmlns:a16="http://schemas.microsoft.com/office/drawing/2014/main" xmlns="" val="796246793"/>
                  </a:ext>
                </a:extLst>
              </a:tr>
              <a:tr h="370840">
                <a:tc>
                  <a:txBody>
                    <a:bodyPr/>
                    <a:lstStyle/>
                    <a:p>
                      <a:r>
                        <a:rPr lang="en-US" dirty="0"/>
                        <a:t>Authentication Provider</a:t>
                      </a:r>
                    </a:p>
                  </a:txBody>
                  <a:tcPr/>
                </a:tc>
                <a:tc>
                  <a:txBody>
                    <a:bodyPr/>
                    <a:lstStyle/>
                    <a:p>
                      <a:r>
                        <a:rPr lang="en-US" dirty="0"/>
                        <a:t>Authentication Provider</a:t>
                      </a:r>
                    </a:p>
                  </a:txBody>
                  <a:tcPr/>
                </a:tc>
                <a:extLst>
                  <a:ext uri="{0D108BD9-81ED-4DB2-BD59-A6C34878D82A}">
                    <a16:rowId xmlns:a16="http://schemas.microsoft.com/office/drawing/2014/main" xmlns="" val="3495614983"/>
                  </a:ext>
                </a:extLst>
              </a:tr>
              <a:tr h="370840">
                <a:tc>
                  <a:txBody>
                    <a:bodyPr/>
                    <a:lstStyle/>
                    <a:p>
                      <a:r>
                        <a:rPr lang="en-US" dirty="0"/>
                        <a:t>Internal single customer directory service</a:t>
                      </a:r>
                    </a:p>
                  </a:txBody>
                  <a:tcPr/>
                </a:tc>
                <a:tc>
                  <a:txBody>
                    <a:bodyPr/>
                    <a:lstStyle/>
                    <a:p>
                      <a:r>
                        <a:rPr lang="en-US" dirty="0"/>
                        <a:t>Multi-customer public directory service</a:t>
                      </a:r>
                    </a:p>
                  </a:txBody>
                  <a:tcPr/>
                </a:tc>
                <a:extLst>
                  <a:ext uri="{0D108BD9-81ED-4DB2-BD59-A6C34878D82A}">
                    <a16:rowId xmlns:a16="http://schemas.microsoft.com/office/drawing/2014/main" xmlns="" val="395694437"/>
                  </a:ext>
                </a:extLst>
              </a:tr>
              <a:tr h="370840">
                <a:tc>
                  <a:txBody>
                    <a:bodyPr/>
                    <a:lstStyle/>
                    <a:p>
                      <a:r>
                        <a:rPr lang="en-US" dirty="0"/>
                        <a:t>Hierarchical structure of:</a:t>
                      </a:r>
                    </a:p>
                    <a:p>
                      <a:r>
                        <a:rPr lang="en-US" dirty="0"/>
                        <a:t>Users, Computers, Groups, Services</a:t>
                      </a:r>
                    </a:p>
                  </a:txBody>
                  <a:tcPr/>
                </a:tc>
                <a:tc>
                  <a:txBody>
                    <a:bodyPr/>
                    <a:lstStyle/>
                    <a:p>
                      <a:r>
                        <a:rPr lang="en-US" dirty="0"/>
                        <a:t>Flat structure of:</a:t>
                      </a:r>
                    </a:p>
                    <a:p>
                      <a:r>
                        <a:rPr lang="en-US" dirty="0"/>
                        <a:t>Users and Groups</a:t>
                      </a:r>
                    </a:p>
                  </a:txBody>
                  <a:tcPr/>
                </a:tc>
                <a:extLst>
                  <a:ext uri="{0D108BD9-81ED-4DB2-BD59-A6C34878D82A}">
                    <a16:rowId xmlns:a16="http://schemas.microsoft.com/office/drawing/2014/main" xmlns="" val="2661955343"/>
                  </a:ext>
                </a:extLst>
              </a:tr>
              <a:tr h="370840">
                <a:tc>
                  <a:txBody>
                    <a:bodyPr/>
                    <a:lstStyle/>
                    <a:p>
                      <a:r>
                        <a:rPr lang="en-US" dirty="0"/>
                        <a:t>Group Policy and DNS data</a:t>
                      </a:r>
                    </a:p>
                  </a:txBody>
                  <a:tcPr/>
                </a:tc>
                <a:tc>
                  <a:txBody>
                    <a:bodyPr/>
                    <a:lstStyle/>
                    <a:p>
                      <a:r>
                        <a:rPr lang="en-US" dirty="0"/>
                        <a:t>NA</a:t>
                      </a:r>
                    </a:p>
                  </a:txBody>
                  <a:tcPr/>
                </a:tc>
                <a:extLst>
                  <a:ext uri="{0D108BD9-81ED-4DB2-BD59-A6C34878D82A}">
                    <a16:rowId xmlns:a16="http://schemas.microsoft.com/office/drawing/2014/main" xmlns="" val="3755759018"/>
                  </a:ext>
                </a:extLst>
              </a:tr>
              <a:tr h="370840">
                <a:tc>
                  <a:txBody>
                    <a:bodyPr/>
                    <a:lstStyle/>
                    <a:p>
                      <a:r>
                        <a:rPr lang="en-US" dirty="0"/>
                        <a:t>Can be accessed using LDAP</a:t>
                      </a:r>
                    </a:p>
                  </a:txBody>
                  <a:tcPr/>
                </a:tc>
                <a:tc>
                  <a:txBody>
                    <a:bodyPr/>
                    <a:lstStyle/>
                    <a:p>
                      <a:r>
                        <a:rPr lang="en-US" dirty="0"/>
                        <a:t>Can be accessed using Graph API</a:t>
                      </a:r>
                    </a:p>
                  </a:txBody>
                  <a:tcPr/>
                </a:tc>
                <a:extLst>
                  <a:ext uri="{0D108BD9-81ED-4DB2-BD59-A6C34878D82A}">
                    <a16:rowId xmlns:a16="http://schemas.microsoft.com/office/drawing/2014/main" xmlns="" val="452082492"/>
                  </a:ext>
                </a:extLst>
              </a:tr>
              <a:tr h="370840">
                <a:tc>
                  <a:txBody>
                    <a:bodyPr/>
                    <a:lstStyle/>
                    <a:p>
                      <a:r>
                        <a:rPr lang="en-US" dirty="0"/>
                        <a:t>Primarily uses Kerberos for authentication</a:t>
                      </a:r>
                    </a:p>
                  </a:txBody>
                  <a:tcPr/>
                </a:tc>
                <a:tc>
                  <a:txBody>
                    <a:bodyPr/>
                    <a:lstStyle/>
                    <a:p>
                      <a:r>
                        <a:rPr lang="en-US" dirty="0"/>
                        <a:t>Authentication can use SAML, WS-Federation and OAuth</a:t>
                      </a:r>
                    </a:p>
                  </a:txBody>
                  <a:tcPr/>
                </a:tc>
                <a:extLst>
                  <a:ext uri="{0D108BD9-81ED-4DB2-BD59-A6C34878D82A}">
                    <a16:rowId xmlns:a16="http://schemas.microsoft.com/office/drawing/2014/main" xmlns="" val="3456767149"/>
                  </a:ext>
                </a:extLst>
              </a:tr>
            </a:tbl>
          </a:graphicData>
        </a:graphic>
      </p:graphicFrame>
    </p:spTree>
    <p:extLst>
      <p:ext uri="{BB962C8B-B14F-4D97-AF65-F5344CB8AC3E}">
        <p14:creationId xmlns:p14="http://schemas.microsoft.com/office/powerpoint/2010/main" val="3529664445"/>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Custom Roles</a:t>
            </a:r>
            <a:endParaRPr lang="en-US" dirty="0"/>
          </a:p>
        </p:txBody>
      </p:sp>
      <p:sp>
        <p:nvSpPr>
          <p:cNvPr id="3" name="Content Placeholder 2">
            <a:extLst>
              <a:ext uri="{FF2B5EF4-FFF2-40B4-BE49-F238E27FC236}">
                <a16:creationId xmlns:a16="http://schemas.microsoft.com/office/drawing/2014/main" xmlns="" id="{10268B94-2AF6-4ADF-BC5F-B8A1EEF2B0D3}"/>
              </a:ext>
            </a:extLst>
          </p:cNvPr>
          <p:cNvSpPr>
            <a:spLocks noGrp="1"/>
          </p:cNvSpPr>
          <p:nvPr>
            <p:ph idx="1"/>
          </p:nvPr>
        </p:nvSpPr>
        <p:spPr/>
        <p:txBody>
          <a:bodyPr>
            <a:normAutofit lnSpcReduction="10000"/>
          </a:bodyPr>
          <a:lstStyle/>
          <a:p>
            <a:pPr marL="0" indent="0">
              <a:buNone/>
            </a:pPr>
            <a:r>
              <a:rPr lang="en-US" dirty="0" smtClean="0"/>
              <a:t>Use when none of the built-in roles meet your needs</a:t>
            </a:r>
          </a:p>
          <a:p>
            <a:pPr marL="0" indent="0">
              <a:buNone/>
            </a:pPr>
            <a:endParaRPr lang="en-US" dirty="0"/>
          </a:p>
          <a:p>
            <a:pPr marL="0" indent="0">
              <a:buNone/>
            </a:pPr>
            <a:r>
              <a:rPr lang="en-US" dirty="0"/>
              <a:t>Each tenant can create up to 2000 custom roles.</a:t>
            </a:r>
          </a:p>
          <a:p>
            <a:pPr marL="0" indent="0">
              <a:buNone/>
            </a:pPr>
            <a:endParaRPr lang="en-US" dirty="0"/>
          </a:p>
          <a:p>
            <a:pPr marL="0" indent="0">
              <a:buNone/>
            </a:pPr>
            <a:r>
              <a:rPr lang="en-US" dirty="0" smtClean="0"/>
              <a:t>Shared </a:t>
            </a:r>
            <a:r>
              <a:rPr lang="en-US" dirty="0"/>
              <a:t>across all subscriptions that use </a:t>
            </a:r>
            <a:r>
              <a:rPr lang="en-US" dirty="0" smtClean="0"/>
              <a:t>a tenant</a:t>
            </a:r>
          </a:p>
          <a:p>
            <a:pPr marL="0" indent="0">
              <a:buNone/>
            </a:pPr>
            <a:endParaRPr lang="en-US" dirty="0"/>
          </a:p>
          <a:p>
            <a:pPr marL="0" indent="0">
              <a:buNone/>
            </a:pPr>
            <a:r>
              <a:rPr lang="en-US" dirty="0" smtClean="0"/>
              <a:t>Comprised of Actions, </a:t>
            </a:r>
            <a:r>
              <a:rPr lang="en-US" dirty="0" err="1" smtClean="0"/>
              <a:t>NotActions</a:t>
            </a:r>
            <a:r>
              <a:rPr lang="en-US" dirty="0" smtClean="0"/>
              <a:t>, and </a:t>
            </a:r>
            <a:r>
              <a:rPr lang="en-US" dirty="0" err="1" smtClean="0"/>
              <a:t>AvailableScopes</a:t>
            </a:r>
            <a:endParaRPr lang="en-US" dirty="0" smtClean="0"/>
          </a:p>
          <a:p>
            <a:pPr marL="0" indent="0">
              <a:buNone/>
            </a:pPr>
            <a:endParaRPr lang="en-US" dirty="0"/>
          </a:p>
          <a:p>
            <a:pPr marL="0" indent="0">
              <a:buNone/>
            </a:pPr>
            <a:r>
              <a:rPr lang="en-US" dirty="0" smtClean="0"/>
              <a:t>Managed via Portal, PowerShell, Azure CLI, </a:t>
            </a:r>
            <a:r>
              <a:rPr lang="en-US" smtClean="0"/>
              <a:t>or the REST API</a:t>
            </a:r>
            <a:endParaRPr lang="en-US" dirty="0" smtClean="0"/>
          </a:p>
        </p:txBody>
      </p:sp>
    </p:spTree>
    <p:extLst>
      <p:ext uri="{BB962C8B-B14F-4D97-AF65-F5344CB8AC3E}">
        <p14:creationId xmlns:p14="http://schemas.microsoft.com/office/powerpoint/2010/main" val="27870555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Custom Role Example</a:t>
            </a:r>
            <a:endParaRPr lang="en-US" dirty="0"/>
          </a:p>
        </p:txBody>
      </p:sp>
      <p:pic>
        <p:nvPicPr>
          <p:cNvPr id="5" name="Picture 4" descr="rba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8798" y="1618192"/>
            <a:ext cx="7921174" cy="4744507"/>
          </a:xfrm>
          <a:prstGeom prst="rect">
            <a:avLst/>
          </a:prstGeom>
        </p:spPr>
      </p:pic>
    </p:spTree>
    <p:extLst>
      <p:ext uri="{BB962C8B-B14F-4D97-AF65-F5344CB8AC3E}">
        <p14:creationId xmlns:p14="http://schemas.microsoft.com/office/powerpoint/2010/main" val="33270872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RBAC in the Azure Portal</a:t>
            </a:r>
            <a:endParaRPr lang="en-US" dirty="0"/>
          </a:p>
        </p:txBody>
      </p:sp>
      <p:pic>
        <p:nvPicPr>
          <p:cNvPr id="3" name="Picture 2" descr="rbac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1501" y="1538144"/>
            <a:ext cx="8870240" cy="4952491"/>
          </a:xfrm>
          <a:prstGeom prst="rect">
            <a:avLst/>
          </a:prstGeom>
        </p:spPr>
      </p:pic>
    </p:spTree>
    <p:extLst>
      <p:ext uri="{BB962C8B-B14F-4D97-AF65-F5344CB8AC3E}">
        <p14:creationId xmlns:p14="http://schemas.microsoft.com/office/powerpoint/2010/main" val="3386652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xmlns="" id="{E34D5E5C-6938-43FD-8F6E-D8416F0615E7}"/>
              </a:ext>
            </a:extLst>
          </p:cNvPr>
          <p:cNvSpPr>
            <a:spLocks noGrp="1"/>
          </p:cNvSpPr>
          <p:nvPr>
            <p:ph type="title"/>
          </p:nvPr>
        </p:nvSpPr>
        <p:spPr>
          <a:xfrm>
            <a:off x="838200" y="365125"/>
            <a:ext cx="10515600" cy="1325563"/>
          </a:xfrm>
        </p:spPr>
        <p:txBody>
          <a:bodyPr/>
          <a:lstStyle/>
          <a:p>
            <a:r>
              <a:rPr lang="en-US" dirty="0"/>
              <a:t>Azure AD Edition Features</a:t>
            </a:r>
          </a:p>
        </p:txBody>
      </p:sp>
      <p:pic>
        <p:nvPicPr>
          <p:cNvPr id="116" name="Picture 115">
            <a:extLst>
              <a:ext uri="{FF2B5EF4-FFF2-40B4-BE49-F238E27FC236}">
                <a16:creationId xmlns:a16="http://schemas.microsoft.com/office/drawing/2014/main" xmlns="" id="{06C39F37-BBE5-4DC0-859F-1B2D8E0AA73F}"/>
              </a:ext>
            </a:extLst>
          </p:cNvPr>
          <p:cNvPicPr>
            <a:picLocks noChangeAspect="1"/>
          </p:cNvPicPr>
          <p:nvPr/>
        </p:nvPicPr>
        <p:blipFill>
          <a:blip r:embed="rId3"/>
          <a:stretch>
            <a:fillRect/>
          </a:stretch>
        </p:blipFill>
        <p:spPr>
          <a:xfrm>
            <a:off x="462666" y="1407266"/>
            <a:ext cx="11266667" cy="4895238"/>
          </a:xfrm>
          <a:prstGeom prst="rect">
            <a:avLst/>
          </a:prstGeom>
        </p:spPr>
      </p:pic>
    </p:spTree>
    <p:extLst>
      <p:ext uri="{BB962C8B-B14F-4D97-AF65-F5344CB8AC3E}">
        <p14:creationId xmlns:p14="http://schemas.microsoft.com/office/powerpoint/2010/main" val="372163702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3245C7-6C6F-4704-9C05-2EEC02833EBD}"/>
              </a:ext>
            </a:extLst>
          </p:cNvPr>
          <p:cNvSpPr>
            <a:spLocks noGrp="1"/>
          </p:cNvSpPr>
          <p:nvPr>
            <p:ph type="title"/>
          </p:nvPr>
        </p:nvSpPr>
        <p:spPr/>
        <p:txBody>
          <a:bodyPr/>
          <a:lstStyle/>
          <a:p>
            <a:r>
              <a:rPr lang="en-US" dirty="0"/>
              <a:t>Azure AD Premium Features</a:t>
            </a:r>
          </a:p>
        </p:txBody>
      </p:sp>
      <p:pic>
        <p:nvPicPr>
          <p:cNvPr id="4" name="Content Placeholder 3">
            <a:extLst>
              <a:ext uri="{FF2B5EF4-FFF2-40B4-BE49-F238E27FC236}">
                <a16:creationId xmlns:a16="http://schemas.microsoft.com/office/drawing/2014/main" xmlns="" id="{49252237-7EA9-4261-913B-A192FD17CAEC}"/>
              </a:ext>
            </a:extLst>
          </p:cNvPr>
          <p:cNvPicPr>
            <a:picLocks noGrp="1" noChangeAspect="1"/>
          </p:cNvPicPr>
          <p:nvPr>
            <p:ph idx="1"/>
          </p:nvPr>
        </p:nvPicPr>
        <p:blipFill>
          <a:blip r:embed="rId3"/>
          <a:stretch>
            <a:fillRect/>
          </a:stretch>
        </p:blipFill>
        <p:spPr>
          <a:xfrm>
            <a:off x="243914" y="1690688"/>
            <a:ext cx="11948086" cy="4559800"/>
          </a:xfrm>
          <a:prstGeom prst="rect">
            <a:avLst/>
          </a:prstGeom>
        </p:spPr>
      </p:pic>
    </p:spTree>
    <p:extLst>
      <p:ext uri="{BB962C8B-B14F-4D97-AF65-F5344CB8AC3E}">
        <p14:creationId xmlns:p14="http://schemas.microsoft.com/office/powerpoint/2010/main" val="122328990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Which Azure AD editions provide self service password reset?</a:t>
            </a:r>
          </a:p>
        </p:txBody>
      </p:sp>
      <p:sp>
        <p:nvSpPr>
          <p:cNvPr id="5" name="Content Placeholder 4"/>
          <p:cNvSpPr>
            <a:spLocks noGrp="1"/>
          </p:cNvSpPr>
          <p:nvPr>
            <p:ph idx="1"/>
          </p:nvPr>
        </p:nvSpPr>
        <p:spPr/>
        <p:txBody>
          <a:bodyPr/>
          <a:lstStyle/>
          <a:p>
            <a:r>
              <a:rPr lang="en-US" dirty="0"/>
              <a:t>Free</a:t>
            </a:r>
          </a:p>
          <a:p>
            <a:r>
              <a:rPr lang="en-US" dirty="0"/>
              <a:t>Basic</a:t>
            </a:r>
          </a:p>
          <a:p>
            <a:r>
              <a:rPr lang="en-US" dirty="0"/>
              <a:t>Premium</a:t>
            </a:r>
          </a:p>
        </p:txBody>
      </p:sp>
    </p:spTree>
    <p:extLst>
      <p:ext uri="{BB962C8B-B14F-4D97-AF65-F5344CB8AC3E}">
        <p14:creationId xmlns:p14="http://schemas.microsoft.com/office/powerpoint/2010/main" val="173677061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Which Azure AD editions provide self service password reset?</a:t>
            </a:r>
          </a:p>
        </p:txBody>
      </p:sp>
      <p:sp>
        <p:nvSpPr>
          <p:cNvPr id="6" name="Content Placeholder 5"/>
          <p:cNvSpPr>
            <a:spLocks noGrp="1"/>
          </p:cNvSpPr>
          <p:nvPr>
            <p:ph idx="10"/>
          </p:nvPr>
        </p:nvSpPr>
        <p:spPr/>
        <p:txBody>
          <a:bodyPr/>
          <a:lstStyle/>
          <a:p>
            <a:pPr marL="0" indent="0">
              <a:buNone/>
            </a:pPr>
            <a:r>
              <a:rPr lang="en-US" dirty="0"/>
              <a:t>2)   Basic</a:t>
            </a:r>
          </a:p>
          <a:p>
            <a:pPr marL="0" indent="0">
              <a:buNone/>
            </a:pPr>
            <a:r>
              <a:rPr lang="en-US" dirty="0"/>
              <a:t>3)   Premium</a:t>
            </a:r>
          </a:p>
        </p:txBody>
      </p:sp>
    </p:spTree>
    <p:extLst>
      <p:ext uri="{BB962C8B-B14F-4D97-AF65-F5344CB8AC3E}">
        <p14:creationId xmlns:p14="http://schemas.microsoft.com/office/powerpoint/2010/main" val="176085718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70-534-Template.pptx" id="{439206FD-A113-4BE5-B431-40BDFE9319ED}" vid="{A4FDB642-FD3F-4B16-9ABC-ADFB44A81F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athena xmlns="http://schemas.microsoft.com/edu/athena" version="0.1.3885.0">
  <media streamable="true" recordStart="0" recordEnd="25966" recordLength="26029" audioOnly="true" start="0" end="25966" audioFormat="{00001610-0000-0010-8000-00AA00389B71}" audioRate="44100" muted="false" volume="0.8" fadeIn="0" fadeOut="0" videoFormat="{34363248-0000-0010-8000-00AA00389B71}" videoRate="15" videoWidth="256" videoHeight="256"/>
</athena>
</file>

<file path=customXml/item2.xml><?xml version="1.0" encoding="utf-8"?>
<athena xmlns="http://schemas.microsoft.com/edu/athena" version="0.1.3885.0">
  <timings duration="25966"/>
</athena>
</file>

<file path=customXml/itemProps1.xml><?xml version="1.0" encoding="utf-8"?>
<ds:datastoreItem xmlns:ds="http://schemas.openxmlformats.org/officeDocument/2006/customXml" ds:itemID="{39D1B4F6-E1FE-4B64-ADB5-8B247CD4930D}">
  <ds:schemaRefs>
    <ds:schemaRef ds:uri="http://schemas.microsoft.com/edu/athena"/>
  </ds:schemaRefs>
</ds:datastoreItem>
</file>

<file path=customXml/itemProps2.xml><?xml version="1.0" encoding="utf-8"?>
<ds:datastoreItem xmlns:ds="http://schemas.openxmlformats.org/officeDocument/2006/customXml" ds:itemID="{68A5C005-39DF-454A-8204-A59AF0EF4703}">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
  <TotalTime>7903</TotalTime>
  <Words>5722</Words>
  <Application>Microsoft Macintosh PowerPoint</Application>
  <PresentationFormat>Custom</PresentationFormat>
  <Paragraphs>514</Paragraphs>
  <Slides>52</Slides>
  <Notes>35</Notes>
  <HiddenSlides>0</HiddenSlides>
  <MMClips>0</MMClips>
  <ScaleCrop>false</ScaleCrop>
  <HeadingPairs>
    <vt:vector size="4" baseType="variant">
      <vt:variant>
        <vt:lpstr>Theme</vt:lpstr>
      </vt:variant>
      <vt:variant>
        <vt:i4>2</vt:i4>
      </vt:variant>
      <vt:variant>
        <vt:lpstr>Slide Titles</vt:lpstr>
      </vt:variant>
      <vt:variant>
        <vt:i4>52</vt:i4>
      </vt:variant>
    </vt:vector>
  </HeadingPairs>
  <TitlesOfParts>
    <vt:vector size="54" baseType="lpstr">
      <vt:lpstr>3_Office Theme</vt:lpstr>
      <vt:lpstr>Office Theme</vt:lpstr>
      <vt:lpstr>Exam 70-534 Architecting Microsoft Azure Solutions</vt:lpstr>
      <vt:lpstr>Securing Resources</vt:lpstr>
      <vt:lpstr>#2 Secure resources (20–25%)</vt:lpstr>
      <vt:lpstr>Secure resources by using managed identities</vt:lpstr>
      <vt:lpstr>Active Directory On-Premises vs Azure AD</vt:lpstr>
      <vt:lpstr>Azure AD Edition Features</vt:lpstr>
      <vt:lpstr>Azure AD Premium Features</vt:lpstr>
      <vt:lpstr>Which Azure AD editions provide self service password reset?</vt:lpstr>
      <vt:lpstr>Which Azure AD editions provide self service password reset?</vt:lpstr>
      <vt:lpstr>Access Azure AD using Graph API</vt:lpstr>
      <vt:lpstr>Steps to using Graph API</vt:lpstr>
      <vt:lpstr>Which of the following are needed to interact with the Graph API?</vt:lpstr>
      <vt:lpstr>Which of the following are needed to interact with the Graph API?</vt:lpstr>
      <vt:lpstr>Terms</vt:lpstr>
      <vt:lpstr>Important Flows</vt:lpstr>
      <vt:lpstr>Authorization Flow and Implicit Flow</vt:lpstr>
      <vt:lpstr>Secure Using OAuth and OpenID Connect</vt:lpstr>
      <vt:lpstr>When using OAuth and OpenID Connect, which notification handler will you know the user is a valid logged in Azure AD user?</vt:lpstr>
      <vt:lpstr>When using OAuth and OpenID Connect, which notification handler will you know the user is a valid logged in Azure AD user?</vt:lpstr>
      <vt:lpstr>PowerPoint Presentation</vt:lpstr>
      <vt:lpstr>Secure resources by using hybrid identities</vt:lpstr>
      <vt:lpstr>SAML</vt:lpstr>
      <vt:lpstr>AD FS</vt:lpstr>
      <vt:lpstr>AD FS</vt:lpstr>
      <vt:lpstr>AD Connect</vt:lpstr>
      <vt:lpstr>AD Connect SSO</vt:lpstr>
      <vt:lpstr>AD Connect SSO - Requirements</vt:lpstr>
      <vt:lpstr>Secure resources by using identity providers</vt:lpstr>
      <vt:lpstr>Azure AD B2B vs Azure AD B2C</vt:lpstr>
      <vt:lpstr>Implement Azure AD B2B Collaboration</vt:lpstr>
      <vt:lpstr>You have a web application using Azure AD for its users.  You now need to add users that work for a partner company.  What is the easiest way to give the new external users access to your web application?</vt:lpstr>
      <vt:lpstr>You have a web application using Azure AD for its users.  You now need to add users that work for a partner company.  What is the easiest way to give the new external users access to your web application?</vt:lpstr>
      <vt:lpstr>Manage Identity and access by using Azure AD B2C</vt:lpstr>
      <vt:lpstr>Provide access to resources using identity providers</vt:lpstr>
      <vt:lpstr>You have a web application that needs to support Single Sign On for your on-premise users and be able to add external users using their social logins.  Which product will be the best to use? </vt:lpstr>
      <vt:lpstr>You have a web application that needs to support Single Sign On for your on-premise users and be able to add external users using their social logins.  Which product will be the best to use? </vt:lpstr>
      <vt:lpstr>PowerPoint Presentation</vt:lpstr>
      <vt:lpstr>Identify an appropriate data security solution</vt:lpstr>
      <vt:lpstr>Azure Storage</vt:lpstr>
      <vt:lpstr>Storage Services Encryption</vt:lpstr>
      <vt:lpstr>Azure Disk Encryption</vt:lpstr>
      <vt:lpstr>Azure Disk Encryption Scenarios</vt:lpstr>
      <vt:lpstr>Azure Databases</vt:lpstr>
      <vt:lpstr>SQL Server TDE</vt:lpstr>
      <vt:lpstr>Azure Storage Client Library</vt:lpstr>
      <vt:lpstr>Azure Storage Client Library – Blob Example</vt:lpstr>
      <vt:lpstr>Design a role-based access control (RBAC) strategy</vt:lpstr>
      <vt:lpstr>RBAC Overview</vt:lpstr>
      <vt:lpstr>Role Levels</vt:lpstr>
      <vt:lpstr>Custom Roles</vt:lpstr>
      <vt:lpstr>Custom Role Example</vt:lpstr>
      <vt:lpstr>RBAC in the Azure Portal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 ITProGuru</dc:creator>
  <cp:lastModifiedBy>Steven Porter</cp:lastModifiedBy>
  <cp:revision>400</cp:revision>
  <dcterms:created xsi:type="dcterms:W3CDTF">2015-09-15T13:10:44Z</dcterms:created>
  <dcterms:modified xsi:type="dcterms:W3CDTF">2017-06-13T14:47:26Z</dcterms:modified>
</cp:coreProperties>
</file>