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handoutMasterIdLst>
    <p:handoutMasterId r:id="rId56"/>
  </p:handoutMasterIdLst>
  <p:sldIdLst>
    <p:sldId id="421" r:id="rId2"/>
    <p:sldId id="318" r:id="rId3"/>
    <p:sldId id="506" r:id="rId4"/>
    <p:sldId id="518" r:id="rId5"/>
    <p:sldId id="508" r:id="rId6"/>
    <p:sldId id="322" r:id="rId7"/>
    <p:sldId id="323" r:id="rId8"/>
    <p:sldId id="479" r:id="rId9"/>
    <p:sldId id="461" r:id="rId10"/>
    <p:sldId id="462" r:id="rId11"/>
    <p:sldId id="463" r:id="rId12"/>
    <p:sldId id="466" r:id="rId13"/>
    <p:sldId id="503" r:id="rId14"/>
    <p:sldId id="502" r:id="rId15"/>
    <p:sldId id="451" r:id="rId16"/>
    <p:sldId id="504" r:id="rId17"/>
    <p:sldId id="471" r:id="rId18"/>
    <p:sldId id="490" r:id="rId19"/>
    <p:sldId id="491" r:id="rId20"/>
    <p:sldId id="500" r:id="rId21"/>
    <p:sldId id="469" r:id="rId22"/>
    <p:sldId id="501" r:id="rId23"/>
    <p:sldId id="510" r:id="rId24"/>
    <p:sldId id="499" r:id="rId25"/>
    <p:sldId id="470" r:id="rId26"/>
    <p:sldId id="507" r:id="rId27"/>
    <p:sldId id="498" r:id="rId28"/>
    <p:sldId id="519" r:id="rId29"/>
    <p:sldId id="520" r:id="rId30"/>
    <p:sldId id="521" r:id="rId31"/>
    <p:sldId id="522" r:id="rId32"/>
    <p:sldId id="523" r:id="rId33"/>
    <p:sldId id="524" r:id="rId34"/>
    <p:sldId id="525" r:id="rId35"/>
    <p:sldId id="526" r:id="rId36"/>
    <p:sldId id="527" r:id="rId37"/>
    <p:sldId id="467" r:id="rId38"/>
    <p:sldId id="496" r:id="rId39"/>
    <p:sldId id="497" r:id="rId40"/>
    <p:sldId id="324" r:id="rId41"/>
    <p:sldId id="517" r:id="rId42"/>
    <p:sldId id="511" r:id="rId43"/>
    <p:sldId id="516" r:id="rId44"/>
    <p:sldId id="514" r:id="rId45"/>
    <p:sldId id="513" r:id="rId46"/>
    <p:sldId id="512" r:id="rId47"/>
    <p:sldId id="515" r:id="rId48"/>
    <p:sldId id="431" r:id="rId49"/>
    <p:sldId id="482" r:id="rId50"/>
    <p:sldId id="475" r:id="rId51"/>
    <p:sldId id="483" r:id="rId52"/>
    <p:sldId id="455" r:id="rId53"/>
    <p:sldId id="437"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6 Manage, Monitor, Continuity" id="{DB70C892-F94A-40D8-B7B6-DD32FC4CCB20}">
          <p14:sldIdLst>
            <p14:sldId id="421"/>
            <p14:sldId id="318"/>
            <p14:sldId id="506"/>
          </p14:sldIdLst>
        </p14:section>
        <p14:section name="6.1 Design a monitoring strategy {Ian}" id="{80B5F91F-E856-4EDF-B0E3-7B087C498DC1}">
          <p14:sldIdLst/>
        </p14:section>
        <p14:section name="6.2 Describe Azure BC/DR Capabilities" id="{29A91BC1-57B3-4DF3-B27A-F3616A28300C}">
          <p14:sldIdLst>
            <p14:sldId id="518"/>
          </p14:sldIdLst>
        </p14:section>
        <p14:section name="6.2.1 Levarge Architectural Capabilities of BC/DR" id="{32C1A1CB-23D8-4881-953D-F753F1345820}">
          <p14:sldIdLst>
            <p14:sldId id="508"/>
          </p14:sldIdLst>
        </p14:section>
        <p14:section name="6.2.2 Describe Hyper-V Replica and Azure Site Recovery" id="{7F9FD19A-B521-4701-B300-8A686B13D06C}">
          <p14:sldIdLst>
            <p14:sldId id="322"/>
            <p14:sldId id="323"/>
            <p14:sldId id="479"/>
            <p14:sldId id="461"/>
            <p14:sldId id="462"/>
            <p14:sldId id="463"/>
            <p14:sldId id="466"/>
          </p14:sldIdLst>
        </p14:section>
        <p14:section name="6.2.3 Use cases for Hyper-V Replica and ASR" id="{3CC3AB43-6CEA-4939-A6B6-5E647DE9B960}">
          <p14:sldIdLst>
            <p14:sldId id="503"/>
            <p14:sldId id="502"/>
            <p14:sldId id="451"/>
            <p14:sldId id="504"/>
            <p14:sldId id="471"/>
          </p14:sldIdLst>
        </p14:section>
        <p14:section name="6.3 Design a Disaster Recovery Strategy" id="{2EFBC5CD-42D8-47E3-90E8-DC3F8ADC19A0}">
          <p14:sldIdLst/>
        </p14:section>
        <p14:section name="6.3.1 Backup" id="{B96E2666-73EF-4DF4-9BA4-970B47DDD81D}">
          <p14:sldIdLst>
            <p14:sldId id="490"/>
            <p14:sldId id="491"/>
            <p14:sldId id="500"/>
            <p14:sldId id="469"/>
            <p14:sldId id="501"/>
            <p14:sldId id="510"/>
            <p14:sldId id="499"/>
            <p14:sldId id="470"/>
            <p14:sldId id="507"/>
            <p14:sldId id="498"/>
          </p14:sldIdLst>
        </p14:section>
        <p14:section name="6.3.2 Use Cases for StorSimple and DPM" id="{3A8873E6-7B8F-412A-BF6F-ABC4CB6CEBC6}">
          <p14:sldIdLst>
            <p14:sldId id="519"/>
            <p14:sldId id="520"/>
            <p14:sldId id="521"/>
            <p14:sldId id="522"/>
            <p14:sldId id="523"/>
            <p14:sldId id="524"/>
            <p14:sldId id="525"/>
            <p14:sldId id="526"/>
            <p14:sldId id="527"/>
          </p14:sldIdLst>
        </p14:section>
        <p14:section name="6.3.3 Design and Deploy Azure Site Recovery" id="{5DC74A52-E606-413F-BBA1-542BEEB1B59D}">
          <p14:sldIdLst>
            <p14:sldId id="467"/>
            <p14:sldId id="496"/>
            <p14:sldId id="497"/>
          </p14:sldIdLst>
        </p14:section>
        <p14:section name="6.4 Design Azure Automation and Powershell Workflows {Ian}" id="{57F8861A-3089-465D-845E-51C1F7491529}">
          <p14:sldIdLst/>
        </p14:section>
        <p14:section name="6.5 Azure Automation Use Cases" id="{018D2923-46A5-4379-B78D-3606376BB5F3}">
          <p14:sldIdLst>
            <p14:sldId id="324"/>
            <p14:sldId id="517"/>
            <p14:sldId id="511"/>
            <p14:sldId id="516"/>
            <p14:sldId id="514"/>
            <p14:sldId id="513"/>
            <p14:sldId id="512"/>
            <p14:sldId id="515"/>
            <p14:sldId id="431"/>
            <p14:sldId id="482"/>
            <p14:sldId id="475"/>
            <p14:sldId id="483"/>
            <p14:sldId id="455"/>
            <p14:sldId id="4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3058" autoAdjust="0"/>
    <p:restoredTop sz="91010" autoAdjust="0"/>
  </p:normalViewPr>
  <p:slideViewPr>
    <p:cSldViewPr snapToGrid="0">
      <p:cViewPr varScale="1">
        <p:scale>
          <a:sx n="106" d="100"/>
          <a:sy n="106" d="100"/>
        </p:scale>
        <p:origin x="307" y="72"/>
      </p:cViewPr>
      <p:guideLst/>
    </p:cSldViewPr>
  </p:slideViewPr>
  <p:notesTextViewPr>
    <p:cViewPr>
      <p:scale>
        <a:sx n="1" d="1"/>
        <a:sy n="1" d="1"/>
      </p:scale>
      <p:origin x="0" y="0"/>
    </p:cViewPr>
  </p:notesTextViewPr>
  <p:sorterViewPr>
    <p:cViewPr>
      <p:scale>
        <a:sx n="100" d="100"/>
        <a:sy n="100" d="100"/>
      </p:scale>
      <p:origin x="0" y="-538"/>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Monitoring Strategy</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BC/DR Capabilities</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Design DR Strategy</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Azure Automation and PS WF</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Automation Use Cases</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dgm:presLayoutVars>
          <dgm:chMax val="1"/>
          <dgm:chPref val="1"/>
          <dgm:bulletEnabled val="1"/>
        </dgm:presLayoutVars>
      </dgm:prSet>
      <dgm:spPr/>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pt>
  </dgm:ptLst>
  <dgm:cxnLst>
    <dgm:cxn modelId="{64579302-47B0-4745-846C-EDDB1332E2A0}" type="presOf" srcId="{BBFAC1CF-FB45-4815-B4AD-A0064D1B9DF7}" destId="{9A30A22A-4099-4164-B490-37968B1380F3}"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3ECC5E1E-88A0-46EA-B89A-FA328CCD8E58}" type="presOf" srcId="{6194E1D2-9BCB-4BC2-A5C1-B5C7213CB280}" destId="{3B24438F-B54F-4578-A2ED-266B850D189B}" srcOrd="0" destOrd="0" presId="urn:microsoft.com/office/officeart/2008/layout/AlternatingHexagons"/>
    <dgm:cxn modelId="{0B9FC034-5FDF-4190-9970-574E0153524B}" type="presOf" srcId="{50C5104F-FEB7-4B02-AC0F-6A450247F1CD}" destId="{73478D76-B81E-4F9D-AE2D-0BE77E0EB995}" srcOrd="0" destOrd="0" presId="urn:microsoft.com/office/officeart/2008/layout/AlternatingHexagons"/>
    <dgm:cxn modelId="{0438D83B-F945-4B4E-B4C3-D754C38CB87A}" srcId="{A6DD3D5F-E149-46DF-9DCA-EAF6439D8FBC}" destId="{6A4FCFFA-444B-43DD-9046-3AADE5D1F4C9}" srcOrd="4" destOrd="0" parTransId="{6FBD2B74-C1A1-43FE-A588-225B50F80240}" sibTransId="{6194E1D2-9BCB-4BC2-A5C1-B5C7213CB280}"/>
    <dgm:cxn modelId="{383CED48-339E-4430-A6C7-32BB4AF9B34A}" type="presOf" srcId="{A6DD3D5F-E149-46DF-9DCA-EAF6439D8FBC}" destId="{351FC134-8697-4C99-AFA8-B90BC49F3901}"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86D2C055-8FA8-4F73-A61E-419046E9327D}" type="presOf" srcId="{E219CF06-472A-4D49-B22F-B44B8895BA3A}" destId="{086C4028-E570-4C97-805F-0C7D8D7F5D26}" srcOrd="0" destOrd="0" presId="urn:microsoft.com/office/officeart/2008/layout/AlternatingHexagons"/>
    <dgm:cxn modelId="{980C487B-237A-41EB-AA03-4AC25CD2A689}" type="presOf" srcId="{C4597EB7-4DD7-4A88-B983-92F911392E69}" destId="{9389B828-6B7F-4CD3-880B-C6216114697F}" srcOrd="0" destOrd="0" presId="urn:microsoft.com/office/officeart/2008/layout/AlternatingHexagons"/>
    <dgm:cxn modelId="{A8F66691-B975-4D04-AD78-80CCA1192D00}" type="presOf" srcId="{6A4FCFFA-444B-43DD-9046-3AADE5D1F4C9}" destId="{E73095F5-EF93-4F9E-8583-9070C4DC8D5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B6EC1A9-8882-4523-9B6E-A2259F54876C}" type="presOf" srcId="{AC5AD43E-8BA6-40C9-90EE-24F45AB1BC51}" destId="{49CC989F-47AD-4C12-A6F8-6A4849D90237}"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461AA0C8-08BD-4606-AB04-4CECEEA600E7}" type="presOf" srcId="{0E1756FE-9A0E-40C2-AF27-BEDB22587F4C}" destId="{8E02C9CA-7E47-4C0E-9D64-9A4547D3E10B}" srcOrd="0" destOrd="0" presId="urn:microsoft.com/office/officeart/2008/layout/AlternatingHexagons"/>
    <dgm:cxn modelId="{FEB41AD9-70F2-411D-AC66-23FD3A305D05}" type="presOf" srcId="{2DE38695-58BA-4A8F-8BF2-B4AF6597D3FC}" destId="{1CF68D52-AC71-446A-824B-331D380D19AB}"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A97B721-7E63-4A3D-A8AD-EF681C766DC9}" type="presParOf" srcId="{351FC134-8697-4C99-AFA8-B90BC49F3901}" destId="{F78791F6-8845-4D85-8FCC-3525878660B6}" srcOrd="1" destOrd="0" presId="urn:microsoft.com/office/officeart/2008/layout/AlternatingHexagons"/>
    <dgm:cxn modelId="{F9CBF00F-DB85-41E6-9070-070DE75E4BC4}" type="presParOf" srcId="{351FC134-8697-4C99-AFA8-B90BC49F3901}" destId="{82F54AC2-4FE0-482E-BC67-BF735496D70F}" srcOrd="2" destOrd="0" presId="urn:microsoft.com/office/officeart/2008/layout/AlternatingHexagons"/>
    <dgm:cxn modelId="{9CC06F93-5136-4F62-B569-2BA858E24249}" type="presParOf" srcId="{82F54AC2-4FE0-482E-BC67-BF735496D70F}" destId="{086C4028-E570-4C97-805F-0C7D8D7F5D26}" srcOrd="0" destOrd="0" presId="urn:microsoft.com/office/officeart/2008/layout/AlternatingHexagons"/>
    <dgm:cxn modelId="{787647C8-D713-4BC0-BD4F-1BA4C2578F8C}" type="presParOf" srcId="{82F54AC2-4FE0-482E-BC67-BF735496D70F}" destId="{24AAF4F4-6396-4EA2-8E83-1A293A16235A}" srcOrd="1" destOrd="0" presId="urn:microsoft.com/office/officeart/2008/layout/AlternatingHexagons"/>
    <dgm:cxn modelId="{1653D62F-0ECA-418C-AF94-5EA28E2967E0}" type="presParOf" srcId="{82F54AC2-4FE0-482E-BC67-BF735496D70F}" destId="{9650F368-4B1D-485E-8077-0AC20E234246}" srcOrd="2" destOrd="0" presId="urn:microsoft.com/office/officeart/2008/layout/AlternatingHexagons"/>
    <dgm:cxn modelId="{4B375451-1623-44D6-ADCE-0F69C33AFD26}" type="presParOf" srcId="{82F54AC2-4FE0-482E-BC67-BF735496D70F}" destId="{DC6FACF7-392E-41F7-A5FA-ABE3E62E537F}" srcOrd="3" destOrd="0" presId="urn:microsoft.com/office/officeart/2008/layout/AlternatingHexagons"/>
    <dgm:cxn modelId="{3CF5C3C4-A58C-42BC-934A-D7C115BCE9D8}" type="presParOf" srcId="{82F54AC2-4FE0-482E-BC67-BF735496D70F}" destId="{9389B828-6B7F-4CD3-880B-C6216114697F}" srcOrd="4" destOrd="0" presId="urn:microsoft.com/office/officeart/2008/layout/AlternatingHexagons"/>
    <dgm:cxn modelId="{CD550A87-3701-4414-9958-87EFE626CCB4}" type="presParOf" srcId="{351FC134-8697-4C99-AFA8-B90BC49F3901}" destId="{DF294135-5988-4E7D-9923-8C52B674575C}" srcOrd="3" destOrd="0" presId="urn:microsoft.com/office/officeart/2008/layout/AlternatingHexagons"/>
    <dgm:cxn modelId="{B4A966B9-E551-43D0-B96E-51D72D404520}" type="presParOf" srcId="{351FC134-8697-4C99-AFA8-B90BC49F3901}" destId="{EAA7EB19-32E9-4F0C-9F6C-24E51D82C78B}" srcOrd="4" destOrd="0" presId="urn:microsoft.com/office/officeart/2008/layout/AlternatingHexagons"/>
    <dgm:cxn modelId="{40E08087-777F-42DE-A7AC-651D6E94E92A}" type="presParOf" srcId="{EAA7EB19-32E9-4F0C-9F6C-24E51D82C78B}" destId="{8E02C9CA-7E47-4C0E-9D64-9A4547D3E10B}" srcOrd="0" destOrd="0" presId="urn:microsoft.com/office/officeart/2008/layout/AlternatingHexagons"/>
    <dgm:cxn modelId="{9B45880B-F537-4565-AD61-83989D1DA081}" type="presParOf" srcId="{EAA7EB19-32E9-4F0C-9F6C-24E51D82C78B}" destId="{3617D18F-FC41-4379-8912-3757CD3B8A92}" srcOrd="1" destOrd="0" presId="urn:microsoft.com/office/officeart/2008/layout/AlternatingHexagons"/>
    <dgm:cxn modelId="{F696636B-F6A0-421C-8D5E-CA5625BA4F44}" type="presParOf" srcId="{EAA7EB19-32E9-4F0C-9F6C-24E51D82C78B}" destId="{F28AB40F-93CA-4F5C-ADC0-1B28CAD0E87C}" srcOrd="2" destOrd="0" presId="urn:microsoft.com/office/officeart/2008/layout/AlternatingHexagons"/>
    <dgm:cxn modelId="{43D5977C-B622-47BA-AA81-596153743533}" type="presParOf" srcId="{EAA7EB19-32E9-4F0C-9F6C-24E51D82C78B}" destId="{FD8EA8C7-F262-4730-8888-4B7638BDBF47}" srcOrd="3" destOrd="0" presId="urn:microsoft.com/office/officeart/2008/layout/AlternatingHexagons"/>
    <dgm:cxn modelId="{0F517230-DA0A-4AE8-8C3D-9A33ABE611E6}" type="presParOf" srcId="{EAA7EB19-32E9-4F0C-9F6C-24E51D82C78B}" destId="{49CC989F-47AD-4C12-A6F8-6A4849D90237}" srcOrd="4" destOrd="0" presId="urn:microsoft.com/office/officeart/2008/layout/AlternatingHexagons"/>
    <dgm:cxn modelId="{5B8BA431-02FD-4004-8493-886127A1DA81}" type="presParOf" srcId="{351FC134-8697-4C99-AFA8-B90BC49F3901}" destId="{9D245871-3433-44B1-B19B-6FCC891E4FD9}" srcOrd="5" destOrd="0" presId="urn:microsoft.com/office/officeart/2008/layout/AlternatingHexagons"/>
    <dgm:cxn modelId="{EBF6DA64-0EA2-45F8-82D6-4FB84492796A}" type="presParOf" srcId="{351FC134-8697-4C99-AFA8-B90BC49F3901}" destId="{F1514F44-26EE-40F7-8EF7-D089CA9FBB32}" srcOrd="6" destOrd="0" presId="urn:microsoft.com/office/officeart/2008/layout/AlternatingHexagons"/>
    <dgm:cxn modelId="{C604DA57-A541-40DB-8AF2-9B07CB6D6B12}" type="presParOf" srcId="{F1514F44-26EE-40F7-8EF7-D089CA9FBB32}" destId="{1CF68D52-AC71-446A-824B-331D380D19AB}" srcOrd="0" destOrd="0" presId="urn:microsoft.com/office/officeart/2008/layout/AlternatingHexagons"/>
    <dgm:cxn modelId="{0050BDFE-6EBD-44F8-BDB7-9A132586C617}" type="presParOf" srcId="{F1514F44-26EE-40F7-8EF7-D089CA9FBB32}" destId="{8803F8D3-B9BA-46F4-8DA3-658EBC5AC972}" srcOrd="1" destOrd="0" presId="urn:microsoft.com/office/officeart/2008/layout/AlternatingHexagons"/>
    <dgm:cxn modelId="{804DB798-3DDF-478A-B6E9-290C7040E2D3}" type="presParOf" srcId="{F1514F44-26EE-40F7-8EF7-D089CA9FBB32}" destId="{32317E29-73A1-4ECB-B0CE-0AC1152A6D7A}" srcOrd="2" destOrd="0" presId="urn:microsoft.com/office/officeart/2008/layout/AlternatingHexagons"/>
    <dgm:cxn modelId="{06F14421-4793-4C52-B106-81EADD6D6E66}" type="presParOf" srcId="{F1514F44-26EE-40F7-8EF7-D089CA9FBB32}" destId="{86F6CEF1-E9C1-45F5-AA7F-64834AE30BDA}" srcOrd="3" destOrd="0" presId="urn:microsoft.com/office/officeart/2008/layout/AlternatingHexagons"/>
    <dgm:cxn modelId="{2063B090-2102-47C5-9C58-CD497DD62AEC}" type="presParOf" srcId="{F1514F44-26EE-40F7-8EF7-D089CA9FBB32}" destId="{73478D76-B81E-4F9D-AE2D-0BE77E0EB995}" srcOrd="4" destOrd="0" presId="urn:microsoft.com/office/officeart/2008/layout/AlternatingHexagons"/>
    <dgm:cxn modelId="{E6399AF8-3548-4C6A-BA39-FF157543F6DE}" type="presParOf" srcId="{351FC134-8697-4C99-AFA8-B90BC49F3901}" destId="{9D5831D7-E95D-4015-91C3-1CCD92511EF4}" srcOrd="7" destOrd="0" presId="urn:microsoft.com/office/officeart/2008/layout/AlternatingHexagons"/>
    <dgm:cxn modelId="{B5C859C5-2996-48A8-A840-9276F4F0A826}" type="presParOf" srcId="{351FC134-8697-4C99-AFA8-B90BC49F3901}" destId="{CF898DA2-6F81-451A-AECD-1911346E514C}" srcOrd="8" destOrd="0" presId="urn:microsoft.com/office/officeart/2008/layout/AlternatingHexagons"/>
    <dgm:cxn modelId="{CDC91FF8-B027-44D5-A9A6-2D9B4904DE21}" type="presParOf" srcId="{CF898DA2-6F81-451A-AECD-1911346E514C}" destId="{E73095F5-EF93-4F9E-8583-9070C4DC8D56}" srcOrd="0" destOrd="0" presId="urn:microsoft.com/office/officeart/2008/layout/AlternatingHexagons"/>
    <dgm:cxn modelId="{B9F7BC56-A551-4039-BE9A-7AEFA8DB2C69}" type="presParOf" srcId="{CF898DA2-6F81-451A-AECD-1911346E514C}" destId="{C2B784D3-9D62-40FC-ABC8-96FCE8DD5438}" srcOrd="1" destOrd="0" presId="urn:microsoft.com/office/officeart/2008/layout/AlternatingHexagons"/>
    <dgm:cxn modelId="{C23815CE-2F38-47B7-ADB1-3D3774C770A8}" type="presParOf" srcId="{CF898DA2-6F81-451A-AECD-1911346E514C}" destId="{30287C06-B12B-460F-B06F-824E656077A3}" srcOrd="2" destOrd="0" presId="urn:microsoft.com/office/officeart/2008/layout/AlternatingHexagons"/>
    <dgm:cxn modelId="{CC20BFBE-C9AA-49E4-AD96-8D80BFE3F982}" type="presParOf" srcId="{CF898DA2-6F81-451A-AECD-1911346E514C}" destId="{8B212C20-315A-4768-A71F-7A0141457EA2}" srcOrd="3" destOrd="0" presId="urn:microsoft.com/office/officeart/2008/layout/AlternatingHexagons"/>
    <dgm:cxn modelId="{77632832-DF63-4C94-86B9-E3BE6387850C}"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80360"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Monitoring Strategy</a:t>
          </a:r>
        </a:p>
      </dsp:txBody>
      <dsp:txXfrm rot="-5400000">
        <a:off x="2605292" y="175457"/>
        <a:ext cx="671571" cy="771922"/>
      </dsp:txXfrm>
    </dsp:sp>
    <dsp:sp modelId="{9A53782E-84B7-495E-BB96-20026BD94B97}">
      <dsp:nvSpPr>
        <dsp:cNvPr id="0" name=""/>
        <dsp:cNvSpPr/>
      </dsp:nvSpPr>
      <dsp:spPr>
        <a:xfrm>
          <a:off x="3458509" y="224986"/>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326659"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175457"/>
        <a:ext cx="671571" cy="771922"/>
      </dsp:txXfrm>
    </dsp:sp>
    <dsp:sp modelId="{086C4028-E570-4C97-805F-0C7D8D7F5D26}">
      <dsp:nvSpPr>
        <dsp:cNvPr id="0" name=""/>
        <dsp:cNvSpPr/>
      </dsp:nvSpPr>
      <dsp:spPr>
        <a:xfrm rot="5400000">
          <a:off x="1851491"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BC/DR Capabilities</a:t>
          </a:r>
        </a:p>
      </dsp:txBody>
      <dsp:txXfrm rot="-5400000">
        <a:off x="2076423" y="1127332"/>
        <a:ext cx="671571" cy="771922"/>
      </dsp:txXfrm>
    </dsp:sp>
    <dsp:sp modelId="{24AAF4F4-6396-4EA2-8E83-1A293A16235A}">
      <dsp:nvSpPr>
        <dsp:cNvPr id="0" name=""/>
        <dsp:cNvSpPr/>
      </dsp:nvSpPr>
      <dsp:spPr>
        <a:xfrm>
          <a:off x="672861" y="117686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905192"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1127332"/>
        <a:ext cx="671571" cy="771922"/>
      </dsp:txXfrm>
    </dsp:sp>
    <dsp:sp modelId="{8E02C9CA-7E47-4C0E-9D64-9A4547D3E10B}">
      <dsp:nvSpPr>
        <dsp:cNvPr id="0" name=""/>
        <dsp:cNvSpPr/>
      </dsp:nvSpPr>
      <dsp:spPr>
        <a:xfrm rot="5400000">
          <a:off x="2380360"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Design DR Strategy</a:t>
          </a:r>
        </a:p>
      </dsp:txBody>
      <dsp:txXfrm rot="-5400000">
        <a:off x="2605292" y="2079207"/>
        <a:ext cx="671571" cy="771922"/>
      </dsp:txXfrm>
    </dsp:sp>
    <dsp:sp modelId="{3617D18F-FC41-4379-8912-3757CD3B8A92}">
      <dsp:nvSpPr>
        <dsp:cNvPr id="0" name=""/>
        <dsp:cNvSpPr/>
      </dsp:nvSpPr>
      <dsp:spPr>
        <a:xfrm>
          <a:off x="3458509" y="212873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326659"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2079207"/>
        <a:ext cx="671571" cy="771922"/>
      </dsp:txXfrm>
    </dsp:sp>
    <dsp:sp modelId="{1CF68D52-AC71-446A-824B-331D380D19AB}">
      <dsp:nvSpPr>
        <dsp:cNvPr id="0" name=""/>
        <dsp:cNvSpPr/>
      </dsp:nvSpPr>
      <dsp:spPr>
        <a:xfrm rot="5400000">
          <a:off x="1851491"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Azure Automation and PS WF</a:t>
          </a:r>
        </a:p>
      </dsp:txBody>
      <dsp:txXfrm rot="-5400000">
        <a:off x="2076423" y="3031082"/>
        <a:ext cx="671571" cy="771922"/>
      </dsp:txXfrm>
    </dsp:sp>
    <dsp:sp modelId="{8803F8D3-B9BA-46F4-8DA3-658EBC5AC972}">
      <dsp:nvSpPr>
        <dsp:cNvPr id="0" name=""/>
        <dsp:cNvSpPr/>
      </dsp:nvSpPr>
      <dsp:spPr>
        <a:xfrm>
          <a:off x="672861" y="308061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905192"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3031082"/>
        <a:ext cx="671571" cy="771922"/>
      </dsp:txXfrm>
    </dsp:sp>
    <dsp:sp modelId="{E73095F5-EF93-4F9E-8583-9070C4DC8D56}">
      <dsp:nvSpPr>
        <dsp:cNvPr id="0" name=""/>
        <dsp:cNvSpPr/>
      </dsp:nvSpPr>
      <dsp:spPr>
        <a:xfrm rot="5400000">
          <a:off x="2380360"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Automation Use Cases</a:t>
          </a:r>
        </a:p>
      </dsp:txBody>
      <dsp:txXfrm rot="-5400000">
        <a:off x="2605292" y="3982957"/>
        <a:ext cx="671571" cy="771922"/>
      </dsp:txXfrm>
    </dsp:sp>
    <dsp:sp modelId="{C2B784D3-9D62-40FC-ABC8-96FCE8DD5438}">
      <dsp:nvSpPr>
        <dsp:cNvPr id="0" name=""/>
        <dsp:cNvSpPr/>
      </dsp:nvSpPr>
      <dsp:spPr>
        <a:xfrm>
          <a:off x="3458509" y="403248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326659"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3982957"/>
        <a:ext cx="671571" cy="7719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zure.microsoft.com/en-in/documentation/articles/backup-configure-vault/" TargetMode="External"/><Relationship Id="rId7" Type="http://schemas.openxmlformats.org/officeDocument/2006/relationships/hyperlink" Target="https://azure.microsoft.com/en-in/documentation/articles/backup-azure-vms-introduc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azure.microsoft.com/en-in/documentation/articles/backup-azure-backup-sql/" TargetMode="External"/><Relationship Id="rId5" Type="http://schemas.openxmlformats.org/officeDocument/2006/relationships/hyperlink" Target="https://azure.microsoft.com/en-in/documentation/articles/backup-azure-microsoft-azure-backup/" TargetMode="External"/><Relationship Id="rId4" Type="http://schemas.openxmlformats.org/officeDocument/2006/relationships/hyperlink" Target="https://azure.microsoft.com/en-in/documentation/articles/backup-azure-dpm-introducti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TechReady 17</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E28791-93A6-439E-A164-099D382DBFD9}" type="datetime1">
              <a:rPr lang="en-US" smtClean="0">
                <a:solidFill>
                  <a:prstClr val="black"/>
                </a:solidFill>
              </a:rPr>
              <a:pPr/>
              <a:t>6/12/2017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215445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A9E9B31-1533-4D22-99A6-1848812AF66A}" type="datetime1">
              <a:rPr lang="en-US" smtClean="0"/>
              <a:t>6/12/2017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211417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6/12/2017 9:57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29330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6/12/2017 9:57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917116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Objective: </a:t>
            </a:r>
            <a:r>
              <a:rPr lang="en-US" dirty="0"/>
              <a:t>Discuss</a:t>
            </a:r>
            <a:r>
              <a:rPr lang="en-US" baseline="0" dirty="0"/>
              <a:t> rapid recovery capabilities provided by </a:t>
            </a:r>
            <a:r>
              <a:rPr lang="en-US" baseline="0" dirty="0" err="1"/>
              <a:t>StorSimple</a:t>
            </a:r>
            <a:r>
              <a:rPr lang="en-US" baseline="0" dirty="0"/>
              <a:t> in the event of a datacenter outage.</a:t>
            </a:r>
            <a:endParaRPr lang="en-US" dirty="0"/>
          </a:p>
        </p:txBody>
      </p:sp>
      <p:sp>
        <p:nvSpPr>
          <p:cNvPr id="4" name="Slide Number Placeholder 3"/>
          <p:cNvSpPr>
            <a:spLocks noGrp="1"/>
          </p:cNvSpPr>
          <p:nvPr>
            <p:ph type="sldNum" sz="quarter" idx="10"/>
          </p:nvPr>
        </p:nvSpPr>
        <p:spPr/>
        <p:txBody>
          <a:bodyPr/>
          <a:lstStyle/>
          <a:p>
            <a:fld id="{8B0E71FE-35AC-4F5E-A25F-32B9BBA9C556}" type="slidenum">
              <a:rPr lang="en-US" smtClean="0"/>
              <a:t>35</a:t>
            </a:fld>
            <a:endParaRPr lang="en-US" dirty="0"/>
          </a:p>
        </p:txBody>
      </p:sp>
    </p:spTree>
    <p:extLst>
      <p:ext uri="{BB962C8B-B14F-4D97-AF65-F5344CB8AC3E}">
        <p14:creationId xmlns:p14="http://schemas.microsoft.com/office/powerpoint/2010/main" val="2300028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6/12/2017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8438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300" dirty="0">
                <a:latin typeface="Segoe UI Light" panose="020B0502040204020203" pitchFamily="34" charset="0"/>
                <a:cs typeface="Segoe UI Light" panose="020B0502040204020203" pitchFamily="34" charset="0"/>
              </a:rPr>
              <a:t>© 2014 Yung Chou.</a:t>
            </a:r>
          </a:p>
          <a:p>
            <a:endParaRPr lang="en-US" dirty="0"/>
          </a:p>
        </p:txBody>
      </p:sp>
      <p:sp>
        <p:nvSpPr>
          <p:cNvPr id="4" name="Slide Number Placeholder 3"/>
          <p:cNvSpPr>
            <a:spLocks noGrp="1"/>
          </p:cNvSpPr>
          <p:nvPr>
            <p:ph type="sldNum" sz="quarter" idx="10"/>
          </p:nvPr>
        </p:nvSpPr>
        <p:spPr/>
        <p:txBody>
          <a:bodyPr/>
          <a:lstStyle/>
          <a:p>
            <a:pPr defTabSz="966612">
              <a:defRPr/>
            </a:pPr>
            <a:fld id="{9FB4F3A0-1320-42E6-B01A-0B09FED98119}" type="slidenum">
              <a:rPr lang="en-US">
                <a:solidFill>
                  <a:prstClr val="black"/>
                </a:solidFill>
                <a:latin typeface="Calibri" panose="020F0502020204030204"/>
              </a:rPr>
              <a:pPr defTabSz="966612">
                <a:defRPr/>
              </a:pPr>
              <a:t>48</a:t>
            </a:fld>
            <a:endParaRPr lang="en-US">
              <a:solidFill>
                <a:prstClr val="black"/>
              </a:solidFill>
              <a:latin typeface="Calibri" panose="020F0502020204030204"/>
            </a:endParaRPr>
          </a:p>
        </p:txBody>
      </p:sp>
    </p:spTree>
    <p:extLst>
      <p:ext uri="{BB962C8B-B14F-4D97-AF65-F5344CB8AC3E}">
        <p14:creationId xmlns:p14="http://schemas.microsoft.com/office/powerpoint/2010/main" val="2361432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6/12/2017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11798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6/12/2017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1946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900" b="0" i="0" u="none" strike="noStrike" kern="1200" dirty="0">
                <a:solidFill>
                  <a:schemeClr val="tx1"/>
                </a:solidFill>
                <a:effectLst/>
                <a:latin typeface="Segoe UI Light" pitchFamily="34" charset="0"/>
                <a:ea typeface="+mn-ea"/>
                <a:cs typeface="+mn-cs"/>
              </a:rPr>
              <a:t>1. </a:t>
            </a:r>
          </a:p>
          <a:p>
            <a:pPr rtl="0" eaLnBrk="1" fontAlgn="ctr" latinLnBrk="0" hangingPunct="1"/>
            <a:r>
              <a:rPr lang="en-US" sz="900" b="0" i="0" u="none" strike="noStrike" kern="1200" dirty="0">
                <a:solidFill>
                  <a:schemeClr val="tx1"/>
                </a:solidFill>
                <a:effectLst/>
                <a:latin typeface="Segoe UI Light" pitchFamily="34" charset="0"/>
                <a:ea typeface="+mn-ea"/>
                <a:cs typeface="+mn-cs"/>
              </a:rPr>
              <a:t>Workload: Files and folders</a:t>
            </a:r>
          </a:p>
          <a:p>
            <a:pPr rtl="0" eaLnBrk="1" fontAlgn="ctr" latinLnBrk="0" hangingPunct="1"/>
            <a:r>
              <a:rPr lang="en-US" sz="900" b="0" i="0" u="none" strike="noStrike" kern="1200" dirty="0">
                <a:solidFill>
                  <a:schemeClr val="tx1"/>
                </a:solidFill>
                <a:effectLst/>
                <a:latin typeface="Segoe UI Light" pitchFamily="34" charset="0"/>
                <a:ea typeface="+mn-ea"/>
                <a:cs typeface="+mn-cs"/>
              </a:rPr>
              <a:t>Source Machine: Windows Server or Windows Client </a:t>
            </a:r>
          </a:p>
          <a:p>
            <a:pPr rtl="0" eaLnBrk="1" fontAlgn="ctr" latinLnBrk="0" hangingPunct="1"/>
            <a:r>
              <a:rPr lang="en-US" sz="900" b="0" i="0" u="none" strike="noStrike" kern="1200" dirty="0">
                <a:solidFill>
                  <a:schemeClr val="tx1"/>
                </a:solidFill>
                <a:effectLst/>
                <a:latin typeface="Segoe UI Light" pitchFamily="34" charset="0"/>
                <a:ea typeface="+mn-ea"/>
                <a:cs typeface="+mn-cs"/>
              </a:rPr>
              <a:t>Azure Backup Solutions:</a:t>
            </a:r>
          </a:p>
          <a:p>
            <a:pPr rtl="0" eaLnBrk="1" fontAlgn="ctr" latinLnBrk="0" hangingPunct="1"/>
            <a:r>
              <a:rPr lang="en-US" sz="900" b="0" i="0" u="none" strike="noStrike" kern="1200" dirty="0">
                <a:solidFill>
                  <a:schemeClr val="tx1"/>
                </a:solidFill>
                <a:effectLst/>
                <a:latin typeface="Segoe UI Light" pitchFamily="34" charset="0"/>
                <a:ea typeface="+mn-ea"/>
                <a:cs typeface="+mn-cs"/>
                <a:hlinkClick r:id="rId3"/>
              </a:rPr>
              <a:t>Azure Backup agent</a:t>
            </a:r>
            <a:r>
              <a:rPr lang="en-US" sz="900" b="0" i="0" u="none" strike="noStrike" kern="1200" dirty="0">
                <a:solidFill>
                  <a:schemeClr val="tx1"/>
                </a:solidFill>
                <a:effectLst/>
                <a:latin typeface="Segoe UI Light" pitchFamily="34" charset="0"/>
                <a:ea typeface="+mn-ea"/>
                <a:cs typeface="+mn-cs"/>
              </a:rPr>
              <a:t>,</a:t>
            </a:r>
          </a:p>
          <a:p>
            <a:pPr rtl="0" eaLnBrk="1" fontAlgn="ctr" latinLnBrk="0" hangingPunct="1"/>
            <a:r>
              <a:rPr lang="en-US" sz="900" b="0" i="0" u="none" strike="noStrike" kern="1200" dirty="0">
                <a:solidFill>
                  <a:schemeClr val="tx1"/>
                </a:solidFill>
                <a:effectLst/>
                <a:latin typeface="Segoe UI Light" pitchFamily="34" charset="0"/>
                <a:ea typeface="+mn-ea"/>
                <a:cs typeface="+mn-cs"/>
                <a:hlinkClick r:id="rId4"/>
              </a:rPr>
              <a:t>System Center DPM</a:t>
            </a:r>
            <a:r>
              <a:rPr lang="en-US" sz="900" b="0" i="0" u="none" strike="noStrike" kern="1200" dirty="0">
                <a:solidFill>
                  <a:schemeClr val="tx1"/>
                </a:solidFill>
                <a:effectLst/>
                <a:latin typeface="Segoe UI Light" pitchFamily="34" charset="0"/>
                <a:ea typeface="+mn-ea"/>
                <a:cs typeface="+mn-cs"/>
              </a:rPr>
              <a:t> (+ the Azure Backup agent),</a:t>
            </a:r>
          </a:p>
          <a:p>
            <a:pPr rtl="0" eaLnBrk="1" fontAlgn="ctr" latinLnBrk="0" hangingPunct="1"/>
            <a:r>
              <a:rPr lang="en-US" sz="900" b="0" i="0" u="none" strike="noStrike" kern="1200" dirty="0">
                <a:solidFill>
                  <a:schemeClr val="tx1"/>
                </a:solidFill>
                <a:effectLst/>
                <a:latin typeface="Segoe UI Light" pitchFamily="34" charset="0"/>
                <a:ea typeface="+mn-ea"/>
                <a:cs typeface="+mn-cs"/>
                <a:hlinkClick r:id="rId5"/>
              </a:rPr>
              <a:t>Azure Backup Server</a:t>
            </a:r>
            <a:r>
              <a:rPr lang="en-US" sz="900" b="0" i="0" u="none" strike="noStrike" kern="1200" dirty="0">
                <a:solidFill>
                  <a:schemeClr val="tx1"/>
                </a:solidFill>
                <a:effectLst/>
                <a:latin typeface="Segoe UI Light" pitchFamily="34" charset="0"/>
                <a:ea typeface="+mn-ea"/>
                <a:cs typeface="+mn-cs"/>
              </a:rPr>
              <a:t> (includes the Azure Backup agent)</a:t>
            </a:r>
          </a:p>
          <a:p>
            <a:pPr rtl="0" eaLnBrk="1" fontAlgn="ctr" latinLnBrk="0" hangingPunct="1"/>
            <a:endParaRPr lang="en-US" sz="900" b="0" i="0" u="none" strike="noStrike" kern="1200" dirty="0">
              <a:solidFill>
                <a:schemeClr val="tx1"/>
              </a:solidFill>
              <a:effectLst/>
              <a:latin typeface="Segoe UI Light" pitchFamily="34" charset="0"/>
              <a:ea typeface="+mn-ea"/>
              <a:cs typeface="+mn-cs"/>
            </a:endParaRPr>
          </a:p>
          <a:p>
            <a:pPr rtl="0" eaLnBrk="1" fontAlgn="ctr" latinLnBrk="0" hangingPunct="1"/>
            <a:r>
              <a:rPr lang="en-US" sz="900" b="0" i="0" u="none" strike="noStrike" kern="1200" dirty="0">
                <a:solidFill>
                  <a:schemeClr val="tx1"/>
                </a:solidFill>
                <a:effectLst/>
                <a:latin typeface="Segoe UI Light" pitchFamily="34" charset="0"/>
                <a:ea typeface="+mn-ea"/>
                <a:cs typeface="+mn-cs"/>
              </a:rPr>
              <a:t>2.</a:t>
            </a:r>
          </a:p>
          <a:p>
            <a:pPr rtl="0" eaLnBrk="1" fontAlgn="ctr" latinLnBrk="0" hangingPunct="1"/>
            <a:r>
              <a:rPr lang="en-US" sz="900" b="0" i="0" u="none" strike="noStrike" kern="1200" dirty="0">
                <a:solidFill>
                  <a:schemeClr val="tx1"/>
                </a:solidFill>
                <a:effectLst/>
                <a:latin typeface="Segoe UI Light" pitchFamily="34" charset="0"/>
                <a:ea typeface="+mn-ea"/>
                <a:cs typeface="+mn-cs"/>
              </a:rPr>
              <a:t>Workload: Hyper-V virtual machine (Win &amp; Linux), VMWare Virtual Machine (Win &amp; Linux), Microsoft SQL Server, Microsoft SharePoint, Microsoft Exchange</a:t>
            </a:r>
          </a:p>
          <a:p>
            <a:pPr rtl="0" eaLnBrk="1" fontAlgn="ctr" latinLnBrk="0" hangingPunct="1"/>
            <a:r>
              <a:rPr lang="en-US" sz="900" b="0" i="0" u="none" strike="noStrike" kern="1200" dirty="0">
                <a:solidFill>
                  <a:schemeClr val="tx1"/>
                </a:solidFill>
                <a:effectLst/>
                <a:latin typeface="Segoe UI Light" pitchFamily="34" charset="0"/>
                <a:ea typeface="+mn-ea"/>
                <a:cs typeface="+mn-cs"/>
              </a:rPr>
              <a:t>Source Machine: Windows Server</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b="0" i="0" u="none" strike="noStrike" kern="1200" dirty="0">
                <a:solidFill>
                  <a:schemeClr val="tx1"/>
                </a:solidFill>
                <a:effectLst/>
                <a:latin typeface="Segoe UI Light" pitchFamily="34" charset="0"/>
                <a:ea typeface="+mn-ea"/>
                <a:cs typeface="+mn-cs"/>
              </a:rPr>
              <a:t>Azure Backup Solution: </a:t>
            </a:r>
            <a:r>
              <a:rPr lang="en-US" sz="900" dirty="0">
                <a:hlinkClick r:id="rId6"/>
              </a:rPr>
              <a:t>System Center DPM</a:t>
            </a:r>
            <a:r>
              <a:rPr lang="en-US" sz="900" dirty="0"/>
              <a:t> (+ the Azure Backup agent); </a:t>
            </a:r>
            <a:r>
              <a:rPr lang="en-US" sz="900" dirty="0">
                <a:hlinkClick r:id="rId5"/>
              </a:rPr>
              <a:t>Azure Backup Server</a:t>
            </a:r>
            <a:r>
              <a:rPr lang="en-US" sz="900" dirty="0"/>
              <a:t> (includes the Azure Backup agent)</a:t>
            </a:r>
          </a:p>
          <a:p>
            <a:pPr marL="0" marR="0" lvl="0" indent="0" algn="l" defTabSz="932742" rtl="0" eaLnBrk="1" fontAlgn="auto" latinLnBrk="0" hangingPunct="1">
              <a:lnSpc>
                <a:spcPct val="100000"/>
              </a:lnSpc>
              <a:spcBef>
                <a:spcPts val="0"/>
              </a:spcBef>
              <a:spcAft>
                <a:spcPts val="0"/>
              </a:spcAft>
              <a:buClrTx/>
              <a:buSzTx/>
              <a:buFontTx/>
              <a:buNone/>
              <a:tabLst/>
              <a:defRPr/>
            </a:pPr>
            <a:endParaRPr lang="en-US" sz="900" dirty="0"/>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3.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Workload: Azure IaaS VMs (Windows) and Azure IaaS VMs (Linux)</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Source Machine: N/A</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Azure Backup Solution: </a:t>
            </a:r>
            <a:r>
              <a:rPr lang="en-US" sz="900" dirty="0">
                <a:hlinkClick r:id="rId7"/>
              </a:rPr>
              <a:t>Azure Backup (VM extension)</a:t>
            </a:r>
            <a:endParaRPr lang="en-US" sz="900" dirty="0"/>
          </a:p>
          <a:p>
            <a:pPr marL="0" marR="0" lvl="0" indent="0" algn="l" defTabSz="932742" rtl="0" eaLnBrk="1" fontAlgn="auto" latinLnBrk="0" hangingPunct="1">
              <a:lnSpc>
                <a:spcPct val="100000"/>
              </a:lnSpc>
              <a:spcBef>
                <a:spcPts val="0"/>
              </a:spcBef>
              <a:spcAft>
                <a:spcPts val="0"/>
              </a:spcAft>
              <a:buClrTx/>
              <a:buSzTx/>
              <a:buFontTx/>
              <a:buNone/>
              <a:tabLst/>
              <a:defRPr/>
            </a:pPr>
            <a:endParaRPr lang="en-US" sz="900" dirty="0"/>
          </a:p>
          <a:p>
            <a:pPr marL="0" marR="0" lvl="0" indent="0" algn="l" defTabSz="932742" rtl="0" eaLnBrk="1" fontAlgn="auto" latinLnBrk="0" hangingPunct="1">
              <a:lnSpc>
                <a:spcPct val="100000"/>
              </a:lnSpc>
              <a:spcBef>
                <a:spcPts val="0"/>
              </a:spcBef>
              <a:spcAft>
                <a:spcPts val="0"/>
              </a:spcAft>
              <a:buClrTx/>
              <a:buSzTx/>
              <a:buFontTx/>
              <a:buNone/>
              <a:tabLst/>
              <a:defRPr/>
            </a:pPr>
            <a:endParaRPr lang="en-US" sz="900" dirty="0"/>
          </a:p>
          <a:p>
            <a:pPr rtl="0" eaLnBrk="1" fontAlgn="ctr" latinLnBrk="0" hangingPunct="1"/>
            <a:endParaRPr lang="en-US" sz="900" b="0" i="0" u="none" strike="noStrike"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3476C194-845A-48EB-9921-B2222E54507C}" type="slidenum">
              <a:rPr lang="en-US" smtClean="0"/>
              <a:t>18</a:t>
            </a:fld>
            <a:endParaRPr lang="en-US"/>
          </a:p>
        </p:txBody>
      </p:sp>
    </p:spTree>
    <p:extLst>
      <p:ext uri="{BB962C8B-B14F-4D97-AF65-F5344CB8AC3E}">
        <p14:creationId xmlns:p14="http://schemas.microsoft.com/office/powerpoint/2010/main" val="2484971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Sign Up at the Azure portal</a:t>
            </a:r>
          </a:p>
          <a:p>
            <a:pPr marL="228600" indent="-228600">
              <a:buAutoNum type="arabicPeriod"/>
            </a:pPr>
            <a:r>
              <a:rPr lang="en-US" dirty="0"/>
              <a:t>Install Azure Backup Server software</a:t>
            </a:r>
          </a:p>
          <a:p>
            <a:pPr marL="228600" indent="-228600">
              <a:buAutoNum type="arabicPeriod"/>
            </a:pPr>
            <a:r>
              <a:rPr lang="en-US" dirty="0"/>
              <a:t>Register and configure</a:t>
            </a:r>
          </a:p>
          <a:p>
            <a:pPr marL="228600" indent="-228600">
              <a:buAutoNum type="arabicPeriod"/>
            </a:pPr>
            <a:r>
              <a:rPr lang="en-US" dirty="0"/>
              <a:t>Back up encrypted data</a:t>
            </a:r>
          </a:p>
          <a:p>
            <a:pPr marL="445862" lvl="1" indent="-228600">
              <a:buAutoNum type="arabicPeriod"/>
            </a:pPr>
            <a:r>
              <a:rPr lang="en-US" dirty="0"/>
              <a:t>Anytime the data leaves your boundary, it is encrypted. You have the passwords and keys and it’s always restored in Azure. </a:t>
            </a:r>
          </a:p>
          <a:p>
            <a:pPr marL="228600" indent="-228600">
              <a:buAutoNum type="arabicPeriod"/>
            </a:pPr>
            <a:r>
              <a:rPr lang="en-US" dirty="0"/>
              <a:t>Recover to the same or a different server </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95AE6B1-5FE6-4971-A8E7-64830DF1BDCF}" type="datetime1">
              <a:rPr lang="en-US" smtClean="0"/>
              <a:t>6/12/2017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07324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1020367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This slide puts it all the solution components together :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StorSimple is an easy way to connect any server on any Hypervisor environment – including Hyper-V, Linux, or VMware - to the cloud….with no app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Further, as you can see, we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now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have the flexibility of configuring StorSimple as a SAN or a NAS device in the customer environment (replacing traditional SAN &amp; NAS devices). i.e. To a customer, it looks like a SAN or a NAS device – with the added advantage of being able to connect to the cloud. And cloud is what brings all the unique differentiators to the StorSimple solution : including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auto tiering</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cloud based data protection</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DR</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This is huge – because now customers are able to combine several heterogeneous pieces of traditional storage solutions (like tape, archival, back-up &amp; restore) into one elegant solution – with a single management console. StorSimple Manager provides a single view &amp; management capabilities for both physical and virtual arrays, as well as StorSimple Cloud Appliance. In addition, StorSimple can be further enhanced for scenarios like enterprise collaboration with our partners like Talon, and video surveillance with MileStone.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6/12/2017 9:57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964193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This slide puts it all the solution components together :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StorSimple is an easy way to connect any server on any Hypervisor environment – including Hyper-V, Linux, or VMware - to the cloud….with no app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Further, as you can see, we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now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have the flexibility of configuring StorSimple as a SAN or a NAS device in the customer environment (replacing traditional SAN &amp; NAS devices). i.e. To a customer, it looks like a SAN or a NAS device – with the added advantage of being able to connect to the cloud. And cloud is what brings all the unique differentiators to the StorSimple solution : including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auto tiering</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cloud based data protection</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DR</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This is huge – because now customers are able to combine several heterogeneous pieces of traditional storage solutions (like tape, archival, back-up &amp; restore) into one elegant solution – with a single management console. StorSimple Manager provides a single view &amp; management capabilities for both physical and virtual arrays, as well as StorSimple Cloud Appliance. In addition, StorSimple can be further enhanced for scenarios like enterprise collaboration with our partners like Talon, and video surveillance with MileStone.</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6/12/2017 9:57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40372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This slide is shows the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alignment of different workloads with different capabilities / configurations of StorSimple solution</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 large, unstructured,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capacity driven data-sets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use tiered volumes for cloud storage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performance driven workloads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use local volumes as a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local storage</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on-demand infra requirements like DR, and dev-test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use the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StorSimple Cloud Appliance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So what does all these enhancements mean for partners?</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6/12/2017 9:57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309107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6" name="TextBox 5">
            <a:extLst>
              <a:ext uri="{FF2B5EF4-FFF2-40B4-BE49-F238E27FC236}">
                <a16:creationId xmlns:a16="http://schemas.microsoft.com/office/drawing/2014/main" id="{2DFD4B7A-BDF0-4AB3-85B3-B66838F8DF47}"/>
              </a:ext>
            </a:extLst>
          </p:cNvPr>
          <p:cNvSpPr txBox="1"/>
          <p:nvPr userDrawn="1"/>
        </p:nvSpPr>
        <p:spPr>
          <a:xfrm>
            <a:off x="9315938" y="5823048"/>
            <a:ext cx="2782277" cy="369332"/>
          </a:xfrm>
          <a:prstGeom prst="rect">
            <a:avLst/>
          </a:prstGeom>
          <a:noFill/>
        </p:spPr>
        <p:txBody>
          <a:bodyPr wrap="square" rtlCol="0">
            <a:spAutoFit/>
          </a:bodyPr>
          <a:lstStyle/>
          <a:p>
            <a:r>
              <a:rPr lang="en-US" sz="1000" dirty="0"/>
              <a:t>Socialize: </a:t>
            </a:r>
            <a:r>
              <a:rPr lang="en-US" dirty="0"/>
              <a:t>#70-534 @ITProGuru</a:t>
            </a:r>
          </a:p>
        </p:txBody>
      </p:sp>
      <p:sp>
        <p:nvSpPr>
          <p:cNvPr id="5" name="Text Placeholder 4">
            <a:extLst>
              <a:ext uri="{FF2B5EF4-FFF2-40B4-BE49-F238E27FC236}">
                <a16:creationId xmlns:a16="http://schemas.microsoft.com/office/drawing/2014/main" id="{A77509F3-A06B-4F9A-B875-C7550AA0D853}"/>
              </a:ext>
            </a:extLst>
          </p:cNvPr>
          <p:cNvSpPr>
            <a:spLocks noGrp="1"/>
          </p:cNvSpPr>
          <p:nvPr>
            <p:ph type="body" sz="quarter" idx="10" hasCustomPrompt="1"/>
          </p:nvPr>
        </p:nvSpPr>
        <p:spPr>
          <a:xfrm>
            <a:off x="211138" y="6206895"/>
            <a:ext cx="11768137" cy="603708"/>
          </a:xfrm>
          <a:solidFill>
            <a:srgbClr val="FFF2CC"/>
          </a:solidFill>
        </p:spPr>
        <p:txBody>
          <a:bodyPr>
            <a:noAutofit/>
          </a:bodyPr>
          <a:lstStyle>
            <a:lvl1pPr marL="0" indent="0">
              <a:buFontTx/>
              <a:buNone/>
              <a:defRPr sz="1800" u="sng">
                <a:solidFill>
                  <a:srgbClr val="0070C0"/>
                </a:solidFill>
              </a:defRPr>
            </a:lvl1pPr>
            <a:lvl2pPr marL="457200" indent="0">
              <a:buFontTx/>
              <a:buNone/>
              <a:defRPr sz="1800" u="sng">
                <a:solidFill>
                  <a:srgbClr val="0070C0"/>
                </a:solidFill>
              </a:defRPr>
            </a:lvl2pPr>
            <a:lvl3pPr marL="914400" indent="0">
              <a:buFontTx/>
              <a:buNone/>
              <a:defRPr sz="1800" u="sng">
                <a:solidFill>
                  <a:srgbClr val="0070C0"/>
                </a:solidFill>
              </a:defRPr>
            </a:lvl3pPr>
            <a:lvl4pPr marL="1371600" indent="0">
              <a:buFontTx/>
              <a:buNone/>
              <a:defRPr sz="1800" u="sng">
                <a:solidFill>
                  <a:srgbClr val="0070C0"/>
                </a:solidFill>
              </a:defRPr>
            </a:lvl4pPr>
            <a:lvl5pPr marL="1828800" indent="0">
              <a:buFontTx/>
              <a:buNone/>
              <a:defRPr sz="1800" u="sng">
                <a:solidFill>
                  <a:srgbClr val="0070C0"/>
                </a:solidFill>
              </a:defRPr>
            </a:lvl5pPr>
          </a:lstStyle>
          <a:p>
            <a:pPr lvl="0"/>
            <a:r>
              <a:rPr lang="en-US" dirty="0"/>
              <a:t>Edit Lab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764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09376"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167307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70235"/>
            <a:ext cx="10515600" cy="1325563"/>
          </a:xfrm>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2053689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5" name="Content Placeholder 14"/>
          <p:cNvSpPr>
            <a:spLocks noGrp="1"/>
          </p:cNvSpPr>
          <p:nvPr>
            <p:ph sz="quarter" idx="18"/>
          </p:nvPr>
        </p:nvSpPr>
        <p:spPr>
          <a:xfrm>
            <a:off x="614296" y="1419367"/>
            <a:ext cx="10768803"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p:cNvSpPr>
            <a:spLocks noGrp="1"/>
          </p:cNvSpPr>
          <p:nvPr>
            <p:ph type="body" sz="quarter" idx="13" hasCustomPrompt="1"/>
          </p:nvPr>
        </p:nvSpPr>
        <p:spPr>
          <a:xfrm>
            <a:off x="609601" y="948519"/>
            <a:ext cx="10985611" cy="304801"/>
          </a:xfrm>
        </p:spPr>
        <p:txBody>
          <a:bodyPr lIns="0" anchor="b" anchorCtr="0">
            <a:noAutofit/>
          </a:bodyPr>
          <a:lstStyle>
            <a:lvl1pPr marL="0" indent="0" algn="l">
              <a:buFont typeface="Arial" pitchFamily="34" charset="0"/>
              <a:buNone/>
              <a:defRPr sz="15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712" y="249241"/>
            <a:ext cx="11034501" cy="747897"/>
          </a:xfrm>
        </p:spPr>
        <p:txBody>
          <a:bodyPr lIns="0" anchor="t" anchorCtr="0"/>
          <a:lstStyle>
            <a:lvl1pPr algn="l">
              <a:defRPr b="1"/>
            </a:lvl1pPr>
          </a:lstStyle>
          <a:p>
            <a:r>
              <a:rPr lang="en-US"/>
              <a:t>Click to edit Master title style</a:t>
            </a:r>
            <a:endParaRPr lang="en-US" dirty="0"/>
          </a:p>
        </p:txBody>
      </p:sp>
      <p:sp>
        <p:nvSpPr>
          <p:cNvPr id="13" name="Slide Number Placeholder 12"/>
          <p:cNvSpPr>
            <a:spLocks noGrp="1"/>
          </p:cNvSpPr>
          <p:nvPr>
            <p:ph type="sldNum" sz="quarter" idx="20"/>
          </p:nvPr>
        </p:nvSpPr>
        <p:spPr>
          <a:xfrm>
            <a:off x="614296" y="6324600"/>
            <a:ext cx="516421" cy="152400"/>
          </a:xfrm>
          <a:prstGeom prst="rect">
            <a:avLst/>
          </a:prstGeom>
        </p:spPr>
        <p:txBody>
          <a:bodyPr lIns="121709" tIns="60853" rIns="121709" bIns="60853"/>
          <a:lstStyle/>
          <a:p>
            <a:pPr defTabSz="1218987" fontAlgn="base">
              <a:spcBef>
                <a:spcPct val="0"/>
              </a:spcBef>
              <a:spcAft>
                <a:spcPct val="0"/>
              </a:spcAft>
            </a:pPr>
            <a:fld id="{B56CFCB6-BE43-43CE-BFC8-4F7310A591C8}" type="slidenum">
              <a:rPr lang="en-US" sz="2400" b="1" smtClean="0">
                <a:solidFill>
                  <a:srgbClr val="000000">
                    <a:tint val="75000"/>
                  </a:srgbClr>
                </a:solidFill>
                <a:latin typeface="Segoe Semibold" pitchFamily="34" charset="0"/>
              </a:rPr>
              <a:pPr defTabSz="1218987" fontAlgn="base">
                <a:spcBef>
                  <a:spcPct val="0"/>
                </a:spcBef>
                <a:spcAft>
                  <a:spcPct val="0"/>
                </a:spcAft>
              </a:pPr>
              <a:t>‹#›</a:t>
            </a:fld>
            <a:endParaRPr lang="en-US" sz="2400" b="1" dirty="0">
              <a:solidFill>
                <a:srgbClr val="000000">
                  <a:tint val="75000"/>
                </a:srgbClr>
              </a:solidFill>
              <a:latin typeface="Segoe Semibold" pitchFamily="34" charset="0"/>
            </a:endParaRPr>
          </a:p>
        </p:txBody>
      </p:sp>
    </p:spTree>
    <p:extLst>
      <p:ext uri="{BB962C8B-B14F-4D97-AF65-F5344CB8AC3E}">
        <p14:creationId xmlns:p14="http://schemas.microsoft.com/office/powerpoint/2010/main" val="27126124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775240"/>
            <a:ext cx="11655840" cy="899665"/>
          </a:xfrm>
          <a:prstGeom prst="rect">
            <a:avLst/>
          </a:prstGeom>
        </p:spPr>
        <p:txBody>
          <a:bodyPr/>
          <a:lstStyle>
            <a:lvl1pPr>
              <a:defRPr>
                <a:solidFill>
                  <a:schemeClr val="accent1"/>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17924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999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0F190067-1F7C-4577-8376-D9481BC0FB11}"/>
              </a:ext>
            </a:extLst>
          </p:cNvPr>
          <p:cNvSpPr txBox="1"/>
          <p:nvPr userDrawn="1"/>
        </p:nvSpPr>
        <p:spPr>
          <a:xfrm>
            <a:off x="9355015" y="6377353"/>
            <a:ext cx="27822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39431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0" r:id="rId5"/>
    <p:sldLayoutId id="2147483669" r:id="rId6"/>
    <p:sldLayoutId id="2147483650" r:id="rId7"/>
    <p:sldLayoutId id="2147483649" r:id="rId8"/>
    <p:sldLayoutId id="2147483651" r:id="rId9"/>
    <p:sldLayoutId id="2147483668"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1" r:id="rId19"/>
    <p:sldLayoutId id="2147483664" r:id="rId20"/>
    <p:sldLayoutId id="2147483666" r:id="rId21"/>
    <p:sldLayoutId id="2147483671" r:id="rId22"/>
    <p:sldLayoutId id="2147483677"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learning/exam-70-534.aspx#syllabus-7" TargetMode="External"/><Relationship Id="rId3" Type="http://schemas.openxmlformats.org/officeDocument/2006/relationships/hyperlink" Target="https://www.microsoft.com/en-us/learning/exam-70-534.aspx#syllabus-2" TargetMode="External"/><Relationship Id="rId7" Type="http://schemas.openxmlformats.org/officeDocument/2006/relationships/hyperlink" Target="https://www.microsoft.com/en-us/learning/exam-70-534.aspx#syllabus-6" TargetMode="External"/><Relationship Id="rId2" Type="http://schemas.openxmlformats.org/officeDocument/2006/relationships/hyperlink" Target="https://www.microsoft.com/en-us/learning/exam-70-534.aspx#syllabus-1" TargetMode="External"/><Relationship Id="rId1" Type="http://schemas.openxmlformats.org/officeDocument/2006/relationships/slideLayout" Target="../slideLayouts/slideLayout11.xml"/><Relationship Id="rId6" Type="http://schemas.openxmlformats.org/officeDocument/2006/relationships/hyperlink" Target="https://www.microsoft.com/en-us/learning/exam-70-534.aspx#syllabus-5" TargetMode="External"/><Relationship Id="rId5" Type="http://schemas.openxmlformats.org/officeDocument/2006/relationships/hyperlink" Target="https://www.microsoft.com/en-us/learning/exam-70-534.aspx#syllabus-4" TargetMode="External"/><Relationship Id="rId4" Type="http://schemas.openxmlformats.org/officeDocument/2006/relationships/hyperlink" Target="https://www.microsoft.com/en-us/learning/exam-70-534.aspx#syllabus-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hyperlink" Target="https://docs.microsoft.com/en-us/azure/backup/backup-azure-vms-automation#monitoring-a-backup-job" TargetMode="External"/><Relationship Id="rId3" Type="http://schemas.openxmlformats.org/officeDocument/2006/relationships/hyperlink" Target="https://docs.microsoft.com/en-us/azure/backup/backup-azure-vms-automation#setup-and-registration" TargetMode="External"/><Relationship Id="rId7" Type="http://schemas.openxmlformats.org/officeDocument/2006/relationships/hyperlink" Target="https://docs.microsoft.com/en-us/azure/backup/backup-azure-vms-automation#trigger-a-backup" TargetMode="External"/><Relationship Id="rId12" Type="http://schemas.openxmlformats.org/officeDocument/2006/relationships/hyperlink" Target="https://docs.microsoft.com/en-us/azure/backup/backup-azure-vms-automation" TargetMode="External"/><Relationship Id="rId2" Type="http://schemas.openxmlformats.org/officeDocument/2006/relationships/hyperlink" Target="https://docs.microsoft.com/en-us/azure/backup/backup-azure-vms-automation#concepts" TargetMode="External"/><Relationship Id="rId1" Type="http://schemas.openxmlformats.org/officeDocument/2006/relationships/slideLayout" Target="../slideLayouts/slideLayout1.xml"/><Relationship Id="rId6" Type="http://schemas.openxmlformats.org/officeDocument/2006/relationships/hyperlink" Target="https://docs.microsoft.com/en-us/azure/backup/backup-azure-vms-automation#back-up-azure-vms" TargetMode="External"/><Relationship Id="rId11" Type="http://schemas.openxmlformats.org/officeDocument/2006/relationships/hyperlink" Target="https://docs.microsoft.com/en-us/azure/backup/backup-azure-vms-automation#next-steps" TargetMode="External"/><Relationship Id="rId5" Type="http://schemas.openxmlformats.org/officeDocument/2006/relationships/hyperlink" Target="https://docs.microsoft.com/en-us/azure/backup/backup-azure-vms-automation#view-the-vaults-in-a-subscription" TargetMode="External"/><Relationship Id="rId10" Type="http://schemas.openxmlformats.org/officeDocument/2006/relationships/hyperlink" Target="https://docs.microsoft.com/en-us/azure/backup/backup-azure-vms-automation#create-a-vm-from-restored-disks" TargetMode="External"/><Relationship Id="rId4" Type="http://schemas.openxmlformats.org/officeDocument/2006/relationships/hyperlink" Target="https://docs.microsoft.com/en-us/azure/backup/backup-azure-vms-automation#create-a-recovery-services-vault" TargetMode="External"/><Relationship Id="rId9" Type="http://schemas.openxmlformats.org/officeDocument/2006/relationships/hyperlink" Target="https://docs.microsoft.com/en-us/azure/backup/backup-azure-vms-automation#restore-an-azure-v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backup/backup-try-azure-backup-in-10-mins" TargetMode="External"/><Relationship Id="rId2" Type="http://schemas.openxmlformats.org/officeDocument/2006/relationships/hyperlink" Target="https://docs.microsoft.com/pdfstore/en-us/Azure.azure-documents/live/backup.pdf"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docs.microsoft.com/en-us/azure/backup/backup-try-azure-backup-in-10-min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en-us/blog/announcing-microsoft-azure-backup-server/"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hyperlink" Target="https://www.microsoft.com/en-us/download/details.aspx?id=5526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backup/" TargetMode="External"/><Relationship Id="rId2" Type="http://schemas.openxmlformats.org/officeDocument/2006/relationships/hyperlink" Target="https://docs.microsoft.com/en-us/azure/key-vault/"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www.veritas.com/content/vforms/en/us/information-map-trialware.html" TargetMode="External"/><Relationship Id="rId2" Type="http://schemas.openxmlformats.org/officeDocument/2006/relationships/hyperlink" Target="https://www.veeam.com/cloud-connect.html" TargetMode="External"/><Relationship Id="rId1" Type="http://schemas.openxmlformats.org/officeDocument/2006/relationships/slideLayout" Target="../slideLayouts/slideLayout12.xml"/><Relationship Id="rId5" Type="http://schemas.openxmlformats.org/officeDocument/2006/relationships/hyperlink" Target="https://docs.microsoft.com/en-us/azure/storage/storage-use-azcopy" TargetMode="External"/><Relationship Id="rId4" Type="http://schemas.openxmlformats.org/officeDocument/2006/relationships/hyperlink" Target="https://www.microsoft.com/en-us/download/details.aspx?id=40740"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docs.microsoft.com/en-us/azure/backup/backup-try-azure-backup-in-10-mins#next-steps" TargetMode="External"/><Relationship Id="rId3" Type="http://schemas.openxmlformats.org/officeDocument/2006/relationships/hyperlink" Target="https://docs.microsoft.com/en-us/azure/backup/backup-try-azure-backup-in-10-mins#create-a-recovery-services-vault" TargetMode="External"/><Relationship Id="rId7" Type="http://schemas.openxmlformats.org/officeDocument/2006/relationships/hyperlink" Target="https://docs.microsoft.com/en-us/azure/backup/backup-try-azure-backup-in-10-mins#questions" TargetMode="External"/><Relationship Id="rId2" Type="http://schemas.openxmlformats.org/officeDocument/2006/relationships/hyperlink" Target="https://docs.microsoft.com/en-us/azure/backup/backup-try-azure-backup-in-10-mins" TargetMode="External"/><Relationship Id="rId1" Type="http://schemas.openxmlformats.org/officeDocument/2006/relationships/slideLayout" Target="../slideLayouts/slideLayout1.xml"/><Relationship Id="rId6" Type="http://schemas.openxmlformats.org/officeDocument/2006/relationships/hyperlink" Target="https://docs.microsoft.com/en-us/azure/backup/backup-try-azure-backup-in-10-mins#back-up-your-files-and-folders" TargetMode="External"/><Relationship Id="rId5" Type="http://schemas.openxmlformats.org/officeDocument/2006/relationships/hyperlink" Target="https://docs.microsoft.com/en-us/azure/backup/backup-try-azure-backup-in-10-mins#install-and-register-the-agent" TargetMode="External"/><Relationship Id="rId4" Type="http://schemas.openxmlformats.org/officeDocument/2006/relationships/hyperlink" Target="https://docs.microsoft.com/en-us/azure/backup/backup-try-azure-backup-in-10-mins#configure-the-vault"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6.emf"/><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emf"/></Relationships>
</file>

<file path=ppt/slides/_rels/slide3.xml.rels><?xml version="1.0" encoding="UTF-8" standalone="yes"?>
<Relationships xmlns="http://schemas.openxmlformats.org/package/2006/relationships"><Relationship Id="rId2" Type="http://schemas.openxmlformats.org/officeDocument/2006/relationships/hyperlink" Target="https://www.microsoft.com/en-us/learning/exam-70-534.aspx#syllabus-6" TargetMode="Externa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2.emf"/><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emf"/><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25.png"/><Relationship Id="rId11" Type="http://schemas.openxmlformats.org/officeDocument/2006/relationships/image" Target="../media/image30.emf"/><Relationship Id="rId5" Type="http://schemas.openxmlformats.org/officeDocument/2006/relationships/image" Target="../media/image24.png"/><Relationship Id="rId10" Type="http://schemas.openxmlformats.org/officeDocument/2006/relationships/image" Target="../media/image29.emf"/><Relationship Id="rId4" Type="http://schemas.openxmlformats.org/officeDocument/2006/relationships/image" Target="../media/image23.png"/><Relationship Id="rId9" Type="http://schemas.openxmlformats.org/officeDocument/2006/relationships/image" Target="../media/image28.emf"/><Relationship Id="rId14" Type="http://schemas.openxmlformats.org/officeDocument/2006/relationships/image" Target="../media/image33.emf"/></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34.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3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9.png"/><Relationship Id="rId7" Type="http://schemas.microsoft.com/office/2007/relationships/hdphoto" Target="../media/hdphoto2.wdp"/><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docs.microsoft.com/en-us/azure/site-recovery/site-recovery-hyper-v-site-to-azure"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s://docs.microsoft.com/en-us/azure/site-recovery/site-recovery-physical-servers-to-azur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hyperlink" Target="https://www.chef.io/solutions/windows/" TargetMode="External"/><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hyperlink" Target="https://docs.microsoft.com/en-us/azure/automation/automation-dsc-overview" TargetMode="External"/><Relationship Id="rId4" Type="http://schemas.openxmlformats.org/officeDocument/2006/relationships/hyperlink" Target="http://puppetlabs.com/solutions/microsoft" TargetMode="External"/><Relationship Id="rId9"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9.xml"/><Relationship Id="rId5" Type="http://schemas.openxmlformats.org/officeDocument/2006/relationships/image" Target="../media/image52.png"/><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en-us/azure/automation/automation-hybrid-runbook-worker" TargetMode="External"/><Relationship Id="rId2" Type="http://schemas.openxmlformats.org/officeDocument/2006/relationships/hyperlink" Target="https://docs.microsoft.com/en-us/azure/automation/automation-intro" TargetMode="External"/><Relationship Id="rId1" Type="http://schemas.openxmlformats.org/officeDocument/2006/relationships/slideLayout" Target="../slideLayouts/slideLayout7.xml"/><Relationship Id="rId4" Type="http://schemas.openxmlformats.org/officeDocument/2006/relationships/hyperlink" Target="https://docs.microsoft.com/en-us/azure/automation/automation-powershell-workflow"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technet.microsoft.com/en-us/library/dn151046.aspx" TargetMode="External"/><Relationship Id="rId2" Type="http://schemas.openxmlformats.org/officeDocument/2006/relationships/hyperlink" Target="https://technet.microsoft.com/magazine/dn151046.aspx"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zure/automation/automation-first-runbook-textual-powershell" TargetMode="External"/><Relationship Id="rId2" Type="http://schemas.openxmlformats.org/officeDocument/2006/relationships/hyperlink" Target="https://docs.microsoft.com/en-us/azure/automation/automation-first-runbook-graphical" TargetMode="External"/><Relationship Id="rId1" Type="http://schemas.openxmlformats.org/officeDocument/2006/relationships/slideLayout" Target="../slideLayouts/slideLayout7.xml"/><Relationship Id="rId4" Type="http://schemas.openxmlformats.org/officeDocument/2006/relationships/hyperlink" Target="https://docs.microsoft.com/en-us/azure/automation/automation-first-runbook-textual"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docs.microsoft.com/en-us/azure/automation/automation-dsc-overview" TargetMode="External"/><Relationship Id="rId2" Type="http://schemas.openxmlformats.org/officeDocument/2006/relationships/hyperlink" Target="https://docs.microsoft.com/en-us/azure/automation/automation-dsc-getting-started" TargetMode="Externa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hyperlink" Target="https://docs.microsoft.com/en-us/powershell/azure/install-azurerm-ps" TargetMode="External"/><Relationship Id="rId7" Type="http://schemas.openxmlformats.org/officeDocument/2006/relationships/hyperlink" Target="https://docs.microsoft.com/en-us/azure/#pivot=sdkstools" TargetMode="External"/><Relationship Id="rId2" Type="http://schemas.openxmlformats.org/officeDocument/2006/relationships/hyperlink" Target="https://technet.microsoft.com/en-us/library/bb978526.aspx" TargetMode="External"/><Relationship Id="rId1" Type="http://schemas.openxmlformats.org/officeDocument/2006/relationships/slideLayout" Target="../slideLayouts/slideLayout22.xml"/><Relationship Id="rId6" Type="http://schemas.openxmlformats.org/officeDocument/2006/relationships/image" Target="../media/image58.png"/><Relationship Id="rId5" Type="http://schemas.openxmlformats.org/officeDocument/2006/relationships/hyperlink" Target="https://www.microsoft.com/en-us/download/details.aspx?id=54616" TargetMode="External"/><Relationship Id="rId4" Type="http://schemas.openxmlformats.org/officeDocument/2006/relationships/hyperlink" Target="https://msdn.microsoft.com/powershell/reference/5.1/microsoft.powershell.core/about/about_execution_polic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4"/>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r>
              <a:rPr lang="en-US" sz="3200" dirty="0"/>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sz="3600" b="1" dirty="0"/>
              <a:t>An asynchronous operation is one that transpires sequentially: first one action, and then another. </a:t>
            </a:r>
            <a:r>
              <a:rPr lang="en-US" sz="3600" dirty="0"/>
              <a:t>The operations do not take place simultaneously. This type of processing means that there is a time gap between the first operation and the second. An example would be writing data to primary and secondary storage. First data is written to the primary; data destined for the secondary is queued and must wait until the write operation to the primary is complete.</a:t>
            </a:r>
          </a:p>
        </p:txBody>
      </p:sp>
    </p:spTree>
    <p:extLst>
      <p:ext uri="{BB962C8B-B14F-4D97-AF65-F5344CB8AC3E}">
        <p14:creationId xmlns:p14="http://schemas.microsoft.com/office/powerpoint/2010/main" val="29446759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b="1" dirty="0"/>
              <a:t>Synchronous means that operations are carried out at the same time (think of this as parallel processing). </a:t>
            </a:r>
            <a:r>
              <a:rPr lang="en-US" dirty="0"/>
              <a:t>With this type of processing, there is no time gap between the first process and the second process. Both operations take place simultaneously.</a:t>
            </a:r>
          </a:p>
          <a:p>
            <a:endParaRPr lang="en-US" dirty="0"/>
          </a:p>
        </p:txBody>
      </p:sp>
    </p:spTree>
    <p:extLst>
      <p:ext uri="{BB962C8B-B14F-4D97-AF65-F5344CB8AC3E}">
        <p14:creationId xmlns:p14="http://schemas.microsoft.com/office/powerpoint/2010/main" val="24157527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dirty="0" err="1"/>
              <a:t>Sharding</a:t>
            </a:r>
            <a:r>
              <a:rPr lang="en-US" dirty="0"/>
              <a:t> is when you split a database and partition the different parts of the database across multiple drives. A shard is a single horizontal partition of the database.</a:t>
            </a:r>
          </a:p>
          <a:p>
            <a:endParaRPr lang="en-US" dirty="0"/>
          </a:p>
        </p:txBody>
      </p:sp>
    </p:spTree>
    <p:extLst>
      <p:ext uri="{BB962C8B-B14F-4D97-AF65-F5344CB8AC3E}">
        <p14:creationId xmlns:p14="http://schemas.microsoft.com/office/powerpoint/2010/main" val="8537900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AzureRM.RecoveryServices.Backup</a:t>
            </a:r>
            <a:r>
              <a:rPr lang="en-US" dirty="0"/>
              <a:t>  (PowerShell)</a:t>
            </a:r>
          </a:p>
        </p:txBody>
      </p:sp>
      <p:sp>
        <p:nvSpPr>
          <p:cNvPr id="3" name="Content Placeholder 2"/>
          <p:cNvSpPr>
            <a:spLocks noGrp="1"/>
          </p:cNvSpPr>
          <p:nvPr>
            <p:ph idx="1"/>
          </p:nvPr>
        </p:nvSpPr>
        <p:spPr/>
        <p:txBody>
          <a:bodyPr>
            <a:normAutofit fontScale="40000" lnSpcReduction="20000"/>
          </a:bodyPr>
          <a:lstStyle/>
          <a:p>
            <a:endParaRPr lang="en-US" sz="6000" dirty="0"/>
          </a:p>
          <a:p>
            <a:r>
              <a:rPr lang="en-US" sz="6000" dirty="0"/>
              <a:t>Backup Azure VMs using Automation</a:t>
            </a:r>
          </a:p>
          <a:p>
            <a:r>
              <a:rPr lang="en-US" sz="6000" dirty="0">
                <a:hlinkClick r:id="rId2"/>
              </a:rPr>
              <a:t>Concepts</a:t>
            </a:r>
            <a:endParaRPr lang="en-US" sz="6000" dirty="0"/>
          </a:p>
          <a:p>
            <a:r>
              <a:rPr lang="en-US" sz="6000" dirty="0">
                <a:hlinkClick r:id="rId3"/>
              </a:rPr>
              <a:t>Setup and Registration</a:t>
            </a:r>
            <a:endParaRPr lang="en-US" sz="6000" dirty="0"/>
          </a:p>
          <a:p>
            <a:r>
              <a:rPr lang="en-US" sz="6000" dirty="0">
                <a:hlinkClick r:id="rId4"/>
              </a:rPr>
              <a:t>Create a recovery services vault</a:t>
            </a:r>
            <a:endParaRPr lang="en-US" sz="6000" dirty="0"/>
          </a:p>
          <a:p>
            <a:r>
              <a:rPr lang="en-US" sz="6000" dirty="0">
                <a:hlinkClick r:id="rId5"/>
              </a:rPr>
              <a:t>View the vaults in a subscription</a:t>
            </a:r>
            <a:endParaRPr lang="en-US" sz="6000" dirty="0"/>
          </a:p>
          <a:p>
            <a:r>
              <a:rPr lang="en-US" sz="6000" dirty="0">
                <a:hlinkClick r:id="rId6"/>
              </a:rPr>
              <a:t>Back up Azure VMs</a:t>
            </a:r>
            <a:endParaRPr lang="en-US" sz="6000" dirty="0"/>
          </a:p>
          <a:p>
            <a:r>
              <a:rPr lang="en-US" sz="6000" dirty="0">
                <a:hlinkClick r:id="rId7"/>
              </a:rPr>
              <a:t>Trigger a backup</a:t>
            </a:r>
            <a:endParaRPr lang="en-US" sz="6000" dirty="0"/>
          </a:p>
          <a:p>
            <a:r>
              <a:rPr lang="en-US" sz="6000" dirty="0">
                <a:hlinkClick r:id="rId8"/>
              </a:rPr>
              <a:t>Monitoring a backup job</a:t>
            </a:r>
            <a:endParaRPr lang="en-US" sz="6000" dirty="0"/>
          </a:p>
          <a:p>
            <a:r>
              <a:rPr lang="en-US" sz="6000" dirty="0">
                <a:hlinkClick r:id="rId9"/>
              </a:rPr>
              <a:t>Restore an Azure VM</a:t>
            </a:r>
            <a:endParaRPr lang="en-US" sz="6000" dirty="0"/>
          </a:p>
          <a:p>
            <a:r>
              <a:rPr lang="en-US" sz="6000" dirty="0">
                <a:hlinkClick r:id="rId10"/>
              </a:rPr>
              <a:t>Create a VM from restored disks</a:t>
            </a:r>
            <a:endParaRPr lang="en-US" sz="6000" dirty="0"/>
          </a:p>
          <a:p>
            <a:r>
              <a:rPr lang="en-US" sz="6000" dirty="0">
                <a:hlinkClick r:id="rId11"/>
              </a:rPr>
              <a:t>Next steps</a:t>
            </a:r>
            <a:endParaRPr lang="en-US" sz="6000" dirty="0"/>
          </a:p>
          <a:p>
            <a:endParaRPr lang="en-US" sz="6000" dirty="0"/>
          </a:p>
        </p:txBody>
      </p:sp>
      <p:sp>
        <p:nvSpPr>
          <p:cNvPr id="4" name="Text Placeholder 3">
            <a:extLst>
              <a:ext uri="{FF2B5EF4-FFF2-40B4-BE49-F238E27FC236}">
                <a16:creationId xmlns:a16="http://schemas.microsoft.com/office/drawing/2014/main" id="{69AC289A-F832-45E2-95BB-9EAAFF987075}"/>
              </a:ext>
            </a:extLst>
          </p:cNvPr>
          <p:cNvSpPr>
            <a:spLocks noGrp="1"/>
          </p:cNvSpPr>
          <p:nvPr>
            <p:ph type="body" sz="quarter" idx="10"/>
          </p:nvPr>
        </p:nvSpPr>
        <p:spPr/>
        <p:txBody>
          <a:bodyPr/>
          <a:lstStyle/>
          <a:p>
            <a:r>
              <a:rPr lang="en-US" dirty="0">
                <a:hlinkClick r:id="rId12"/>
              </a:rPr>
              <a:t>https://docs.microsoft.com/en-us/azure/backup/backup-azure-vms-automation</a:t>
            </a:r>
            <a:r>
              <a:rPr lang="en-US" dirty="0"/>
              <a:t> </a:t>
            </a:r>
          </a:p>
        </p:txBody>
      </p:sp>
    </p:spTree>
    <p:extLst>
      <p:ext uri="{BB962C8B-B14F-4D97-AF65-F5344CB8AC3E}">
        <p14:creationId xmlns:p14="http://schemas.microsoft.com/office/powerpoint/2010/main" val="3942002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Protection Manager &amp; Azure Backup</a:t>
            </a:r>
          </a:p>
        </p:txBody>
      </p:sp>
      <p:sp>
        <p:nvSpPr>
          <p:cNvPr id="3" name="Content Placeholder 2"/>
          <p:cNvSpPr>
            <a:spLocks noGrp="1"/>
          </p:cNvSpPr>
          <p:nvPr>
            <p:ph idx="1"/>
          </p:nvPr>
        </p:nvSpPr>
        <p:spPr/>
        <p:txBody>
          <a:bodyPr>
            <a:normAutofit fontScale="70000" lnSpcReduction="20000"/>
          </a:bodyPr>
          <a:lstStyle/>
          <a:p>
            <a:pPr marL="571500" indent="-571500">
              <a:buFont typeface="Arial" panose="020B0604020202020204" pitchFamily="34" charset="0"/>
              <a:buChar char="•"/>
            </a:pPr>
            <a:r>
              <a:rPr lang="en-US" b="1" dirty="0"/>
              <a:t>DPM will backup more workloads</a:t>
            </a:r>
          </a:p>
          <a:p>
            <a:pPr marL="1028700" lvl="1" indent="-571500">
              <a:buFont typeface="Courier New" panose="02070309020205020404" pitchFamily="49" charset="0"/>
              <a:buChar char="o"/>
            </a:pPr>
            <a:r>
              <a:rPr lang="en-US" b="1" dirty="0"/>
              <a:t>SQL, Exchange, SharePoint</a:t>
            </a:r>
          </a:p>
          <a:p>
            <a:pPr marL="571500" indent="-571500">
              <a:buFont typeface="Arial" panose="020B0604020202020204" pitchFamily="34" charset="0"/>
              <a:buChar char="•"/>
            </a:pPr>
            <a:r>
              <a:rPr lang="en-US" b="1" dirty="0"/>
              <a:t>DPM is deployed on-premises as a physical server or virtual machine</a:t>
            </a:r>
            <a:r>
              <a:rPr lang="en-US" dirty="0"/>
              <a:t>—If you deploy DPM as a physical server or as an on-premises Hyper-V virtual machine you can back up data with Azure Backup in addition to backing data up to disk and tape.</a:t>
            </a:r>
          </a:p>
          <a:p>
            <a:pPr marL="1028700" lvl="1" indent="-571500">
              <a:buFont typeface="Courier New" panose="02070309020205020404" pitchFamily="49" charset="0"/>
              <a:buChar char="o"/>
            </a:pPr>
            <a:r>
              <a:rPr lang="en-US" dirty="0"/>
              <a:t>Azure Backup provides a simple method of offsite storage. You can store data with Azure up to </a:t>
            </a:r>
            <a:r>
              <a:rPr lang="en-US" b="1" dirty="0"/>
              <a:t>3360</a:t>
            </a:r>
            <a:r>
              <a:rPr lang="en-US" dirty="0"/>
              <a:t> days</a:t>
            </a:r>
          </a:p>
          <a:p>
            <a:pPr marL="571500" indent="-571500">
              <a:buFont typeface="Arial" panose="020B0604020202020204" pitchFamily="34" charset="0"/>
              <a:buChar char="•"/>
            </a:pPr>
            <a:endParaRPr lang="en-US" b="1" dirty="0"/>
          </a:p>
          <a:p>
            <a:pPr marL="571500" indent="-571500">
              <a:buFont typeface="Arial" panose="020B0604020202020204" pitchFamily="34" charset="0"/>
              <a:buChar char="•"/>
            </a:pPr>
            <a:r>
              <a:rPr lang="en-US" b="1" dirty="0"/>
              <a:t>DPM is deployed as a virtual machine in Azure</a:t>
            </a:r>
            <a:r>
              <a:rPr lang="en-US" dirty="0"/>
              <a:t>—If DPM is deployed as an Azure virtual machine (possible from System Center 2012 R2 with Update 3 or later) you can back up data to Azure disks attached to the DPM Azure virtual machine and then offload data storage with backup to Azure Backup.</a:t>
            </a:r>
          </a:p>
          <a:p>
            <a:pPr marL="1028700" lvl="1" indent="-571500">
              <a:buFont typeface="Courier New" panose="02070309020205020404" pitchFamily="49" charset="0"/>
              <a:buChar char="o"/>
            </a:pPr>
            <a:r>
              <a:rPr lang="en-US" dirty="0"/>
              <a:t>You can offload storage to Azure Backup from the Azure disk, allowing you to scale up by storing older data in Azure Backup and new data on disk</a:t>
            </a:r>
          </a:p>
        </p:txBody>
      </p:sp>
      <p:sp>
        <p:nvSpPr>
          <p:cNvPr id="4" name="Rectangle 3"/>
          <p:cNvSpPr/>
          <p:nvPr/>
        </p:nvSpPr>
        <p:spPr>
          <a:xfrm>
            <a:off x="420210" y="6319551"/>
            <a:ext cx="10339526" cy="523220"/>
          </a:xfrm>
          <a:prstGeom prst="rect">
            <a:avLst/>
          </a:prstGeom>
        </p:spPr>
        <p:txBody>
          <a:bodyPr wrap="square">
            <a:spAutoFit/>
          </a:bodyPr>
          <a:lstStyle/>
          <a:p>
            <a:r>
              <a:rPr lang="en-US" sz="2800" dirty="0"/>
              <a:t>https://technet.microsoft.com/en-us/library/jj728752(v=sc.12).aspx</a:t>
            </a:r>
          </a:p>
        </p:txBody>
      </p:sp>
    </p:spTree>
    <p:extLst>
      <p:ext uri="{BB962C8B-B14F-4D97-AF65-F5344CB8AC3E}">
        <p14:creationId xmlns:p14="http://schemas.microsoft.com/office/powerpoint/2010/main" val="3746553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DPM Architecture</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384470" y="353551"/>
            <a:ext cx="5595325" cy="6504449"/>
          </a:xfrm>
          <a:prstGeom prst="rect">
            <a:avLst/>
          </a:prstGeom>
        </p:spPr>
      </p:pic>
      <p:sp>
        <p:nvSpPr>
          <p:cNvPr id="6" name="Content Placeholder 5"/>
          <p:cNvSpPr>
            <a:spLocks noGrp="1"/>
          </p:cNvSpPr>
          <p:nvPr>
            <p:ph idx="1"/>
          </p:nvPr>
        </p:nvSpPr>
        <p:spPr>
          <a:xfrm>
            <a:off x="201591" y="1231901"/>
            <a:ext cx="6052252" cy="4933487"/>
          </a:xfrm>
        </p:spPr>
        <p:txBody>
          <a:bodyPr>
            <a:normAutofit lnSpcReduction="10000"/>
          </a:bodyPr>
          <a:lstStyle/>
          <a:p>
            <a:r>
              <a:rPr lang="en-US" dirty="0"/>
              <a:t>Data Protection Manager backing up Microsoft workloads and sending that data through the Data Protection Manager server to local storage and tape, the tape is being sent offsite. Data is also being sent to a Data Protection Manager Secondary Replica and to Microsoft Azure.</a:t>
            </a:r>
          </a:p>
          <a:p>
            <a:endParaRPr lang="en-US" dirty="0"/>
          </a:p>
        </p:txBody>
      </p:sp>
    </p:spTree>
    <p:extLst>
      <p:ext uri="{BB962C8B-B14F-4D97-AF65-F5344CB8AC3E}">
        <p14:creationId xmlns:p14="http://schemas.microsoft.com/office/powerpoint/2010/main" val="321224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a:p>
        </p:txBody>
      </p:sp>
      <p:sp>
        <p:nvSpPr>
          <p:cNvPr id="5" name="Text Placeholder 4"/>
          <p:cNvSpPr>
            <a:spLocks noGrp="1"/>
          </p:cNvSpPr>
          <p:nvPr>
            <p:ph type="body" sz="quarter" idx="11"/>
          </p:nvPr>
        </p:nvSpPr>
        <p:spPr/>
        <p:txBody>
          <a:bodyPr/>
          <a:lstStyle/>
          <a:p>
            <a:r>
              <a:rPr lang="en-US" sz="4400" b="1" dirty="0"/>
              <a:t>READ &amp; Practice</a:t>
            </a:r>
            <a:r>
              <a:rPr lang="en-US" dirty="0"/>
              <a:t> </a:t>
            </a:r>
            <a:br>
              <a:rPr lang="en-US" dirty="0"/>
            </a:br>
            <a:r>
              <a:rPr lang="en-US" dirty="0">
                <a:hlinkClick r:id="rId2"/>
              </a:rPr>
              <a:t>https://docs.microsoft.com/pdfstore/en-us/Azure.azure-documents/live/backup.pdf</a:t>
            </a:r>
            <a:r>
              <a:rPr lang="en-US" dirty="0"/>
              <a:t> </a:t>
            </a:r>
          </a:p>
          <a:p>
            <a:endParaRPr lang="en-US" dirty="0"/>
          </a:p>
          <a:p>
            <a:r>
              <a:rPr lang="en-US" dirty="0"/>
              <a:t>Link from </a:t>
            </a:r>
            <a:r>
              <a:rPr lang="en-US" dirty="0">
                <a:hlinkClick r:id="rId3"/>
              </a:rPr>
              <a:t>https://docs.microsoft.com/en-us/azure/backup/backup-try-azure-backup-in-10-mins</a:t>
            </a:r>
            <a:r>
              <a:rPr lang="en-US" dirty="0"/>
              <a:t>  – Download PDF </a:t>
            </a:r>
          </a:p>
        </p:txBody>
      </p:sp>
    </p:spTree>
    <p:extLst>
      <p:ext uri="{BB962C8B-B14F-4D97-AF65-F5344CB8AC3E}">
        <p14:creationId xmlns:p14="http://schemas.microsoft.com/office/powerpoint/2010/main" val="90533425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EXAM TIP!</a:t>
            </a:r>
          </a:p>
        </p:txBody>
      </p:sp>
      <p:sp>
        <p:nvSpPr>
          <p:cNvPr id="5" name="Text Placeholder 4"/>
          <p:cNvSpPr>
            <a:spLocks noGrp="1"/>
          </p:cNvSpPr>
          <p:nvPr>
            <p:ph type="body" sz="quarter" idx="11"/>
          </p:nvPr>
        </p:nvSpPr>
        <p:spPr/>
        <p:txBody>
          <a:bodyPr/>
          <a:lstStyle/>
          <a:p>
            <a:pPr marL="457200" indent="-457200">
              <a:buFont typeface="Arial" panose="020B0604020202020204" pitchFamily="34" charset="0"/>
              <a:buChar char="•"/>
            </a:pPr>
            <a:r>
              <a:rPr lang="en-US" sz="3200" dirty="0"/>
              <a:t>In the Azure PowerShell command, OB stands for Online Backup. If you get an Azure PowerShell exam question on backup, make sure that your answer is using the Online Backup or OB version of the command; for example:</a:t>
            </a:r>
          </a:p>
          <a:p>
            <a:pPr marL="924068" lvl="3" indent="-457200">
              <a:buFont typeface="Arial" panose="020B0604020202020204" pitchFamily="34" charset="0"/>
              <a:buChar char="•"/>
            </a:pPr>
            <a:r>
              <a:rPr lang="en-US" sz="2400" i="1" dirty="0"/>
              <a:t>Get-</a:t>
            </a:r>
            <a:r>
              <a:rPr lang="en-US" sz="2400" i="1" dirty="0" err="1"/>
              <a:t>OBPolicy</a:t>
            </a:r>
            <a:r>
              <a:rPr lang="en-US" sz="2400" dirty="0"/>
              <a:t> retrieves the current backup policy, which includes the schedule. </a:t>
            </a:r>
          </a:p>
          <a:p>
            <a:pPr marL="924068" lvl="3" indent="-457200">
              <a:buFont typeface="Arial" panose="020B0604020202020204" pitchFamily="34" charset="0"/>
              <a:buChar char="•"/>
            </a:pPr>
            <a:r>
              <a:rPr lang="en-US" sz="2400" i="1" dirty="0"/>
              <a:t>Start-</a:t>
            </a:r>
            <a:r>
              <a:rPr lang="en-US" sz="2400" i="1" dirty="0" err="1"/>
              <a:t>OBBackup</a:t>
            </a:r>
            <a:r>
              <a:rPr lang="en-US" sz="2400" i="1" dirty="0"/>
              <a:t> –Policy $policy –Force</a:t>
            </a:r>
            <a:r>
              <a:rPr lang="en-US" sz="2400" dirty="0"/>
              <a:t> executes a Backup Now.</a:t>
            </a:r>
          </a:p>
          <a:p>
            <a:pPr marL="457200" indent="-457200">
              <a:buFont typeface="Arial" panose="020B0604020202020204" pitchFamily="34" charset="0"/>
              <a:buChar char="•"/>
            </a:pPr>
            <a:r>
              <a:rPr lang="en-US" sz="3200" dirty="0"/>
              <a:t>To run Azure PowerShell modules for Online Backup, you must be running with Administrative permissions (elevated).</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2040108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8163" y="1394836"/>
            <a:ext cx="12192000" cy="552037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solidFill>
                <a:schemeClr val="bg2"/>
              </a:solidFill>
            </a:endParaRPr>
          </a:p>
        </p:txBody>
      </p:sp>
      <p:sp>
        <p:nvSpPr>
          <p:cNvPr id="2" name="Title 1"/>
          <p:cNvSpPr>
            <a:spLocks noGrp="1"/>
          </p:cNvSpPr>
          <p:nvPr>
            <p:ph type="title"/>
          </p:nvPr>
        </p:nvSpPr>
        <p:spPr/>
        <p:txBody>
          <a:bodyPr>
            <a:normAutofit/>
          </a:bodyPr>
          <a:lstStyle/>
          <a:p>
            <a:r>
              <a:rPr lang="en-US" b="1" dirty="0"/>
              <a:t>Azure Backup Key Workloads</a:t>
            </a:r>
          </a:p>
        </p:txBody>
      </p:sp>
      <p:cxnSp>
        <p:nvCxnSpPr>
          <p:cNvPr id="13" name="Straight Connector 12"/>
          <p:cNvCxnSpPr/>
          <p:nvPr/>
        </p:nvCxnSpPr>
        <p:spPr>
          <a:xfrm>
            <a:off x="47414" y="4730877"/>
            <a:ext cx="8506572" cy="9271"/>
          </a:xfrm>
          <a:prstGeom prst="line">
            <a:avLst/>
          </a:prstGeom>
          <a:ln w="28575">
            <a:headEnd type="none"/>
            <a:tailEnd type="none"/>
          </a:ln>
        </p:spPr>
        <p:style>
          <a:lnRef idx="3">
            <a:schemeClr val="dk1"/>
          </a:lnRef>
          <a:fillRef idx="0">
            <a:schemeClr val="dk1"/>
          </a:fillRef>
          <a:effectRef idx="2">
            <a:schemeClr val="dk1"/>
          </a:effectRef>
          <a:fontRef idx="minor">
            <a:schemeClr val="tx1"/>
          </a:fontRef>
        </p:style>
      </p:cxnSp>
      <p:sp>
        <p:nvSpPr>
          <p:cNvPr id="29" name="Text Placeholder 9"/>
          <p:cNvSpPr txBox="1">
            <a:spLocks/>
          </p:cNvSpPr>
          <p:nvPr/>
        </p:nvSpPr>
        <p:spPr>
          <a:xfrm>
            <a:off x="175401" y="1880991"/>
            <a:ext cx="4585180" cy="580141"/>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3921" kern="1200" spc="0" baseline="0">
                <a:gradFill>
                  <a:gsLst>
                    <a:gs pos="2920">
                      <a:schemeClr val="tx2"/>
                    </a:gs>
                    <a:gs pos="39000">
                      <a:schemeClr val="tx2"/>
                    </a:gs>
                  </a:gsLst>
                  <a:lin ang="5400000" scaled="0"/>
                </a:gradFill>
                <a:latin typeface="+mj-lt"/>
                <a:ea typeface="+mn-ea"/>
                <a:cs typeface="+mn-cs"/>
              </a:defRPr>
            </a:lvl1pPr>
            <a:lvl2pPr marL="28012"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2pPr>
            <a:lvl3pPr marL="219428"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66868"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725201"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u="sng" dirty="0">
                <a:solidFill>
                  <a:srgbClr val="0070C0"/>
                </a:solidFill>
                <a:latin typeface="+mn-lt"/>
              </a:rPr>
              <a:t>Specialized Workloads</a:t>
            </a:r>
          </a:p>
        </p:txBody>
      </p:sp>
      <p:sp>
        <p:nvSpPr>
          <p:cNvPr id="31" name="Text Placeholder 9"/>
          <p:cNvSpPr txBox="1">
            <a:spLocks/>
          </p:cNvSpPr>
          <p:nvPr/>
        </p:nvSpPr>
        <p:spPr>
          <a:xfrm>
            <a:off x="8714567" y="1821142"/>
            <a:ext cx="3136018" cy="636687"/>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3921" kern="1200" spc="0" baseline="0">
                <a:gradFill>
                  <a:gsLst>
                    <a:gs pos="2920">
                      <a:schemeClr val="tx2"/>
                    </a:gs>
                    <a:gs pos="39000">
                      <a:schemeClr val="tx2"/>
                    </a:gs>
                  </a:gsLst>
                  <a:lin ang="5400000" scaled="0"/>
                </a:gradFill>
                <a:latin typeface="+mj-lt"/>
                <a:ea typeface="+mn-ea"/>
                <a:cs typeface="+mn-cs"/>
              </a:defRPr>
            </a:lvl1pPr>
            <a:lvl2pPr marL="28012"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2pPr>
            <a:lvl3pPr marL="219428"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66868"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725201"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u="sng" dirty="0">
                <a:solidFill>
                  <a:srgbClr val="0070C0"/>
                </a:solidFill>
                <a:latin typeface="+mn-lt"/>
              </a:rPr>
              <a:t>Virtual</a:t>
            </a:r>
            <a:r>
              <a:rPr lang="en-US" sz="3200" u="sng" dirty="0">
                <a:solidFill>
                  <a:srgbClr val="0070C0"/>
                </a:solidFill>
              </a:rPr>
              <a:t> </a:t>
            </a:r>
            <a:r>
              <a:rPr lang="en-US" sz="2800" u="sng" dirty="0">
                <a:solidFill>
                  <a:srgbClr val="0070C0"/>
                </a:solidFill>
                <a:latin typeface="+mn-lt"/>
              </a:rPr>
              <a:t>Machines</a:t>
            </a:r>
          </a:p>
        </p:txBody>
      </p:sp>
      <p:sp>
        <p:nvSpPr>
          <p:cNvPr id="32" name="Text Placeholder 9"/>
          <p:cNvSpPr txBox="1">
            <a:spLocks/>
          </p:cNvSpPr>
          <p:nvPr/>
        </p:nvSpPr>
        <p:spPr>
          <a:xfrm>
            <a:off x="4115435" y="1877688"/>
            <a:ext cx="3864803" cy="580141"/>
          </a:xfrm>
          <a:prstGeom prst="rect">
            <a:avLst/>
          </a:prstGeom>
        </p:spPr>
        <p:txBody>
          <a:bodyPr vert="horz" wrap="square" lIns="146284" tIns="91427" rIns="146284" bIns="91427" rtlCol="0">
            <a:spAutoFit/>
          </a:bodyPr>
          <a:lstStyle>
            <a:defPPr>
              <a:defRPr lang="en-US"/>
            </a:defPPr>
            <a:lvl1pPr marR="0" indent="0" defTabSz="914367" fontAlgn="auto">
              <a:lnSpc>
                <a:spcPct val="90000"/>
              </a:lnSpc>
              <a:spcBef>
                <a:spcPct val="20000"/>
              </a:spcBef>
              <a:spcAft>
                <a:spcPts val="0"/>
              </a:spcAft>
              <a:buClr>
                <a:schemeClr val="tx1"/>
              </a:buClr>
              <a:buSzPct val="90000"/>
              <a:buFont typeface="Wingdings" panose="05000000000000000000" pitchFamily="2" charset="2"/>
              <a:buNone/>
              <a:tabLst/>
              <a:defRPr sz="2800" b="1" spc="0" baseline="0">
                <a:solidFill>
                  <a:schemeClr val="tx1">
                    <a:lumMod val="75000"/>
                  </a:schemeClr>
                </a:solidFill>
              </a:defRPr>
            </a:lvl1pPr>
            <a:lvl2pPr marL="28012" marR="0" indent="0" defTabSz="914367" fontAlgn="auto">
              <a:lnSpc>
                <a:spcPct val="90000"/>
              </a:lnSpc>
              <a:spcBef>
                <a:spcPct val="20000"/>
              </a:spcBef>
              <a:spcAft>
                <a:spcPts val="0"/>
              </a:spcAft>
              <a:buClr>
                <a:schemeClr val="tx1"/>
              </a:buClr>
              <a:buSzPct val="90000"/>
              <a:buFont typeface="Wingdings" panose="05000000000000000000" pitchFamily="2" charset="2"/>
              <a:buNone/>
              <a:tabLst/>
              <a:defRPr sz="1961" spc="0" baseline="0">
                <a:gradFill>
                  <a:gsLst>
                    <a:gs pos="1250">
                      <a:schemeClr val="tx1"/>
                    </a:gs>
                    <a:gs pos="100000">
                      <a:schemeClr val="tx1"/>
                    </a:gs>
                  </a:gsLst>
                  <a:lin ang="5400000" scaled="0"/>
                </a:gradFill>
              </a:defRPr>
            </a:lvl2pPr>
            <a:lvl3pPr marL="219428" marR="0" indent="0" defTabSz="914367" fontAlgn="auto">
              <a:lnSpc>
                <a:spcPct val="90000"/>
              </a:lnSpc>
              <a:spcBef>
                <a:spcPct val="20000"/>
              </a:spcBef>
              <a:spcAft>
                <a:spcPts val="0"/>
              </a:spcAft>
              <a:buClr>
                <a:schemeClr val="tx1"/>
              </a:buClr>
              <a:buSzPct val="90000"/>
              <a:buFont typeface="Wingdings" panose="05000000000000000000" pitchFamily="2" charset="2"/>
              <a:buNone/>
              <a:tabLst/>
              <a:defRPr sz="1961" spc="0" baseline="0">
                <a:gradFill>
                  <a:gsLst>
                    <a:gs pos="1250">
                      <a:schemeClr val="tx1"/>
                    </a:gs>
                    <a:gs pos="100000">
                      <a:schemeClr val="tx1"/>
                    </a:gs>
                  </a:gsLst>
                  <a:lin ang="5400000" scaled="0"/>
                </a:gradFill>
              </a:defRPr>
            </a:lvl3pPr>
            <a:lvl4pPr marL="466868" marR="0" indent="0" defTabSz="914367" fontAlgn="auto">
              <a:lnSpc>
                <a:spcPct val="90000"/>
              </a:lnSpc>
              <a:spcBef>
                <a:spcPct val="20000"/>
              </a:spcBef>
              <a:spcAft>
                <a:spcPts val="0"/>
              </a:spcAft>
              <a:buClr>
                <a:schemeClr val="tx1"/>
              </a:buClr>
              <a:buSzPct val="90000"/>
              <a:buFont typeface="Wingdings" panose="05000000000000000000" pitchFamily="2" charset="2"/>
              <a:buNone/>
              <a:tabLst/>
              <a:defRPr sz="1765" spc="0" baseline="0">
                <a:gradFill>
                  <a:gsLst>
                    <a:gs pos="1250">
                      <a:schemeClr val="tx1"/>
                    </a:gs>
                    <a:gs pos="100000">
                      <a:schemeClr val="tx1"/>
                    </a:gs>
                  </a:gsLst>
                  <a:lin ang="5400000" scaled="0"/>
                </a:gradFill>
              </a:defRPr>
            </a:lvl4pPr>
            <a:lvl5pPr marL="725201" marR="0" indent="0" defTabSz="914367" fontAlgn="auto">
              <a:lnSpc>
                <a:spcPct val="90000"/>
              </a:lnSpc>
              <a:spcBef>
                <a:spcPct val="20000"/>
              </a:spcBef>
              <a:spcAft>
                <a:spcPts val="0"/>
              </a:spcAft>
              <a:buClr>
                <a:schemeClr val="tx1"/>
              </a:buClr>
              <a:buSzPct val="90000"/>
              <a:buFont typeface="Wingdings" panose="05000000000000000000" pitchFamily="2" charset="2"/>
              <a:buNone/>
              <a:tabLst/>
              <a:defRPr sz="1765"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r>
              <a:rPr lang="en-US" b="0" u="sng" dirty="0">
                <a:solidFill>
                  <a:srgbClr val="0070C0"/>
                </a:solidFill>
              </a:rPr>
              <a:t>File/Folders/Volumes</a:t>
            </a:r>
          </a:p>
        </p:txBody>
      </p:sp>
      <p:sp>
        <p:nvSpPr>
          <p:cNvPr id="36" name="TextBox 35"/>
          <p:cNvSpPr txBox="1"/>
          <p:nvPr/>
        </p:nvSpPr>
        <p:spPr>
          <a:xfrm>
            <a:off x="6228911" y="4155477"/>
            <a:ext cx="369344" cy="572384"/>
          </a:xfrm>
          <a:prstGeom prst="rect">
            <a:avLst/>
          </a:prstGeom>
          <a:noFill/>
        </p:spPr>
        <p:txBody>
          <a:bodyPr wrap="none" lIns="182854" tIns="146284" rIns="182854" bIns="146284" rtlCol="0">
            <a:spAutoFit/>
          </a:bodyPr>
          <a:lstStyle/>
          <a:p>
            <a:pPr>
              <a:lnSpc>
                <a:spcPct val="90000"/>
              </a:lnSpc>
              <a:spcAft>
                <a:spcPts val="600"/>
              </a:spcAft>
            </a:pPr>
            <a:endParaRPr lang="en-US" sz="2000" dirty="0">
              <a:solidFill>
                <a:schemeClr val="bg2"/>
              </a:solidFill>
            </a:endParaRPr>
          </a:p>
        </p:txBody>
      </p:sp>
      <p:sp>
        <p:nvSpPr>
          <p:cNvPr id="22" name="Rectangle 21"/>
          <p:cNvSpPr/>
          <p:nvPr/>
        </p:nvSpPr>
        <p:spPr bwMode="auto">
          <a:xfrm>
            <a:off x="8700615" y="2308470"/>
            <a:ext cx="2735551" cy="1768322"/>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Windows</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Linux</a:t>
            </a:r>
          </a:p>
        </p:txBody>
      </p:sp>
      <p:sp>
        <p:nvSpPr>
          <p:cNvPr id="37" name="Rectangle 36"/>
          <p:cNvSpPr/>
          <p:nvPr/>
        </p:nvSpPr>
        <p:spPr bwMode="auto">
          <a:xfrm>
            <a:off x="269241" y="4815206"/>
            <a:ext cx="3846194" cy="1603349"/>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Hyper-V</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Windows Server</a:t>
            </a:r>
          </a:p>
        </p:txBody>
      </p:sp>
      <p:sp>
        <p:nvSpPr>
          <p:cNvPr id="38" name="Rectangle 37"/>
          <p:cNvSpPr/>
          <p:nvPr/>
        </p:nvSpPr>
        <p:spPr bwMode="auto">
          <a:xfrm>
            <a:off x="4310263" y="2426529"/>
            <a:ext cx="3839438" cy="1650263"/>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Windows Server</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Windows</a:t>
            </a:r>
          </a:p>
        </p:txBody>
      </p:sp>
      <p:sp>
        <p:nvSpPr>
          <p:cNvPr id="39" name="Rectangle 38"/>
          <p:cNvSpPr/>
          <p:nvPr/>
        </p:nvSpPr>
        <p:spPr bwMode="auto">
          <a:xfrm>
            <a:off x="4345899" y="4818483"/>
            <a:ext cx="4274318" cy="1600072"/>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Microsoft Azure</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VMware</a:t>
            </a:r>
          </a:p>
        </p:txBody>
      </p:sp>
      <p:sp>
        <p:nvSpPr>
          <p:cNvPr id="40" name="Rectangle 39"/>
          <p:cNvSpPr/>
          <p:nvPr/>
        </p:nvSpPr>
        <p:spPr bwMode="auto">
          <a:xfrm>
            <a:off x="457767" y="2426528"/>
            <a:ext cx="3243249" cy="2226014"/>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Exchange</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SharePoint</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SQL Server</a:t>
            </a:r>
          </a:p>
        </p:txBody>
      </p:sp>
    </p:spTree>
    <p:extLst>
      <p:ext uri="{BB962C8B-B14F-4D97-AF65-F5344CB8AC3E}">
        <p14:creationId xmlns:p14="http://schemas.microsoft.com/office/powerpoint/2010/main" val="4049539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35" spc="-50" dirty="0"/>
              <a:t>How It Works: Azure Backup Server </a:t>
            </a:r>
            <a:endParaRPr lang="en-US" sz="3235" dirty="0"/>
          </a:p>
        </p:txBody>
      </p:sp>
      <p:sp>
        <p:nvSpPr>
          <p:cNvPr id="17" name="Rectangle 16"/>
          <p:cNvSpPr/>
          <p:nvPr/>
        </p:nvSpPr>
        <p:spPr bwMode="auto">
          <a:xfrm>
            <a:off x="2643097" y="1288201"/>
            <a:ext cx="1877062" cy="170693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1" compatLnSpc="1">
            <a:prstTxWarp prst="textNoShape">
              <a:avLst/>
            </a:prstTxWarp>
          </a:bodyPr>
          <a:lstStyle/>
          <a:p>
            <a:pPr algn="ctr" defTabSz="913927" fontAlgn="base">
              <a:spcBef>
                <a:spcPct val="0"/>
              </a:spcBef>
              <a:spcAft>
                <a:spcPct val="0"/>
              </a:spcAft>
            </a:pPr>
            <a:endParaRPr lang="en-US" sz="2745" dirty="0">
              <a:gradFill>
                <a:gsLst>
                  <a:gs pos="0">
                    <a:srgbClr val="FFFFFF"/>
                  </a:gs>
                  <a:gs pos="100000">
                    <a:srgbClr val="FFFFFF"/>
                  </a:gs>
                </a:gsLst>
                <a:lin ang="5400000" scaled="0"/>
              </a:gradFill>
              <a:latin typeface="Segoe UI"/>
            </a:endParaRPr>
          </a:p>
        </p:txBody>
      </p:sp>
      <p:sp>
        <p:nvSpPr>
          <p:cNvPr id="18" name="TextBox 17"/>
          <p:cNvSpPr txBox="1"/>
          <p:nvPr/>
        </p:nvSpPr>
        <p:spPr>
          <a:xfrm>
            <a:off x="4536439" y="4806558"/>
            <a:ext cx="4821328" cy="663795"/>
          </a:xfrm>
          <a:prstGeom prst="rect">
            <a:avLst/>
          </a:prstGeom>
          <a:noFill/>
        </p:spPr>
        <p:txBody>
          <a:bodyPr wrap="square" lIns="108815" tIns="54406" rIns="108815" bIns="54406" rtlCol="0">
            <a:spAutoFit/>
          </a:bodyPr>
          <a:lstStyle/>
          <a:p>
            <a:pPr algn="ctr" defTabSz="914192"/>
            <a:r>
              <a:rPr lang="en-US" sz="1765" dirty="0">
                <a:solidFill>
                  <a:srgbClr val="0070C0"/>
                </a:solidFill>
                <a:latin typeface="Segoe UI"/>
              </a:rPr>
              <a:t>4. Schedule &amp; Back up </a:t>
            </a:r>
            <a:r>
              <a:rPr lang="en-GB" sz="1765" dirty="0">
                <a:solidFill>
                  <a:srgbClr val="0070C0"/>
                </a:solidFill>
                <a:latin typeface="Segoe UI"/>
              </a:rPr>
              <a:t>encrypted data</a:t>
            </a:r>
          </a:p>
          <a:p>
            <a:pPr algn="ctr" defTabSz="914192"/>
            <a:endParaRPr lang="en-US" sz="1765" dirty="0">
              <a:solidFill>
                <a:srgbClr val="0070C0"/>
              </a:solidFill>
              <a:latin typeface="Segoe UI"/>
            </a:endParaRPr>
          </a:p>
        </p:txBody>
      </p:sp>
      <p:sp>
        <p:nvSpPr>
          <p:cNvPr id="19" name="TextBox 18"/>
          <p:cNvSpPr txBox="1"/>
          <p:nvPr/>
        </p:nvSpPr>
        <p:spPr>
          <a:xfrm>
            <a:off x="1629075" y="3033164"/>
            <a:ext cx="2475301" cy="663795"/>
          </a:xfrm>
          <a:prstGeom prst="rect">
            <a:avLst/>
          </a:prstGeom>
          <a:noFill/>
        </p:spPr>
        <p:txBody>
          <a:bodyPr wrap="square" lIns="108815" tIns="54406" rIns="108815" bIns="54406" rtlCol="0">
            <a:spAutoFit/>
          </a:bodyPr>
          <a:lstStyle/>
          <a:p>
            <a:pPr defTabSz="914192"/>
            <a:r>
              <a:rPr lang="en-US" sz="1765" dirty="0">
                <a:latin typeface="Segoe UI"/>
              </a:rPr>
              <a:t>3. Install Azure Backup Server software</a:t>
            </a:r>
          </a:p>
        </p:txBody>
      </p:sp>
      <p:sp>
        <p:nvSpPr>
          <p:cNvPr id="20" name="TextBox 19"/>
          <p:cNvSpPr txBox="1"/>
          <p:nvPr/>
        </p:nvSpPr>
        <p:spPr>
          <a:xfrm>
            <a:off x="767005" y="1766646"/>
            <a:ext cx="1644727" cy="1196326"/>
          </a:xfrm>
          <a:prstGeom prst="rect">
            <a:avLst/>
          </a:prstGeom>
          <a:noFill/>
        </p:spPr>
        <p:txBody>
          <a:bodyPr wrap="square" lIns="108815" tIns="54406" rIns="108815" bIns="54406" rtlCol="0">
            <a:spAutoFit/>
          </a:bodyPr>
          <a:lstStyle/>
          <a:p>
            <a:pPr defTabSz="914192"/>
            <a:r>
              <a:rPr lang="en-US" sz="1765" dirty="0">
                <a:latin typeface="Segoe UI"/>
              </a:rPr>
              <a:t>1. Create Backup and Site Recovery Vault</a:t>
            </a:r>
          </a:p>
        </p:txBody>
      </p:sp>
      <p:cxnSp>
        <p:nvCxnSpPr>
          <p:cNvPr id="21" name="Straight Connector 20"/>
          <p:cNvCxnSpPr/>
          <p:nvPr/>
        </p:nvCxnSpPr>
        <p:spPr>
          <a:xfrm flipH="1">
            <a:off x="1661018" y="1770332"/>
            <a:ext cx="869057" cy="0"/>
          </a:xfrm>
          <a:prstGeom prst="line">
            <a:avLst/>
          </a:prstGeom>
          <a:ln w="603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3" idx="4"/>
            <a:endCxn id="17" idx="3"/>
          </p:cNvCxnSpPr>
          <p:nvPr/>
        </p:nvCxnSpPr>
        <p:spPr>
          <a:xfrm flipH="1">
            <a:off x="4520159" y="2101682"/>
            <a:ext cx="3943625" cy="39984"/>
          </a:xfrm>
          <a:prstGeom prst="line">
            <a:avLst/>
          </a:prstGeom>
          <a:ln w="603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Freeform 128"/>
          <p:cNvSpPr>
            <a:spLocks noChangeAspect="1"/>
          </p:cNvSpPr>
          <p:nvPr/>
        </p:nvSpPr>
        <p:spPr bwMode="black">
          <a:xfrm>
            <a:off x="7551370" y="1141939"/>
            <a:ext cx="4221987" cy="232489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2050"/>
          </a:solidFill>
          <a:extLst/>
        </p:spPr>
        <p:txBody>
          <a:bodyPr vert="horz" wrap="square" lIns="87867" tIns="43934" rIns="87867" bIns="43934" numCol="1" anchor="b" anchorCtr="1" compatLnSpc="1">
            <a:prstTxWarp prst="textNoShape">
              <a:avLst/>
            </a:prstTxWarp>
          </a:bodyPr>
          <a:lstStyle/>
          <a:p>
            <a:pPr defTabSz="895953"/>
            <a:endParaRPr lang="en-US" sz="1729" dirty="0">
              <a:solidFill>
                <a:srgbClr val="FFFFFF"/>
              </a:solidFill>
              <a:latin typeface="Segoe UI"/>
            </a:endParaRPr>
          </a:p>
        </p:txBody>
      </p:sp>
      <p:cxnSp>
        <p:nvCxnSpPr>
          <p:cNvPr id="24" name="Straight Connector 23"/>
          <p:cNvCxnSpPr/>
          <p:nvPr/>
        </p:nvCxnSpPr>
        <p:spPr>
          <a:xfrm flipH="1" flipV="1">
            <a:off x="4256863" y="2414656"/>
            <a:ext cx="1614" cy="1270634"/>
          </a:xfrm>
          <a:prstGeom prst="line">
            <a:avLst/>
          </a:prstGeom>
          <a:ln w="603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96"/>
          <p:cNvCxnSpPr/>
          <p:nvPr/>
        </p:nvCxnSpPr>
        <p:spPr>
          <a:xfrm rot="10800000" flipV="1">
            <a:off x="4519889" y="3424276"/>
            <a:ext cx="5020432" cy="1796416"/>
          </a:xfrm>
          <a:prstGeom prst="bentConnector3">
            <a:avLst>
              <a:gd name="adj1" fmla="val 246"/>
            </a:avLst>
          </a:prstGeom>
          <a:ln w="603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973188" y="1582006"/>
            <a:ext cx="3553714" cy="363946"/>
          </a:xfrm>
          <a:prstGeom prst="rect">
            <a:avLst/>
          </a:prstGeom>
          <a:noFill/>
        </p:spPr>
        <p:txBody>
          <a:bodyPr wrap="square" rtlCol="0">
            <a:spAutoFit/>
          </a:bodyPr>
          <a:lstStyle/>
          <a:p>
            <a:pPr algn="ctr" defTabSz="914192"/>
            <a:r>
              <a:rPr lang="en-US" sz="1765" dirty="0">
                <a:solidFill>
                  <a:schemeClr val="tx2"/>
                </a:solidFill>
                <a:latin typeface="Segoe UI"/>
              </a:rPr>
              <a:t>2. Register and configure Vault</a:t>
            </a:r>
          </a:p>
        </p:txBody>
      </p:sp>
      <p:cxnSp>
        <p:nvCxnSpPr>
          <p:cNvPr id="28" name="Straight Connector 96"/>
          <p:cNvCxnSpPr/>
          <p:nvPr/>
        </p:nvCxnSpPr>
        <p:spPr>
          <a:xfrm rot="10800000" flipV="1">
            <a:off x="4485206" y="3500205"/>
            <a:ext cx="5315040" cy="2066558"/>
          </a:xfrm>
          <a:prstGeom prst="bentConnector3">
            <a:avLst>
              <a:gd name="adj1" fmla="val -314"/>
            </a:avLst>
          </a:prstGeom>
          <a:ln w="6032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87775" y="5566762"/>
            <a:ext cx="5212468" cy="653100"/>
          </a:xfrm>
          <a:prstGeom prst="rect">
            <a:avLst/>
          </a:prstGeom>
          <a:noFill/>
        </p:spPr>
        <p:txBody>
          <a:bodyPr wrap="square" lIns="108815" tIns="54406" rIns="108815" bIns="54406" rtlCol="0">
            <a:spAutoFit/>
          </a:bodyPr>
          <a:lstStyle/>
          <a:p>
            <a:pPr algn="ctr" defTabSz="914192"/>
            <a:r>
              <a:rPr lang="en-US" sz="1765" dirty="0">
                <a:solidFill>
                  <a:srgbClr val="7030A0"/>
                </a:solidFill>
                <a:latin typeface="Segoe UI"/>
              </a:rPr>
              <a:t>5. Recover to the same or a different server;</a:t>
            </a:r>
            <a:br>
              <a:rPr lang="en-US" sz="1765" dirty="0">
                <a:solidFill>
                  <a:srgbClr val="7030A0"/>
                </a:solidFill>
                <a:latin typeface="Segoe UI"/>
              </a:rPr>
            </a:br>
            <a:r>
              <a:rPr lang="en-US" sz="1765" dirty="0">
                <a:solidFill>
                  <a:srgbClr val="7030A0"/>
                </a:solidFill>
                <a:latin typeface="Segoe UI"/>
              </a:rPr>
              <a:t>On-</a:t>
            </a:r>
            <a:r>
              <a:rPr lang="en-US" sz="1765" dirty="0" err="1">
                <a:solidFill>
                  <a:srgbClr val="7030A0"/>
                </a:solidFill>
                <a:latin typeface="Segoe UI"/>
              </a:rPr>
              <a:t>Premisis</a:t>
            </a:r>
            <a:r>
              <a:rPr lang="en-US" sz="1765" dirty="0">
                <a:solidFill>
                  <a:srgbClr val="7030A0"/>
                </a:solidFill>
                <a:latin typeface="Segoe UI"/>
              </a:rPr>
              <a:t> or Azure VM</a:t>
            </a:r>
          </a:p>
        </p:txBody>
      </p:sp>
      <p:sp>
        <p:nvSpPr>
          <p:cNvPr id="30" name="Freeform 30"/>
          <p:cNvSpPr>
            <a:spLocks noEditPoints="1"/>
          </p:cNvSpPr>
          <p:nvPr/>
        </p:nvSpPr>
        <p:spPr bwMode="auto">
          <a:xfrm>
            <a:off x="9289731" y="2677239"/>
            <a:ext cx="626673" cy="692921"/>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chemeClr val="bg1"/>
          </a:solidFill>
          <a:ln>
            <a:noFill/>
          </a:ln>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latin typeface="Segoe UI"/>
            </a:endParaRPr>
          </a:p>
        </p:txBody>
      </p:sp>
      <p:sp>
        <p:nvSpPr>
          <p:cNvPr id="31" name="Freeform 92"/>
          <p:cNvSpPr>
            <a:spLocks noEditPoints="1"/>
          </p:cNvSpPr>
          <p:nvPr/>
        </p:nvSpPr>
        <p:spPr bwMode="black">
          <a:xfrm>
            <a:off x="9741575" y="2817817"/>
            <a:ext cx="330802" cy="450717"/>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w="19050">
            <a:solidFill>
              <a:schemeClr val="accent3"/>
            </a:solidFill>
          </a:ln>
          <a:extLst/>
        </p:spPr>
        <p:txBody>
          <a:bodyPr vert="horz" wrap="square" lIns="91431" tIns="45715" rIns="91431" bIns="45715" numCol="1" anchor="t" anchorCtr="0" compatLnSpc="1">
            <a:prstTxWarp prst="textNoShape">
              <a:avLst/>
            </a:prstTxWarp>
          </a:bodyPr>
          <a:lstStyle/>
          <a:p>
            <a:pPr defTabSz="914192"/>
            <a:endParaRPr lang="en-US" sz="1765" dirty="0">
              <a:solidFill>
                <a:srgbClr val="000000"/>
              </a:solidFill>
              <a:latin typeface="Segoe UI"/>
            </a:endParaRPr>
          </a:p>
        </p:txBody>
      </p:sp>
      <p:sp>
        <p:nvSpPr>
          <p:cNvPr id="32" name="Rectangle 31"/>
          <p:cNvSpPr/>
          <p:nvPr/>
        </p:nvSpPr>
        <p:spPr bwMode="auto">
          <a:xfrm>
            <a:off x="2841283" y="3681626"/>
            <a:ext cx="1695156" cy="264114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1" compatLnSpc="1">
            <a:prstTxWarp prst="textNoShape">
              <a:avLst/>
            </a:prstTxWarp>
          </a:bodyPr>
          <a:lstStyle/>
          <a:p>
            <a:pPr algn="ctr" defTabSz="913927" fontAlgn="base">
              <a:spcBef>
                <a:spcPct val="0"/>
              </a:spcBef>
              <a:spcAft>
                <a:spcPct val="0"/>
              </a:spcAft>
            </a:pPr>
            <a:endParaRPr lang="en-US" sz="2745" dirty="0">
              <a:gradFill>
                <a:gsLst>
                  <a:gs pos="0">
                    <a:srgbClr val="FFFFFF"/>
                  </a:gs>
                  <a:gs pos="100000">
                    <a:srgbClr val="FFFFFF"/>
                  </a:gs>
                </a:gsLst>
                <a:lin ang="5400000" scaled="0"/>
              </a:gradFill>
              <a:latin typeface="Segoe UI"/>
            </a:endParaRPr>
          </a:p>
        </p:txBody>
      </p:sp>
      <p:sp>
        <p:nvSpPr>
          <p:cNvPr id="34" name="Freeform 5"/>
          <p:cNvSpPr>
            <a:spLocks noEditPoints="1"/>
          </p:cNvSpPr>
          <p:nvPr/>
        </p:nvSpPr>
        <p:spPr bwMode="auto">
          <a:xfrm>
            <a:off x="3926995" y="5074005"/>
            <a:ext cx="266767" cy="590438"/>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49" name="Freeform 5"/>
          <p:cNvSpPr>
            <a:spLocks noEditPoints="1"/>
          </p:cNvSpPr>
          <p:nvPr/>
        </p:nvSpPr>
        <p:spPr bwMode="auto">
          <a:xfrm>
            <a:off x="3035361" y="3785763"/>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0" name="Freeform 5"/>
          <p:cNvSpPr>
            <a:spLocks noEditPoints="1"/>
          </p:cNvSpPr>
          <p:nvPr/>
        </p:nvSpPr>
        <p:spPr bwMode="auto">
          <a:xfrm>
            <a:off x="3334129" y="3785763"/>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1" name="Freeform 5"/>
          <p:cNvSpPr>
            <a:spLocks noEditPoints="1"/>
          </p:cNvSpPr>
          <p:nvPr/>
        </p:nvSpPr>
        <p:spPr bwMode="auto">
          <a:xfrm>
            <a:off x="3632895" y="3785763"/>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2" name="Freeform 5"/>
          <p:cNvSpPr>
            <a:spLocks noEditPoints="1"/>
          </p:cNvSpPr>
          <p:nvPr/>
        </p:nvSpPr>
        <p:spPr bwMode="auto">
          <a:xfrm>
            <a:off x="3026023" y="4429885"/>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3" name="Freeform 5"/>
          <p:cNvSpPr>
            <a:spLocks noEditPoints="1"/>
          </p:cNvSpPr>
          <p:nvPr/>
        </p:nvSpPr>
        <p:spPr bwMode="auto">
          <a:xfrm>
            <a:off x="3328406" y="4429885"/>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4" name="Freeform 5"/>
          <p:cNvSpPr>
            <a:spLocks noEditPoints="1"/>
          </p:cNvSpPr>
          <p:nvPr/>
        </p:nvSpPr>
        <p:spPr bwMode="auto">
          <a:xfrm>
            <a:off x="3630789" y="4429885"/>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5" name="Freeform 5"/>
          <p:cNvSpPr>
            <a:spLocks noEditPoints="1"/>
          </p:cNvSpPr>
          <p:nvPr/>
        </p:nvSpPr>
        <p:spPr bwMode="auto">
          <a:xfrm>
            <a:off x="3933172" y="4429885"/>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6" name="Freeform 5"/>
          <p:cNvSpPr>
            <a:spLocks noEditPoints="1"/>
          </p:cNvSpPr>
          <p:nvPr/>
        </p:nvSpPr>
        <p:spPr bwMode="auto">
          <a:xfrm>
            <a:off x="3026023" y="5074006"/>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7" name="Freeform 5"/>
          <p:cNvSpPr>
            <a:spLocks noEditPoints="1"/>
          </p:cNvSpPr>
          <p:nvPr/>
        </p:nvSpPr>
        <p:spPr bwMode="auto">
          <a:xfrm>
            <a:off x="3326347" y="5074006"/>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8" name="Freeform 5"/>
          <p:cNvSpPr>
            <a:spLocks noEditPoints="1"/>
          </p:cNvSpPr>
          <p:nvPr/>
        </p:nvSpPr>
        <p:spPr bwMode="auto">
          <a:xfrm>
            <a:off x="3626670" y="5074006"/>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9" name="Freeform 5"/>
          <p:cNvSpPr>
            <a:spLocks noEditPoints="1"/>
          </p:cNvSpPr>
          <p:nvPr/>
        </p:nvSpPr>
        <p:spPr bwMode="auto">
          <a:xfrm>
            <a:off x="3931662" y="3785763"/>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62" name="TextBox 61"/>
          <p:cNvSpPr txBox="1"/>
          <p:nvPr/>
        </p:nvSpPr>
        <p:spPr>
          <a:xfrm>
            <a:off x="2902857" y="5620938"/>
            <a:ext cx="1580735" cy="859194"/>
          </a:xfrm>
          <a:prstGeom prst="rect">
            <a:avLst/>
          </a:prstGeom>
          <a:noFill/>
        </p:spPr>
        <p:txBody>
          <a:bodyPr wrap="square" lIns="179259" tIns="143407" rIns="179259" bIns="143407" rtlCol="0">
            <a:spAutoFit/>
          </a:bodyPr>
          <a:lstStyle/>
          <a:p>
            <a:pPr defTabSz="914192">
              <a:lnSpc>
                <a:spcPct val="90000"/>
              </a:lnSpc>
              <a:spcAft>
                <a:spcPts val="588"/>
              </a:spcAft>
            </a:pPr>
            <a:r>
              <a:rPr lang="en-US" sz="1371" dirty="0">
                <a:solidFill>
                  <a:srgbClr val="FFFFFF"/>
                </a:solidFill>
                <a:latin typeface="Segoe UI"/>
              </a:rPr>
              <a:t>Azure Backup Windows Server/Client </a:t>
            </a:r>
          </a:p>
        </p:txBody>
      </p:sp>
      <p:grpSp>
        <p:nvGrpSpPr>
          <p:cNvPr id="63" name="Group 62"/>
          <p:cNvGrpSpPr/>
          <p:nvPr/>
        </p:nvGrpSpPr>
        <p:grpSpPr>
          <a:xfrm>
            <a:off x="898981" y="983700"/>
            <a:ext cx="722019" cy="762476"/>
            <a:chOff x="252413" y="1214438"/>
            <a:chExt cx="736601" cy="777875"/>
          </a:xfrm>
        </p:grpSpPr>
        <p:sp>
          <p:nvSpPr>
            <p:cNvPr id="64" name="AutoShape 3"/>
            <p:cNvSpPr>
              <a:spLocks noChangeAspect="1" noChangeArrowheads="1" noTextEdit="1"/>
            </p:cNvSpPr>
            <p:nvPr/>
          </p:nvSpPr>
          <p:spPr bwMode="auto">
            <a:xfrm>
              <a:off x="271463" y="1214438"/>
              <a:ext cx="7175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65" name="Freeform 5"/>
            <p:cNvSpPr>
              <a:spLocks/>
            </p:cNvSpPr>
            <p:nvPr/>
          </p:nvSpPr>
          <p:spPr bwMode="auto">
            <a:xfrm>
              <a:off x="252413" y="1303338"/>
              <a:ext cx="300038" cy="485775"/>
            </a:xfrm>
            <a:custGeom>
              <a:avLst/>
              <a:gdLst>
                <a:gd name="T0" fmla="*/ 295 w 463"/>
                <a:gd name="T1" fmla="*/ 587 h 753"/>
                <a:gd name="T2" fmla="*/ 456 w 463"/>
                <a:gd name="T3" fmla="*/ 349 h 753"/>
                <a:gd name="T4" fmla="*/ 395 w 463"/>
                <a:gd name="T5" fmla="*/ 320 h 753"/>
                <a:gd name="T6" fmla="*/ 463 w 463"/>
                <a:gd name="T7" fmla="*/ 258 h 753"/>
                <a:gd name="T8" fmla="*/ 432 w 463"/>
                <a:gd name="T9" fmla="*/ 121 h 753"/>
                <a:gd name="T10" fmla="*/ 440 w 463"/>
                <a:gd name="T11" fmla="*/ 51 h 753"/>
                <a:gd name="T12" fmla="*/ 320 w 463"/>
                <a:gd name="T13" fmla="*/ 0 h 753"/>
                <a:gd name="T14" fmla="*/ 151 w 463"/>
                <a:gd name="T15" fmla="*/ 169 h 753"/>
                <a:gd name="T16" fmla="*/ 233 w 463"/>
                <a:gd name="T17" fmla="*/ 313 h 753"/>
                <a:gd name="T18" fmla="*/ 58 w 463"/>
                <a:gd name="T19" fmla="*/ 489 h 753"/>
                <a:gd name="T20" fmla="*/ 43 w 463"/>
                <a:gd name="T21" fmla="*/ 662 h 753"/>
                <a:gd name="T22" fmla="*/ 74 w 463"/>
                <a:gd name="T23" fmla="*/ 597 h 753"/>
                <a:gd name="T24" fmla="*/ 83 w 463"/>
                <a:gd name="T25" fmla="*/ 684 h 753"/>
                <a:gd name="T26" fmla="*/ 246 w 463"/>
                <a:gd name="T27" fmla="*/ 753 h 753"/>
                <a:gd name="T28" fmla="*/ 295 w 463"/>
                <a:gd name="T29" fmla="*/ 587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3" h="753">
                  <a:moveTo>
                    <a:pt x="295" y="587"/>
                  </a:moveTo>
                  <a:cubicBezTo>
                    <a:pt x="340" y="484"/>
                    <a:pt x="386" y="404"/>
                    <a:pt x="456" y="349"/>
                  </a:cubicBezTo>
                  <a:cubicBezTo>
                    <a:pt x="437" y="337"/>
                    <a:pt x="417" y="327"/>
                    <a:pt x="395" y="320"/>
                  </a:cubicBezTo>
                  <a:cubicBezTo>
                    <a:pt x="423" y="306"/>
                    <a:pt x="447" y="284"/>
                    <a:pt x="463" y="258"/>
                  </a:cubicBezTo>
                  <a:cubicBezTo>
                    <a:pt x="443" y="215"/>
                    <a:pt x="432" y="169"/>
                    <a:pt x="432" y="121"/>
                  </a:cubicBezTo>
                  <a:cubicBezTo>
                    <a:pt x="432" y="97"/>
                    <a:pt x="435" y="73"/>
                    <a:pt x="440" y="51"/>
                  </a:cubicBezTo>
                  <a:cubicBezTo>
                    <a:pt x="410" y="20"/>
                    <a:pt x="367" y="0"/>
                    <a:pt x="320" y="0"/>
                  </a:cubicBezTo>
                  <a:cubicBezTo>
                    <a:pt x="227" y="0"/>
                    <a:pt x="151" y="76"/>
                    <a:pt x="151" y="169"/>
                  </a:cubicBezTo>
                  <a:cubicBezTo>
                    <a:pt x="151" y="230"/>
                    <a:pt x="184" y="284"/>
                    <a:pt x="233" y="313"/>
                  </a:cubicBezTo>
                  <a:cubicBezTo>
                    <a:pt x="149" y="331"/>
                    <a:pt x="105" y="382"/>
                    <a:pt x="58" y="489"/>
                  </a:cubicBezTo>
                  <a:cubicBezTo>
                    <a:pt x="0" y="625"/>
                    <a:pt x="43" y="662"/>
                    <a:pt x="43" y="662"/>
                  </a:cubicBezTo>
                  <a:cubicBezTo>
                    <a:pt x="74" y="597"/>
                    <a:pt x="74" y="597"/>
                    <a:pt x="74" y="597"/>
                  </a:cubicBezTo>
                  <a:cubicBezTo>
                    <a:pt x="83" y="684"/>
                    <a:pt x="83" y="684"/>
                    <a:pt x="83" y="684"/>
                  </a:cubicBezTo>
                  <a:cubicBezTo>
                    <a:pt x="83" y="684"/>
                    <a:pt x="126" y="736"/>
                    <a:pt x="246" y="753"/>
                  </a:cubicBezTo>
                  <a:cubicBezTo>
                    <a:pt x="251" y="709"/>
                    <a:pt x="266" y="654"/>
                    <a:pt x="295" y="58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66" name="Freeform 6"/>
            <p:cNvSpPr>
              <a:spLocks/>
            </p:cNvSpPr>
            <p:nvPr/>
          </p:nvSpPr>
          <p:spPr bwMode="auto">
            <a:xfrm>
              <a:off x="422276" y="1214438"/>
              <a:ext cx="566738" cy="777875"/>
            </a:xfrm>
            <a:custGeom>
              <a:avLst/>
              <a:gdLst>
                <a:gd name="T0" fmla="*/ 606 w 877"/>
                <a:gd name="T1" fmla="*/ 490 h 1206"/>
                <a:gd name="T2" fmla="*/ 749 w 877"/>
                <a:gd name="T3" fmla="*/ 259 h 1206"/>
                <a:gd name="T4" fmla="*/ 491 w 877"/>
                <a:gd name="T5" fmla="*/ 0 h 1206"/>
                <a:gd name="T6" fmla="*/ 232 w 877"/>
                <a:gd name="T7" fmla="*/ 259 h 1206"/>
                <a:gd name="T8" fmla="*/ 358 w 877"/>
                <a:gd name="T9" fmla="*/ 481 h 1206"/>
                <a:gd name="T10" fmla="*/ 90 w 877"/>
                <a:gd name="T11" fmla="*/ 750 h 1206"/>
                <a:gd name="T12" fmla="*/ 66 w 877"/>
                <a:gd name="T13" fmla="*/ 1016 h 1206"/>
                <a:gd name="T14" fmla="*/ 113 w 877"/>
                <a:gd name="T15" fmla="*/ 916 h 1206"/>
                <a:gd name="T16" fmla="*/ 128 w 877"/>
                <a:gd name="T17" fmla="*/ 1049 h 1206"/>
                <a:gd name="T18" fmla="*/ 422 w 877"/>
                <a:gd name="T19" fmla="*/ 1161 h 1206"/>
                <a:gd name="T20" fmla="*/ 877 w 877"/>
                <a:gd name="T21" fmla="*/ 916 h 1206"/>
                <a:gd name="T22" fmla="*/ 606 w 877"/>
                <a:gd name="T23" fmla="*/ 490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7" h="1206">
                  <a:moveTo>
                    <a:pt x="606" y="490"/>
                  </a:moveTo>
                  <a:cubicBezTo>
                    <a:pt x="691" y="448"/>
                    <a:pt x="749" y="360"/>
                    <a:pt x="749" y="259"/>
                  </a:cubicBezTo>
                  <a:cubicBezTo>
                    <a:pt x="749" y="116"/>
                    <a:pt x="634" y="0"/>
                    <a:pt x="491" y="0"/>
                  </a:cubicBezTo>
                  <a:cubicBezTo>
                    <a:pt x="348" y="0"/>
                    <a:pt x="232" y="116"/>
                    <a:pt x="232" y="259"/>
                  </a:cubicBezTo>
                  <a:cubicBezTo>
                    <a:pt x="232" y="353"/>
                    <a:pt x="282" y="435"/>
                    <a:pt x="358" y="481"/>
                  </a:cubicBezTo>
                  <a:cubicBezTo>
                    <a:pt x="228" y="507"/>
                    <a:pt x="160" y="586"/>
                    <a:pt x="90" y="750"/>
                  </a:cubicBezTo>
                  <a:cubicBezTo>
                    <a:pt x="0" y="959"/>
                    <a:pt x="66" y="1016"/>
                    <a:pt x="66" y="1016"/>
                  </a:cubicBezTo>
                  <a:cubicBezTo>
                    <a:pt x="113" y="916"/>
                    <a:pt x="113" y="916"/>
                    <a:pt x="113" y="916"/>
                  </a:cubicBezTo>
                  <a:cubicBezTo>
                    <a:pt x="128" y="1049"/>
                    <a:pt x="128" y="1049"/>
                    <a:pt x="128" y="1049"/>
                  </a:cubicBezTo>
                  <a:cubicBezTo>
                    <a:pt x="128" y="1049"/>
                    <a:pt x="204" y="1142"/>
                    <a:pt x="422" y="1161"/>
                  </a:cubicBezTo>
                  <a:cubicBezTo>
                    <a:pt x="654" y="1181"/>
                    <a:pt x="877" y="1206"/>
                    <a:pt x="877" y="916"/>
                  </a:cubicBezTo>
                  <a:cubicBezTo>
                    <a:pt x="877" y="687"/>
                    <a:pt x="761" y="541"/>
                    <a:pt x="606" y="49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grpSp>
      <p:pic>
        <p:nvPicPr>
          <p:cNvPr id="2" name="Picture 1"/>
          <p:cNvPicPr>
            <a:picLocks noChangeAspect="1"/>
          </p:cNvPicPr>
          <p:nvPr/>
        </p:nvPicPr>
        <p:blipFill>
          <a:blip r:embed="rId3"/>
          <a:stretch>
            <a:fillRect/>
          </a:stretch>
        </p:blipFill>
        <p:spPr>
          <a:xfrm>
            <a:off x="2841284" y="1444717"/>
            <a:ext cx="1464097" cy="1311587"/>
          </a:xfrm>
          <a:prstGeom prst="rect">
            <a:avLst/>
          </a:prstGeom>
        </p:spPr>
      </p:pic>
      <p:sp>
        <p:nvSpPr>
          <p:cNvPr id="4" name="Rectangle 3"/>
          <p:cNvSpPr/>
          <p:nvPr/>
        </p:nvSpPr>
        <p:spPr>
          <a:xfrm>
            <a:off x="123371" y="5936431"/>
            <a:ext cx="10880059" cy="830997"/>
          </a:xfrm>
          <a:prstGeom prst="rect">
            <a:avLst/>
          </a:prstGeom>
        </p:spPr>
        <p:txBody>
          <a:bodyPr wrap="square">
            <a:spAutoFit/>
          </a:bodyPr>
          <a:lstStyle/>
          <a:p>
            <a:r>
              <a:rPr lang="en-US" sz="2400" dirty="0"/>
              <a:t>Step-By-Step </a:t>
            </a:r>
          </a:p>
          <a:p>
            <a:r>
              <a:rPr lang="en-US" sz="2400" dirty="0">
                <a:hlinkClick r:id="rId4"/>
              </a:rPr>
              <a:t>https://docs.microsoft.com/en-us/azure/backup/backup-try-azure-backup-in-10-mins</a:t>
            </a:r>
            <a:r>
              <a:rPr lang="en-US" sz="2400" dirty="0"/>
              <a:t> </a:t>
            </a:r>
          </a:p>
        </p:txBody>
      </p:sp>
    </p:spTree>
    <p:extLst>
      <p:ext uri="{BB962C8B-B14F-4D97-AF65-F5344CB8AC3E}">
        <p14:creationId xmlns:p14="http://schemas.microsoft.com/office/powerpoint/2010/main" val="396239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par>
                                <p:cTn id="27" presetID="22" presetClass="entr" presetSubtype="8"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7"/>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24"/>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6"/>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8"/>
                                        </p:tgtEl>
                                        <p:attrNameLst>
                                          <p:attrName>style.visibility</p:attrName>
                                        </p:attrNameLst>
                                      </p:cBhvr>
                                      <p:to>
                                        <p:strVal val="hidden"/>
                                      </p:to>
                                    </p:set>
                                  </p:childTnLst>
                                </p:cTn>
                              </p:par>
                            </p:childTnLst>
                          </p:cTn>
                        </p:par>
                        <p:par>
                          <p:cTn id="48" fill="hold">
                            <p:stCondLst>
                              <p:cond delay="0"/>
                            </p:stCondLst>
                            <p:childTnLst>
                              <p:par>
                                <p:cTn id="49" presetID="22" presetClass="entr" presetSubtype="2"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right)">
                                      <p:cBhvr>
                                        <p:cTn id="54" dur="500"/>
                                        <p:tgtEl>
                                          <p:spTgt spid="29"/>
                                        </p:tgtEl>
                                      </p:cBhvr>
                                    </p:animEffect>
                                  </p:childTnLst>
                                </p:cTn>
                              </p:par>
                              <p:par>
                                <p:cTn id="55" presetID="17" presetClass="exit" presetSubtype="10" fill="hold" grpId="0" nodeType="withEffect">
                                  <p:stCondLst>
                                    <p:cond delay="0"/>
                                  </p:stCondLst>
                                  <p:childTnLst>
                                    <p:anim calcmode="lin" valueType="num">
                                      <p:cBhvr>
                                        <p:cTn id="56" dur="500"/>
                                        <p:tgtEl>
                                          <p:spTgt spid="34"/>
                                        </p:tgtEl>
                                        <p:attrNameLst>
                                          <p:attrName>ppt_w</p:attrName>
                                        </p:attrNameLst>
                                      </p:cBhvr>
                                      <p:tavLst>
                                        <p:tav tm="0">
                                          <p:val>
                                            <p:strVal val="ppt_w"/>
                                          </p:val>
                                        </p:tav>
                                        <p:tav tm="100000">
                                          <p:val>
                                            <p:fltVal val="0"/>
                                          </p:val>
                                        </p:tav>
                                      </p:tavLst>
                                    </p:anim>
                                    <p:anim calcmode="lin" valueType="num">
                                      <p:cBhvr>
                                        <p:cTn id="57" dur="500"/>
                                        <p:tgtEl>
                                          <p:spTgt spid="34"/>
                                        </p:tgtEl>
                                        <p:attrNameLst>
                                          <p:attrName>ppt_h</p:attrName>
                                        </p:attrNameLst>
                                      </p:cBhvr>
                                      <p:tavLst>
                                        <p:tav tm="0">
                                          <p:val>
                                            <p:strVal val="ppt_h"/>
                                          </p:val>
                                        </p:tav>
                                        <p:tav tm="100000">
                                          <p:val>
                                            <p:strVal val="ppt_h"/>
                                          </p:val>
                                        </p:tav>
                                      </p:tavLst>
                                    </p:anim>
                                    <p:set>
                                      <p:cBhvr>
                                        <p:cTn id="58" dur="1" fill="hold">
                                          <p:stCondLst>
                                            <p:cond delay="499"/>
                                          </p:stCondLst>
                                        </p:cTn>
                                        <p:tgtEl>
                                          <p:spTgt spid="34"/>
                                        </p:tgtEl>
                                        <p:attrNameLst>
                                          <p:attrName>style.visibility</p:attrName>
                                        </p:attrNameLst>
                                      </p:cBhvr>
                                      <p:to>
                                        <p:strVal val="hidden"/>
                                      </p:to>
                                    </p:set>
                                  </p:childTnLst>
                                </p:cTn>
                              </p:par>
                            </p:childTnLst>
                          </p:cTn>
                        </p:par>
                        <p:par>
                          <p:cTn id="59" fill="hold">
                            <p:stCondLst>
                              <p:cond delay="500"/>
                            </p:stCondLst>
                            <p:childTnLst>
                              <p:par>
                                <p:cTn id="60" presetID="42" presetClass="entr" presetSubtype="0" fill="hold" grpId="1"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8" grpId="1"/>
      <p:bldP spid="19" grpId="0"/>
      <p:bldP spid="20" grpId="0"/>
      <p:bldP spid="27" grpId="0"/>
      <p:bldP spid="27" grpId="1"/>
      <p:bldP spid="29" grpId="0"/>
      <p:bldP spid="34" grpId="0" animBg="1"/>
      <p:bldP spid="3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fontScale="90000"/>
          </a:bodyPr>
          <a:lstStyle/>
          <a:p>
            <a:r>
              <a:rPr lang="en-US" sz="4313" dirty="0"/>
              <a:t>Design a Management, Monitoring and Business Continuity Strategy</a:t>
            </a:r>
          </a:p>
        </p:txBody>
      </p:sp>
      <p:graphicFrame>
        <p:nvGraphicFramePr>
          <p:cNvPr id="32" name="Diagram 31"/>
          <p:cNvGraphicFramePr/>
          <p:nvPr>
            <p:extLst>
              <p:ext uri="{D42A27DB-BD31-4B8C-83A1-F6EECF244321}">
                <p14:modId xmlns:p14="http://schemas.microsoft.com/office/powerpoint/2010/main" val="3740592756"/>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endParaRPr lang="en-US"/>
          </a:p>
        </p:txBody>
      </p:sp>
      <p:sp>
        <p:nvSpPr>
          <p:cNvPr id="4" name="Text Placeholder 3"/>
          <p:cNvSpPr>
            <a:spLocks noGrp="1"/>
          </p:cNvSpPr>
          <p:nvPr>
            <p:ph type="body" sz="quarter" idx="11"/>
          </p:nvPr>
        </p:nvSpPr>
        <p:spPr/>
        <p:txBody>
          <a:bodyPr/>
          <a:lstStyle/>
          <a:p>
            <a:r>
              <a:rPr lang="en-US" dirty="0"/>
              <a:t>Name of the Backup agent </a:t>
            </a:r>
            <a:r>
              <a:rPr lang="en-US" b="1" dirty="0"/>
              <a:t>Installer</a:t>
            </a:r>
            <a:r>
              <a:rPr lang="en-US" dirty="0"/>
              <a:t> is:</a:t>
            </a:r>
          </a:p>
          <a:p>
            <a:r>
              <a:rPr lang="en-US" sz="5400" b="1" dirty="0"/>
              <a:t>    </a:t>
            </a:r>
            <a:r>
              <a:rPr lang="en-US" sz="4800" b="1" dirty="0"/>
              <a:t>MARS</a:t>
            </a:r>
            <a:r>
              <a:rPr lang="en-US" sz="4800" dirty="0"/>
              <a:t>agentinstaller.exe</a:t>
            </a:r>
            <a:endParaRPr lang="en-US" sz="5400" dirty="0"/>
          </a:p>
          <a:p>
            <a:r>
              <a:rPr lang="en-US" dirty="0"/>
              <a:t>Backup Agent is </a:t>
            </a:r>
          </a:p>
          <a:p>
            <a:r>
              <a:rPr lang="en-US" dirty="0"/>
              <a:t>	</a:t>
            </a:r>
            <a:r>
              <a:rPr lang="en-US" b="1" dirty="0"/>
              <a:t>Microsoft Azure Backup</a:t>
            </a:r>
          </a:p>
          <a:p>
            <a:r>
              <a:rPr lang="en-US" dirty="0"/>
              <a:t>	</a:t>
            </a:r>
            <a:r>
              <a:rPr lang="en-US" sz="2000" dirty="0"/>
              <a:t>"C:\Program Files\Microsoft Azure Recovery Services Agent\bin\</a:t>
            </a:r>
            <a:r>
              <a:rPr lang="en-US" b="1" dirty="0" err="1"/>
              <a:t>wabadmin.msc</a:t>
            </a:r>
            <a:r>
              <a:rPr lang="en-US" dirty="0"/>
              <a:t>"</a:t>
            </a:r>
          </a:p>
          <a:p>
            <a:r>
              <a:rPr lang="en-US" dirty="0"/>
              <a:t>Maximum rate of backups per day?</a:t>
            </a:r>
          </a:p>
          <a:p>
            <a:r>
              <a:rPr lang="en-US" sz="4800" b="1" dirty="0"/>
              <a:t>	Three (3) times per day!</a:t>
            </a:r>
          </a:p>
        </p:txBody>
      </p:sp>
      <p:pic>
        <p:nvPicPr>
          <p:cNvPr id="6" name="Picture 5"/>
          <p:cNvPicPr>
            <a:picLocks noChangeAspect="1"/>
          </p:cNvPicPr>
          <p:nvPr/>
        </p:nvPicPr>
        <p:blipFill>
          <a:blip r:embed="rId2"/>
          <a:stretch>
            <a:fillRect/>
          </a:stretch>
        </p:blipFill>
        <p:spPr>
          <a:xfrm>
            <a:off x="8467205" y="1884425"/>
            <a:ext cx="3724795" cy="1829055"/>
          </a:xfrm>
          <a:prstGeom prst="rect">
            <a:avLst/>
          </a:prstGeom>
        </p:spPr>
      </p:pic>
    </p:spTree>
    <p:extLst>
      <p:ext uri="{BB962C8B-B14F-4D97-AF65-F5344CB8AC3E}">
        <p14:creationId xmlns:p14="http://schemas.microsoft.com/office/powerpoint/2010/main" val="118321104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Backup Schedule &amp; Retention Policy</a:t>
            </a:r>
          </a:p>
        </p:txBody>
      </p:sp>
      <p:sp>
        <p:nvSpPr>
          <p:cNvPr id="3" name="Text Placeholder 2"/>
          <p:cNvSpPr>
            <a:spLocks noGrp="1"/>
          </p:cNvSpPr>
          <p:nvPr>
            <p:ph type="body" idx="1"/>
          </p:nvPr>
        </p:nvSpPr>
        <p:spPr>
          <a:xfrm>
            <a:off x="839788" y="1764028"/>
            <a:ext cx="5157787" cy="513397"/>
          </a:xfrm>
        </p:spPr>
        <p:txBody>
          <a:bodyPr/>
          <a:lstStyle/>
          <a:p>
            <a:r>
              <a:rPr lang="en-US" dirty="0"/>
              <a:t>Backup Schedule</a:t>
            </a:r>
          </a:p>
        </p:txBody>
      </p:sp>
      <p:pic>
        <p:nvPicPr>
          <p:cNvPr id="10" name="Content Placeholder 9"/>
          <p:cNvPicPr>
            <a:picLocks noGrp="1" noChangeAspect="1"/>
          </p:cNvPicPr>
          <p:nvPr>
            <p:ph sz="half" idx="2"/>
          </p:nvPr>
        </p:nvPicPr>
        <p:blipFill>
          <a:blip r:embed="rId2"/>
          <a:stretch>
            <a:fillRect/>
          </a:stretch>
        </p:blipFill>
        <p:spPr>
          <a:xfrm>
            <a:off x="220716" y="2691448"/>
            <a:ext cx="5776860" cy="3709352"/>
          </a:xfrm>
          <a:prstGeom prst="rect">
            <a:avLst/>
          </a:prstGeom>
        </p:spPr>
      </p:pic>
      <p:sp>
        <p:nvSpPr>
          <p:cNvPr id="8" name="Text Placeholder 7"/>
          <p:cNvSpPr>
            <a:spLocks noGrp="1"/>
          </p:cNvSpPr>
          <p:nvPr>
            <p:ph type="body" sz="quarter" idx="3"/>
          </p:nvPr>
        </p:nvSpPr>
        <p:spPr>
          <a:xfrm>
            <a:off x="6172200" y="1764028"/>
            <a:ext cx="5183188" cy="525687"/>
          </a:xfrm>
        </p:spPr>
        <p:txBody>
          <a:bodyPr/>
          <a:lstStyle/>
          <a:p>
            <a:r>
              <a:rPr lang="en-US" dirty="0"/>
              <a:t>Retention Policy</a:t>
            </a:r>
          </a:p>
        </p:txBody>
      </p:sp>
      <p:pic>
        <p:nvPicPr>
          <p:cNvPr id="11" name="Content Placeholder 10"/>
          <p:cNvPicPr>
            <a:picLocks noGrp="1" noChangeAspect="1"/>
          </p:cNvPicPr>
          <p:nvPr>
            <p:ph sz="quarter" idx="4"/>
          </p:nvPr>
        </p:nvPicPr>
        <p:blipFill>
          <a:blip r:embed="rId3"/>
          <a:stretch>
            <a:fillRect/>
          </a:stretch>
        </p:blipFill>
        <p:spPr>
          <a:xfrm>
            <a:off x="6172199" y="2683292"/>
            <a:ext cx="5789561" cy="3717507"/>
          </a:xfrm>
          <a:prstGeom prst="rect">
            <a:avLst/>
          </a:prstGeom>
        </p:spPr>
      </p:pic>
    </p:spTree>
    <p:extLst>
      <p:ext uri="{BB962C8B-B14F-4D97-AF65-F5344CB8AC3E}">
        <p14:creationId xmlns:p14="http://schemas.microsoft.com/office/powerpoint/2010/main" val="17978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6418" y="1701521"/>
            <a:ext cx="5118363" cy="3562533"/>
          </a:xfrm>
          <a:prstGeom prst="rect">
            <a:avLst/>
          </a:prstGeom>
        </p:spPr>
      </p:pic>
      <p:sp>
        <p:nvSpPr>
          <p:cNvPr id="2" name="Title 1"/>
          <p:cNvSpPr>
            <a:spLocks noGrp="1"/>
          </p:cNvSpPr>
          <p:nvPr>
            <p:ph type="title"/>
          </p:nvPr>
        </p:nvSpPr>
        <p:spPr/>
        <p:txBody>
          <a:bodyPr/>
          <a:lstStyle/>
          <a:p>
            <a:r>
              <a:rPr lang="en-US" dirty="0"/>
              <a:t>Cancelling Schedule and Removing Backups</a:t>
            </a:r>
          </a:p>
        </p:txBody>
      </p:sp>
      <p:pic>
        <p:nvPicPr>
          <p:cNvPr id="6" name="Content Placeholder 5"/>
          <p:cNvPicPr>
            <a:picLocks noGrp="1" noChangeAspect="1"/>
          </p:cNvPicPr>
          <p:nvPr>
            <p:ph idx="1"/>
          </p:nvPr>
        </p:nvPicPr>
        <p:blipFill>
          <a:blip r:embed="rId3"/>
          <a:stretch>
            <a:fillRect/>
          </a:stretch>
        </p:blipFill>
        <p:spPr>
          <a:xfrm>
            <a:off x="3351093" y="1491878"/>
            <a:ext cx="7684020" cy="4933950"/>
          </a:xfrm>
          <a:prstGeom prst="rect">
            <a:avLst/>
          </a:prstGeom>
        </p:spPr>
      </p:pic>
    </p:spTree>
    <p:extLst>
      <p:ext uri="{BB962C8B-B14F-4D97-AF65-F5344CB8AC3E}">
        <p14:creationId xmlns:p14="http://schemas.microsoft.com/office/powerpoint/2010/main" val="3827267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Microsoft Azure Backup Server v2</a:t>
            </a:r>
          </a:p>
        </p:txBody>
      </p:sp>
      <p:sp>
        <p:nvSpPr>
          <p:cNvPr id="6" name="Content Placeholder 5"/>
          <p:cNvSpPr>
            <a:spLocks noGrp="1"/>
          </p:cNvSpPr>
          <p:nvPr>
            <p:ph sz="half" idx="1"/>
          </p:nvPr>
        </p:nvSpPr>
        <p:spPr>
          <a:xfrm>
            <a:off x="223520" y="994299"/>
            <a:ext cx="5699760" cy="5254101"/>
          </a:xfrm>
        </p:spPr>
        <p:txBody>
          <a:bodyPr>
            <a:normAutofit fontScale="92500" lnSpcReduction="10000"/>
          </a:bodyPr>
          <a:lstStyle/>
          <a:p>
            <a:r>
              <a:rPr lang="en-US" dirty="0"/>
              <a:t>Protect application workloads:</a:t>
            </a:r>
          </a:p>
          <a:p>
            <a:pPr lvl="1"/>
            <a:r>
              <a:rPr lang="en-US" dirty="0"/>
              <a:t>Hyper-V VMs, Microsoft SQL Server, SharePoint Server, Microsoft Exchange and Windows clients</a:t>
            </a:r>
          </a:p>
          <a:p>
            <a:r>
              <a:rPr lang="en-US" dirty="0"/>
              <a:t>Backup To: </a:t>
            </a:r>
          </a:p>
          <a:p>
            <a:pPr lvl="1"/>
            <a:r>
              <a:rPr lang="en-US" dirty="0"/>
              <a:t>Disk (D2D), giving high RTOs for tier 1 workloads</a:t>
            </a:r>
          </a:p>
          <a:p>
            <a:pPr lvl="1"/>
            <a:r>
              <a:rPr lang="en-US" dirty="0"/>
              <a:t>Azure (D2D2C) for long term retention</a:t>
            </a:r>
          </a:p>
          <a:p>
            <a:pPr lvl="1"/>
            <a:r>
              <a:rPr lang="en-US" dirty="0"/>
              <a:t>Modern Backup Storage technology (MABS v2) store backups: </a:t>
            </a:r>
          </a:p>
          <a:p>
            <a:pPr lvl="2"/>
            <a:r>
              <a:rPr lang="en-US" dirty="0"/>
              <a:t>Using Resilient File System (</a:t>
            </a:r>
            <a:r>
              <a:rPr lang="en-US" dirty="0" err="1"/>
              <a:t>ReFS</a:t>
            </a:r>
            <a:r>
              <a:rPr lang="en-US" dirty="0"/>
              <a:t>) block-cloning technology to store incremental backups, </a:t>
            </a:r>
          </a:p>
          <a:p>
            <a:pPr lvl="2"/>
            <a:r>
              <a:rPr lang="en-US" dirty="0"/>
              <a:t>MABS v2 significantly improves storage usage and performance. </a:t>
            </a:r>
            <a:endParaRPr lang="en-US" b="1" dirty="0"/>
          </a:p>
          <a:p>
            <a:pPr marL="0" indent="0">
              <a:buNone/>
            </a:pPr>
            <a:r>
              <a:rPr lang="en-US" sz="1900" dirty="0"/>
              <a:t>Note: VMware is supported only in testing if Azure Backup Server is deployed on Windows 2016</a:t>
            </a:r>
          </a:p>
        </p:txBody>
      </p:sp>
      <p:sp>
        <p:nvSpPr>
          <p:cNvPr id="2" name="Content Placeholder 1"/>
          <p:cNvSpPr>
            <a:spLocks noGrp="1"/>
          </p:cNvSpPr>
          <p:nvPr>
            <p:ph sz="half" idx="2"/>
          </p:nvPr>
        </p:nvSpPr>
        <p:spPr>
          <a:xfrm>
            <a:off x="6344920" y="1124996"/>
            <a:ext cx="5699760" cy="5123404"/>
          </a:xfrm>
        </p:spPr>
        <p:txBody>
          <a:bodyPr>
            <a:noAutofit/>
          </a:bodyPr>
          <a:lstStyle/>
          <a:p>
            <a:r>
              <a:rPr lang="en-US" dirty="0">
                <a:highlight>
                  <a:srgbClr val="FFFF00"/>
                </a:highlight>
              </a:rPr>
              <a:t>Microsoft Azure Backup Server </a:t>
            </a:r>
            <a:r>
              <a:rPr lang="en-US" dirty="0"/>
              <a:t>(</a:t>
            </a:r>
            <a:r>
              <a:rPr lang="en-US" dirty="0">
                <a:highlight>
                  <a:srgbClr val="FFFF00"/>
                </a:highlight>
              </a:rPr>
              <a:t>MABS</a:t>
            </a:r>
            <a:r>
              <a:rPr lang="en-US" dirty="0"/>
              <a:t>) Deployment:</a:t>
            </a:r>
          </a:p>
          <a:p>
            <a:pPr lvl="1"/>
            <a:r>
              <a:rPr lang="en-US" dirty="0"/>
              <a:t>physical standalone server.</a:t>
            </a:r>
          </a:p>
          <a:p>
            <a:pPr lvl="1"/>
            <a:r>
              <a:rPr lang="en-US" dirty="0"/>
              <a:t>Hyper-V virtual machine</a:t>
            </a:r>
          </a:p>
          <a:p>
            <a:pPr lvl="1"/>
            <a:r>
              <a:rPr lang="en-US" dirty="0"/>
              <a:t>Windows virtual machine in VMWare</a:t>
            </a:r>
          </a:p>
          <a:p>
            <a:pPr lvl="2"/>
            <a:r>
              <a:rPr lang="en-US" sz="1800" dirty="0"/>
              <a:t>Physical standalone server	</a:t>
            </a:r>
          </a:p>
          <a:p>
            <a:pPr lvl="2"/>
            <a:r>
              <a:rPr lang="en-US" sz="1800" dirty="0"/>
              <a:t>Hyper-V virtual machine</a:t>
            </a:r>
          </a:p>
          <a:p>
            <a:pPr lvl="2"/>
            <a:r>
              <a:rPr lang="en-US" sz="1800" dirty="0"/>
              <a:t>Windows virtual machine in VMWare</a:t>
            </a:r>
          </a:p>
          <a:p>
            <a:pPr lvl="1"/>
            <a:r>
              <a:rPr lang="en-US" dirty="0"/>
              <a:t>An Azure virtual machine - back up cloud workloads running as Azure virtual machines.</a:t>
            </a:r>
          </a:p>
          <a:p>
            <a:endParaRPr lang="en-US" dirty="0"/>
          </a:p>
        </p:txBody>
      </p:sp>
      <p:sp>
        <p:nvSpPr>
          <p:cNvPr id="3" name="Rectangle 2"/>
          <p:cNvSpPr/>
          <p:nvPr/>
        </p:nvSpPr>
        <p:spPr>
          <a:xfrm>
            <a:off x="509100" y="6141317"/>
            <a:ext cx="10286261" cy="707886"/>
          </a:xfrm>
          <a:prstGeom prst="rect">
            <a:avLst/>
          </a:prstGeom>
        </p:spPr>
        <p:txBody>
          <a:bodyPr wrap="square">
            <a:spAutoFit/>
          </a:bodyPr>
          <a:lstStyle/>
          <a:p>
            <a:r>
              <a:rPr lang="en-US" sz="2000" dirty="0"/>
              <a:t>Docs: </a:t>
            </a:r>
            <a:r>
              <a:rPr lang="en-US" sz="2000" dirty="0">
                <a:hlinkClick r:id="rId3"/>
              </a:rPr>
              <a:t>https://azure.microsoft.com/en-us/blog/announcing-microsoft-azure-backup-server/</a:t>
            </a:r>
            <a:r>
              <a:rPr lang="en-US" sz="2000" dirty="0"/>
              <a:t> </a:t>
            </a:r>
          </a:p>
          <a:p>
            <a:r>
              <a:rPr lang="en-US" sz="2000" dirty="0"/>
              <a:t>Download: </a:t>
            </a:r>
            <a:r>
              <a:rPr lang="en-US" sz="2000" dirty="0">
                <a:hlinkClick r:id="rId4"/>
              </a:rPr>
              <a:t>https://www.microsoft.com/en-us/download/details.aspx?id=55269</a:t>
            </a:r>
            <a:endParaRPr lang="en-US" sz="2000" dirty="0"/>
          </a:p>
        </p:txBody>
      </p:sp>
      <p:sp>
        <p:nvSpPr>
          <p:cNvPr id="4" name="Rectangle 3"/>
          <p:cNvSpPr/>
          <p:nvPr/>
        </p:nvSpPr>
        <p:spPr>
          <a:xfrm>
            <a:off x="6506345" y="5187210"/>
            <a:ext cx="5092823" cy="954107"/>
          </a:xfrm>
          <a:prstGeom prst="rect">
            <a:avLst/>
          </a:prstGeom>
        </p:spPr>
        <p:txBody>
          <a:bodyPr wrap="square">
            <a:spAutoFit/>
          </a:bodyPr>
          <a:lstStyle/>
          <a:p>
            <a:r>
              <a:rPr lang="en-US" sz="2800" dirty="0">
                <a:solidFill>
                  <a:srgbClr val="002060"/>
                </a:solidFill>
                <a:highlight>
                  <a:srgbClr val="00FF00"/>
                </a:highlight>
              </a:rPr>
              <a:t>Disks for backup storage pool: 1.5 times size of data to be protected </a:t>
            </a:r>
          </a:p>
        </p:txBody>
      </p:sp>
    </p:spTree>
    <p:extLst>
      <p:ext uri="{BB962C8B-B14F-4D97-AF65-F5344CB8AC3E}">
        <p14:creationId xmlns:p14="http://schemas.microsoft.com/office/powerpoint/2010/main" val="1513991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Documentation / More Info…</a:t>
            </a:r>
          </a:p>
        </p:txBody>
      </p:sp>
      <p:sp>
        <p:nvSpPr>
          <p:cNvPr id="3" name="Rectangle 2"/>
          <p:cNvSpPr/>
          <p:nvPr/>
        </p:nvSpPr>
        <p:spPr>
          <a:xfrm>
            <a:off x="486229" y="1296965"/>
            <a:ext cx="11546114" cy="3416320"/>
          </a:xfrm>
          <a:prstGeom prst="rect">
            <a:avLst/>
          </a:prstGeom>
        </p:spPr>
        <p:txBody>
          <a:bodyPr wrap="square">
            <a:spAutoFit/>
          </a:bodyPr>
          <a:lstStyle/>
          <a:p>
            <a:r>
              <a:rPr lang="en-US" sz="4800" b="1" dirty="0"/>
              <a:t>Azure Key Vault:</a:t>
            </a:r>
            <a:endParaRPr lang="en-US" sz="4800" b="1" dirty="0">
              <a:hlinkClick r:id="rId2"/>
            </a:endParaRPr>
          </a:p>
          <a:p>
            <a:r>
              <a:rPr lang="en-US" sz="4000" dirty="0">
                <a:hlinkClick r:id="rId2"/>
              </a:rPr>
              <a:t>https://docs.microsoft.com/en-us/azure/key-vault/</a:t>
            </a:r>
            <a:endParaRPr lang="en-US" sz="4000" dirty="0"/>
          </a:p>
          <a:p>
            <a:endParaRPr lang="en-US" sz="4000" dirty="0"/>
          </a:p>
          <a:p>
            <a:r>
              <a:rPr lang="en-US" sz="4800" b="1" dirty="0"/>
              <a:t>Azure Backup: </a:t>
            </a:r>
          </a:p>
          <a:p>
            <a:r>
              <a:rPr lang="en-US" sz="4000" dirty="0">
                <a:hlinkClick r:id="rId3"/>
              </a:rPr>
              <a:t>https://docs.microsoft.com/en-us/azure/backup/</a:t>
            </a:r>
            <a:r>
              <a:rPr lang="en-US" sz="4000" dirty="0"/>
              <a:t> </a:t>
            </a:r>
          </a:p>
        </p:txBody>
      </p:sp>
    </p:spTree>
    <p:extLst>
      <p:ext uri="{BB962C8B-B14F-4D97-AF65-F5344CB8AC3E}">
        <p14:creationId xmlns:p14="http://schemas.microsoft.com/office/powerpoint/2010/main" val="1293617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pPr marL="571500" indent="-571500">
              <a:buFont typeface="Arial" panose="020B0604020202020204" pitchFamily="34" charset="0"/>
              <a:buChar char="•"/>
            </a:pPr>
            <a:r>
              <a:rPr lang="en-US" sz="3200" dirty="0"/>
              <a:t>When you create a recovery vault for Backup, use a different region than that of the servers and services you will be backing up. This will provide a level of protection against a regional disaster such as the failure of an Azure datacenter or hurricane that can take out an entire region including your on-premises datacenter.</a:t>
            </a:r>
          </a:p>
          <a:p>
            <a:pPr marL="571500" indent="-571500">
              <a:buFont typeface="Arial" panose="020B0604020202020204" pitchFamily="34" charset="0"/>
              <a:buChar char="•"/>
            </a:pPr>
            <a:r>
              <a:rPr lang="en-US" sz="3200" dirty="0"/>
              <a:t>Backup imposes a limit of 1,700 GB of data per volume that that you can back up in one backup operation</a:t>
            </a:r>
          </a:p>
          <a:p>
            <a:pPr marL="571500" indent="-571500">
              <a:buFont typeface="Arial" panose="020B0604020202020204" pitchFamily="34" charset="0"/>
              <a:buChar char="•"/>
            </a:pPr>
            <a:r>
              <a:rPr lang="en-US" sz="3200" dirty="0"/>
              <a:t>Limit of 366 Restore Points</a:t>
            </a:r>
          </a:p>
          <a:p>
            <a:r>
              <a:rPr lang="en-US" sz="3200" dirty="0"/>
              <a:t>Almost 10 years of retention (3,360 days  / 9.2 years)  </a:t>
            </a:r>
          </a:p>
        </p:txBody>
      </p:sp>
    </p:spTree>
    <p:extLst>
      <p:ext uri="{BB962C8B-B14F-4D97-AF65-F5344CB8AC3E}">
        <p14:creationId xmlns:p14="http://schemas.microsoft.com/office/powerpoint/2010/main" val="39881402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9788" y="365125"/>
            <a:ext cx="10515600" cy="824483"/>
          </a:xfrm>
        </p:spPr>
        <p:txBody>
          <a:bodyPr/>
          <a:lstStyle/>
          <a:p>
            <a:r>
              <a:rPr lang="en-US" dirty="0"/>
              <a:t>More Tools + 3</a:t>
            </a:r>
            <a:r>
              <a:rPr lang="en-US" baseline="30000" dirty="0"/>
              <a:t>rd</a:t>
            </a:r>
            <a:r>
              <a:rPr lang="en-US" dirty="0"/>
              <a:t> Party Tools --- Many</a:t>
            </a:r>
          </a:p>
        </p:txBody>
      </p:sp>
      <p:sp>
        <p:nvSpPr>
          <p:cNvPr id="8" name="Text Placeholder 7"/>
          <p:cNvSpPr>
            <a:spLocks noGrp="1"/>
          </p:cNvSpPr>
          <p:nvPr>
            <p:ph type="body" idx="1"/>
          </p:nvPr>
        </p:nvSpPr>
        <p:spPr/>
        <p:txBody>
          <a:bodyPr>
            <a:normAutofit/>
          </a:bodyPr>
          <a:lstStyle/>
          <a:p>
            <a:r>
              <a:rPr lang="en-US" sz="3200" dirty="0"/>
              <a:t>3</a:t>
            </a:r>
            <a:r>
              <a:rPr lang="en-US" sz="3200" baseline="30000" dirty="0"/>
              <a:t>rd</a:t>
            </a:r>
            <a:r>
              <a:rPr lang="en-US" sz="3200" dirty="0"/>
              <a:t> Party</a:t>
            </a:r>
          </a:p>
        </p:txBody>
      </p:sp>
      <p:sp>
        <p:nvSpPr>
          <p:cNvPr id="6" name="Content Placeholder 5"/>
          <p:cNvSpPr>
            <a:spLocks noGrp="1"/>
          </p:cNvSpPr>
          <p:nvPr>
            <p:ph sz="half" idx="2"/>
          </p:nvPr>
        </p:nvSpPr>
        <p:spPr>
          <a:xfrm>
            <a:off x="839788" y="2505074"/>
            <a:ext cx="5157787" cy="4170933"/>
          </a:xfrm>
        </p:spPr>
        <p:txBody>
          <a:bodyPr>
            <a:normAutofit lnSpcReduction="10000"/>
          </a:bodyPr>
          <a:lstStyle/>
          <a:p>
            <a:pPr marL="571500" indent="-571500">
              <a:buFont typeface="Arial" panose="020B0604020202020204" pitchFamily="34" charset="0"/>
              <a:buChar char="•"/>
            </a:pPr>
            <a:r>
              <a:rPr lang="en-US" dirty="0">
                <a:hlinkClick r:id="rId2"/>
              </a:rPr>
              <a:t>Veeam</a:t>
            </a:r>
            <a:r>
              <a:rPr lang="en-US" dirty="0"/>
              <a:t> Backup – Restore Directly to Azure; Many workloads including SharePoint, AD, Exchange, Files, SQL…</a:t>
            </a:r>
          </a:p>
          <a:p>
            <a:pPr marL="571500" indent="-571500">
              <a:buFont typeface="Arial" panose="020B0604020202020204" pitchFamily="34" charset="0"/>
              <a:buChar char="•"/>
            </a:pPr>
            <a:r>
              <a:rPr lang="en-US" dirty="0">
                <a:hlinkClick r:id="rId3"/>
              </a:rPr>
              <a:t>NetBackup</a:t>
            </a:r>
            <a:endParaRPr lang="en-US" dirty="0"/>
          </a:p>
          <a:p>
            <a:pPr marL="571500" indent="-571500">
              <a:buFont typeface="Arial" panose="020B0604020202020204" pitchFamily="34" charset="0"/>
              <a:buChar char="•"/>
            </a:pPr>
            <a:r>
              <a:rPr lang="en-US" dirty="0"/>
              <a:t>Veritas</a:t>
            </a:r>
          </a:p>
          <a:p>
            <a:pPr marL="571500" indent="-571500"/>
            <a:r>
              <a:rPr lang="en-US" dirty="0"/>
              <a:t>Acronis </a:t>
            </a:r>
          </a:p>
          <a:p>
            <a:pPr marL="571500" indent="-571500"/>
            <a:r>
              <a:rPr lang="en-US" dirty="0" err="1"/>
              <a:t>CommVault</a:t>
            </a:r>
            <a:endParaRPr lang="en-US" dirty="0"/>
          </a:p>
          <a:p>
            <a:pPr marL="571500" indent="-571500"/>
            <a:r>
              <a:rPr lang="en-US" dirty="0"/>
              <a:t>More…</a:t>
            </a:r>
          </a:p>
          <a:p>
            <a:pPr marL="571500" indent="-571500"/>
            <a:endParaRPr lang="en-US" dirty="0"/>
          </a:p>
        </p:txBody>
      </p:sp>
      <p:sp>
        <p:nvSpPr>
          <p:cNvPr id="9" name="Text Placeholder 8"/>
          <p:cNvSpPr>
            <a:spLocks noGrp="1"/>
          </p:cNvSpPr>
          <p:nvPr>
            <p:ph type="body" sz="quarter" idx="3"/>
          </p:nvPr>
        </p:nvSpPr>
        <p:spPr/>
        <p:txBody>
          <a:bodyPr>
            <a:normAutofit/>
          </a:bodyPr>
          <a:lstStyle/>
          <a:p>
            <a:r>
              <a:rPr lang="en-US" sz="3200" dirty="0"/>
              <a:t>Microsoft</a:t>
            </a:r>
          </a:p>
        </p:txBody>
      </p:sp>
      <p:sp>
        <p:nvSpPr>
          <p:cNvPr id="7" name="Content Placeholder 6"/>
          <p:cNvSpPr>
            <a:spLocks noGrp="1"/>
          </p:cNvSpPr>
          <p:nvPr>
            <p:ph sz="quarter" idx="4"/>
          </p:nvPr>
        </p:nvSpPr>
        <p:spPr>
          <a:xfrm>
            <a:off x="6172200" y="2505075"/>
            <a:ext cx="5183188" cy="4082156"/>
          </a:xfrm>
        </p:spPr>
        <p:txBody>
          <a:bodyPr>
            <a:normAutofit/>
          </a:bodyPr>
          <a:lstStyle/>
          <a:p>
            <a:r>
              <a:rPr lang="en-US" b="1" dirty="0"/>
              <a:t>Microsoft® SQL Server® Backup to Microsoft </a:t>
            </a:r>
            <a:r>
              <a:rPr lang="en-US" b="1" dirty="0" err="1"/>
              <a:t>Azure®Tool</a:t>
            </a:r>
            <a:r>
              <a:rPr lang="en-US" b="1" dirty="0"/>
              <a:t> </a:t>
            </a:r>
            <a:r>
              <a:rPr lang="en-US" sz="1800" dirty="0">
                <a:hlinkClick r:id="rId4"/>
              </a:rPr>
              <a:t>https://www.microsoft.com/en-us/download/details.aspx?id=40740</a:t>
            </a:r>
            <a:r>
              <a:rPr lang="en-US" sz="1800" dirty="0"/>
              <a:t> </a:t>
            </a:r>
          </a:p>
          <a:p>
            <a:r>
              <a:rPr lang="en-US" b="1" dirty="0" err="1"/>
              <a:t>AZCopy</a:t>
            </a:r>
            <a:br>
              <a:rPr lang="en-US" b="1" dirty="0"/>
            </a:br>
            <a:r>
              <a:rPr lang="en-US" sz="1800" dirty="0">
                <a:hlinkClick r:id="rId5"/>
              </a:rPr>
              <a:t>https://docs.microsoft.com/en-us/azure/storage/storage-use-azcopy</a:t>
            </a:r>
            <a:r>
              <a:rPr lang="en-US" sz="1800" dirty="0"/>
              <a:t> </a:t>
            </a:r>
          </a:p>
          <a:p>
            <a:endParaRPr lang="en-US" sz="1800" dirty="0"/>
          </a:p>
        </p:txBody>
      </p:sp>
      <p:sp>
        <p:nvSpPr>
          <p:cNvPr id="10" name="Rectangle 9"/>
          <p:cNvSpPr/>
          <p:nvPr/>
        </p:nvSpPr>
        <p:spPr>
          <a:xfrm>
            <a:off x="839788" y="1007597"/>
            <a:ext cx="8845178" cy="523220"/>
          </a:xfrm>
          <a:prstGeom prst="rect">
            <a:avLst/>
          </a:prstGeom>
        </p:spPr>
        <p:txBody>
          <a:bodyPr wrap="none">
            <a:spAutoFit/>
          </a:bodyPr>
          <a:lstStyle/>
          <a:p>
            <a:r>
              <a:rPr lang="en-US" sz="2800" dirty="0"/>
              <a:t>Most Backup Solutions will now backup to Azure; Including:</a:t>
            </a:r>
          </a:p>
        </p:txBody>
      </p:sp>
    </p:spTree>
    <p:extLst>
      <p:ext uri="{BB962C8B-B14F-4D97-AF65-F5344CB8AC3E}">
        <p14:creationId xmlns:p14="http://schemas.microsoft.com/office/powerpoint/2010/main" val="52438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Azure Backup in 10 Mins</a:t>
            </a:r>
          </a:p>
        </p:txBody>
      </p:sp>
      <p:sp>
        <p:nvSpPr>
          <p:cNvPr id="5" name="Content Placeholder 4">
            <a:extLst>
              <a:ext uri="{FF2B5EF4-FFF2-40B4-BE49-F238E27FC236}">
                <a16:creationId xmlns:a16="http://schemas.microsoft.com/office/drawing/2014/main" id="{4CD1C687-1BC4-4193-AAEB-FC083ADF287E}"/>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0643FF32-9030-4865-A66F-892CA5E0F50D}"/>
              </a:ext>
            </a:extLst>
          </p:cNvPr>
          <p:cNvSpPr>
            <a:spLocks noGrp="1"/>
          </p:cNvSpPr>
          <p:nvPr>
            <p:ph type="body" sz="quarter" idx="10"/>
          </p:nvPr>
        </p:nvSpPr>
        <p:spPr/>
        <p:txBody>
          <a:bodyPr/>
          <a:lstStyle/>
          <a:p>
            <a:r>
              <a:rPr lang="en-US" dirty="0">
                <a:hlinkClick r:id="rId2"/>
              </a:rPr>
              <a:t>https://docs.microsoft.com/en-us/azure/backup/backup-try-azure-backup-in-10-mins</a:t>
            </a:r>
            <a:r>
              <a:rPr lang="en-US" dirty="0"/>
              <a:t> </a:t>
            </a:r>
          </a:p>
        </p:txBody>
      </p:sp>
      <p:sp>
        <p:nvSpPr>
          <p:cNvPr id="3" name="Rectangle 2"/>
          <p:cNvSpPr/>
          <p:nvPr/>
        </p:nvSpPr>
        <p:spPr>
          <a:xfrm>
            <a:off x="506037" y="1650577"/>
            <a:ext cx="6088590" cy="3416320"/>
          </a:xfrm>
          <a:prstGeom prst="rect">
            <a:avLst/>
          </a:prstGeom>
        </p:spPr>
        <p:txBody>
          <a:bodyPr wrap="none">
            <a:spAutoFit/>
          </a:bodyPr>
          <a:lstStyle/>
          <a:p>
            <a:r>
              <a:rPr lang="en-US" sz="3600" dirty="0">
                <a:hlinkClick r:id="rId3"/>
              </a:rPr>
              <a:t>Create a recovery services vault</a:t>
            </a:r>
            <a:endParaRPr lang="en-US" sz="3600" dirty="0"/>
          </a:p>
          <a:p>
            <a:r>
              <a:rPr lang="en-US" sz="3600" dirty="0">
                <a:hlinkClick r:id="rId4"/>
              </a:rPr>
              <a:t>Configure the vault</a:t>
            </a:r>
            <a:endParaRPr lang="en-US" sz="3600" dirty="0"/>
          </a:p>
          <a:p>
            <a:r>
              <a:rPr lang="en-US" sz="3600" dirty="0">
                <a:hlinkClick r:id="rId5"/>
              </a:rPr>
              <a:t>Install and register the agent</a:t>
            </a:r>
            <a:endParaRPr lang="en-US" sz="3600" dirty="0"/>
          </a:p>
          <a:p>
            <a:r>
              <a:rPr lang="en-US" sz="3600" dirty="0">
                <a:hlinkClick r:id="rId6"/>
              </a:rPr>
              <a:t>Back up your files and folders</a:t>
            </a:r>
            <a:endParaRPr lang="en-US" sz="3600" dirty="0"/>
          </a:p>
          <a:p>
            <a:r>
              <a:rPr lang="en-US" sz="3600" dirty="0">
                <a:hlinkClick r:id="rId7"/>
              </a:rPr>
              <a:t>Questions?</a:t>
            </a:r>
            <a:endParaRPr lang="en-US" sz="3600" dirty="0"/>
          </a:p>
          <a:p>
            <a:r>
              <a:rPr lang="en-US" sz="3600" dirty="0">
                <a:hlinkClick r:id="rId8"/>
              </a:rPr>
              <a:t>Next steps</a:t>
            </a:r>
            <a:endParaRPr lang="en-US" sz="3600" dirty="0"/>
          </a:p>
        </p:txBody>
      </p:sp>
    </p:spTree>
    <p:extLst>
      <p:ext uri="{BB962C8B-B14F-4D97-AF65-F5344CB8AC3E}">
        <p14:creationId xmlns:p14="http://schemas.microsoft.com/office/powerpoint/2010/main" val="1952640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2">
            <a:extLst>
              <a:ext uri="{FF2B5EF4-FFF2-40B4-BE49-F238E27FC236}">
                <a16:creationId xmlns:a16="http://schemas.microsoft.com/office/drawing/2014/main" id="{307F88A6-1BC8-4DA3-BA81-2A636E6EE051}"/>
              </a:ext>
            </a:extLst>
          </p:cNvPr>
          <p:cNvPicPr>
            <a:picLocks noGrp="1" noChangeAspect="1"/>
          </p:cNvPicPr>
          <p:nvPr>
            <p:ph idx="1"/>
          </p:nvPr>
        </p:nvPicPr>
        <p:blipFill>
          <a:blip r:embed="rId2"/>
          <a:stretch>
            <a:fillRect/>
          </a:stretch>
        </p:blipFill>
        <p:spPr>
          <a:xfrm>
            <a:off x="780267" y="2781461"/>
            <a:ext cx="10905066" cy="3189731"/>
          </a:xfrm>
          <a:prstGeom prst="rect">
            <a:avLst/>
          </a:prstGeom>
        </p:spPr>
      </p:pic>
      <p:sp>
        <p:nvSpPr>
          <p:cNvPr id="7" name="Title 6">
            <a:extLst>
              <a:ext uri="{FF2B5EF4-FFF2-40B4-BE49-F238E27FC236}">
                <a16:creationId xmlns:a16="http://schemas.microsoft.com/office/drawing/2014/main" id="{C64D5DC0-8A5B-4D52-B6A6-0998765270E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6 Manage, Monitory, Business Continuity</a:t>
            </a:r>
          </a:p>
        </p:txBody>
      </p:sp>
    </p:spTree>
    <p:extLst>
      <p:ext uri="{BB962C8B-B14F-4D97-AF65-F5344CB8AC3E}">
        <p14:creationId xmlns:p14="http://schemas.microsoft.com/office/powerpoint/2010/main" val="1667174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10"/>
          <p:cNvSpPr>
            <a:spLocks noChangeAspect="1" noChangeArrowheads="1" noTextEdit="1"/>
          </p:cNvSpPr>
          <p:nvPr/>
        </p:nvSpPr>
        <p:spPr bwMode="auto">
          <a:xfrm>
            <a:off x="314174" y="2670426"/>
            <a:ext cx="286358" cy="28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37" name="TextBox 111"/>
          <p:cNvSpPr txBox="1"/>
          <p:nvPr/>
        </p:nvSpPr>
        <p:spPr>
          <a:xfrm>
            <a:off x="8853820" y="4248700"/>
            <a:ext cx="1862652" cy="409086"/>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896386">
              <a:defRPr/>
            </a:pPr>
            <a:r>
              <a:rPr lang="en-US" sz="1029" kern="0" dirty="0">
                <a:solidFill>
                  <a:schemeClr val="bg2">
                    <a:lumMod val="75000"/>
                  </a:schemeClr>
                </a:solidFill>
                <a:ea typeface="Segoe UI" panose="020B0502040204020203" pitchFamily="34" charset="0"/>
                <a:cs typeface="Segoe UI Semibold" panose="020B0702040204020203" pitchFamily="34" charset="0"/>
              </a:rPr>
              <a:t>Periodic VSS consistent cloud snapshots of production data</a:t>
            </a:r>
          </a:p>
        </p:txBody>
      </p:sp>
      <p:sp>
        <p:nvSpPr>
          <p:cNvPr id="340" name="TextBox 339"/>
          <p:cNvSpPr txBox="1"/>
          <p:nvPr/>
        </p:nvSpPr>
        <p:spPr>
          <a:xfrm>
            <a:off x="8375845" y="5836643"/>
            <a:ext cx="279929" cy="149354"/>
          </a:xfrm>
          <a:prstGeom prst="rect">
            <a:avLst/>
          </a:prstGeom>
          <a:noFill/>
        </p:spPr>
        <p:txBody>
          <a:bodyPr wrap="square" lIns="0" tIns="0" rIns="0" bIns="0" rtlCol="0">
            <a:spAutoFit/>
          </a:bodyPr>
          <a:lstStyle>
            <a:defPPr>
              <a:defRPr lang="en-US"/>
            </a:defPPr>
            <a:lvl1pPr algn="ctr">
              <a:lnSpc>
                <a:spcPct val="90000"/>
              </a:lnSpc>
              <a:spcAft>
                <a:spcPts val="600"/>
              </a:spcAft>
              <a:defRPr sz="1000" b="1">
                <a:solidFill>
                  <a:schemeClr val="tx1">
                    <a:lumMod val="50000"/>
                    <a:lumOff val="50000"/>
                  </a:schemeClr>
                </a:solidFill>
              </a:defRPr>
            </a:lvl1pPr>
          </a:lstStyle>
          <a:p>
            <a:r>
              <a:rPr lang="en-US" sz="1078" b="0" dirty="0">
                <a:solidFill>
                  <a:schemeClr val="tx1"/>
                </a:solidFill>
              </a:rPr>
              <a:t>NAS</a:t>
            </a:r>
          </a:p>
        </p:txBody>
      </p:sp>
      <p:sp>
        <p:nvSpPr>
          <p:cNvPr id="341" name="TextBox 340"/>
          <p:cNvSpPr txBox="1"/>
          <p:nvPr/>
        </p:nvSpPr>
        <p:spPr>
          <a:xfrm>
            <a:off x="7634675" y="5838155"/>
            <a:ext cx="377412" cy="149354"/>
          </a:xfrm>
          <a:prstGeom prst="rect">
            <a:avLst/>
          </a:prstGeom>
          <a:noFill/>
        </p:spPr>
        <p:txBody>
          <a:bodyPr wrap="square" lIns="0" tIns="0" rIns="0" bIns="0" rtlCol="0">
            <a:spAutoFit/>
          </a:bodyPr>
          <a:lstStyle>
            <a:defPPr>
              <a:defRPr lang="en-US"/>
            </a:defPPr>
            <a:lvl1pPr algn="ctr">
              <a:lnSpc>
                <a:spcPct val="90000"/>
              </a:lnSpc>
              <a:spcAft>
                <a:spcPts val="600"/>
              </a:spcAft>
              <a:defRPr sz="1000" b="1">
                <a:solidFill>
                  <a:schemeClr val="tx1">
                    <a:lumMod val="50000"/>
                    <a:lumOff val="50000"/>
                  </a:schemeClr>
                </a:solidFill>
              </a:defRPr>
            </a:lvl1pPr>
          </a:lstStyle>
          <a:p>
            <a:r>
              <a:rPr lang="en-US" sz="1078" b="0" dirty="0">
                <a:solidFill>
                  <a:schemeClr val="tx1"/>
                </a:solidFill>
              </a:rPr>
              <a:t>SAN</a:t>
            </a:r>
          </a:p>
        </p:txBody>
      </p:sp>
      <p:sp>
        <p:nvSpPr>
          <p:cNvPr id="123" name="TextBox 109"/>
          <p:cNvSpPr txBox="1"/>
          <p:nvPr/>
        </p:nvSpPr>
        <p:spPr>
          <a:xfrm>
            <a:off x="6226699" y="3500839"/>
            <a:ext cx="922628" cy="33189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Azure</a:t>
            </a:r>
          </a:p>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Applications</a:t>
            </a:r>
          </a:p>
        </p:txBody>
      </p:sp>
      <p:sp>
        <p:nvSpPr>
          <p:cNvPr id="125" name="TextBox 109"/>
          <p:cNvSpPr txBox="1"/>
          <p:nvPr/>
        </p:nvSpPr>
        <p:spPr>
          <a:xfrm>
            <a:off x="4987618" y="3500839"/>
            <a:ext cx="1249866" cy="33189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StorSimple </a:t>
            </a:r>
            <a:br>
              <a:rPr lang="en-US" sz="1078" kern="0" dirty="0">
                <a:latin typeface="Segoe UI" panose="020B0502040204020203" pitchFamily="34" charset="0"/>
                <a:ea typeface="Segoe UI" panose="020B0502040204020203" pitchFamily="34" charset="0"/>
                <a:cs typeface="Segoe UI" panose="020B0502040204020203" pitchFamily="34" charset="0"/>
              </a:rPr>
            </a:br>
            <a:r>
              <a:rPr lang="en-US" sz="1078" kern="0" dirty="0">
                <a:latin typeface="Segoe UI" panose="020B0502040204020203" pitchFamily="34" charset="0"/>
                <a:ea typeface="Segoe UI" panose="020B0502040204020203" pitchFamily="34" charset="0"/>
                <a:cs typeface="Segoe UI" panose="020B0502040204020203" pitchFamily="34" charset="0"/>
              </a:rPr>
              <a:t>Cloud Appliance</a:t>
            </a:r>
          </a:p>
        </p:txBody>
      </p:sp>
      <p:sp>
        <p:nvSpPr>
          <p:cNvPr id="135" name="TextBox 109"/>
          <p:cNvSpPr txBox="1"/>
          <p:nvPr/>
        </p:nvSpPr>
        <p:spPr>
          <a:xfrm>
            <a:off x="7968633" y="4590310"/>
            <a:ext cx="922628" cy="16594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solidFill>
                  <a:srgbClr val="7FBA42"/>
                </a:solidFill>
                <a:latin typeface="Segoe UI" panose="020B0502040204020203" pitchFamily="34" charset="0"/>
                <a:ea typeface="Segoe UI" panose="020B0502040204020203" pitchFamily="34" charset="0"/>
                <a:cs typeface="Segoe UI" panose="020B0502040204020203" pitchFamily="34" charset="0"/>
              </a:rPr>
              <a:t>Internet</a:t>
            </a:r>
          </a:p>
        </p:txBody>
      </p:sp>
      <p:pic>
        <p:nvPicPr>
          <p:cNvPr id="98" name="Picture 97"/>
          <p:cNvPicPr>
            <a:picLocks noChangeAspect="1"/>
          </p:cNvPicPr>
          <p:nvPr/>
        </p:nvPicPr>
        <p:blipFill>
          <a:blip r:embed="rId3"/>
          <a:stretch>
            <a:fillRect/>
          </a:stretch>
        </p:blipFill>
        <p:spPr>
          <a:xfrm>
            <a:off x="6453874" y="3012916"/>
            <a:ext cx="485587" cy="378804"/>
          </a:xfrm>
          <a:prstGeom prst="rect">
            <a:avLst/>
          </a:prstGeom>
        </p:spPr>
      </p:pic>
      <p:sp>
        <p:nvSpPr>
          <p:cNvPr id="10" name="Title 9"/>
          <p:cNvSpPr>
            <a:spLocks noGrp="1"/>
          </p:cNvSpPr>
          <p:nvPr>
            <p:ph type="title"/>
          </p:nvPr>
        </p:nvSpPr>
        <p:spPr>
          <a:xfrm>
            <a:off x="314174" y="185767"/>
            <a:ext cx="11655840" cy="899537"/>
          </a:xfrm>
        </p:spPr>
        <p:txBody>
          <a:bodyPr>
            <a:normAutofit fontScale="90000"/>
          </a:bodyPr>
          <a:lstStyle/>
          <a:p>
            <a:r>
              <a:rPr lang="en-US" dirty="0">
                <a:solidFill>
                  <a:schemeClr val="accent1"/>
                </a:solidFill>
              </a:rPr>
              <a:t>StorSimple architecture: </a:t>
            </a:r>
            <a:br>
              <a:rPr lang="en-US" dirty="0">
                <a:solidFill>
                  <a:schemeClr val="accent1"/>
                </a:solidFill>
              </a:rPr>
            </a:br>
            <a:r>
              <a:rPr lang="en-US" dirty="0">
                <a:solidFill>
                  <a:schemeClr val="accent1"/>
                </a:solidFill>
              </a:rPr>
              <a:t>A new approach</a:t>
            </a:r>
          </a:p>
        </p:txBody>
      </p:sp>
      <p:pic>
        <p:nvPicPr>
          <p:cNvPr id="5" name="Graphic 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59383" y="4295213"/>
            <a:ext cx="341129" cy="238790"/>
          </a:xfrm>
          <a:prstGeom prst="rect">
            <a:avLst/>
          </a:prstGeom>
        </p:spPr>
      </p:pic>
      <p:sp>
        <p:nvSpPr>
          <p:cNvPr id="82" name="TextBox 81"/>
          <p:cNvSpPr txBox="1"/>
          <p:nvPr/>
        </p:nvSpPr>
        <p:spPr>
          <a:xfrm>
            <a:off x="7213290" y="4970087"/>
            <a:ext cx="2093145" cy="239675"/>
          </a:xfrm>
          <a:prstGeom prst="rect">
            <a:avLst/>
          </a:prstGeom>
          <a:noFill/>
          <a:ln>
            <a:noFill/>
          </a:ln>
        </p:spPr>
        <p:txBody>
          <a:bodyPr vert="horz" wrap="square" lIns="91414" tIns="91414" rIns="91414" bIns="91414" rtlCol="0" anchor="ctr">
            <a:noAutofit/>
          </a:bodyPr>
          <a:lstStyle/>
          <a:p>
            <a:pPr defTabSz="914049">
              <a:defRPr/>
            </a:pPr>
            <a:r>
              <a:rPr lang="en-US" sz="1372" kern="0" dirty="0">
                <a:latin typeface="Segoe UI Semibold" panose="020B0702040204020203" pitchFamily="34" charset="0"/>
                <a:ea typeface="Segoe UI" panose="020B0502040204020203" pitchFamily="34" charset="0"/>
                <a:cs typeface="Segoe UI Semibold" panose="020B0702040204020203" pitchFamily="34" charset="0"/>
              </a:rPr>
              <a:t>Remote/branch offices</a:t>
            </a:r>
          </a:p>
        </p:txBody>
      </p:sp>
      <p:sp>
        <p:nvSpPr>
          <p:cNvPr id="100" name="Rectangle 99"/>
          <p:cNvSpPr/>
          <p:nvPr/>
        </p:nvSpPr>
        <p:spPr bwMode="auto">
          <a:xfrm>
            <a:off x="7186002" y="4870616"/>
            <a:ext cx="3440149" cy="1513786"/>
          </a:xfrm>
          <a:prstGeom prst="rect">
            <a:avLst/>
          </a:prstGeom>
          <a:noFill/>
          <a:ln w="15875" cap="rnd">
            <a:solidFill>
              <a:schemeClr val="bg1">
                <a:lumMod val="8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47" name="TextBox 346"/>
          <p:cNvSpPr txBox="1"/>
          <p:nvPr/>
        </p:nvSpPr>
        <p:spPr>
          <a:xfrm>
            <a:off x="1598535" y="4975717"/>
            <a:ext cx="2093145" cy="239675"/>
          </a:xfrm>
          <a:prstGeom prst="rect">
            <a:avLst/>
          </a:prstGeom>
          <a:noFill/>
          <a:ln>
            <a:noFill/>
          </a:ln>
        </p:spPr>
        <p:txBody>
          <a:bodyPr vert="horz" wrap="square" lIns="91414" tIns="91414" rIns="91414" bIns="91414" rtlCol="0" anchor="ctr">
            <a:noAutofit/>
          </a:bodyPr>
          <a:lstStyle/>
          <a:p>
            <a:pPr defTabSz="914049">
              <a:defRPr/>
            </a:pPr>
            <a:r>
              <a:rPr lang="en-US" sz="1372" kern="0" dirty="0">
                <a:latin typeface="Segoe UI Semibold" panose="020B0702040204020203" pitchFamily="34" charset="0"/>
                <a:ea typeface="Segoe UI" panose="020B0502040204020203" pitchFamily="34" charset="0"/>
                <a:cs typeface="Segoe UI Semibold" panose="020B0702040204020203" pitchFamily="34" charset="0"/>
              </a:rPr>
              <a:t>Customer datacenter </a:t>
            </a:r>
          </a:p>
        </p:txBody>
      </p:sp>
      <p:sp>
        <p:nvSpPr>
          <p:cNvPr id="160" name="TextBox 159"/>
          <p:cNvSpPr txBox="1"/>
          <p:nvPr/>
        </p:nvSpPr>
        <p:spPr>
          <a:xfrm>
            <a:off x="3144132" y="5548876"/>
            <a:ext cx="451313" cy="149354"/>
          </a:xfrm>
          <a:prstGeom prst="rect">
            <a:avLst/>
          </a:prstGeom>
          <a:noFill/>
        </p:spPr>
        <p:txBody>
          <a:bodyPr wrap="square" lIns="0" tIns="0" rIns="0" bIns="0" rtlCol="0">
            <a:spAutoFit/>
          </a:bodyPr>
          <a:lstStyle/>
          <a:p>
            <a:pPr algn="ctr">
              <a:lnSpc>
                <a:spcPct val="90000"/>
              </a:lnSpc>
              <a:spcAft>
                <a:spcPts val="588"/>
              </a:spcAft>
            </a:pPr>
            <a:r>
              <a:rPr lang="en-US" sz="1078" dirty="0"/>
              <a:t>SAN</a:t>
            </a:r>
          </a:p>
        </p:txBody>
      </p:sp>
      <p:cxnSp>
        <p:nvCxnSpPr>
          <p:cNvPr id="161" name="Straight Arrow Connector 160"/>
          <p:cNvCxnSpPr/>
          <p:nvPr/>
        </p:nvCxnSpPr>
        <p:spPr>
          <a:xfrm>
            <a:off x="3218703" y="5797382"/>
            <a:ext cx="302169" cy="0"/>
          </a:xfrm>
          <a:prstGeom prst="straightConnector1">
            <a:avLst/>
          </a:prstGeom>
          <a:ln w="19050">
            <a:solidFill>
              <a:schemeClr val="tx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654463" y="5280637"/>
            <a:ext cx="1189780" cy="966741"/>
            <a:chOff x="2230675" y="5661919"/>
            <a:chExt cx="1213638" cy="986126"/>
          </a:xfrm>
        </p:grpSpPr>
        <p:cxnSp>
          <p:nvCxnSpPr>
            <p:cNvPr id="191" name="Straight Connector 190"/>
            <p:cNvCxnSpPr/>
            <p:nvPr/>
          </p:nvCxnSpPr>
          <p:spPr>
            <a:xfrm flipH="1" flipV="1">
              <a:off x="2779532" y="5728556"/>
              <a:ext cx="15026" cy="451539"/>
            </a:xfrm>
            <a:prstGeom prst="line">
              <a:avLst/>
            </a:prstGeom>
            <a:ln w="19050">
              <a:solidFill>
                <a:schemeClr val="bg1"/>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192" name="TextBox 118"/>
            <p:cNvSpPr txBox="1"/>
            <p:nvPr/>
          </p:nvSpPr>
          <p:spPr>
            <a:xfrm>
              <a:off x="2819141" y="6393243"/>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VMware</a:t>
              </a:r>
            </a:p>
          </p:txBody>
        </p:sp>
        <p:sp>
          <p:nvSpPr>
            <p:cNvPr id="193" name="TextBox 118"/>
            <p:cNvSpPr txBox="1"/>
            <p:nvPr/>
          </p:nvSpPr>
          <p:spPr>
            <a:xfrm>
              <a:off x="2819142" y="6057007"/>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Linux</a:t>
              </a:r>
            </a:p>
          </p:txBody>
        </p:sp>
        <p:sp>
          <p:nvSpPr>
            <p:cNvPr id="194" name="TextBox 118"/>
            <p:cNvSpPr txBox="1"/>
            <p:nvPr/>
          </p:nvSpPr>
          <p:spPr>
            <a:xfrm>
              <a:off x="2819142" y="5727491"/>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Hyper-V</a:t>
              </a:r>
            </a:p>
          </p:txBody>
        </p:sp>
        <p:grpSp>
          <p:nvGrpSpPr>
            <p:cNvPr id="195" name="Group 194"/>
            <p:cNvGrpSpPr/>
            <p:nvPr/>
          </p:nvGrpSpPr>
          <p:grpSpPr>
            <a:xfrm>
              <a:off x="2230675" y="5661919"/>
              <a:ext cx="1213638" cy="986126"/>
              <a:chOff x="9039232" y="5228817"/>
              <a:chExt cx="872897" cy="709261"/>
            </a:xfrm>
          </p:grpSpPr>
          <p:sp>
            <p:nvSpPr>
              <p:cNvPr id="196" name="Rectangle 195"/>
              <p:cNvSpPr/>
              <p:nvPr/>
            </p:nvSpPr>
            <p:spPr bwMode="auto">
              <a:xfrm>
                <a:off x="9039232" y="5228817"/>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p:cNvSpPr/>
              <p:nvPr/>
            </p:nvSpPr>
            <p:spPr bwMode="auto">
              <a:xfrm>
                <a:off x="9039232" y="5465103"/>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8" name="Rectangle 197"/>
              <p:cNvSpPr/>
              <p:nvPr/>
            </p:nvSpPr>
            <p:spPr bwMode="auto">
              <a:xfrm>
                <a:off x="9039232" y="5701900"/>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199" name="Group 198"/>
              <p:cNvGrpSpPr/>
              <p:nvPr/>
            </p:nvGrpSpPr>
            <p:grpSpPr>
              <a:xfrm>
                <a:off x="9187996" y="5323146"/>
                <a:ext cx="50279" cy="524925"/>
                <a:chOff x="9187996" y="5323146"/>
                <a:chExt cx="50279" cy="524925"/>
              </a:xfrm>
            </p:grpSpPr>
            <p:sp>
              <p:nvSpPr>
                <p:cNvPr id="200" name="Oval 124"/>
                <p:cNvSpPr>
                  <a:spLocks noChangeArrowheads="1"/>
                </p:cNvSpPr>
                <p:nvPr/>
              </p:nvSpPr>
              <p:spPr bwMode="auto">
                <a:xfrm>
                  <a:off x="9187996" y="5323146"/>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sp>
              <p:nvSpPr>
                <p:cNvPr id="201" name="Oval 124"/>
                <p:cNvSpPr>
                  <a:spLocks noChangeArrowheads="1"/>
                </p:cNvSpPr>
                <p:nvPr/>
              </p:nvSpPr>
              <p:spPr bwMode="auto">
                <a:xfrm>
                  <a:off x="9187996" y="5560147"/>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sp>
              <p:nvSpPr>
                <p:cNvPr id="202" name="Oval 124"/>
                <p:cNvSpPr>
                  <a:spLocks noChangeArrowheads="1"/>
                </p:cNvSpPr>
                <p:nvPr/>
              </p:nvSpPr>
              <p:spPr bwMode="auto">
                <a:xfrm>
                  <a:off x="9187996" y="5801981"/>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grpSp>
        </p:grpSp>
      </p:grpSp>
      <p:sp>
        <p:nvSpPr>
          <p:cNvPr id="103" name="Rectangle 102"/>
          <p:cNvSpPr/>
          <p:nvPr/>
        </p:nvSpPr>
        <p:spPr bwMode="auto">
          <a:xfrm>
            <a:off x="1598535" y="4876246"/>
            <a:ext cx="3412861" cy="1513786"/>
          </a:xfrm>
          <a:prstGeom prst="rect">
            <a:avLst/>
          </a:prstGeom>
          <a:noFill/>
          <a:ln w="15875" cap="rnd">
            <a:solidFill>
              <a:schemeClr val="bg1">
                <a:lumMod val="8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91" name="Picture 90"/>
          <p:cNvPicPr>
            <a:picLocks noChangeAspect="1"/>
          </p:cNvPicPr>
          <p:nvPr/>
        </p:nvPicPr>
        <p:blipFill>
          <a:blip r:embed="rId6"/>
          <a:stretch>
            <a:fillRect/>
          </a:stretch>
        </p:blipFill>
        <p:spPr>
          <a:xfrm>
            <a:off x="1718014" y="5536776"/>
            <a:ext cx="1329987" cy="339837"/>
          </a:xfrm>
          <a:prstGeom prst="rect">
            <a:avLst/>
          </a:prstGeom>
        </p:spPr>
      </p:pic>
      <p:sp>
        <p:nvSpPr>
          <p:cNvPr id="102" name="TextBox 101"/>
          <p:cNvSpPr txBox="1"/>
          <p:nvPr/>
        </p:nvSpPr>
        <p:spPr>
          <a:xfrm flipH="1">
            <a:off x="1718014" y="6060182"/>
            <a:ext cx="1746070" cy="165949"/>
          </a:xfrm>
          <a:prstGeom prst="rect">
            <a:avLst/>
          </a:prstGeom>
          <a:noFill/>
        </p:spPr>
        <p:txBody>
          <a:bodyPr wrap="square" lIns="0" tIns="0" rIns="0" bIns="0">
            <a:spAutoFit/>
          </a:bodyPr>
          <a:lstStyle/>
          <a:p>
            <a:pPr defTabSz="658914">
              <a:defRPr/>
            </a:pPr>
            <a:r>
              <a:rPr lang="en-US" sz="1078" kern="0" dirty="0">
                <a:solidFill>
                  <a:schemeClr val="accent1"/>
                </a:solidFill>
                <a:cs typeface="Segoe UI Semibold" panose="020B0702040204020203" pitchFamily="34" charset="0"/>
              </a:rPr>
              <a:t>StorSimple </a:t>
            </a:r>
            <a:r>
              <a:rPr lang="en-US" sz="1078" kern="0" dirty="0">
                <a:solidFill>
                  <a:schemeClr val="accent1"/>
                </a:solidFill>
                <a:latin typeface="Segoe UI Semibold" panose="020B0702040204020203" pitchFamily="34" charset="0"/>
                <a:cs typeface="Segoe UI Semibold" panose="020B0702040204020203" pitchFamily="34" charset="0"/>
              </a:rPr>
              <a:t>Physical</a:t>
            </a:r>
            <a:r>
              <a:rPr lang="en-US" sz="1078" kern="0" dirty="0">
                <a:solidFill>
                  <a:schemeClr val="accent1"/>
                </a:solidFill>
                <a:cs typeface="Segoe UI Semibold" panose="020B0702040204020203" pitchFamily="34" charset="0"/>
              </a:rPr>
              <a:t> Array </a:t>
            </a:r>
          </a:p>
        </p:txBody>
      </p:sp>
      <p:sp>
        <p:nvSpPr>
          <p:cNvPr id="115" name="TextBox 114"/>
          <p:cNvSpPr txBox="1"/>
          <p:nvPr/>
        </p:nvSpPr>
        <p:spPr>
          <a:xfrm flipH="1">
            <a:off x="7339126" y="6054552"/>
            <a:ext cx="1746070" cy="165949"/>
          </a:xfrm>
          <a:prstGeom prst="rect">
            <a:avLst/>
          </a:prstGeom>
          <a:noFill/>
        </p:spPr>
        <p:txBody>
          <a:bodyPr wrap="square" lIns="0" tIns="0" rIns="0" bIns="0">
            <a:spAutoFit/>
          </a:bodyPr>
          <a:lstStyle/>
          <a:p>
            <a:pPr defTabSz="658914">
              <a:defRPr/>
            </a:pPr>
            <a:r>
              <a:rPr lang="en-US" sz="1078" kern="0" dirty="0">
                <a:solidFill>
                  <a:schemeClr val="accent1"/>
                </a:solidFill>
                <a:cs typeface="Segoe UI Semibold" panose="020B0702040204020203" pitchFamily="34" charset="0"/>
              </a:rPr>
              <a:t>StorSimple </a:t>
            </a:r>
            <a:r>
              <a:rPr lang="en-US" sz="1078" kern="0" dirty="0">
                <a:solidFill>
                  <a:schemeClr val="accent1"/>
                </a:solidFill>
                <a:latin typeface="Segoe UI Semibold" panose="020B0702040204020203" pitchFamily="34" charset="0"/>
                <a:cs typeface="Segoe UI Semibold" panose="020B0702040204020203" pitchFamily="34" charset="0"/>
              </a:rPr>
              <a:t>Virtual</a:t>
            </a:r>
            <a:r>
              <a:rPr lang="en-US" sz="1078" kern="0" dirty="0">
                <a:solidFill>
                  <a:schemeClr val="accent1"/>
                </a:solidFill>
                <a:cs typeface="Segoe UI Semibold" panose="020B0702040204020203" pitchFamily="34" charset="0"/>
              </a:rPr>
              <a:t> Array </a:t>
            </a:r>
          </a:p>
        </p:txBody>
      </p:sp>
      <p:pic>
        <p:nvPicPr>
          <p:cNvPr id="116" name="Picture 115"/>
          <p:cNvPicPr>
            <a:picLocks noChangeAspect="1"/>
          </p:cNvPicPr>
          <p:nvPr/>
        </p:nvPicPr>
        <p:blipFill>
          <a:blip r:embed="rId7"/>
          <a:stretch>
            <a:fillRect/>
          </a:stretch>
        </p:blipFill>
        <p:spPr>
          <a:xfrm>
            <a:off x="7625856" y="5342749"/>
            <a:ext cx="395053" cy="403509"/>
          </a:xfrm>
          <a:prstGeom prst="rect">
            <a:avLst/>
          </a:prstGeom>
        </p:spPr>
      </p:pic>
      <p:pic>
        <p:nvPicPr>
          <p:cNvPr id="117" name="Picture 116"/>
          <p:cNvPicPr>
            <a:picLocks noChangeAspect="1"/>
          </p:cNvPicPr>
          <p:nvPr/>
        </p:nvPicPr>
        <p:blipFill>
          <a:blip r:embed="rId8"/>
          <a:stretch>
            <a:fillRect/>
          </a:stretch>
        </p:blipFill>
        <p:spPr>
          <a:xfrm>
            <a:off x="8260672" y="5342749"/>
            <a:ext cx="510277" cy="387039"/>
          </a:xfrm>
          <a:prstGeom prst="rect">
            <a:avLst/>
          </a:prstGeom>
        </p:spPr>
      </p:pic>
      <p:grpSp>
        <p:nvGrpSpPr>
          <p:cNvPr id="133" name="Group 132"/>
          <p:cNvGrpSpPr/>
          <p:nvPr/>
        </p:nvGrpSpPr>
        <p:grpSpPr>
          <a:xfrm>
            <a:off x="9275575" y="5275007"/>
            <a:ext cx="1189780" cy="966741"/>
            <a:chOff x="2230675" y="5661919"/>
            <a:chExt cx="1213638" cy="986126"/>
          </a:xfrm>
        </p:grpSpPr>
        <p:cxnSp>
          <p:nvCxnSpPr>
            <p:cNvPr id="134" name="Straight Connector 133"/>
            <p:cNvCxnSpPr/>
            <p:nvPr/>
          </p:nvCxnSpPr>
          <p:spPr>
            <a:xfrm flipH="1" flipV="1">
              <a:off x="2779532" y="5728556"/>
              <a:ext cx="15026" cy="451539"/>
            </a:xfrm>
            <a:prstGeom prst="line">
              <a:avLst/>
            </a:prstGeom>
            <a:ln w="19050">
              <a:solidFill>
                <a:schemeClr val="bg1"/>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137" name="TextBox 118"/>
            <p:cNvSpPr txBox="1"/>
            <p:nvPr/>
          </p:nvSpPr>
          <p:spPr>
            <a:xfrm>
              <a:off x="2819141" y="6393243"/>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VMware</a:t>
              </a:r>
            </a:p>
          </p:txBody>
        </p:sp>
        <p:sp>
          <p:nvSpPr>
            <p:cNvPr id="139" name="TextBox 118"/>
            <p:cNvSpPr txBox="1"/>
            <p:nvPr/>
          </p:nvSpPr>
          <p:spPr>
            <a:xfrm>
              <a:off x="2819142" y="6057007"/>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Linux</a:t>
              </a:r>
            </a:p>
          </p:txBody>
        </p:sp>
        <p:sp>
          <p:nvSpPr>
            <p:cNvPr id="140" name="TextBox 118"/>
            <p:cNvSpPr txBox="1"/>
            <p:nvPr/>
          </p:nvSpPr>
          <p:spPr>
            <a:xfrm>
              <a:off x="2819142" y="5727491"/>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Hyper-V</a:t>
              </a:r>
            </a:p>
          </p:txBody>
        </p:sp>
        <p:grpSp>
          <p:nvGrpSpPr>
            <p:cNvPr id="146" name="Group 145"/>
            <p:cNvGrpSpPr/>
            <p:nvPr/>
          </p:nvGrpSpPr>
          <p:grpSpPr>
            <a:xfrm>
              <a:off x="2230675" y="5661919"/>
              <a:ext cx="1213638" cy="986126"/>
              <a:chOff x="9039232" y="5228817"/>
              <a:chExt cx="872897" cy="709261"/>
            </a:xfrm>
          </p:grpSpPr>
          <p:sp>
            <p:nvSpPr>
              <p:cNvPr id="152" name="Rectangle 151"/>
              <p:cNvSpPr/>
              <p:nvPr/>
            </p:nvSpPr>
            <p:spPr bwMode="auto">
              <a:xfrm>
                <a:off x="9039232" y="5228817"/>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56" name="Rectangle 155"/>
              <p:cNvSpPr/>
              <p:nvPr/>
            </p:nvSpPr>
            <p:spPr bwMode="auto">
              <a:xfrm>
                <a:off x="9039232" y="5465103"/>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p:cNvSpPr/>
              <p:nvPr/>
            </p:nvSpPr>
            <p:spPr bwMode="auto">
              <a:xfrm>
                <a:off x="9039232" y="5701900"/>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158" name="Group 157"/>
              <p:cNvGrpSpPr/>
              <p:nvPr/>
            </p:nvGrpSpPr>
            <p:grpSpPr>
              <a:xfrm>
                <a:off x="9187996" y="5323146"/>
                <a:ext cx="50279" cy="524925"/>
                <a:chOff x="9187996" y="5323146"/>
                <a:chExt cx="50279" cy="524925"/>
              </a:xfrm>
            </p:grpSpPr>
            <p:sp>
              <p:nvSpPr>
                <p:cNvPr id="159" name="Oval 124"/>
                <p:cNvSpPr>
                  <a:spLocks noChangeArrowheads="1"/>
                </p:cNvSpPr>
                <p:nvPr/>
              </p:nvSpPr>
              <p:spPr bwMode="auto">
                <a:xfrm>
                  <a:off x="9187996" y="5323146"/>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sp>
              <p:nvSpPr>
                <p:cNvPr id="162" name="Oval 124"/>
                <p:cNvSpPr>
                  <a:spLocks noChangeArrowheads="1"/>
                </p:cNvSpPr>
                <p:nvPr/>
              </p:nvSpPr>
              <p:spPr bwMode="auto">
                <a:xfrm>
                  <a:off x="9187996" y="5560147"/>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sp>
              <p:nvSpPr>
                <p:cNvPr id="163" name="Oval 124"/>
                <p:cNvSpPr>
                  <a:spLocks noChangeArrowheads="1"/>
                </p:cNvSpPr>
                <p:nvPr/>
              </p:nvSpPr>
              <p:spPr bwMode="auto">
                <a:xfrm>
                  <a:off x="9187996" y="5801981"/>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grpSp>
        </p:grpSp>
      </p:grpSp>
      <p:pic>
        <p:nvPicPr>
          <p:cNvPr id="164" name="Picture 163"/>
          <p:cNvPicPr>
            <a:picLocks noChangeAspect="1"/>
          </p:cNvPicPr>
          <p:nvPr/>
        </p:nvPicPr>
        <p:blipFill>
          <a:blip r:embed="rId9"/>
          <a:stretch>
            <a:fillRect/>
          </a:stretch>
        </p:blipFill>
        <p:spPr>
          <a:xfrm>
            <a:off x="4286009" y="2133399"/>
            <a:ext cx="3654244" cy="2149302"/>
          </a:xfrm>
          <a:prstGeom prst="rect">
            <a:avLst/>
          </a:prstGeom>
        </p:spPr>
      </p:pic>
      <p:cxnSp>
        <p:nvCxnSpPr>
          <p:cNvPr id="165" name="Straight Connector 164"/>
          <p:cNvCxnSpPr/>
          <p:nvPr/>
        </p:nvCxnSpPr>
        <p:spPr>
          <a:xfrm flipH="1">
            <a:off x="3294506" y="3648566"/>
            <a:ext cx="954847" cy="0"/>
          </a:xfrm>
          <a:prstGeom prst="line">
            <a:avLst/>
          </a:prstGeom>
          <a:noFill/>
          <a:ln w="15875" cap="rnd">
            <a:solidFill>
              <a:srgbClr val="92D050"/>
            </a:solidFill>
            <a:prstDash val="dash"/>
            <a:round/>
            <a:headEnd/>
            <a:tailEnd/>
          </a:ln>
          <a:extLst>
            <a:ext uri="{909E8E84-426E-40DD-AFC4-6F175D3DCCD1}">
              <a14:hiddenFill xmlns:a14="http://schemas.microsoft.com/office/drawing/2010/main">
                <a:solidFill>
                  <a:srgbClr val="FFFFFF"/>
                </a:solidFill>
              </a14:hiddenFill>
            </a:ext>
          </a:extLst>
        </p:spPr>
      </p:cxnSp>
      <p:cxnSp>
        <p:nvCxnSpPr>
          <p:cNvPr id="166" name="Straight Connector 165"/>
          <p:cNvCxnSpPr/>
          <p:nvPr/>
        </p:nvCxnSpPr>
        <p:spPr>
          <a:xfrm>
            <a:off x="3294505" y="3648567"/>
            <a:ext cx="0" cy="1201873"/>
          </a:xfrm>
          <a:prstGeom prst="line">
            <a:avLst/>
          </a:prstGeom>
          <a:noFill/>
          <a:ln w="15875" cap="rnd">
            <a:solidFill>
              <a:srgbClr val="92D050"/>
            </a:solidFill>
            <a:prstDash val="dash"/>
            <a:round/>
            <a:headEnd/>
            <a:tailEnd/>
          </a:ln>
          <a:extLst>
            <a:ext uri="{909E8E84-426E-40DD-AFC4-6F175D3DCCD1}">
              <a14:hiddenFill xmlns:a14="http://schemas.microsoft.com/office/drawing/2010/main">
                <a:solidFill>
                  <a:srgbClr val="FFFFFF"/>
                </a:solidFill>
              </a14:hiddenFill>
            </a:ext>
          </a:extLst>
        </p:spPr>
      </p:cxnSp>
      <p:grpSp>
        <p:nvGrpSpPr>
          <p:cNvPr id="167" name="Group 166"/>
          <p:cNvGrpSpPr/>
          <p:nvPr/>
        </p:nvGrpSpPr>
        <p:grpSpPr>
          <a:xfrm flipH="1">
            <a:off x="7968632" y="3648567"/>
            <a:ext cx="930559" cy="1201873"/>
            <a:chOff x="9510753" y="3772747"/>
            <a:chExt cx="949219" cy="1225973"/>
          </a:xfrm>
        </p:grpSpPr>
        <p:cxnSp>
          <p:nvCxnSpPr>
            <p:cNvPr id="168" name="Straight Connector 167"/>
            <p:cNvCxnSpPr/>
            <p:nvPr/>
          </p:nvCxnSpPr>
          <p:spPr>
            <a:xfrm>
              <a:off x="9510754" y="3772747"/>
              <a:ext cx="949218" cy="0"/>
            </a:xfrm>
            <a:prstGeom prst="line">
              <a:avLst/>
            </a:prstGeom>
            <a:noFill/>
            <a:ln w="15875" cap="rnd">
              <a:solidFill>
                <a:srgbClr val="92D050"/>
              </a:solidFill>
              <a:prstDash val="dash"/>
              <a:round/>
              <a:headEnd/>
              <a:tailEnd/>
            </a:ln>
            <a:extLst>
              <a:ext uri="{909E8E84-426E-40DD-AFC4-6F175D3DCCD1}">
                <a14:hiddenFill xmlns:a14="http://schemas.microsoft.com/office/drawing/2010/main">
                  <a:solidFill>
                    <a:srgbClr val="FFFFFF"/>
                  </a:solidFill>
                </a14:hiddenFill>
              </a:ext>
            </a:extLst>
          </p:spPr>
        </p:cxnSp>
        <p:cxnSp>
          <p:nvCxnSpPr>
            <p:cNvPr id="169" name="Straight Connector 168"/>
            <p:cNvCxnSpPr/>
            <p:nvPr/>
          </p:nvCxnSpPr>
          <p:spPr>
            <a:xfrm flipH="1">
              <a:off x="9510753" y="3772747"/>
              <a:ext cx="0" cy="1225973"/>
            </a:xfrm>
            <a:prstGeom prst="line">
              <a:avLst/>
            </a:prstGeom>
            <a:noFill/>
            <a:ln w="15875" cap="rnd">
              <a:solidFill>
                <a:srgbClr val="92D050"/>
              </a:solidFill>
              <a:prstDash val="dash"/>
              <a:round/>
              <a:headEnd/>
              <a:tailEnd/>
            </a:ln>
            <a:extLst>
              <a:ext uri="{909E8E84-426E-40DD-AFC4-6F175D3DCCD1}">
                <a14:hiddenFill xmlns:a14="http://schemas.microsoft.com/office/drawing/2010/main">
                  <a:solidFill>
                    <a:srgbClr val="FFFFFF"/>
                  </a:solidFill>
                </a14:hiddenFill>
              </a:ext>
            </a:extLst>
          </p:spPr>
        </p:cxnSp>
      </p:grpSp>
      <p:pic>
        <p:nvPicPr>
          <p:cNvPr id="170" name="Picture 169"/>
          <p:cNvPicPr>
            <a:picLocks noChangeAspect="1"/>
          </p:cNvPicPr>
          <p:nvPr/>
        </p:nvPicPr>
        <p:blipFill>
          <a:blip r:embed="rId7"/>
          <a:stretch>
            <a:fillRect/>
          </a:stretch>
        </p:blipFill>
        <p:spPr>
          <a:xfrm>
            <a:off x="5426762" y="3000549"/>
            <a:ext cx="395053" cy="403509"/>
          </a:xfrm>
          <a:prstGeom prst="rect">
            <a:avLst/>
          </a:prstGeom>
        </p:spPr>
      </p:pic>
      <p:sp>
        <p:nvSpPr>
          <p:cNvPr id="173" name="TextBox 172"/>
          <p:cNvSpPr txBox="1"/>
          <p:nvPr/>
        </p:nvSpPr>
        <p:spPr>
          <a:xfrm flipH="1">
            <a:off x="5612092" y="3986600"/>
            <a:ext cx="1002076" cy="165949"/>
          </a:xfrm>
          <a:prstGeom prst="rect">
            <a:avLst/>
          </a:prstGeom>
          <a:noFill/>
        </p:spPr>
        <p:txBody>
          <a:bodyPr wrap="square" lIns="0" tIns="0" rIns="0" bIns="0">
            <a:spAutoFit/>
          </a:bodyPr>
          <a:lstStyle/>
          <a:p>
            <a:pPr defTabSz="658914">
              <a:defRPr/>
            </a:pPr>
            <a:r>
              <a:rPr lang="en-US" sz="1078" kern="0" dirty="0">
                <a:solidFill>
                  <a:schemeClr val="accent1"/>
                </a:solidFill>
                <a:latin typeface="Segoe UI Semibold" panose="020B0702040204020203" pitchFamily="34" charset="0"/>
                <a:cs typeface="Segoe UI Semibold" panose="020B0702040204020203" pitchFamily="34" charset="0"/>
              </a:rPr>
              <a:t>Microsoft Azure</a:t>
            </a:r>
          </a:p>
        </p:txBody>
      </p:sp>
      <p:pic>
        <p:nvPicPr>
          <p:cNvPr id="62" name="Graphic 61"/>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753938" y="3526075"/>
            <a:ext cx="290505" cy="281427"/>
          </a:xfrm>
          <a:prstGeom prst="rect">
            <a:avLst/>
          </a:prstGeom>
        </p:spPr>
      </p:pic>
      <p:pic>
        <p:nvPicPr>
          <p:cNvPr id="174" name="Graphic 61"/>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52873" y="3526075"/>
            <a:ext cx="290505" cy="281427"/>
          </a:xfrm>
          <a:prstGeom prst="rect">
            <a:avLst/>
          </a:prstGeom>
        </p:spPr>
      </p:pic>
      <p:sp>
        <p:nvSpPr>
          <p:cNvPr id="175" name="TextBox 109"/>
          <p:cNvSpPr txBox="1"/>
          <p:nvPr/>
        </p:nvSpPr>
        <p:spPr>
          <a:xfrm>
            <a:off x="3278437" y="4590310"/>
            <a:ext cx="922628" cy="16594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solidFill>
                  <a:srgbClr val="7FBA42"/>
                </a:solidFill>
                <a:latin typeface="Segoe UI" panose="020B0502040204020203" pitchFamily="34" charset="0"/>
                <a:ea typeface="Segoe UI" panose="020B0502040204020203" pitchFamily="34" charset="0"/>
                <a:cs typeface="Segoe UI" panose="020B0502040204020203" pitchFamily="34" charset="0"/>
              </a:rPr>
              <a:t>Internet</a:t>
            </a:r>
          </a:p>
        </p:txBody>
      </p:sp>
      <p:pic>
        <p:nvPicPr>
          <p:cNvPr id="176" name="Graphic 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69187" y="4295213"/>
            <a:ext cx="341129" cy="238790"/>
          </a:xfrm>
          <a:prstGeom prst="rect">
            <a:avLst/>
          </a:prstGeom>
        </p:spPr>
      </p:pic>
    </p:spTree>
    <p:extLst>
      <p:ext uri="{BB962C8B-B14F-4D97-AF65-F5344CB8AC3E}">
        <p14:creationId xmlns:p14="http://schemas.microsoft.com/office/powerpoint/2010/main" val="195256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Design a management, monitoring, and business continuity strategy (20–25%)</a:t>
            </a:r>
            <a:endParaRPr lang="en-US" dirty="0"/>
          </a:p>
        </p:txBody>
      </p:sp>
      <p:sp>
        <p:nvSpPr>
          <p:cNvPr id="5" name="Content Placeholder 4"/>
          <p:cNvSpPr>
            <a:spLocks noGrp="1"/>
          </p:cNvSpPr>
          <p:nvPr>
            <p:ph sz="half" idx="1"/>
          </p:nvPr>
        </p:nvSpPr>
        <p:spPr>
          <a:xfrm>
            <a:off x="277019" y="1516287"/>
            <a:ext cx="5699760" cy="4968875"/>
          </a:xfrm>
        </p:spPr>
        <p:txBody>
          <a:bodyPr>
            <a:normAutofit fontScale="85000" lnSpcReduction="10000"/>
          </a:bodyPr>
          <a:lstStyle/>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1. Design a monitoring strategy</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the Microsoft products and services for monitoring Azure solutions</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the capabilities of Azure Operations Management Suite and Azure Application Insights for monitoring Azure solutions</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built-in Azure capabilities </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third-party monitoring tools, including open source</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Azure architecture constructs, such as availability sets and update domains, and how they impact a patching strategy </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analyze logs by using the Azure Operations Management Suite </a:t>
            </a:r>
          </a:p>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4. Design Azure Automation and PowerShell workflows </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Create a PowerShell script specific to Azure, automate tasks by using the Azure Operations Management Suite</a:t>
            </a:r>
          </a:p>
        </p:txBody>
      </p:sp>
      <p:sp>
        <p:nvSpPr>
          <p:cNvPr id="3" name="Content Placeholder 2"/>
          <p:cNvSpPr>
            <a:spLocks noGrp="1"/>
          </p:cNvSpPr>
          <p:nvPr>
            <p:ph sz="half" idx="2"/>
          </p:nvPr>
        </p:nvSpPr>
        <p:spPr>
          <a:xfrm>
            <a:off x="6369413" y="1516287"/>
            <a:ext cx="5699760" cy="4968875"/>
          </a:xfrm>
        </p:spPr>
        <p:txBody>
          <a:bodyPr>
            <a:normAutofit fontScale="85000" lnSpcReduction="20000"/>
          </a:bodyPr>
          <a:lstStyle/>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2. Describe Azure business continuity/disaster recovery (BC/DR) capabilities </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the architectural capabilities of BC/DR</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Hyper-V Replica and Azure Site Recovery (ASR)</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use cases for Hyper-V Replica and ASR</a:t>
            </a:r>
          </a:p>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3. Design a disaster recovery strategy </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and deploy Azure Backup and other Microsoft backup solutions for Azure </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use cases when StorSimple and System Center Data Protection Manager would be appropriate</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and deploy Azure Site recovery</a:t>
            </a:r>
          </a:p>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5. Describe the use cases for Azure Automation configuration</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Evaluate when to use Azure Automation, Chef, Puppet, PowerShell, or Desired State Configuration (DSC)</a:t>
            </a:r>
          </a:p>
        </p:txBody>
      </p:sp>
    </p:spTree>
    <p:extLst>
      <p:ext uri="{BB962C8B-B14F-4D97-AF65-F5344CB8AC3E}">
        <p14:creationId xmlns:p14="http://schemas.microsoft.com/office/powerpoint/2010/main" val="3921898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7374024" y="4245134"/>
            <a:ext cx="4174916" cy="16140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102" fontAlgn="base">
              <a:spcBef>
                <a:spcPct val="0"/>
              </a:spcBef>
              <a:spcAft>
                <a:spcPts val="1176"/>
              </a:spcAft>
              <a:defRPr/>
            </a:pPr>
            <a:r>
              <a:rPr lang="en-US" sz="1765" kern="0" dirty="0">
                <a:solidFill>
                  <a:schemeClr val="tx1"/>
                </a:solidFill>
                <a:cs typeface="Segoe UI" panose="020B0502040204020203" pitchFamily="34" charset="0"/>
              </a:rPr>
              <a:t>Lower total storage costs by </a:t>
            </a:r>
            <a:r>
              <a:rPr lang="en-US" sz="1765" kern="0" dirty="0">
                <a:solidFill>
                  <a:schemeClr val="accent1"/>
                </a:solidFill>
                <a:latin typeface="Segoe UI Semibold" panose="020B0702040204020203" pitchFamily="34" charset="0"/>
                <a:cs typeface="Segoe UI Semibold" panose="020B0702040204020203" pitchFamily="34" charset="0"/>
              </a:rPr>
              <a:t>up to 60%</a:t>
            </a:r>
          </a:p>
          <a:p>
            <a:pPr defTabSz="914102" fontAlgn="base">
              <a:spcBef>
                <a:spcPct val="0"/>
              </a:spcBef>
              <a:spcAft>
                <a:spcPts val="1176"/>
              </a:spcAft>
              <a:defRPr/>
            </a:pPr>
            <a:r>
              <a:rPr lang="en-US" sz="1765" kern="0" dirty="0">
                <a:solidFill>
                  <a:schemeClr val="tx1"/>
                </a:solidFill>
                <a:cs typeface="Segoe UI" panose="020B0502040204020203" pitchFamily="34" charset="0"/>
              </a:rPr>
              <a:t>Improve data protection</a:t>
            </a:r>
          </a:p>
          <a:p>
            <a:pPr defTabSz="914102" fontAlgn="base">
              <a:spcBef>
                <a:spcPct val="0"/>
              </a:spcBef>
              <a:spcAft>
                <a:spcPts val="1176"/>
              </a:spcAft>
              <a:defRPr/>
            </a:pPr>
            <a:r>
              <a:rPr lang="en-US" sz="1765" kern="0" dirty="0">
                <a:solidFill>
                  <a:schemeClr val="tx1"/>
                </a:solidFill>
                <a:cs typeface="Segoe UI" panose="020B0502040204020203" pitchFamily="34" charset="0"/>
              </a:rPr>
              <a:t>Increase storage agility</a:t>
            </a:r>
          </a:p>
          <a:p>
            <a:pPr defTabSz="914102" fontAlgn="base">
              <a:spcBef>
                <a:spcPct val="0"/>
              </a:spcBef>
              <a:spcAft>
                <a:spcPts val="1176"/>
              </a:spcAft>
              <a:defRPr/>
            </a:pPr>
            <a:r>
              <a:rPr lang="en-US" sz="1765" kern="0" dirty="0">
                <a:solidFill>
                  <a:schemeClr val="tx1"/>
                </a:solidFill>
                <a:cs typeface="Segoe UI" panose="020B0502040204020203" pitchFamily="34" charset="0"/>
              </a:rPr>
              <a:t>Enable virtually bottomless storage </a:t>
            </a:r>
          </a:p>
          <a:p>
            <a:pPr defTabSz="914102" fontAlgn="base">
              <a:spcBef>
                <a:spcPct val="0"/>
              </a:spcBef>
              <a:spcAft>
                <a:spcPts val="1176"/>
              </a:spcAft>
              <a:defRPr/>
            </a:pPr>
            <a:endParaRPr lang="en-US" sz="1765" kern="0" dirty="0">
              <a:solidFill>
                <a:schemeClr val="tx1"/>
              </a:solidFill>
              <a:latin typeface="+mj-lt"/>
              <a:cs typeface="Segoe UI" panose="020B0502040204020203" pitchFamily="34" charset="0"/>
            </a:endParaRPr>
          </a:p>
        </p:txBody>
      </p:sp>
      <p:sp>
        <p:nvSpPr>
          <p:cNvPr id="171" name="TextBox 170"/>
          <p:cNvSpPr txBox="1"/>
          <p:nvPr/>
        </p:nvSpPr>
        <p:spPr>
          <a:xfrm>
            <a:off x="384997" y="1170544"/>
            <a:ext cx="11939962" cy="452443"/>
          </a:xfrm>
          <a:prstGeom prst="rect">
            <a:avLst/>
          </a:prstGeom>
          <a:noFill/>
          <a:ln>
            <a:noFill/>
          </a:ln>
        </p:spPr>
        <p:txBody>
          <a:bodyPr wrap="square" lIns="0" tIns="143407" rIns="179259" bIns="143407" rtlCol="0" anchor="b" anchorCtr="0">
            <a:noAutofit/>
          </a:bodyPr>
          <a:lstStyle/>
          <a:p>
            <a:pPr defTabSz="896214">
              <a:spcBef>
                <a:spcPts val="1567"/>
              </a:spcBef>
              <a:spcAft>
                <a:spcPts val="588"/>
              </a:spcAft>
              <a:defRPr/>
            </a:pPr>
            <a:endParaRPr lang="en-US" sz="1961" kern="0" dirty="0">
              <a:solidFill>
                <a:schemeClr val="accent1"/>
              </a:solidFill>
              <a:latin typeface="Segoe UI" panose="020B0502040204020203" pitchFamily="34" charset="0"/>
              <a:cs typeface="Segoe UI" panose="020B0502040204020203" pitchFamily="34" charset="0"/>
            </a:endParaRPr>
          </a:p>
        </p:txBody>
      </p:sp>
      <p:sp>
        <p:nvSpPr>
          <p:cNvPr id="172" name="Rectangle 171"/>
          <p:cNvSpPr/>
          <p:nvPr/>
        </p:nvSpPr>
        <p:spPr bwMode="auto">
          <a:xfrm>
            <a:off x="803815" y="3201425"/>
            <a:ext cx="2358099" cy="32276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3927" fontAlgn="base">
              <a:spcBef>
                <a:spcPct val="0"/>
              </a:spcBef>
              <a:spcAft>
                <a:spcPts val="2353"/>
              </a:spcAft>
              <a:defRPr/>
            </a:pPr>
            <a:endParaRPr lang="en-US" sz="1567" kern="0" dirty="0">
              <a:solidFill>
                <a:schemeClr val="tx1"/>
              </a:solidFill>
            </a:endParaRPr>
          </a:p>
        </p:txBody>
      </p:sp>
      <p:sp>
        <p:nvSpPr>
          <p:cNvPr id="16" name="AutoShape 10"/>
          <p:cNvSpPr>
            <a:spLocks noChangeAspect="1" noChangeArrowheads="1" noTextEdit="1"/>
          </p:cNvSpPr>
          <p:nvPr/>
        </p:nvSpPr>
        <p:spPr bwMode="auto">
          <a:xfrm>
            <a:off x="6678988" y="4673765"/>
            <a:ext cx="286318" cy="28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dirty="0">
              <a:solidFill>
                <a:sysClr val="windowText" lastClr="000000"/>
              </a:solidFill>
            </a:endParaRPr>
          </a:p>
        </p:txBody>
      </p:sp>
      <p:sp>
        <p:nvSpPr>
          <p:cNvPr id="10" name="Title 9"/>
          <p:cNvSpPr>
            <a:spLocks noGrp="1"/>
          </p:cNvSpPr>
          <p:nvPr>
            <p:ph type="title"/>
          </p:nvPr>
        </p:nvSpPr>
        <p:spPr>
          <a:xfrm>
            <a:off x="314994" y="186227"/>
            <a:ext cx="11413231" cy="899409"/>
          </a:xfrm>
        </p:spPr>
        <p:txBody>
          <a:bodyPr/>
          <a:lstStyle/>
          <a:p>
            <a:r>
              <a:rPr lang="en-US" dirty="0"/>
              <a:t>How StorSimple works</a:t>
            </a:r>
          </a:p>
        </p:txBody>
      </p:sp>
      <p:sp>
        <p:nvSpPr>
          <p:cNvPr id="65" name="Round Single Corner Rectangle 64"/>
          <p:cNvSpPr/>
          <p:nvPr/>
        </p:nvSpPr>
        <p:spPr bwMode="auto">
          <a:xfrm>
            <a:off x="724501" y="2895088"/>
            <a:ext cx="4271506" cy="3838938"/>
          </a:xfrm>
          <a:prstGeom prst="round1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6678989" y="2436683"/>
            <a:ext cx="4391237" cy="1297423"/>
          </a:xfrm>
          <a:prstGeom prst="rect">
            <a:avLst/>
          </a:prstGeom>
        </p:spPr>
        <p:txBody>
          <a:bodyPr wrap="square">
            <a:spAutoFit/>
          </a:bodyPr>
          <a:lstStyle/>
          <a:p>
            <a:pPr defTabSz="896214">
              <a:defRPr/>
            </a:pPr>
            <a:r>
              <a:rPr lang="en-US" sz="1961" kern="0" dirty="0">
                <a:solidFill>
                  <a:sysClr val="windowText" lastClr="000000"/>
                </a:solidFill>
                <a:latin typeface="Segoe UI Semibold" panose="020B0702040204020203" pitchFamily="34" charset="0"/>
                <a:cs typeface="Segoe UI Semibold" panose="020B0702040204020203" pitchFamily="34" charset="0"/>
              </a:rPr>
              <a:t>However, the data in the cloud is still safe and reliably accessible.</a:t>
            </a:r>
          </a:p>
          <a:p>
            <a:pPr defTabSz="896214">
              <a:defRPr/>
            </a:pPr>
            <a:endParaRPr lang="en-US" sz="1961" kern="0" dirty="0">
              <a:solidFill>
                <a:sysClr val="windowText" lastClr="000000"/>
              </a:solidFill>
              <a:latin typeface="Segoe UI Semibold" panose="020B0702040204020203" pitchFamily="34" charset="0"/>
              <a:cs typeface="Segoe UI Semibold" panose="020B0702040204020203" pitchFamily="34" charset="0"/>
            </a:endParaRPr>
          </a:p>
          <a:p>
            <a:pPr defTabSz="896214">
              <a:defRPr/>
            </a:pPr>
            <a:r>
              <a:rPr lang="en-US" sz="1961" kern="0" dirty="0">
                <a:solidFill>
                  <a:sysClr val="windowText" lastClr="000000"/>
                </a:solidFill>
                <a:latin typeface="Segoe UI Semibold" panose="020B0702040204020203" pitchFamily="34" charset="0"/>
                <a:cs typeface="Segoe UI Semibold" panose="020B0702040204020203" pitchFamily="34" charset="0"/>
              </a:rPr>
              <a:t>This results in:</a:t>
            </a:r>
          </a:p>
        </p:txBody>
      </p:sp>
      <p:grpSp>
        <p:nvGrpSpPr>
          <p:cNvPr id="11" name="Group 10"/>
          <p:cNvGrpSpPr/>
          <p:nvPr/>
        </p:nvGrpSpPr>
        <p:grpSpPr>
          <a:xfrm>
            <a:off x="6740493" y="4250217"/>
            <a:ext cx="286358" cy="286358"/>
            <a:chOff x="625309" y="2168525"/>
            <a:chExt cx="292100" cy="292100"/>
          </a:xfrm>
        </p:grpSpPr>
        <p:sp>
          <p:nvSpPr>
            <p:cNvPr id="12"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13"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14"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17"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grpSp>
      <p:cxnSp>
        <p:nvCxnSpPr>
          <p:cNvPr id="18" name="Straight Connector 17"/>
          <p:cNvCxnSpPr/>
          <p:nvPr/>
        </p:nvCxnSpPr>
        <p:spPr>
          <a:xfrm>
            <a:off x="6741540" y="3927376"/>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40493" y="4659529"/>
            <a:ext cx="286358" cy="286358"/>
            <a:chOff x="625309" y="2168525"/>
            <a:chExt cx="292100" cy="292100"/>
          </a:xfrm>
        </p:grpSpPr>
        <p:sp>
          <p:nvSpPr>
            <p:cNvPr id="20"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1"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2"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3"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grpSp>
      <p:grpSp>
        <p:nvGrpSpPr>
          <p:cNvPr id="24" name="Group 23"/>
          <p:cNvGrpSpPr/>
          <p:nvPr/>
        </p:nvGrpSpPr>
        <p:grpSpPr>
          <a:xfrm>
            <a:off x="6740493" y="5083077"/>
            <a:ext cx="286358" cy="286358"/>
            <a:chOff x="625309" y="2168525"/>
            <a:chExt cx="292100" cy="292100"/>
          </a:xfrm>
        </p:grpSpPr>
        <p:sp>
          <p:nvSpPr>
            <p:cNvPr id="25"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6"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7"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8"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grpSp>
      <p:grpSp>
        <p:nvGrpSpPr>
          <p:cNvPr id="29" name="Group 28"/>
          <p:cNvGrpSpPr/>
          <p:nvPr/>
        </p:nvGrpSpPr>
        <p:grpSpPr>
          <a:xfrm>
            <a:off x="6740493" y="5502749"/>
            <a:ext cx="286358" cy="286358"/>
            <a:chOff x="625309" y="2168525"/>
            <a:chExt cx="292100" cy="292100"/>
          </a:xfrm>
        </p:grpSpPr>
        <p:sp>
          <p:nvSpPr>
            <p:cNvPr id="30"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31"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32"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33"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grpSp>
      <p:sp>
        <p:nvSpPr>
          <p:cNvPr id="86" name="Rectangle 85"/>
          <p:cNvSpPr/>
          <p:nvPr/>
        </p:nvSpPr>
        <p:spPr>
          <a:xfrm>
            <a:off x="384997" y="2387619"/>
            <a:ext cx="4530400" cy="3228471"/>
          </a:xfrm>
          <a:prstGeom prst="rect">
            <a:avLst/>
          </a:prstGeom>
        </p:spPr>
        <p:txBody>
          <a:bodyPr wrap="square">
            <a:spAutoFit/>
          </a:bodyPr>
          <a:lstStyle/>
          <a:p>
            <a:pPr defTabSz="896386">
              <a:lnSpc>
                <a:spcPct val="130000"/>
              </a:lnSpc>
              <a:defRPr/>
            </a:pPr>
            <a:r>
              <a:rPr lang="en-US" sz="1961" kern="0" dirty="0">
                <a:solidFill>
                  <a:sysClr val="windowText" lastClr="000000"/>
                </a:solidFill>
                <a:latin typeface="Segoe UI Semibold" panose="020B0702040204020203" pitchFamily="34" charset="0"/>
                <a:cs typeface="Segoe UI Semibold" panose="020B0702040204020203" pitchFamily="34" charset="0"/>
              </a:rPr>
              <a:t>StorSimple</a:t>
            </a:r>
            <a:r>
              <a:rPr lang="en-US" sz="1961" kern="0" dirty="0">
                <a:solidFill>
                  <a:sysClr val="windowText" lastClr="000000"/>
                </a:solidFill>
              </a:rPr>
              <a:t> </a:t>
            </a:r>
            <a:r>
              <a:rPr lang="en-US" sz="1961" b="1" i="1" kern="0" dirty="0">
                <a:solidFill>
                  <a:schemeClr val="accent1"/>
                </a:solidFill>
              </a:rPr>
              <a:t>tiers</a:t>
            </a:r>
            <a:r>
              <a:rPr lang="en-US" sz="1961" kern="0" dirty="0">
                <a:solidFill>
                  <a:sysClr val="windowText" lastClr="000000"/>
                </a:solidFill>
              </a:rPr>
              <a:t> </a:t>
            </a:r>
            <a:r>
              <a:rPr lang="en-US" sz="1961" kern="0" dirty="0">
                <a:solidFill>
                  <a:sysClr val="windowText" lastClr="000000"/>
                </a:solidFill>
                <a:latin typeface="Segoe UI Semibold" panose="020B0702040204020203" pitchFamily="34" charset="0"/>
                <a:cs typeface="Segoe UI Semibold" panose="020B0702040204020203" pitchFamily="34" charset="0"/>
              </a:rPr>
              <a:t>data</a:t>
            </a:r>
          </a:p>
          <a:p>
            <a:pPr defTabSz="896386">
              <a:lnSpc>
                <a:spcPct val="130000"/>
              </a:lnSpc>
              <a:defRPr/>
            </a:pPr>
            <a:endParaRPr lang="en-US" sz="1961" kern="0" dirty="0">
              <a:solidFill>
                <a:sysClr val="windowText" lastClr="000000"/>
              </a:solidFill>
            </a:endParaRPr>
          </a:p>
          <a:p>
            <a:pPr defTabSz="896386">
              <a:lnSpc>
                <a:spcPct val="130000"/>
              </a:lnSpc>
              <a:defRPr/>
            </a:pPr>
            <a:r>
              <a:rPr lang="en-US" sz="1961" kern="0" dirty="0">
                <a:solidFill>
                  <a:sysClr val="windowText" lastClr="000000"/>
                </a:solidFill>
              </a:rPr>
              <a:t>moving aging, less accessed data        to the cloud, at </a:t>
            </a:r>
            <a:r>
              <a:rPr lang="en-US" sz="1961" kern="0" dirty="0">
                <a:solidFill>
                  <a:schemeClr val="accent1"/>
                </a:solidFill>
                <a:latin typeface="Segoe UI Semibold" panose="020B0702040204020203" pitchFamily="34" charset="0"/>
                <a:cs typeface="Segoe UI Semibold" panose="020B0702040204020203" pitchFamily="34" charset="0"/>
              </a:rPr>
              <a:t>lower costs</a:t>
            </a:r>
          </a:p>
          <a:p>
            <a:pPr defTabSz="896386">
              <a:lnSpc>
                <a:spcPct val="130000"/>
              </a:lnSpc>
              <a:defRPr/>
            </a:pPr>
            <a:endParaRPr lang="en-US" sz="1961" kern="0" dirty="0">
              <a:solidFill>
                <a:sysClr val="windowText" lastClr="000000"/>
              </a:solidFill>
            </a:endParaRPr>
          </a:p>
          <a:p>
            <a:pPr defTabSz="896386">
              <a:lnSpc>
                <a:spcPct val="130000"/>
              </a:lnSpc>
              <a:defRPr/>
            </a:pPr>
            <a:r>
              <a:rPr lang="en-US" sz="1961" kern="0" dirty="0">
                <a:solidFill>
                  <a:sysClr val="windowText" lastClr="000000"/>
                </a:solidFill>
              </a:rPr>
              <a:t>rather than keeping it with your   mission-critical data in your datacenter (or at some remote location).</a:t>
            </a:r>
          </a:p>
        </p:txBody>
      </p:sp>
      <p:cxnSp>
        <p:nvCxnSpPr>
          <p:cNvPr id="87" name="Straight Connector 86"/>
          <p:cNvCxnSpPr/>
          <p:nvPr/>
        </p:nvCxnSpPr>
        <p:spPr>
          <a:xfrm>
            <a:off x="474659" y="3049901"/>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74659" y="4245134"/>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797192" y="2517946"/>
            <a:ext cx="0" cy="2980613"/>
          </a:xfrm>
          <a:prstGeom prst="line">
            <a:avLst/>
          </a:prstGeom>
          <a:noFill/>
          <a:ln w="15875" cap="rnd">
            <a:solidFill>
              <a:schemeClr val="bg2"/>
            </a:solidFill>
            <a:prstDash val="dash"/>
            <a:round/>
            <a:headEnd/>
            <a:tailEnd/>
          </a:ln>
          <a:extLst>
            <a:ext uri="{909E8E84-426E-40DD-AFC4-6F175D3DCCD1}">
              <a14:hiddenFill xmlns:a14="http://schemas.microsoft.com/office/drawing/2010/main">
                <a:solidFill>
                  <a:srgbClr val="FFFFFF"/>
                </a:solidFill>
              </a14:hiddenFill>
            </a:ext>
          </a:extLst>
        </p:spPr>
      </p:cxnSp>
      <p:sp>
        <p:nvSpPr>
          <p:cNvPr id="34" name="TextBox 33"/>
          <p:cNvSpPr txBox="1"/>
          <p:nvPr/>
        </p:nvSpPr>
        <p:spPr>
          <a:xfrm>
            <a:off x="376499" y="1195124"/>
            <a:ext cx="9793655" cy="779351"/>
          </a:xfrm>
          <a:prstGeom prst="rect">
            <a:avLst/>
          </a:prstGeom>
          <a:noFill/>
          <a:ln>
            <a:noFill/>
          </a:ln>
        </p:spPr>
        <p:txBody>
          <a:bodyPr wrap="square" lIns="0" tIns="0" rIns="0" bIns="0" rtlCol="0" anchor="t" anchorCtr="0">
            <a:noAutofit/>
          </a:bodyPr>
          <a:lstStyle/>
          <a:p>
            <a:pPr>
              <a:spcBef>
                <a:spcPts val="1568"/>
              </a:spcBef>
              <a:spcAft>
                <a:spcPts val="588"/>
              </a:spcAft>
            </a:pPr>
            <a:r>
              <a:rPr lang="en-US" sz="1961" dirty="0">
                <a:solidFill>
                  <a:srgbClr val="0078D7"/>
                </a:solidFill>
              </a:rPr>
              <a:t>Enables data mobility between your datacenter and the cloud</a:t>
            </a:r>
          </a:p>
        </p:txBody>
      </p:sp>
    </p:spTree>
    <p:extLst>
      <p:ext uri="{BB962C8B-B14F-4D97-AF65-F5344CB8AC3E}">
        <p14:creationId xmlns:p14="http://schemas.microsoft.com/office/powerpoint/2010/main" val="346582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p:txBody>
          <a:bodyPr/>
          <a:lstStyle/>
          <a:p>
            <a:r>
              <a:rPr lang="en-US" dirty="0">
                <a:solidFill>
                  <a:schemeClr val="accent1"/>
                </a:solidFill>
              </a:rPr>
              <a:t>Supported workloads</a:t>
            </a:r>
          </a:p>
        </p:txBody>
      </p:sp>
      <p:sp>
        <p:nvSpPr>
          <p:cNvPr id="36" name="TextBox 35"/>
          <p:cNvSpPr txBox="1"/>
          <p:nvPr/>
        </p:nvSpPr>
        <p:spPr>
          <a:xfrm>
            <a:off x="333650" y="396817"/>
            <a:ext cx="7622965" cy="452507"/>
          </a:xfrm>
          <a:prstGeom prst="rect">
            <a:avLst/>
          </a:prstGeom>
          <a:noFill/>
          <a:ln>
            <a:noFill/>
          </a:ln>
        </p:spPr>
        <p:txBody>
          <a:bodyPr wrap="square" lIns="0" tIns="143428" rIns="179285" bIns="143428" rtlCol="0" anchor="b" anchorCtr="0">
            <a:noAutofit/>
          </a:bodyPr>
          <a:lstStyle/>
          <a:p>
            <a:pPr defTabSz="896386">
              <a:spcBef>
                <a:spcPts val="1568"/>
              </a:spcBef>
              <a:spcAft>
                <a:spcPts val="588"/>
              </a:spcAft>
              <a:defRPr/>
            </a:pPr>
            <a:r>
              <a:rPr lang="en-US" sz="1961" kern="0" dirty="0">
                <a:solidFill>
                  <a:schemeClr val="accent1"/>
                </a:solidFill>
                <a:latin typeface="Segoe UI" panose="020B0502040204020203" pitchFamily="34" charset="0"/>
                <a:cs typeface="Segoe UI" panose="020B0502040204020203" pitchFamily="34" charset="0"/>
              </a:rPr>
              <a:t>How customers benefit</a:t>
            </a:r>
          </a:p>
        </p:txBody>
      </p:sp>
      <p:cxnSp>
        <p:nvCxnSpPr>
          <p:cNvPr id="32" name="Straight Connector 31"/>
          <p:cNvCxnSpPr/>
          <p:nvPr/>
        </p:nvCxnSpPr>
        <p:spPr>
          <a:xfrm>
            <a:off x="710959" y="4060019"/>
            <a:ext cx="10770084" cy="0"/>
          </a:xfrm>
          <a:prstGeom prst="line">
            <a:avLst/>
          </a:prstGeom>
          <a:ln w="15875" cap="rnd">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985770" y="4228625"/>
            <a:ext cx="0" cy="1777908"/>
          </a:xfrm>
          <a:prstGeom prst="line">
            <a:avLst/>
          </a:prstGeom>
          <a:ln w="15875" cap="rnd">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135" y="4090940"/>
            <a:ext cx="4309406" cy="640430"/>
          </a:xfrm>
          <a:prstGeom prst="rect">
            <a:avLst/>
          </a:prstGeom>
          <a:noFill/>
          <a:ln>
            <a:noFill/>
          </a:ln>
        </p:spPr>
        <p:txBody>
          <a:bodyPr vert="horz" wrap="square" lIns="0" tIns="0" rIns="0" bIns="0" rtlCol="0" anchor="ctr">
            <a:noAutofit/>
          </a:bodyPr>
          <a:lstStyle/>
          <a:p>
            <a:pPr algn="ctr" defTabSz="914225">
              <a:defRPr/>
            </a:pPr>
            <a:r>
              <a:rPr lang="en-US" sz="1765" kern="0" dirty="0">
                <a:solidFill>
                  <a:srgbClr val="0078D7"/>
                </a:solidFill>
                <a:latin typeface="Segoe UI Semibold" panose="020B0702040204020203" pitchFamily="34" charset="0"/>
                <a:ea typeface="Segoe UI Symbol" panose="020B0502040204020203" pitchFamily="34" charset="0"/>
                <a:cs typeface="Segoe UI Semibold" panose="020B0702040204020203" pitchFamily="34" charset="0"/>
              </a:rPr>
              <a:t>Capacity driven workloads</a:t>
            </a:r>
          </a:p>
        </p:txBody>
      </p:sp>
      <p:sp>
        <p:nvSpPr>
          <p:cNvPr id="37" name="TextBox 36"/>
          <p:cNvSpPr txBox="1"/>
          <p:nvPr/>
        </p:nvSpPr>
        <p:spPr>
          <a:xfrm>
            <a:off x="6096000" y="4090940"/>
            <a:ext cx="4328081" cy="640430"/>
          </a:xfrm>
          <a:prstGeom prst="rect">
            <a:avLst/>
          </a:prstGeom>
          <a:noFill/>
          <a:ln>
            <a:noFill/>
          </a:ln>
        </p:spPr>
        <p:txBody>
          <a:bodyPr vert="horz" wrap="square" lIns="0" tIns="0" rIns="0" bIns="0" rtlCol="0" anchor="ctr">
            <a:noAutofit/>
          </a:bodyPr>
          <a:lstStyle/>
          <a:p>
            <a:pPr algn="ctr" defTabSz="914225">
              <a:defRPr/>
            </a:pPr>
            <a:r>
              <a:rPr lang="en-US" sz="1765" kern="0" dirty="0">
                <a:solidFill>
                  <a:srgbClr val="0078D7"/>
                </a:solidFill>
                <a:latin typeface="Segoe UI Semibold" panose="020B0702040204020203" pitchFamily="34" charset="0"/>
                <a:ea typeface="Segoe UI Symbol" panose="020B0502040204020203" pitchFamily="34" charset="0"/>
                <a:cs typeface="Segoe UI Semibold" panose="020B0702040204020203" pitchFamily="34" charset="0"/>
              </a:rPr>
              <a:t>Traditional on-premises workloads</a:t>
            </a:r>
          </a:p>
        </p:txBody>
      </p:sp>
      <p:sp>
        <p:nvSpPr>
          <p:cNvPr id="38" name="TextBox 37"/>
          <p:cNvSpPr txBox="1"/>
          <p:nvPr/>
        </p:nvSpPr>
        <p:spPr>
          <a:xfrm>
            <a:off x="552935" y="1923663"/>
            <a:ext cx="4328081" cy="640430"/>
          </a:xfrm>
          <a:prstGeom prst="rect">
            <a:avLst/>
          </a:prstGeom>
          <a:noFill/>
          <a:ln>
            <a:noFill/>
          </a:ln>
        </p:spPr>
        <p:txBody>
          <a:bodyPr vert="horz" wrap="square" lIns="0" tIns="0" rIns="0" bIns="0" rtlCol="0" anchor="ctr">
            <a:noAutofit/>
          </a:bodyPr>
          <a:lstStyle/>
          <a:p>
            <a:pPr algn="ctr" defTabSz="914225">
              <a:defRPr/>
            </a:pPr>
            <a:r>
              <a:rPr lang="en-US" sz="1765" kern="0" dirty="0">
                <a:solidFill>
                  <a:srgbClr val="0078D7"/>
                </a:solidFill>
                <a:latin typeface="Segoe UI Semibold" panose="020B0702040204020203" pitchFamily="34" charset="0"/>
                <a:ea typeface="Segoe UI Symbol" panose="020B0502040204020203" pitchFamily="34" charset="0"/>
                <a:cs typeface="Segoe UI Semibold" panose="020B0702040204020203" pitchFamily="34" charset="0"/>
              </a:rPr>
              <a:t>Infrastructure on-demand workloads</a:t>
            </a:r>
          </a:p>
        </p:txBody>
      </p:sp>
      <p:pic>
        <p:nvPicPr>
          <p:cNvPr id="40" name="Picture 39"/>
          <p:cNvPicPr>
            <a:picLocks noChangeAspect="1"/>
          </p:cNvPicPr>
          <p:nvPr/>
        </p:nvPicPr>
        <p:blipFill rotWithShape="1">
          <a:blip r:embed="rId3">
            <a:duotone>
              <a:schemeClr val="accent1">
                <a:shade val="45000"/>
                <a:satMod val="135000"/>
              </a:schemeClr>
              <a:prstClr val="white"/>
            </a:duotone>
          </a:blip>
          <a:srcRect l="44258" t="-5824" r="34997" b="59015"/>
          <a:stretch/>
        </p:blipFill>
        <p:spPr>
          <a:xfrm>
            <a:off x="8553325" y="4764451"/>
            <a:ext cx="1251732" cy="791495"/>
          </a:xfrm>
          <a:prstGeom prst="rect">
            <a:avLst/>
          </a:prstGeom>
        </p:spPr>
      </p:pic>
      <p:sp>
        <p:nvSpPr>
          <p:cNvPr id="41" name="Rectangle 40"/>
          <p:cNvSpPr/>
          <p:nvPr/>
        </p:nvSpPr>
        <p:spPr bwMode="auto">
          <a:xfrm>
            <a:off x="10194969" y="4786413"/>
            <a:ext cx="875081" cy="7207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pic>
        <p:nvPicPr>
          <p:cNvPr id="42" name="Picture 2" descr="http://thomaslarock.com/wp-content/uploads/2011/12/SQL-Server-2012.png?e934c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0345" y="4897420"/>
            <a:ext cx="704056" cy="57865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4092009" y="5536735"/>
            <a:ext cx="1555425"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Archives</a:t>
            </a:r>
          </a:p>
        </p:txBody>
      </p:sp>
      <p:sp>
        <p:nvSpPr>
          <p:cNvPr id="44" name="TextBox 43"/>
          <p:cNvSpPr txBox="1"/>
          <p:nvPr/>
        </p:nvSpPr>
        <p:spPr>
          <a:xfrm>
            <a:off x="1178160" y="3500839"/>
            <a:ext cx="1517280" cy="402612"/>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DR</a:t>
            </a:r>
          </a:p>
        </p:txBody>
      </p:sp>
      <p:sp>
        <p:nvSpPr>
          <p:cNvPr id="45" name="TextBox 44"/>
          <p:cNvSpPr txBox="1"/>
          <p:nvPr/>
        </p:nvSpPr>
        <p:spPr>
          <a:xfrm>
            <a:off x="3814400" y="3500839"/>
            <a:ext cx="1646327" cy="402612"/>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Search / Data mining</a:t>
            </a:r>
          </a:p>
        </p:txBody>
      </p:sp>
      <p:sp>
        <p:nvSpPr>
          <p:cNvPr id="48" name="TextBox 47"/>
          <p:cNvSpPr txBox="1"/>
          <p:nvPr/>
        </p:nvSpPr>
        <p:spPr>
          <a:xfrm>
            <a:off x="6486414" y="3500839"/>
            <a:ext cx="1646327" cy="402612"/>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Dev / Test</a:t>
            </a:r>
          </a:p>
        </p:txBody>
      </p:sp>
      <p:sp>
        <p:nvSpPr>
          <p:cNvPr id="49" name="TextBox 48"/>
          <p:cNvSpPr txBox="1"/>
          <p:nvPr/>
        </p:nvSpPr>
        <p:spPr>
          <a:xfrm>
            <a:off x="9224800" y="3500839"/>
            <a:ext cx="1646327" cy="402612"/>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Cloud apps</a:t>
            </a:r>
          </a:p>
        </p:txBody>
      </p:sp>
      <p:sp>
        <p:nvSpPr>
          <p:cNvPr id="50" name="TextBox 49"/>
          <p:cNvSpPr txBox="1"/>
          <p:nvPr/>
        </p:nvSpPr>
        <p:spPr>
          <a:xfrm>
            <a:off x="789981" y="5536735"/>
            <a:ext cx="1600644"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File shares</a:t>
            </a:r>
          </a:p>
        </p:txBody>
      </p:sp>
      <p:sp>
        <p:nvSpPr>
          <p:cNvPr id="51" name="TextBox 50"/>
          <p:cNvSpPr txBox="1"/>
          <p:nvPr/>
        </p:nvSpPr>
        <p:spPr>
          <a:xfrm>
            <a:off x="2409820" y="5536735"/>
            <a:ext cx="1646327"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Collaboration</a:t>
            </a:r>
          </a:p>
        </p:txBody>
      </p:sp>
      <p:sp>
        <p:nvSpPr>
          <p:cNvPr id="52" name="TextBox 51"/>
          <p:cNvSpPr txBox="1"/>
          <p:nvPr/>
        </p:nvSpPr>
        <p:spPr>
          <a:xfrm>
            <a:off x="6805946" y="5536735"/>
            <a:ext cx="1646327"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VM workloads</a:t>
            </a:r>
          </a:p>
        </p:txBody>
      </p:sp>
      <p:sp>
        <p:nvSpPr>
          <p:cNvPr id="53" name="TextBox 52"/>
          <p:cNvSpPr txBox="1"/>
          <p:nvPr/>
        </p:nvSpPr>
        <p:spPr>
          <a:xfrm>
            <a:off x="8382575" y="5536735"/>
            <a:ext cx="1646327"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SharePoint</a:t>
            </a:r>
          </a:p>
        </p:txBody>
      </p:sp>
      <p:sp>
        <p:nvSpPr>
          <p:cNvPr id="54" name="TextBox 53"/>
          <p:cNvSpPr txBox="1"/>
          <p:nvPr/>
        </p:nvSpPr>
        <p:spPr>
          <a:xfrm>
            <a:off x="9793162" y="5536735"/>
            <a:ext cx="1646327"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SQL Server</a:t>
            </a:r>
          </a:p>
        </p:txBody>
      </p:sp>
      <p:pic>
        <p:nvPicPr>
          <p:cNvPr id="55" name="Picture 54"/>
          <p:cNvPicPr>
            <a:picLocks noChangeAspect="1"/>
          </p:cNvPicPr>
          <p:nvPr/>
        </p:nvPicPr>
        <p:blipFill>
          <a:blip r:embed="rId5">
            <a:grayscl/>
          </a:blip>
          <a:stretch>
            <a:fillRect/>
          </a:stretch>
        </p:blipFill>
        <p:spPr>
          <a:xfrm>
            <a:off x="6878663" y="5269680"/>
            <a:ext cx="1472854" cy="346553"/>
          </a:xfrm>
          <a:prstGeom prst="rect">
            <a:avLst/>
          </a:prstGeom>
        </p:spPr>
      </p:pic>
      <p:pic>
        <p:nvPicPr>
          <p:cNvPr id="56" name="Picture 55"/>
          <p:cNvPicPr>
            <a:picLocks noChangeAspect="1"/>
          </p:cNvPicPr>
          <p:nvPr/>
        </p:nvPicPr>
        <p:blipFill>
          <a:blip r:embed="rId6"/>
          <a:stretch>
            <a:fillRect/>
          </a:stretch>
        </p:blipFill>
        <p:spPr>
          <a:xfrm>
            <a:off x="7678658" y="5096134"/>
            <a:ext cx="555916" cy="90614"/>
          </a:xfrm>
          <a:prstGeom prst="rect">
            <a:avLst/>
          </a:prstGeom>
        </p:spPr>
      </p:pic>
      <p:pic>
        <p:nvPicPr>
          <p:cNvPr id="57" name="Picture 56"/>
          <p:cNvPicPr>
            <a:picLocks noChangeAspect="1"/>
          </p:cNvPicPr>
          <p:nvPr/>
        </p:nvPicPr>
        <p:blipFill>
          <a:blip r:embed="rId7">
            <a:grayscl/>
          </a:blip>
          <a:stretch>
            <a:fillRect/>
          </a:stretch>
        </p:blipFill>
        <p:spPr>
          <a:xfrm>
            <a:off x="6888463" y="4738125"/>
            <a:ext cx="589473" cy="509090"/>
          </a:xfrm>
          <a:prstGeom prst="rect">
            <a:avLst/>
          </a:prstGeom>
        </p:spPr>
      </p:pic>
      <p:pic>
        <p:nvPicPr>
          <p:cNvPr id="134" name="Picture 133"/>
          <p:cNvPicPr>
            <a:picLocks noChangeAspect="1"/>
          </p:cNvPicPr>
          <p:nvPr/>
        </p:nvPicPr>
        <p:blipFill>
          <a:blip r:embed="rId8"/>
          <a:stretch>
            <a:fillRect/>
          </a:stretch>
        </p:blipFill>
        <p:spPr>
          <a:xfrm>
            <a:off x="4577796" y="5007171"/>
            <a:ext cx="600810" cy="444683"/>
          </a:xfrm>
          <a:prstGeom prst="rect">
            <a:avLst/>
          </a:prstGeom>
        </p:spPr>
      </p:pic>
      <p:pic>
        <p:nvPicPr>
          <p:cNvPr id="135" name="Picture 134"/>
          <p:cNvPicPr>
            <a:picLocks noChangeAspect="1"/>
          </p:cNvPicPr>
          <p:nvPr/>
        </p:nvPicPr>
        <p:blipFill>
          <a:blip r:embed="rId9"/>
          <a:stretch>
            <a:fillRect/>
          </a:stretch>
        </p:blipFill>
        <p:spPr>
          <a:xfrm>
            <a:off x="3018009" y="5006843"/>
            <a:ext cx="460896" cy="469388"/>
          </a:xfrm>
          <a:prstGeom prst="rect">
            <a:avLst/>
          </a:prstGeom>
        </p:spPr>
      </p:pic>
      <p:pic>
        <p:nvPicPr>
          <p:cNvPr id="7" name="Picture 6"/>
          <p:cNvPicPr>
            <a:picLocks noChangeAspect="1"/>
          </p:cNvPicPr>
          <p:nvPr/>
        </p:nvPicPr>
        <p:blipFill>
          <a:blip r:embed="rId10"/>
          <a:stretch>
            <a:fillRect/>
          </a:stretch>
        </p:blipFill>
        <p:spPr>
          <a:xfrm>
            <a:off x="1290179" y="5011289"/>
            <a:ext cx="600810" cy="436448"/>
          </a:xfrm>
          <a:prstGeom prst="rect">
            <a:avLst/>
          </a:prstGeom>
        </p:spPr>
      </p:pic>
      <p:pic>
        <p:nvPicPr>
          <p:cNvPr id="9" name="Picture 8"/>
          <p:cNvPicPr>
            <a:picLocks noChangeAspect="1"/>
          </p:cNvPicPr>
          <p:nvPr/>
        </p:nvPicPr>
        <p:blipFill>
          <a:blip r:embed="rId11"/>
          <a:stretch>
            <a:fillRect/>
          </a:stretch>
        </p:blipFill>
        <p:spPr>
          <a:xfrm>
            <a:off x="9515177" y="2643286"/>
            <a:ext cx="1053476" cy="765843"/>
          </a:xfrm>
          <a:prstGeom prst="rect">
            <a:avLst/>
          </a:prstGeom>
        </p:spPr>
      </p:pic>
      <p:pic>
        <p:nvPicPr>
          <p:cNvPr id="10" name="Picture 9"/>
          <p:cNvPicPr>
            <a:picLocks noChangeAspect="1"/>
          </p:cNvPicPr>
          <p:nvPr/>
        </p:nvPicPr>
        <p:blipFill>
          <a:blip r:embed="rId12"/>
          <a:stretch>
            <a:fillRect/>
          </a:stretch>
        </p:blipFill>
        <p:spPr>
          <a:xfrm>
            <a:off x="7046207" y="2651521"/>
            <a:ext cx="526738" cy="732904"/>
          </a:xfrm>
          <a:prstGeom prst="rect">
            <a:avLst/>
          </a:prstGeom>
        </p:spPr>
      </p:pic>
      <p:pic>
        <p:nvPicPr>
          <p:cNvPr id="11" name="Picture 10"/>
          <p:cNvPicPr>
            <a:picLocks noChangeAspect="1"/>
          </p:cNvPicPr>
          <p:nvPr/>
        </p:nvPicPr>
        <p:blipFill>
          <a:blip r:embed="rId13"/>
          <a:stretch>
            <a:fillRect/>
          </a:stretch>
        </p:blipFill>
        <p:spPr>
          <a:xfrm>
            <a:off x="4370079" y="2684460"/>
            <a:ext cx="534968" cy="667025"/>
          </a:xfrm>
          <a:prstGeom prst="rect">
            <a:avLst/>
          </a:prstGeom>
        </p:spPr>
      </p:pic>
      <p:pic>
        <p:nvPicPr>
          <p:cNvPr id="12" name="Picture 11"/>
          <p:cNvPicPr>
            <a:picLocks noChangeAspect="1"/>
          </p:cNvPicPr>
          <p:nvPr/>
        </p:nvPicPr>
        <p:blipFill>
          <a:blip r:embed="rId14"/>
          <a:stretch>
            <a:fillRect/>
          </a:stretch>
        </p:blipFill>
        <p:spPr>
          <a:xfrm>
            <a:off x="1405946" y="2626816"/>
            <a:ext cx="1061706" cy="782313"/>
          </a:xfrm>
          <a:prstGeom prst="rect">
            <a:avLst/>
          </a:prstGeom>
        </p:spPr>
      </p:pic>
    </p:spTree>
    <p:extLst>
      <p:ext uri="{BB962C8B-B14F-4D97-AF65-F5344CB8AC3E}">
        <p14:creationId xmlns:p14="http://schemas.microsoft.com/office/powerpoint/2010/main" val="375992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6" name="Straight Connector 175"/>
          <p:cNvCxnSpPr/>
          <p:nvPr/>
        </p:nvCxnSpPr>
        <p:spPr>
          <a:xfrm rot="5400000" flipV="1">
            <a:off x="8350103" y="4237303"/>
            <a:ext cx="766362" cy="0"/>
          </a:xfrm>
          <a:prstGeom prst="line">
            <a:avLst/>
          </a:prstGeom>
          <a:ln w="15875" cap="rnd">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rot="5400000" flipV="1">
            <a:off x="8753544" y="4237303"/>
            <a:ext cx="766362" cy="0"/>
          </a:xfrm>
          <a:prstGeom prst="line">
            <a:avLst/>
          </a:prstGeom>
          <a:ln w="15875" cap="rnd">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9" name="TextBox 111"/>
          <p:cNvSpPr txBox="1"/>
          <p:nvPr/>
        </p:nvSpPr>
        <p:spPr>
          <a:xfrm>
            <a:off x="6214826" y="4101647"/>
            <a:ext cx="2413933" cy="422417"/>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96386">
              <a:defRPr/>
            </a:pPr>
            <a:r>
              <a:rPr lang="en-US" sz="1078" kern="0" dirty="0">
                <a:ea typeface="Segoe UI" panose="020B0502040204020203" pitchFamily="34" charset="0"/>
                <a:cs typeface="Segoe UI Semibold" panose="020B0702040204020203" pitchFamily="34" charset="0"/>
              </a:rPr>
              <a:t>Periodic VSS consistent cloud snapshots of production data</a:t>
            </a:r>
          </a:p>
        </p:txBody>
      </p:sp>
      <p:sp>
        <p:nvSpPr>
          <p:cNvPr id="144" name="Rectangle 143"/>
          <p:cNvSpPr/>
          <p:nvPr/>
        </p:nvSpPr>
        <p:spPr bwMode="auto">
          <a:xfrm>
            <a:off x="1010029" y="1999842"/>
            <a:ext cx="4680320" cy="374758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Largescale, on-demand capacity for              data protection</a:t>
            </a:r>
          </a:p>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Location independence for disaster recovery</a:t>
            </a:r>
          </a:p>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Shortened RTO for data availability for apps</a:t>
            </a:r>
          </a:p>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No purchases, upgrades and maintenance     for backups and tapes</a:t>
            </a:r>
          </a:p>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Capability to test and validate DR</a:t>
            </a:r>
          </a:p>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DR automation and single-click orchestration</a:t>
            </a:r>
          </a:p>
        </p:txBody>
      </p:sp>
      <p:grpSp>
        <p:nvGrpSpPr>
          <p:cNvPr id="146" name="Group 145"/>
          <p:cNvGrpSpPr/>
          <p:nvPr/>
        </p:nvGrpSpPr>
        <p:grpSpPr>
          <a:xfrm>
            <a:off x="521140" y="2008558"/>
            <a:ext cx="286358" cy="286358"/>
            <a:chOff x="625309" y="2168525"/>
            <a:chExt cx="292100" cy="292100"/>
          </a:xfrm>
        </p:grpSpPr>
        <p:sp>
          <p:nvSpPr>
            <p:cNvPr id="175"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77"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78"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80"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sp>
        <p:nvSpPr>
          <p:cNvPr id="147" name="AutoShape 10"/>
          <p:cNvSpPr>
            <a:spLocks noChangeAspect="1" noChangeArrowheads="1" noTextEdit="1"/>
          </p:cNvSpPr>
          <p:nvPr/>
        </p:nvSpPr>
        <p:spPr bwMode="auto">
          <a:xfrm>
            <a:off x="521140" y="2824103"/>
            <a:ext cx="286358" cy="28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nvGrpSpPr>
          <p:cNvPr id="148" name="Group 147"/>
          <p:cNvGrpSpPr/>
          <p:nvPr/>
        </p:nvGrpSpPr>
        <p:grpSpPr>
          <a:xfrm>
            <a:off x="521140" y="3403398"/>
            <a:ext cx="286358" cy="286358"/>
            <a:chOff x="625309" y="3479800"/>
            <a:chExt cx="292100" cy="292100"/>
          </a:xfrm>
        </p:grpSpPr>
        <p:sp>
          <p:nvSpPr>
            <p:cNvPr id="171" name="AutoShape 17"/>
            <p:cNvSpPr>
              <a:spLocks noChangeAspect="1" noChangeArrowheads="1" noTextEdit="1"/>
            </p:cNvSpPr>
            <p:nvPr/>
          </p:nvSpPr>
          <p:spPr bwMode="auto">
            <a:xfrm>
              <a:off x="625309" y="3479800"/>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72" name="Line 19"/>
            <p:cNvSpPr>
              <a:spLocks noChangeShapeType="1"/>
            </p:cNvSpPr>
            <p:nvPr/>
          </p:nvSpPr>
          <p:spPr bwMode="auto">
            <a:xfrm>
              <a:off x="693572" y="3622675"/>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73" name="Line 20"/>
            <p:cNvSpPr>
              <a:spLocks noChangeShapeType="1"/>
            </p:cNvSpPr>
            <p:nvPr/>
          </p:nvSpPr>
          <p:spPr bwMode="auto">
            <a:xfrm flipV="1">
              <a:off x="796759" y="3622675"/>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74" name="Line 21"/>
            <p:cNvSpPr>
              <a:spLocks noChangeShapeType="1"/>
            </p:cNvSpPr>
            <p:nvPr/>
          </p:nvSpPr>
          <p:spPr bwMode="auto">
            <a:xfrm>
              <a:off x="796759" y="3570288"/>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grpSp>
        <p:nvGrpSpPr>
          <p:cNvPr id="149" name="Group 148"/>
          <p:cNvGrpSpPr/>
          <p:nvPr/>
        </p:nvGrpSpPr>
        <p:grpSpPr>
          <a:xfrm>
            <a:off x="521140" y="3970393"/>
            <a:ext cx="286358" cy="286358"/>
            <a:chOff x="625309" y="4200525"/>
            <a:chExt cx="292100" cy="292100"/>
          </a:xfrm>
        </p:grpSpPr>
        <p:sp>
          <p:nvSpPr>
            <p:cNvPr id="165" name="AutoShape 24"/>
            <p:cNvSpPr>
              <a:spLocks noChangeAspect="1" noChangeArrowheads="1" noTextEdit="1"/>
            </p:cNvSpPr>
            <p:nvPr/>
          </p:nvSpPr>
          <p:spPr bwMode="auto">
            <a:xfrm>
              <a:off x="625309" y="4200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66" name="Line 26"/>
            <p:cNvSpPr>
              <a:spLocks noChangeShapeType="1"/>
            </p:cNvSpPr>
            <p:nvPr/>
          </p:nvSpPr>
          <p:spPr bwMode="auto">
            <a:xfrm>
              <a:off x="693572" y="4343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68" name="Line 27"/>
            <p:cNvSpPr>
              <a:spLocks noChangeShapeType="1"/>
            </p:cNvSpPr>
            <p:nvPr/>
          </p:nvSpPr>
          <p:spPr bwMode="auto">
            <a:xfrm flipV="1">
              <a:off x="796759" y="4343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69" name="Line 28"/>
            <p:cNvSpPr>
              <a:spLocks noChangeShapeType="1"/>
            </p:cNvSpPr>
            <p:nvPr/>
          </p:nvSpPr>
          <p:spPr bwMode="auto">
            <a:xfrm>
              <a:off x="796759" y="4291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grpSp>
        <p:nvGrpSpPr>
          <p:cNvPr id="150" name="Group 149"/>
          <p:cNvGrpSpPr/>
          <p:nvPr/>
        </p:nvGrpSpPr>
        <p:grpSpPr>
          <a:xfrm>
            <a:off x="521140" y="5356339"/>
            <a:ext cx="286358" cy="286358"/>
            <a:chOff x="625309" y="4906963"/>
            <a:chExt cx="292100" cy="292100"/>
          </a:xfrm>
        </p:grpSpPr>
        <p:sp>
          <p:nvSpPr>
            <p:cNvPr id="161" name="AutoShape 31"/>
            <p:cNvSpPr>
              <a:spLocks noChangeAspect="1" noChangeArrowheads="1" noTextEdit="1"/>
            </p:cNvSpPr>
            <p:nvPr/>
          </p:nvSpPr>
          <p:spPr bwMode="auto">
            <a:xfrm>
              <a:off x="625309" y="4906963"/>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62" name="Line 33"/>
            <p:cNvSpPr>
              <a:spLocks noChangeShapeType="1"/>
            </p:cNvSpPr>
            <p:nvPr/>
          </p:nvSpPr>
          <p:spPr bwMode="auto">
            <a:xfrm>
              <a:off x="693572" y="5049838"/>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63" name="Line 34"/>
            <p:cNvSpPr>
              <a:spLocks noChangeShapeType="1"/>
            </p:cNvSpPr>
            <p:nvPr/>
          </p:nvSpPr>
          <p:spPr bwMode="auto">
            <a:xfrm flipV="1">
              <a:off x="796759" y="5049838"/>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64" name="Line 35"/>
            <p:cNvSpPr>
              <a:spLocks noChangeShapeType="1"/>
            </p:cNvSpPr>
            <p:nvPr/>
          </p:nvSpPr>
          <p:spPr bwMode="auto">
            <a:xfrm>
              <a:off x="796759" y="4997451"/>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grpSp>
        <p:nvGrpSpPr>
          <p:cNvPr id="151" name="Group 150"/>
          <p:cNvGrpSpPr/>
          <p:nvPr/>
        </p:nvGrpSpPr>
        <p:grpSpPr>
          <a:xfrm>
            <a:off x="521140" y="2827838"/>
            <a:ext cx="286358" cy="286358"/>
            <a:chOff x="625309" y="2168525"/>
            <a:chExt cx="292100" cy="292100"/>
          </a:xfrm>
        </p:grpSpPr>
        <p:sp>
          <p:nvSpPr>
            <p:cNvPr id="157"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58"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59"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60"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grpSp>
        <p:nvGrpSpPr>
          <p:cNvPr id="152" name="Group 151"/>
          <p:cNvGrpSpPr/>
          <p:nvPr/>
        </p:nvGrpSpPr>
        <p:grpSpPr>
          <a:xfrm>
            <a:off x="528912" y="4798476"/>
            <a:ext cx="286358" cy="286358"/>
            <a:chOff x="625309" y="4200525"/>
            <a:chExt cx="292100" cy="292100"/>
          </a:xfrm>
        </p:grpSpPr>
        <p:sp>
          <p:nvSpPr>
            <p:cNvPr id="153" name="AutoShape 24"/>
            <p:cNvSpPr>
              <a:spLocks noChangeAspect="1" noChangeArrowheads="1" noTextEdit="1"/>
            </p:cNvSpPr>
            <p:nvPr/>
          </p:nvSpPr>
          <p:spPr bwMode="auto">
            <a:xfrm>
              <a:off x="625309" y="4200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54" name="Line 26"/>
            <p:cNvSpPr>
              <a:spLocks noChangeShapeType="1"/>
            </p:cNvSpPr>
            <p:nvPr/>
          </p:nvSpPr>
          <p:spPr bwMode="auto">
            <a:xfrm>
              <a:off x="693572" y="4343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55" name="Line 27"/>
            <p:cNvSpPr>
              <a:spLocks noChangeShapeType="1"/>
            </p:cNvSpPr>
            <p:nvPr/>
          </p:nvSpPr>
          <p:spPr bwMode="auto">
            <a:xfrm flipV="1">
              <a:off x="796759" y="4343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56" name="Line 28"/>
            <p:cNvSpPr>
              <a:spLocks noChangeShapeType="1"/>
            </p:cNvSpPr>
            <p:nvPr/>
          </p:nvSpPr>
          <p:spPr bwMode="auto">
            <a:xfrm>
              <a:off x="796759" y="4291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sp>
        <p:nvSpPr>
          <p:cNvPr id="258" name="TextBox 257"/>
          <p:cNvSpPr txBox="1"/>
          <p:nvPr/>
        </p:nvSpPr>
        <p:spPr>
          <a:xfrm>
            <a:off x="9178906" y="4648519"/>
            <a:ext cx="1773372" cy="343573"/>
          </a:xfrm>
          <a:prstGeom prst="rect">
            <a:avLst/>
          </a:prstGeom>
          <a:noFill/>
          <a:ln>
            <a:noFill/>
          </a:ln>
        </p:spPr>
        <p:txBody>
          <a:bodyPr vert="horz" wrap="square" lIns="91414" tIns="91414" rIns="91414" bIns="91414" rtlCol="0" anchor="ctr">
            <a:noAutofit/>
          </a:bodyPr>
          <a:lstStyle/>
          <a:p>
            <a:pPr defTabSz="914049">
              <a:defRPr/>
            </a:pPr>
            <a:r>
              <a:rPr lang="en-US" sz="1078" kern="0" dirty="0">
                <a:latin typeface="Segoe UI Semibold" panose="020B0702040204020203" pitchFamily="34" charset="0"/>
                <a:ea typeface="Segoe UI" panose="020B0502040204020203" pitchFamily="34" charset="0"/>
                <a:cs typeface="Segoe UI Semibold" panose="020B0702040204020203" pitchFamily="34" charset="0"/>
              </a:rPr>
              <a:t>Data Center 2</a:t>
            </a:r>
          </a:p>
        </p:txBody>
      </p:sp>
      <p:sp>
        <p:nvSpPr>
          <p:cNvPr id="107" name="TextBox 106"/>
          <p:cNvSpPr txBox="1"/>
          <p:nvPr/>
        </p:nvSpPr>
        <p:spPr>
          <a:xfrm>
            <a:off x="6362482" y="4648519"/>
            <a:ext cx="1773372" cy="343573"/>
          </a:xfrm>
          <a:prstGeom prst="rect">
            <a:avLst/>
          </a:prstGeom>
          <a:noFill/>
          <a:ln>
            <a:noFill/>
          </a:ln>
        </p:spPr>
        <p:txBody>
          <a:bodyPr vert="horz" wrap="square" lIns="91414" tIns="91414" rIns="91414" bIns="91414" rtlCol="0" anchor="ctr">
            <a:noAutofit/>
          </a:bodyPr>
          <a:lstStyle/>
          <a:p>
            <a:pPr defTabSz="914049">
              <a:defRPr/>
            </a:pPr>
            <a:r>
              <a:rPr lang="en-US" sz="1078" kern="0" dirty="0">
                <a:latin typeface="Segoe UI Semibold" panose="020B0702040204020203" pitchFamily="34" charset="0"/>
                <a:ea typeface="Segoe UI" panose="020B0502040204020203" pitchFamily="34" charset="0"/>
                <a:cs typeface="Segoe UI Semibold" panose="020B0702040204020203" pitchFamily="34" charset="0"/>
              </a:rPr>
              <a:t>Data Center 1 </a:t>
            </a:r>
          </a:p>
        </p:txBody>
      </p:sp>
      <p:sp>
        <p:nvSpPr>
          <p:cNvPr id="127" name="Rectangle 126"/>
          <p:cNvSpPr/>
          <p:nvPr/>
        </p:nvSpPr>
        <p:spPr bwMode="auto">
          <a:xfrm>
            <a:off x="6294656" y="4620484"/>
            <a:ext cx="2440846" cy="1575154"/>
          </a:xfrm>
          <a:prstGeom prst="rect">
            <a:avLst/>
          </a:prstGeom>
          <a:noFill/>
          <a:ln w="15875" cap="rnd">
            <a:solidFill>
              <a:schemeClr val="bg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56" name="TextBox 255"/>
          <p:cNvSpPr txBox="1"/>
          <p:nvPr/>
        </p:nvSpPr>
        <p:spPr>
          <a:xfrm>
            <a:off x="6663935" y="5849485"/>
            <a:ext cx="1725956" cy="279967"/>
          </a:xfrm>
          <a:prstGeom prst="rect">
            <a:avLst/>
          </a:prstGeom>
          <a:noFill/>
          <a:ln>
            <a:noFill/>
          </a:ln>
        </p:spPr>
        <p:txBody>
          <a:bodyPr vert="horz" wrap="square" lIns="91414" tIns="91414" rIns="91414" bIns="91414" rtlCol="0" anchor="ctr">
            <a:noAutofit/>
          </a:bodyPr>
          <a:lstStyle/>
          <a:p>
            <a:pPr algn="ctr" defTabSz="914049">
              <a:defRPr/>
            </a:pPr>
            <a:r>
              <a:rPr lang="en-US" sz="1078" kern="0" dirty="0">
                <a:ea typeface="Segoe UI" panose="020B0502040204020203" pitchFamily="34" charset="0"/>
                <a:cs typeface="Segoe UI Semibold" panose="020B0702040204020203" pitchFamily="34" charset="0"/>
              </a:rPr>
              <a:t>Production data</a:t>
            </a:r>
          </a:p>
        </p:txBody>
      </p:sp>
      <p:cxnSp>
        <p:nvCxnSpPr>
          <p:cNvPr id="85" name="Straight Connector 84"/>
          <p:cNvCxnSpPr/>
          <p:nvPr/>
        </p:nvCxnSpPr>
        <p:spPr>
          <a:xfrm flipH="1">
            <a:off x="8673934" y="2754846"/>
            <a:ext cx="690673" cy="0"/>
          </a:xfrm>
          <a:prstGeom prst="line">
            <a:avLst/>
          </a:prstGeom>
          <a:ln w="12700" cap="rnd">
            <a:solidFill>
              <a:srgbClr val="BCBEC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3" name="Title 1"/>
          <p:cNvSpPr>
            <a:spLocks noGrp="1"/>
          </p:cNvSpPr>
          <p:nvPr>
            <p:ph type="title"/>
          </p:nvPr>
        </p:nvSpPr>
        <p:spPr/>
        <p:txBody>
          <a:bodyPr/>
          <a:lstStyle/>
          <a:p>
            <a:r>
              <a:rPr lang="en-US" dirty="0">
                <a:solidFill>
                  <a:srgbClr val="0078D7"/>
                </a:solidFill>
              </a:rPr>
              <a:t>Integrated data protection and DR</a:t>
            </a:r>
          </a:p>
        </p:txBody>
      </p:sp>
      <p:sp>
        <p:nvSpPr>
          <p:cNvPr id="68" name="TextBox 109"/>
          <p:cNvSpPr txBox="1"/>
          <p:nvPr/>
        </p:nvSpPr>
        <p:spPr>
          <a:xfrm>
            <a:off x="7024517" y="3538936"/>
            <a:ext cx="3842176" cy="16594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solidFill>
                  <a:srgbClr val="0078D7"/>
                </a:solidFill>
                <a:latin typeface="Segoe UI Semibold" panose="020B0702040204020203" pitchFamily="34" charset="0"/>
                <a:ea typeface="Segoe UI" panose="020B0502040204020203" pitchFamily="34" charset="0"/>
                <a:cs typeface="Segoe UI Semibold" panose="020B0702040204020203" pitchFamily="34" charset="0"/>
              </a:rPr>
              <a:t>Microsoft Azure</a:t>
            </a:r>
          </a:p>
        </p:txBody>
      </p:sp>
      <p:sp>
        <p:nvSpPr>
          <p:cNvPr id="71" name="Rectangle 70"/>
          <p:cNvSpPr/>
          <p:nvPr/>
        </p:nvSpPr>
        <p:spPr bwMode="auto">
          <a:xfrm>
            <a:off x="9134747" y="4635382"/>
            <a:ext cx="2440846" cy="1575154"/>
          </a:xfrm>
          <a:prstGeom prst="rect">
            <a:avLst/>
          </a:prstGeom>
          <a:noFill/>
          <a:ln w="15875" cap="rnd">
            <a:solidFill>
              <a:schemeClr val="bg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cxnSp>
        <p:nvCxnSpPr>
          <p:cNvPr id="88" name="Straight Connector 87"/>
          <p:cNvCxnSpPr/>
          <p:nvPr/>
        </p:nvCxnSpPr>
        <p:spPr>
          <a:xfrm flipH="1">
            <a:off x="7773870" y="5422958"/>
            <a:ext cx="842437" cy="0"/>
          </a:xfrm>
          <a:prstGeom prst="line">
            <a:avLst/>
          </a:prstGeom>
          <a:ln w="15875" cap="rnd">
            <a:solidFill>
              <a:srgbClr val="7FBA4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9301016" y="5420650"/>
            <a:ext cx="958543" cy="0"/>
          </a:xfrm>
          <a:prstGeom prst="line">
            <a:avLst/>
          </a:prstGeom>
          <a:ln w="15875" cap="rnd">
            <a:solidFill>
              <a:srgbClr val="7FBA4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480360" y="5854565"/>
            <a:ext cx="1725956" cy="279967"/>
          </a:xfrm>
          <a:prstGeom prst="rect">
            <a:avLst/>
          </a:prstGeom>
          <a:noFill/>
          <a:ln>
            <a:noFill/>
          </a:ln>
        </p:spPr>
        <p:txBody>
          <a:bodyPr vert="horz" wrap="square" lIns="91414" tIns="91414" rIns="91414" bIns="91414" rtlCol="0" anchor="ctr">
            <a:noAutofit/>
          </a:bodyPr>
          <a:lstStyle/>
          <a:p>
            <a:pPr algn="ctr" defTabSz="914049">
              <a:defRPr/>
            </a:pPr>
            <a:r>
              <a:rPr lang="en-US" sz="1078" kern="0" dirty="0">
                <a:ea typeface="Segoe UI" panose="020B0502040204020203" pitchFamily="34" charset="0"/>
                <a:cs typeface="Segoe UI Semibold" panose="020B0702040204020203" pitchFamily="34" charset="0"/>
              </a:rPr>
              <a:t>Production data</a:t>
            </a:r>
          </a:p>
        </p:txBody>
      </p:sp>
      <p:sp>
        <p:nvSpPr>
          <p:cNvPr id="3" name="Oval 2"/>
          <p:cNvSpPr/>
          <p:nvPr/>
        </p:nvSpPr>
        <p:spPr bwMode="auto">
          <a:xfrm>
            <a:off x="8608993" y="5088511"/>
            <a:ext cx="658919" cy="658919"/>
          </a:xfrm>
          <a:prstGeom prst="ellipse">
            <a:avLst/>
          </a:prstGeom>
          <a:solidFill>
            <a:schemeClr val="bg1"/>
          </a:solidFill>
          <a:ln w="15875" cap="rnd">
            <a:solidFill>
              <a:srgbClr val="7FBA4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109"/>
          <p:cNvSpPr txBox="1"/>
          <p:nvPr/>
        </p:nvSpPr>
        <p:spPr>
          <a:xfrm>
            <a:off x="9170534" y="3035251"/>
            <a:ext cx="922628" cy="33189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Azure</a:t>
            </a:r>
          </a:p>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Applications</a:t>
            </a:r>
          </a:p>
        </p:txBody>
      </p:sp>
      <p:sp>
        <p:nvSpPr>
          <p:cNvPr id="77" name="TextBox 109"/>
          <p:cNvSpPr txBox="1"/>
          <p:nvPr/>
        </p:nvSpPr>
        <p:spPr>
          <a:xfrm>
            <a:off x="7807515" y="3035251"/>
            <a:ext cx="1249866" cy="33189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StorSimple </a:t>
            </a:r>
            <a:br>
              <a:rPr lang="en-US" sz="1078" kern="0" dirty="0">
                <a:latin typeface="Segoe UI" panose="020B0502040204020203" pitchFamily="34" charset="0"/>
                <a:ea typeface="Segoe UI" panose="020B0502040204020203" pitchFamily="34" charset="0"/>
                <a:cs typeface="Segoe UI" panose="020B0502040204020203" pitchFamily="34" charset="0"/>
              </a:rPr>
            </a:br>
            <a:r>
              <a:rPr lang="en-US" sz="1078" kern="0" dirty="0">
                <a:latin typeface="Segoe UI" panose="020B0502040204020203" pitchFamily="34" charset="0"/>
                <a:ea typeface="Segoe UI" panose="020B0502040204020203" pitchFamily="34" charset="0"/>
                <a:cs typeface="Segoe UI" panose="020B0502040204020203" pitchFamily="34" charset="0"/>
              </a:rPr>
              <a:t>Cloud Appliance</a:t>
            </a:r>
          </a:p>
        </p:txBody>
      </p:sp>
      <p:pic>
        <p:nvPicPr>
          <p:cNvPr id="78" name="Picture 77"/>
          <p:cNvPicPr>
            <a:picLocks noChangeAspect="1"/>
          </p:cNvPicPr>
          <p:nvPr/>
        </p:nvPicPr>
        <p:blipFill>
          <a:blip r:embed="rId3"/>
          <a:stretch>
            <a:fillRect/>
          </a:stretch>
        </p:blipFill>
        <p:spPr>
          <a:xfrm>
            <a:off x="9397709" y="2547328"/>
            <a:ext cx="485587" cy="378804"/>
          </a:xfrm>
          <a:prstGeom prst="rect">
            <a:avLst/>
          </a:prstGeom>
        </p:spPr>
      </p:pic>
      <p:sp>
        <p:nvSpPr>
          <p:cNvPr id="65" name="TextBox 64"/>
          <p:cNvSpPr txBox="1"/>
          <p:nvPr/>
        </p:nvSpPr>
        <p:spPr>
          <a:xfrm>
            <a:off x="8673935" y="5233963"/>
            <a:ext cx="593978" cy="343573"/>
          </a:xfrm>
          <a:prstGeom prst="rect">
            <a:avLst/>
          </a:prstGeom>
          <a:noFill/>
          <a:ln>
            <a:noFill/>
          </a:ln>
        </p:spPr>
        <p:txBody>
          <a:bodyPr vert="horz" wrap="square" lIns="91414" tIns="91414" rIns="91414" bIns="91414" rtlCol="0" anchor="ctr">
            <a:noAutofit/>
          </a:bodyPr>
          <a:lstStyle/>
          <a:p>
            <a:pPr defTabSz="914049">
              <a:defRPr/>
            </a:pPr>
            <a:r>
              <a:rPr lang="en-US" sz="1961" kern="0" dirty="0">
                <a:solidFill>
                  <a:srgbClr val="7FBA42"/>
                </a:solidFill>
                <a:latin typeface="Segoe UI Semibold" panose="020B0702040204020203" pitchFamily="34" charset="0"/>
                <a:ea typeface="Segoe UI" panose="020B0502040204020203" pitchFamily="34" charset="0"/>
                <a:cs typeface="Segoe UI Semibold" panose="020B0702040204020203" pitchFamily="34" charset="0"/>
              </a:rPr>
              <a:t>DR</a:t>
            </a:r>
          </a:p>
        </p:txBody>
      </p:sp>
      <p:sp>
        <p:nvSpPr>
          <p:cNvPr id="70" name="TextBox 69"/>
          <p:cNvSpPr txBox="1"/>
          <p:nvPr/>
        </p:nvSpPr>
        <p:spPr>
          <a:xfrm>
            <a:off x="409795" y="479286"/>
            <a:ext cx="7622965" cy="452507"/>
          </a:xfrm>
          <a:prstGeom prst="rect">
            <a:avLst/>
          </a:prstGeom>
          <a:noFill/>
          <a:ln>
            <a:noFill/>
          </a:ln>
        </p:spPr>
        <p:txBody>
          <a:bodyPr wrap="square" lIns="0" tIns="143428" rIns="179285" bIns="143428" rtlCol="0" anchor="b" anchorCtr="0">
            <a:noAutofit/>
          </a:bodyPr>
          <a:lstStyle/>
          <a:p>
            <a:pPr>
              <a:spcBef>
                <a:spcPts val="1568"/>
              </a:spcBef>
              <a:spcAft>
                <a:spcPts val="588"/>
              </a:spcAft>
            </a:pPr>
            <a:r>
              <a:rPr lang="en-US" sz="1961" dirty="0">
                <a:solidFill>
                  <a:srgbClr val="0078D7"/>
                </a:solidFill>
                <a:latin typeface="Segoe UI" panose="020B0502040204020203" pitchFamily="34" charset="0"/>
                <a:cs typeface="Segoe UI" panose="020B0502040204020203" pitchFamily="34" charset="0"/>
              </a:rPr>
              <a:t>How customers benefit</a:t>
            </a:r>
          </a:p>
        </p:txBody>
      </p:sp>
      <p:pic>
        <p:nvPicPr>
          <p:cNvPr id="59" name="Picture 58"/>
          <p:cNvPicPr>
            <a:picLocks noChangeAspect="1"/>
          </p:cNvPicPr>
          <p:nvPr/>
        </p:nvPicPr>
        <p:blipFill>
          <a:blip r:embed="rId4"/>
          <a:stretch>
            <a:fillRect/>
          </a:stretch>
        </p:blipFill>
        <p:spPr>
          <a:xfrm>
            <a:off x="8244874" y="2502426"/>
            <a:ext cx="413398" cy="415241"/>
          </a:xfrm>
          <a:prstGeom prst="rect">
            <a:avLst/>
          </a:prstGeom>
        </p:spPr>
      </p:pic>
      <p:sp>
        <p:nvSpPr>
          <p:cNvPr id="7" name="Freeform 5"/>
          <p:cNvSpPr>
            <a:spLocks/>
          </p:cNvSpPr>
          <p:nvPr/>
        </p:nvSpPr>
        <p:spPr bwMode="auto">
          <a:xfrm>
            <a:off x="7032890" y="1689066"/>
            <a:ext cx="3750666" cy="2185035"/>
          </a:xfrm>
          <a:custGeom>
            <a:avLst/>
            <a:gdLst>
              <a:gd name="T0" fmla="*/ 1143 w 1364"/>
              <a:gd name="T1" fmla="*/ 323 h 793"/>
              <a:gd name="T2" fmla="*/ 1143 w 1364"/>
              <a:gd name="T3" fmla="*/ 304 h 793"/>
              <a:gd name="T4" fmla="*/ 839 w 1364"/>
              <a:gd name="T5" fmla="*/ 0 h 793"/>
              <a:gd name="T6" fmla="*/ 562 w 1364"/>
              <a:gd name="T7" fmla="*/ 179 h 793"/>
              <a:gd name="T8" fmla="*/ 410 w 1364"/>
              <a:gd name="T9" fmla="*/ 124 h 793"/>
              <a:gd name="T10" fmla="*/ 175 w 1364"/>
              <a:gd name="T11" fmla="*/ 359 h 793"/>
              <a:gd name="T12" fmla="*/ 180 w 1364"/>
              <a:gd name="T13" fmla="*/ 409 h 793"/>
              <a:gd name="T14" fmla="*/ 0 w 1364"/>
              <a:gd name="T15" fmla="*/ 594 h 793"/>
              <a:gd name="T16" fmla="*/ 191 w 1364"/>
              <a:gd name="T17" fmla="*/ 793 h 793"/>
              <a:gd name="T18" fmla="*/ 194 w 1364"/>
              <a:gd name="T19" fmla="*/ 793 h 793"/>
              <a:gd name="T20" fmla="*/ 1129 w 1364"/>
              <a:gd name="T21" fmla="*/ 790 h 793"/>
              <a:gd name="T22" fmla="*/ 1364 w 1364"/>
              <a:gd name="T23" fmla="*/ 555 h 793"/>
              <a:gd name="T24" fmla="*/ 1143 w 1364"/>
              <a:gd name="T25" fmla="*/ 323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4" h="793">
                <a:moveTo>
                  <a:pt x="1143" y="323"/>
                </a:moveTo>
                <a:cubicBezTo>
                  <a:pt x="1143" y="315"/>
                  <a:pt x="1143" y="309"/>
                  <a:pt x="1143" y="304"/>
                </a:cubicBezTo>
                <a:cubicBezTo>
                  <a:pt x="1143" y="135"/>
                  <a:pt x="1007" y="0"/>
                  <a:pt x="839" y="0"/>
                </a:cubicBezTo>
                <a:cubicBezTo>
                  <a:pt x="714" y="0"/>
                  <a:pt x="609" y="75"/>
                  <a:pt x="562" y="179"/>
                </a:cubicBezTo>
                <a:cubicBezTo>
                  <a:pt x="520" y="144"/>
                  <a:pt x="468" y="124"/>
                  <a:pt x="410" y="124"/>
                </a:cubicBezTo>
                <a:cubicBezTo>
                  <a:pt x="282" y="124"/>
                  <a:pt x="175" y="232"/>
                  <a:pt x="175" y="359"/>
                </a:cubicBezTo>
                <a:cubicBezTo>
                  <a:pt x="175" y="378"/>
                  <a:pt x="177" y="392"/>
                  <a:pt x="180" y="409"/>
                </a:cubicBezTo>
                <a:cubicBezTo>
                  <a:pt x="80" y="417"/>
                  <a:pt x="0" y="489"/>
                  <a:pt x="0" y="594"/>
                </a:cubicBezTo>
                <a:cubicBezTo>
                  <a:pt x="0" y="701"/>
                  <a:pt x="83" y="790"/>
                  <a:pt x="191" y="793"/>
                </a:cubicBezTo>
                <a:cubicBezTo>
                  <a:pt x="194" y="793"/>
                  <a:pt x="194" y="793"/>
                  <a:pt x="194" y="793"/>
                </a:cubicBezTo>
                <a:cubicBezTo>
                  <a:pt x="1129" y="790"/>
                  <a:pt x="1129" y="790"/>
                  <a:pt x="1129" y="790"/>
                </a:cubicBezTo>
                <a:cubicBezTo>
                  <a:pt x="1259" y="790"/>
                  <a:pt x="1364" y="688"/>
                  <a:pt x="1364" y="555"/>
                </a:cubicBezTo>
                <a:cubicBezTo>
                  <a:pt x="1364" y="431"/>
                  <a:pt x="1267" y="329"/>
                  <a:pt x="1143" y="323"/>
                </a:cubicBezTo>
                <a:close/>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1" name="Freeform 9"/>
          <p:cNvSpPr>
            <a:spLocks/>
          </p:cNvSpPr>
          <p:nvPr/>
        </p:nvSpPr>
        <p:spPr bwMode="auto">
          <a:xfrm>
            <a:off x="7101367" y="5189169"/>
            <a:ext cx="284802" cy="455994"/>
          </a:xfrm>
          <a:custGeom>
            <a:avLst/>
            <a:gdLst>
              <a:gd name="T0" fmla="*/ 162 w 166"/>
              <a:gd name="T1" fmla="*/ 266 h 266"/>
              <a:gd name="T2" fmla="*/ 4 w 166"/>
              <a:gd name="T3" fmla="*/ 266 h 266"/>
              <a:gd name="T4" fmla="*/ 0 w 166"/>
              <a:gd name="T5" fmla="*/ 262 h 266"/>
              <a:gd name="T6" fmla="*/ 0 w 166"/>
              <a:gd name="T7" fmla="*/ 4 h 266"/>
              <a:gd name="T8" fmla="*/ 4 w 166"/>
              <a:gd name="T9" fmla="*/ 0 h 266"/>
              <a:gd name="T10" fmla="*/ 162 w 166"/>
              <a:gd name="T11" fmla="*/ 0 h 266"/>
              <a:gd name="T12" fmla="*/ 166 w 166"/>
              <a:gd name="T13" fmla="*/ 4 h 266"/>
              <a:gd name="T14" fmla="*/ 166 w 166"/>
              <a:gd name="T15" fmla="*/ 262 h 266"/>
              <a:gd name="T16" fmla="*/ 162 w 166"/>
              <a:gd name="T17"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66">
                <a:moveTo>
                  <a:pt x="162" y="266"/>
                </a:moveTo>
                <a:cubicBezTo>
                  <a:pt x="4" y="266"/>
                  <a:pt x="4" y="266"/>
                  <a:pt x="4" y="266"/>
                </a:cubicBezTo>
                <a:cubicBezTo>
                  <a:pt x="2" y="266"/>
                  <a:pt x="0" y="264"/>
                  <a:pt x="0" y="262"/>
                </a:cubicBezTo>
                <a:cubicBezTo>
                  <a:pt x="0" y="4"/>
                  <a:pt x="0" y="4"/>
                  <a:pt x="0" y="4"/>
                </a:cubicBezTo>
                <a:cubicBezTo>
                  <a:pt x="0" y="2"/>
                  <a:pt x="2" y="0"/>
                  <a:pt x="4" y="0"/>
                </a:cubicBezTo>
                <a:cubicBezTo>
                  <a:pt x="162" y="0"/>
                  <a:pt x="162" y="0"/>
                  <a:pt x="162" y="0"/>
                </a:cubicBezTo>
                <a:cubicBezTo>
                  <a:pt x="164" y="0"/>
                  <a:pt x="166" y="2"/>
                  <a:pt x="166" y="4"/>
                </a:cubicBezTo>
                <a:cubicBezTo>
                  <a:pt x="166" y="262"/>
                  <a:pt x="166" y="262"/>
                  <a:pt x="166" y="262"/>
                </a:cubicBezTo>
                <a:cubicBezTo>
                  <a:pt x="166" y="264"/>
                  <a:pt x="164" y="266"/>
                  <a:pt x="162" y="266"/>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12" name="Line 10"/>
          <p:cNvSpPr>
            <a:spLocks noChangeShapeType="1"/>
          </p:cNvSpPr>
          <p:nvPr/>
        </p:nvSpPr>
        <p:spPr bwMode="auto">
          <a:xfrm>
            <a:off x="7152723" y="5270096"/>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3" name="Line 11"/>
          <p:cNvSpPr>
            <a:spLocks noChangeShapeType="1"/>
          </p:cNvSpPr>
          <p:nvPr/>
        </p:nvSpPr>
        <p:spPr bwMode="auto">
          <a:xfrm>
            <a:off x="7152723" y="5344798"/>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4" name="Line 12"/>
          <p:cNvSpPr>
            <a:spLocks noChangeShapeType="1"/>
          </p:cNvSpPr>
          <p:nvPr/>
        </p:nvSpPr>
        <p:spPr bwMode="auto">
          <a:xfrm>
            <a:off x="7152723" y="5422613"/>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5" name="Line 13"/>
          <p:cNvSpPr>
            <a:spLocks noChangeShapeType="1"/>
          </p:cNvSpPr>
          <p:nvPr/>
        </p:nvSpPr>
        <p:spPr bwMode="auto">
          <a:xfrm>
            <a:off x="7225870" y="5547116"/>
            <a:ext cx="51358"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 name="Oval 14"/>
          <p:cNvSpPr>
            <a:spLocks noChangeArrowheads="1"/>
          </p:cNvSpPr>
          <p:nvPr/>
        </p:nvSpPr>
        <p:spPr bwMode="auto">
          <a:xfrm>
            <a:off x="7314578" y="5537779"/>
            <a:ext cx="20232" cy="20232"/>
          </a:xfrm>
          <a:prstGeom prst="ellipse">
            <a:avLst/>
          </a:prstGeom>
          <a:noFill/>
          <a:ln w="15875" cap="rnd">
            <a:solidFill>
              <a:srgbClr val="7FB9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 name="Freeform 15"/>
          <p:cNvSpPr>
            <a:spLocks/>
          </p:cNvSpPr>
          <p:nvPr/>
        </p:nvSpPr>
        <p:spPr bwMode="auto">
          <a:xfrm>
            <a:off x="7653850" y="5189169"/>
            <a:ext cx="286358" cy="455994"/>
          </a:xfrm>
          <a:custGeom>
            <a:avLst/>
            <a:gdLst>
              <a:gd name="T0" fmla="*/ 162 w 166"/>
              <a:gd name="T1" fmla="*/ 266 h 266"/>
              <a:gd name="T2" fmla="*/ 4 w 166"/>
              <a:gd name="T3" fmla="*/ 266 h 266"/>
              <a:gd name="T4" fmla="*/ 0 w 166"/>
              <a:gd name="T5" fmla="*/ 262 h 266"/>
              <a:gd name="T6" fmla="*/ 0 w 166"/>
              <a:gd name="T7" fmla="*/ 4 h 266"/>
              <a:gd name="T8" fmla="*/ 4 w 166"/>
              <a:gd name="T9" fmla="*/ 0 h 266"/>
              <a:gd name="T10" fmla="*/ 162 w 166"/>
              <a:gd name="T11" fmla="*/ 0 h 266"/>
              <a:gd name="T12" fmla="*/ 166 w 166"/>
              <a:gd name="T13" fmla="*/ 4 h 266"/>
              <a:gd name="T14" fmla="*/ 166 w 166"/>
              <a:gd name="T15" fmla="*/ 262 h 266"/>
              <a:gd name="T16" fmla="*/ 162 w 166"/>
              <a:gd name="T17"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66">
                <a:moveTo>
                  <a:pt x="162" y="266"/>
                </a:moveTo>
                <a:cubicBezTo>
                  <a:pt x="4" y="266"/>
                  <a:pt x="4" y="266"/>
                  <a:pt x="4" y="266"/>
                </a:cubicBezTo>
                <a:cubicBezTo>
                  <a:pt x="2" y="266"/>
                  <a:pt x="0" y="264"/>
                  <a:pt x="0" y="262"/>
                </a:cubicBezTo>
                <a:cubicBezTo>
                  <a:pt x="0" y="4"/>
                  <a:pt x="0" y="4"/>
                  <a:pt x="0" y="4"/>
                </a:cubicBezTo>
                <a:cubicBezTo>
                  <a:pt x="0" y="2"/>
                  <a:pt x="2" y="0"/>
                  <a:pt x="4" y="0"/>
                </a:cubicBezTo>
                <a:cubicBezTo>
                  <a:pt x="162" y="0"/>
                  <a:pt x="162" y="0"/>
                  <a:pt x="162" y="0"/>
                </a:cubicBezTo>
                <a:cubicBezTo>
                  <a:pt x="164" y="0"/>
                  <a:pt x="166" y="2"/>
                  <a:pt x="166" y="4"/>
                </a:cubicBezTo>
                <a:cubicBezTo>
                  <a:pt x="166" y="262"/>
                  <a:pt x="166" y="262"/>
                  <a:pt x="166" y="262"/>
                </a:cubicBezTo>
                <a:cubicBezTo>
                  <a:pt x="166" y="264"/>
                  <a:pt x="164" y="266"/>
                  <a:pt x="162" y="266"/>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18" name="Line 16"/>
          <p:cNvSpPr>
            <a:spLocks noChangeShapeType="1"/>
          </p:cNvSpPr>
          <p:nvPr/>
        </p:nvSpPr>
        <p:spPr bwMode="auto">
          <a:xfrm>
            <a:off x="7703652" y="5270096"/>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9" name="Line 17"/>
          <p:cNvSpPr>
            <a:spLocks noChangeShapeType="1"/>
          </p:cNvSpPr>
          <p:nvPr/>
        </p:nvSpPr>
        <p:spPr bwMode="auto">
          <a:xfrm>
            <a:off x="7703652" y="5344798"/>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0" name="Line 18"/>
          <p:cNvSpPr>
            <a:spLocks noChangeShapeType="1"/>
          </p:cNvSpPr>
          <p:nvPr/>
        </p:nvSpPr>
        <p:spPr bwMode="auto">
          <a:xfrm>
            <a:off x="7703652" y="5422613"/>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1" name="Line 19"/>
          <p:cNvSpPr>
            <a:spLocks noChangeShapeType="1"/>
          </p:cNvSpPr>
          <p:nvPr/>
        </p:nvSpPr>
        <p:spPr bwMode="auto">
          <a:xfrm>
            <a:off x="7762790" y="5547116"/>
            <a:ext cx="51358"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2" name="Oval 20"/>
          <p:cNvSpPr>
            <a:spLocks noChangeArrowheads="1"/>
          </p:cNvSpPr>
          <p:nvPr/>
        </p:nvSpPr>
        <p:spPr bwMode="auto">
          <a:xfrm>
            <a:off x="7703652" y="5537779"/>
            <a:ext cx="21788" cy="20232"/>
          </a:xfrm>
          <a:prstGeom prst="ellipse">
            <a:avLst/>
          </a:prstGeom>
          <a:noFill/>
          <a:ln w="15875" cap="rnd">
            <a:solidFill>
              <a:srgbClr val="7FB9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3" name="Freeform 21"/>
          <p:cNvSpPr>
            <a:spLocks/>
          </p:cNvSpPr>
          <p:nvPr/>
        </p:nvSpPr>
        <p:spPr bwMode="auto">
          <a:xfrm>
            <a:off x="7314578" y="5088010"/>
            <a:ext cx="410861" cy="659868"/>
          </a:xfrm>
          <a:custGeom>
            <a:avLst/>
            <a:gdLst>
              <a:gd name="T0" fmla="*/ 236 w 239"/>
              <a:gd name="T1" fmla="*/ 384 h 384"/>
              <a:gd name="T2" fmla="*/ 4 w 239"/>
              <a:gd name="T3" fmla="*/ 384 h 384"/>
              <a:gd name="T4" fmla="*/ 0 w 239"/>
              <a:gd name="T5" fmla="*/ 380 h 384"/>
              <a:gd name="T6" fmla="*/ 0 w 239"/>
              <a:gd name="T7" fmla="*/ 4 h 384"/>
              <a:gd name="T8" fmla="*/ 4 w 239"/>
              <a:gd name="T9" fmla="*/ 0 h 384"/>
              <a:gd name="T10" fmla="*/ 236 w 239"/>
              <a:gd name="T11" fmla="*/ 0 h 384"/>
              <a:gd name="T12" fmla="*/ 239 w 239"/>
              <a:gd name="T13" fmla="*/ 4 h 384"/>
              <a:gd name="T14" fmla="*/ 239 w 239"/>
              <a:gd name="T15" fmla="*/ 380 h 384"/>
              <a:gd name="T16" fmla="*/ 236 w 239"/>
              <a:gd name="T1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84">
                <a:moveTo>
                  <a:pt x="236" y="384"/>
                </a:moveTo>
                <a:cubicBezTo>
                  <a:pt x="4" y="384"/>
                  <a:pt x="4" y="384"/>
                  <a:pt x="4" y="384"/>
                </a:cubicBezTo>
                <a:cubicBezTo>
                  <a:pt x="2" y="384"/>
                  <a:pt x="0" y="382"/>
                  <a:pt x="0" y="380"/>
                </a:cubicBezTo>
                <a:cubicBezTo>
                  <a:pt x="0" y="4"/>
                  <a:pt x="0" y="4"/>
                  <a:pt x="0" y="4"/>
                </a:cubicBezTo>
                <a:cubicBezTo>
                  <a:pt x="0" y="2"/>
                  <a:pt x="2" y="0"/>
                  <a:pt x="4" y="0"/>
                </a:cubicBezTo>
                <a:cubicBezTo>
                  <a:pt x="236" y="0"/>
                  <a:pt x="236" y="0"/>
                  <a:pt x="236" y="0"/>
                </a:cubicBezTo>
                <a:cubicBezTo>
                  <a:pt x="238" y="0"/>
                  <a:pt x="239" y="2"/>
                  <a:pt x="239" y="4"/>
                </a:cubicBezTo>
                <a:cubicBezTo>
                  <a:pt x="239" y="380"/>
                  <a:pt x="239" y="380"/>
                  <a:pt x="239" y="380"/>
                </a:cubicBezTo>
                <a:cubicBezTo>
                  <a:pt x="239" y="382"/>
                  <a:pt x="238" y="384"/>
                  <a:pt x="236" y="384"/>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24" name="Line 22"/>
          <p:cNvSpPr>
            <a:spLocks noChangeShapeType="1"/>
          </p:cNvSpPr>
          <p:nvPr/>
        </p:nvSpPr>
        <p:spPr bwMode="auto">
          <a:xfrm>
            <a:off x="7387725" y="5204732"/>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5" name="Line 23"/>
          <p:cNvSpPr>
            <a:spLocks noChangeShapeType="1"/>
          </p:cNvSpPr>
          <p:nvPr/>
        </p:nvSpPr>
        <p:spPr bwMode="auto">
          <a:xfrm>
            <a:off x="7387725" y="5313672"/>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 name="Line 24"/>
          <p:cNvSpPr>
            <a:spLocks noChangeShapeType="1"/>
          </p:cNvSpPr>
          <p:nvPr/>
        </p:nvSpPr>
        <p:spPr bwMode="auto">
          <a:xfrm>
            <a:off x="7387725" y="5424169"/>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 name="Line 25"/>
          <p:cNvSpPr>
            <a:spLocks noChangeShapeType="1"/>
          </p:cNvSpPr>
          <p:nvPr/>
        </p:nvSpPr>
        <p:spPr bwMode="auto">
          <a:xfrm>
            <a:off x="7482658" y="5604699"/>
            <a:ext cx="74702"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8" name="Oval 26"/>
          <p:cNvSpPr>
            <a:spLocks noChangeArrowheads="1"/>
          </p:cNvSpPr>
          <p:nvPr/>
        </p:nvSpPr>
        <p:spPr bwMode="auto">
          <a:xfrm>
            <a:off x="7624281" y="5590693"/>
            <a:ext cx="28013" cy="29570"/>
          </a:xfrm>
          <a:prstGeom prst="ellipse">
            <a:avLst/>
          </a:prstGeom>
          <a:noFill/>
          <a:ln w="15875" cap="rnd">
            <a:solidFill>
              <a:srgbClr val="2072B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9" name="Oval 27"/>
          <p:cNvSpPr>
            <a:spLocks noChangeArrowheads="1"/>
          </p:cNvSpPr>
          <p:nvPr/>
        </p:nvSpPr>
        <p:spPr bwMode="auto">
          <a:xfrm>
            <a:off x="7387725" y="5590693"/>
            <a:ext cx="29570" cy="29570"/>
          </a:xfrm>
          <a:prstGeom prst="ellipse">
            <a:avLst/>
          </a:prstGeom>
          <a:noFill/>
          <a:ln w="15875" cap="rnd">
            <a:solidFill>
              <a:srgbClr val="2072B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8" name="Freeform 5"/>
          <p:cNvSpPr>
            <a:spLocks/>
          </p:cNvSpPr>
          <p:nvPr/>
        </p:nvSpPr>
        <p:spPr bwMode="auto">
          <a:xfrm>
            <a:off x="7483947" y="4894691"/>
            <a:ext cx="371955" cy="678544"/>
          </a:xfrm>
          <a:custGeom>
            <a:avLst/>
            <a:gdLst>
              <a:gd name="T0" fmla="*/ 20 w 181"/>
              <a:gd name="T1" fmla="*/ 0 h 333"/>
              <a:gd name="T2" fmla="*/ 155 w 181"/>
              <a:gd name="T3" fmla="*/ 0 h 333"/>
              <a:gd name="T4" fmla="*/ 156 w 181"/>
              <a:gd name="T5" fmla="*/ 4 h 333"/>
              <a:gd name="T6" fmla="*/ 113 w 181"/>
              <a:gd name="T7" fmla="*/ 113 h 333"/>
              <a:gd name="T8" fmla="*/ 181 w 181"/>
              <a:gd name="T9" fmla="*/ 113 h 333"/>
              <a:gd name="T10" fmla="*/ 72 w 181"/>
              <a:gd name="T11" fmla="*/ 333 h 333"/>
              <a:gd name="T12" fmla="*/ 90 w 181"/>
              <a:gd name="T13" fmla="*/ 173 h 333"/>
              <a:gd name="T14" fmla="*/ 25 w 181"/>
              <a:gd name="T15" fmla="*/ 173 h 333"/>
              <a:gd name="T16" fmla="*/ 0 w 181"/>
              <a:gd name="T17" fmla="*/ 0 h 333"/>
              <a:gd name="T18" fmla="*/ 20 w 181"/>
              <a:gd name="T1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333">
                <a:moveTo>
                  <a:pt x="20" y="0"/>
                </a:moveTo>
                <a:cubicBezTo>
                  <a:pt x="155" y="0"/>
                  <a:pt x="155" y="0"/>
                  <a:pt x="155" y="0"/>
                </a:cubicBezTo>
                <a:cubicBezTo>
                  <a:pt x="155" y="0"/>
                  <a:pt x="156" y="3"/>
                  <a:pt x="156" y="4"/>
                </a:cubicBezTo>
                <a:cubicBezTo>
                  <a:pt x="113" y="113"/>
                  <a:pt x="113" y="113"/>
                  <a:pt x="113" y="113"/>
                </a:cubicBezTo>
                <a:cubicBezTo>
                  <a:pt x="181" y="113"/>
                  <a:pt x="181" y="113"/>
                  <a:pt x="181" y="113"/>
                </a:cubicBezTo>
                <a:cubicBezTo>
                  <a:pt x="72" y="333"/>
                  <a:pt x="72" y="333"/>
                  <a:pt x="72" y="333"/>
                </a:cubicBezTo>
                <a:cubicBezTo>
                  <a:pt x="90" y="173"/>
                  <a:pt x="90" y="173"/>
                  <a:pt x="90" y="173"/>
                </a:cubicBezTo>
                <a:cubicBezTo>
                  <a:pt x="25" y="173"/>
                  <a:pt x="25" y="173"/>
                  <a:pt x="25" y="173"/>
                </a:cubicBezTo>
                <a:cubicBezTo>
                  <a:pt x="0" y="0"/>
                  <a:pt x="0" y="0"/>
                  <a:pt x="0" y="0"/>
                </a:cubicBezTo>
                <a:lnTo>
                  <a:pt x="20" y="0"/>
                </a:lnTo>
                <a:close/>
              </a:path>
            </a:pathLst>
          </a:custGeom>
          <a:solidFill>
            <a:srgbClr val="FFFFFF"/>
          </a:solidFill>
          <a:ln w="15875">
            <a:solidFill>
              <a:srgbClr val="7FBA42"/>
            </a:solidFill>
            <a:round/>
            <a:headEnd/>
            <a:tailEnd/>
          </a:ln>
        </p:spPr>
        <p:txBody>
          <a:bodyPr vert="horz" wrap="square" lIns="89642" tIns="44821" rIns="89642" bIns="44821" numCol="1" anchor="t" anchorCtr="0" compatLnSpc="1">
            <a:prstTxWarp prst="textNoShape">
              <a:avLst/>
            </a:prstTxWarp>
          </a:bodyPr>
          <a:lstStyle/>
          <a:p>
            <a:endParaRPr lang="en-US" sz="1765" dirty="0"/>
          </a:p>
        </p:txBody>
      </p:sp>
      <p:sp>
        <p:nvSpPr>
          <p:cNvPr id="257" name="Freeform 31"/>
          <p:cNvSpPr>
            <a:spLocks/>
          </p:cNvSpPr>
          <p:nvPr/>
        </p:nvSpPr>
        <p:spPr bwMode="auto">
          <a:xfrm>
            <a:off x="9940045" y="5189169"/>
            <a:ext cx="284802" cy="455994"/>
          </a:xfrm>
          <a:custGeom>
            <a:avLst/>
            <a:gdLst>
              <a:gd name="T0" fmla="*/ 162 w 166"/>
              <a:gd name="T1" fmla="*/ 266 h 266"/>
              <a:gd name="T2" fmla="*/ 4 w 166"/>
              <a:gd name="T3" fmla="*/ 266 h 266"/>
              <a:gd name="T4" fmla="*/ 0 w 166"/>
              <a:gd name="T5" fmla="*/ 262 h 266"/>
              <a:gd name="T6" fmla="*/ 0 w 166"/>
              <a:gd name="T7" fmla="*/ 4 h 266"/>
              <a:gd name="T8" fmla="*/ 4 w 166"/>
              <a:gd name="T9" fmla="*/ 0 h 266"/>
              <a:gd name="T10" fmla="*/ 162 w 166"/>
              <a:gd name="T11" fmla="*/ 0 h 266"/>
              <a:gd name="T12" fmla="*/ 166 w 166"/>
              <a:gd name="T13" fmla="*/ 4 h 266"/>
              <a:gd name="T14" fmla="*/ 166 w 166"/>
              <a:gd name="T15" fmla="*/ 262 h 266"/>
              <a:gd name="T16" fmla="*/ 162 w 166"/>
              <a:gd name="T17"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66">
                <a:moveTo>
                  <a:pt x="162" y="266"/>
                </a:moveTo>
                <a:cubicBezTo>
                  <a:pt x="4" y="266"/>
                  <a:pt x="4" y="266"/>
                  <a:pt x="4" y="266"/>
                </a:cubicBezTo>
                <a:cubicBezTo>
                  <a:pt x="2" y="266"/>
                  <a:pt x="0" y="264"/>
                  <a:pt x="0" y="262"/>
                </a:cubicBezTo>
                <a:cubicBezTo>
                  <a:pt x="0" y="4"/>
                  <a:pt x="0" y="4"/>
                  <a:pt x="0" y="4"/>
                </a:cubicBezTo>
                <a:cubicBezTo>
                  <a:pt x="0" y="2"/>
                  <a:pt x="2" y="0"/>
                  <a:pt x="4" y="0"/>
                </a:cubicBezTo>
                <a:cubicBezTo>
                  <a:pt x="162" y="0"/>
                  <a:pt x="162" y="0"/>
                  <a:pt x="162" y="0"/>
                </a:cubicBezTo>
                <a:cubicBezTo>
                  <a:pt x="164" y="0"/>
                  <a:pt x="166" y="2"/>
                  <a:pt x="166" y="4"/>
                </a:cubicBezTo>
                <a:cubicBezTo>
                  <a:pt x="166" y="262"/>
                  <a:pt x="166" y="262"/>
                  <a:pt x="166" y="262"/>
                </a:cubicBezTo>
                <a:cubicBezTo>
                  <a:pt x="166" y="264"/>
                  <a:pt x="164" y="266"/>
                  <a:pt x="162" y="266"/>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259" name="Line 32"/>
          <p:cNvSpPr>
            <a:spLocks noChangeShapeType="1"/>
          </p:cNvSpPr>
          <p:nvPr/>
        </p:nvSpPr>
        <p:spPr bwMode="auto">
          <a:xfrm>
            <a:off x="9991402" y="5270096"/>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0" name="Line 33"/>
          <p:cNvSpPr>
            <a:spLocks noChangeShapeType="1"/>
          </p:cNvSpPr>
          <p:nvPr/>
        </p:nvSpPr>
        <p:spPr bwMode="auto">
          <a:xfrm>
            <a:off x="9991402" y="5344798"/>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1" name="Line 34"/>
          <p:cNvSpPr>
            <a:spLocks noChangeShapeType="1"/>
          </p:cNvSpPr>
          <p:nvPr/>
        </p:nvSpPr>
        <p:spPr bwMode="auto">
          <a:xfrm>
            <a:off x="9991402" y="5422613"/>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2" name="Line 35"/>
          <p:cNvSpPr>
            <a:spLocks noChangeShapeType="1"/>
          </p:cNvSpPr>
          <p:nvPr/>
        </p:nvSpPr>
        <p:spPr bwMode="auto">
          <a:xfrm>
            <a:off x="10064548" y="5547116"/>
            <a:ext cx="51358"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3" name="Oval 36"/>
          <p:cNvSpPr>
            <a:spLocks noChangeArrowheads="1"/>
          </p:cNvSpPr>
          <p:nvPr/>
        </p:nvSpPr>
        <p:spPr bwMode="auto">
          <a:xfrm>
            <a:off x="10153257" y="5537779"/>
            <a:ext cx="20232" cy="20232"/>
          </a:xfrm>
          <a:prstGeom prst="ellipse">
            <a:avLst/>
          </a:prstGeom>
          <a:noFill/>
          <a:ln w="15875" cap="rnd">
            <a:solidFill>
              <a:srgbClr val="7FB9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4" name="Freeform 37"/>
          <p:cNvSpPr>
            <a:spLocks/>
          </p:cNvSpPr>
          <p:nvPr/>
        </p:nvSpPr>
        <p:spPr bwMode="auto">
          <a:xfrm>
            <a:off x="10492528" y="5189169"/>
            <a:ext cx="286358" cy="455994"/>
          </a:xfrm>
          <a:custGeom>
            <a:avLst/>
            <a:gdLst>
              <a:gd name="T0" fmla="*/ 162 w 166"/>
              <a:gd name="T1" fmla="*/ 266 h 266"/>
              <a:gd name="T2" fmla="*/ 4 w 166"/>
              <a:gd name="T3" fmla="*/ 266 h 266"/>
              <a:gd name="T4" fmla="*/ 0 w 166"/>
              <a:gd name="T5" fmla="*/ 262 h 266"/>
              <a:gd name="T6" fmla="*/ 0 w 166"/>
              <a:gd name="T7" fmla="*/ 4 h 266"/>
              <a:gd name="T8" fmla="*/ 4 w 166"/>
              <a:gd name="T9" fmla="*/ 0 h 266"/>
              <a:gd name="T10" fmla="*/ 162 w 166"/>
              <a:gd name="T11" fmla="*/ 0 h 266"/>
              <a:gd name="T12" fmla="*/ 166 w 166"/>
              <a:gd name="T13" fmla="*/ 4 h 266"/>
              <a:gd name="T14" fmla="*/ 166 w 166"/>
              <a:gd name="T15" fmla="*/ 262 h 266"/>
              <a:gd name="T16" fmla="*/ 162 w 166"/>
              <a:gd name="T17"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66">
                <a:moveTo>
                  <a:pt x="162" y="266"/>
                </a:moveTo>
                <a:cubicBezTo>
                  <a:pt x="4" y="266"/>
                  <a:pt x="4" y="266"/>
                  <a:pt x="4" y="266"/>
                </a:cubicBezTo>
                <a:cubicBezTo>
                  <a:pt x="2" y="266"/>
                  <a:pt x="0" y="264"/>
                  <a:pt x="0" y="262"/>
                </a:cubicBezTo>
                <a:cubicBezTo>
                  <a:pt x="0" y="4"/>
                  <a:pt x="0" y="4"/>
                  <a:pt x="0" y="4"/>
                </a:cubicBezTo>
                <a:cubicBezTo>
                  <a:pt x="0" y="2"/>
                  <a:pt x="2" y="0"/>
                  <a:pt x="4" y="0"/>
                </a:cubicBezTo>
                <a:cubicBezTo>
                  <a:pt x="162" y="0"/>
                  <a:pt x="162" y="0"/>
                  <a:pt x="162" y="0"/>
                </a:cubicBezTo>
                <a:cubicBezTo>
                  <a:pt x="164" y="0"/>
                  <a:pt x="166" y="2"/>
                  <a:pt x="166" y="4"/>
                </a:cubicBezTo>
                <a:cubicBezTo>
                  <a:pt x="166" y="262"/>
                  <a:pt x="166" y="262"/>
                  <a:pt x="166" y="262"/>
                </a:cubicBezTo>
                <a:cubicBezTo>
                  <a:pt x="166" y="264"/>
                  <a:pt x="164" y="266"/>
                  <a:pt x="162" y="266"/>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265" name="Line 38"/>
          <p:cNvSpPr>
            <a:spLocks noChangeShapeType="1"/>
          </p:cNvSpPr>
          <p:nvPr/>
        </p:nvSpPr>
        <p:spPr bwMode="auto">
          <a:xfrm>
            <a:off x="10542330" y="5270096"/>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6" name="Line 39"/>
          <p:cNvSpPr>
            <a:spLocks noChangeShapeType="1"/>
          </p:cNvSpPr>
          <p:nvPr/>
        </p:nvSpPr>
        <p:spPr bwMode="auto">
          <a:xfrm>
            <a:off x="10542330" y="5344798"/>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7" name="Line 40"/>
          <p:cNvSpPr>
            <a:spLocks noChangeShapeType="1"/>
          </p:cNvSpPr>
          <p:nvPr/>
        </p:nvSpPr>
        <p:spPr bwMode="auto">
          <a:xfrm>
            <a:off x="10542330" y="5422613"/>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8" name="Line 41"/>
          <p:cNvSpPr>
            <a:spLocks noChangeShapeType="1"/>
          </p:cNvSpPr>
          <p:nvPr/>
        </p:nvSpPr>
        <p:spPr bwMode="auto">
          <a:xfrm>
            <a:off x="10601469" y="5547116"/>
            <a:ext cx="51358"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9" name="Oval 42"/>
          <p:cNvSpPr>
            <a:spLocks noChangeArrowheads="1"/>
          </p:cNvSpPr>
          <p:nvPr/>
        </p:nvSpPr>
        <p:spPr bwMode="auto">
          <a:xfrm>
            <a:off x="10542330" y="5537779"/>
            <a:ext cx="21788" cy="20232"/>
          </a:xfrm>
          <a:prstGeom prst="ellipse">
            <a:avLst/>
          </a:prstGeom>
          <a:noFill/>
          <a:ln w="15875" cap="rnd">
            <a:solidFill>
              <a:srgbClr val="7FB9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0" name="Freeform 43"/>
          <p:cNvSpPr>
            <a:spLocks/>
          </p:cNvSpPr>
          <p:nvPr/>
        </p:nvSpPr>
        <p:spPr bwMode="auto">
          <a:xfrm>
            <a:off x="10153257" y="5088010"/>
            <a:ext cx="410861" cy="659868"/>
          </a:xfrm>
          <a:custGeom>
            <a:avLst/>
            <a:gdLst>
              <a:gd name="T0" fmla="*/ 236 w 239"/>
              <a:gd name="T1" fmla="*/ 384 h 384"/>
              <a:gd name="T2" fmla="*/ 4 w 239"/>
              <a:gd name="T3" fmla="*/ 384 h 384"/>
              <a:gd name="T4" fmla="*/ 0 w 239"/>
              <a:gd name="T5" fmla="*/ 380 h 384"/>
              <a:gd name="T6" fmla="*/ 0 w 239"/>
              <a:gd name="T7" fmla="*/ 4 h 384"/>
              <a:gd name="T8" fmla="*/ 4 w 239"/>
              <a:gd name="T9" fmla="*/ 0 h 384"/>
              <a:gd name="T10" fmla="*/ 236 w 239"/>
              <a:gd name="T11" fmla="*/ 0 h 384"/>
              <a:gd name="T12" fmla="*/ 239 w 239"/>
              <a:gd name="T13" fmla="*/ 4 h 384"/>
              <a:gd name="T14" fmla="*/ 239 w 239"/>
              <a:gd name="T15" fmla="*/ 380 h 384"/>
              <a:gd name="T16" fmla="*/ 236 w 239"/>
              <a:gd name="T1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84">
                <a:moveTo>
                  <a:pt x="236" y="384"/>
                </a:moveTo>
                <a:cubicBezTo>
                  <a:pt x="4" y="384"/>
                  <a:pt x="4" y="384"/>
                  <a:pt x="4" y="384"/>
                </a:cubicBezTo>
                <a:cubicBezTo>
                  <a:pt x="2" y="384"/>
                  <a:pt x="0" y="382"/>
                  <a:pt x="0" y="380"/>
                </a:cubicBezTo>
                <a:cubicBezTo>
                  <a:pt x="0" y="4"/>
                  <a:pt x="0" y="4"/>
                  <a:pt x="0" y="4"/>
                </a:cubicBezTo>
                <a:cubicBezTo>
                  <a:pt x="0" y="2"/>
                  <a:pt x="2" y="0"/>
                  <a:pt x="4" y="0"/>
                </a:cubicBezTo>
                <a:cubicBezTo>
                  <a:pt x="236" y="0"/>
                  <a:pt x="236" y="0"/>
                  <a:pt x="236" y="0"/>
                </a:cubicBezTo>
                <a:cubicBezTo>
                  <a:pt x="238" y="0"/>
                  <a:pt x="239" y="2"/>
                  <a:pt x="239" y="4"/>
                </a:cubicBezTo>
                <a:cubicBezTo>
                  <a:pt x="239" y="380"/>
                  <a:pt x="239" y="380"/>
                  <a:pt x="239" y="380"/>
                </a:cubicBezTo>
                <a:cubicBezTo>
                  <a:pt x="239" y="382"/>
                  <a:pt x="238" y="384"/>
                  <a:pt x="236" y="384"/>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271" name="Line 44"/>
          <p:cNvSpPr>
            <a:spLocks noChangeShapeType="1"/>
          </p:cNvSpPr>
          <p:nvPr/>
        </p:nvSpPr>
        <p:spPr bwMode="auto">
          <a:xfrm>
            <a:off x="10226403" y="5204732"/>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2" name="Line 45"/>
          <p:cNvSpPr>
            <a:spLocks noChangeShapeType="1"/>
          </p:cNvSpPr>
          <p:nvPr/>
        </p:nvSpPr>
        <p:spPr bwMode="auto">
          <a:xfrm>
            <a:off x="10226403" y="5313672"/>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3" name="Line 46"/>
          <p:cNvSpPr>
            <a:spLocks noChangeShapeType="1"/>
          </p:cNvSpPr>
          <p:nvPr/>
        </p:nvSpPr>
        <p:spPr bwMode="auto">
          <a:xfrm>
            <a:off x="10226403" y="5424169"/>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4" name="Line 47"/>
          <p:cNvSpPr>
            <a:spLocks noChangeShapeType="1"/>
          </p:cNvSpPr>
          <p:nvPr/>
        </p:nvSpPr>
        <p:spPr bwMode="auto">
          <a:xfrm>
            <a:off x="10321336" y="5604699"/>
            <a:ext cx="74702"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5" name="Oval 48"/>
          <p:cNvSpPr>
            <a:spLocks noChangeArrowheads="1"/>
          </p:cNvSpPr>
          <p:nvPr/>
        </p:nvSpPr>
        <p:spPr bwMode="auto">
          <a:xfrm>
            <a:off x="10462960" y="5590693"/>
            <a:ext cx="28013" cy="29570"/>
          </a:xfrm>
          <a:prstGeom prst="ellipse">
            <a:avLst/>
          </a:prstGeom>
          <a:noFill/>
          <a:ln w="15875" cap="rnd">
            <a:solidFill>
              <a:srgbClr val="2072B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6" name="Oval 49"/>
          <p:cNvSpPr>
            <a:spLocks noChangeArrowheads="1"/>
          </p:cNvSpPr>
          <p:nvPr/>
        </p:nvSpPr>
        <p:spPr bwMode="auto">
          <a:xfrm>
            <a:off x="10226403" y="5590693"/>
            <a:ext cx="29570" cy="29570"/>
          </a:xfrm>
          <a:prstGeom prst="ellipse">
            <a:avLst/>
          </a:prstGeom>
          <a:noFill/>
          <a:ln w="15875" cap="rnd">
            <a:solidFill>
              <a:srgbClr val="2072B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3230296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8" name="Rectangle 317"/>
          <p:cNvSpPr/>
          <p:nvPr/>
        </p:nvSpPr>
        <p:spPr bwMode="auto">
          <a:xfrm>
            <a:off x="1472928" y="6077868"/>
            <a:ext cx="5489627" cy="3554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176" b="1" kern="0" dirty="0">
                <a:solidFill>
                  <a:schemeClr val="accent1"/>
                </a:solidFill>
                <a:ea typeface="Segoe UI" pitchFamily="34" charset="0"/>
                <a:cs typeface="Segoe UI" pitchFamily="34" charset="0"/>
              </a:rPr>
              <a:t>Primary Data</a:t>
            </a:r>
          </a:p>
        </p:txBody>
      </p:sp>
      <p:cxnSp>
        <p:nvCxnSpPr>
          <p:cNvPr id="3" name="Straight Connector 2"/>
          <p:cNvCxnSpPr/>
          <p:nvPr/>
        </p:nvCxnSpPr>
        <p:spPr>
          <a:xfrm>
            <a:off x="1472928" y="5374013"/>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472928" y="5013679"/>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472928" y="4540056"/>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472928" y="3909088"/>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472928" y="3317838"/>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72928" y="2642107"/>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title"/>
          </p:nvPr>
        </p:nvSpPr>
        <p:spPr/>
        <p:txBody>
          <a:bodyPr/>
          <a:lstStyle/>
          <a:p>
            <a:r>
              <a:rPr lang="en-US" dirty="0">
                <a:solidFill>
                  <a:srgbClr val="0078D7"/>
                </a:solidFill>
              </a:rPr>
              <a:t>Test, validate, and accelerate DR</a:t>
            </a:r>
          </a:p>
        </p:txBody>
      </p:sp>
      <p:sp>
        <p:nvSpPr>
          <p:cNvPr id="306" name="Rectangle 305"/>
          <p:cNvSpPr/>
          <p:nvPr/>
        </p:nvSpPr>
        <p:spPr bwMode="auto">
          <a:xfrm rot="16200000">
            <a:off x="-1131579" y="3809586"/>
            <a:ext cx="3406622" cy="4177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176" b="1" kern="0" dirty="0">
                <a:solidFill>
                  <a:schemeClr val="accent1"/>
                </a:solidFill>
                <a:ea typeface="Segoe UI" pitchFamily="34" charset="0"/>
                <a:cs typeface="Segoe UI" pitchFamily="34" charset="0"/>
              </a:rPr>
              <a:t>Off-site Backups</a:t>
            </a:r>
          </a:p>
        </p:txBody>
      </p:sp>
      <p:sp>
        <p:nvSpPr>
          <p:cNvPr id="320" name="TextBox 319"/>
          <p:cNvSpPr txBox="1"/>
          <p:nvPr/>
        </p:nvSpPr>
        <p:spPr>
          <a:xfrm>
            <a:off x="1549583" y="5702142"/>
            <a:ext cx="946237"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1 TB</a:t>
            </a:r>
          </a:p>
        </p:txBody>
      </p:sp>
      <p:sp>
        <p:nvSpPr>
          <p:cNvPr id="321" name="TextBox 320"/>
          <p:cNvSpPr txBox="1"/>
          <p:nvPr/>
        </p:nvSpPr>
        <p:spPr>
          <a:xfrm>
            <a:off x="2650057" y="5702142"/>
            <a:ext cx="946237"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5 TB</a:t>
            </a:r>
          </a:p>
        </p:txBody>
      </p:sp>
      <p:sp>
        <p:nvSpPr>
          <p:cNvPr id="322" name="TextBox 321"/>
          <p:cNvSpPr txBox="1"/>
          <p:nvPr/>
        </p:nvSpPr>
        <p:spPr>
          <a:xfrm>
            <a:off x="3741040" y="5678769"/>
            <a:ext cx="946237"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20 TB</a:t>
            </a:r>
          </a:p>
        </p:txBody>
      </p:sp>
      <p:sp>
        <p:nvSpPr>
          <p:cNvPr id="323" name="TextBox 322"/>
          <p:cNvSpPr txBox="1"/>
          <p:nvPr/>
        </p:nvSpPr>
        <p:spPr>
          <a:xfrm>
            <a:off x="4848991" y="5702142"/>
            <a:ext cx="946237"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50 TB</a:t>
            </a:r>
          </a:p>
        </p:txBody>
      </p:sp>
      <p:sp>
        <p:nvSpPr>
          <p:cNvPr id="324" name="TextBox 323"/>
          <p:cNvSpPr txBox="1"/>
          <p:nvPr/>
        </p:nvSpPr>
        <p:spPr>
          <a:xfrm>
            <a:off x="5939663" y="5702142"/>
            <a:ext cx="946237"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100 TB</a:t>
            </a:r>
          </a:p>
        </p:txBody>
      </p:sp>
      <p:sp>
        <p:nvSpPr>
          <p:cNvPr id="195" name="Text Placeholder 21"/>
          <p:cNvSpPr txBox="1">
            <a:spLocks/>
          </p:cNvSpPr>
          <p:nvPr/>
        </p:nvSpPr>
        <p:spPr>
          <a:xfrm>
            <a:off x="7606395" y="2110818"/>
            <a:ext cx="4164112" cy="783846"/>
          </a:xfrm>
          <a:prstGeom prst="rect">
            <a:avLst/>
          </a:prstGeom>
        </p:spPr>
        <p:txBody>
          <a:bodyPr lIns="0" tIns="0" rIns="268927" bIns="0"/>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defTabSz="895509">
              <a:lnSpc>
                <a:spcPct val="100000"/>
              </a:lnSpc>
              <a:defRPr/>
            </a:pPr>
            <a:r>
              <a:rPr lang="en-US" sz="1961" dirty="0">
                <a:solidFill>
                  <a:srgbClr val="0078D7"/>
                </a:solidFill>
                <a:latin typeface="Segoe Pro Semibold" panose="020B0702040504020203" pitchFamily="34" charset="0"/>
                <a:cs typeface="Segoe UI Semilight" panose="020B0402040204020203" pitchFamily="34" charset="0"/>
              </a:rPr>
              <a:t>StorSimple ‘instant recovery’ </a:t>
            </a:r>
          </a:p>
          <a:p>
            <a:pPr defTabSz="895509">
              <a:lnSpc>
                <a:spcPct val="100000"/>
              </a:lnSpc>
              <a:defRPr/>
            </a:pPr>
            <a:r>
              <a:rPr lang="en-US" sz="1961" dirty="0">
                <a:solidFill>
                  <a:srgbClr val="0078D7"/>
                </a:solidFill>
                <a:latin typeface="Segoe Pro Semibold" panose="020B0702040504020203" pitchFamily="34" charset="0"/>
                <a:cs typeface="Segoe UI Semilight" panose="020B0402040204020203" pitchFamily="34" charset="0"/>
              </a:rPr>
              <a:t>= faster RTO than tapes</a:t>
            </a:r>
          </a:p>
          <a:p>
            <a:pPr defTabSz="895509">
              <a:lnSpc>
                <a:spcPct val="100000"/>
              </a:lnSpc>
              <a:defRPr/>
            </a:pPr>
            <a:r>
              <a:rPr lang="en-US" sz="1961" dirty="0">
                <a:solidFill>
                  <a:srgbClr val="0078D7"/>
                </a:solidFill>
                <a:latin typeface="Segoe Pro Semibold" panose="020B0702040504020203" pitchFamily="34" charset="0"/>
                <a:cs typeface="Segoe UI Semilight" panose="020B0402040204020203" pitchFamily="34" charset="0"/>
              </a:rPr>
              <a:t>and cloud gateway backups</a:t>
            </a:r>
          </a:p>
        </p:txBody>
      </p:sp>
      <p:cxnSp>
        <p:nvCxnSpPr>
          <p:cNvPr id="197" name="Straight Connector 196"/>
          <p:cNvCxnSpPr/>
          <p:nvPr/>
        </p:nvCxnSpPr>
        <p:spPr>
          <a:xfrm>
            <a:off x="7606396" y="3353521"/>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7609499" y="3635725"/>
            <a:ext cx="3861616" cy="22893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102" fontAlgn="base">
              <a:spcBef>
                <a:spcPct val="0"/>
              </a:spcBef>
              <a:spcAft>
                <a:spcPts val="2353"/>
              </a:spcAft>
              <a:defRPr/>
            </a:pPr>
            <a:r>
              <a:rPr lang="en-US" sz="1765" kern="0" dirty="0">
                <a:solidFill>
                  <a:schemeClr val="tx1"/>
                </a:solidFill>
                <a:cs typeface="Segoe UI" panose="020B0502040204020203" pitchFamily="34" charset="0"/>
              </a:rPr>
              <a:t>RTO is independent of volume sizes</a:t>
            </a:r>
          </a:p>
          <a:p>
            <a:pPr defTabSz="914102" fontAlgn="base">
              <a:spcBef>
                <a:spcPct val="0"/>
              </a:spcBef>
              <a:spcAft>
                <a:spcPts val="2353"/>
              </a:spcAft>
              <a:defRPr/>
            </a:pPr>
            <a:r>
              <a:rPr lang="en-US" sz="1765" kern="0" dirty="0">
                <a:solidFill>
                  <a:schemeClr val="tx1"/>
                </a:solidFill>
                <a:cs typeface="Segoe UI Semibold" panose="020B0702040204020203" pitchFamily="34" charset="0"/>
              </a:rPr>
              <a:t>&gt;100x faster than tapes and </a:t>
            </a:r>
            <a:br>
              <a:rPr lang="en-US" sz="1765" kern="0" dirty="0">
                <a:solidFill>
                  <a:schemeClr val="tx1"/>
                </a:solidFill>
                <a:cs typeface="Segoe UI Semibold" panose="020B0702040204020203" pitchFamily="34" charset="0"/>
              </a:rPr>
            </a:br>
            <a:r>
              <a:rPr lang="en-US" sz="1765" kern="0" dirty="0">
                <a:solidFill>
                  <a:schemeClr val="tx1"/>
                </a:solidFill>
                <a:cs typeface="Segoe UI Semibold" panose="020B0702040204020203" pitchFamily="34" charset="0"/>
              </a:rPr>
              <a:t>regular cloud backup</a:t>
            </a:r>
          </a:p>
        </p:txBody>
      </p:sp>
      <p:sp>
        <p:nvSpPr>
          <p:cNvPr id="337" name="TextBox 336"/>
          <p:cNvSpPr txBox="1"/>
          <p:nvPr/>
        </p:nvSpPr>
        <p:spPr>
          <a:xfrm>
            <a:off x="2910037" y="1981930"/>
            <a:ext cx="3729195" cy="712074"/>
          </a:xfrm>
          <a:prstGeom prst="rect">
            <a:avLst/>
          </a:prstGeom>
          <a:noFill/>
        </p:spPr>
        <p:txBody>
          <a:bodyPr wrap="square" lIns="179285" tIns="143428" rIns="179285" bIns="143428" rtlCol="0">
            <a:spAutoFit/>
          </a:bodyPr>
          <a:lstStyle/>
          <a:p>
            <a:pPr algn="r" defTabSz="896386">
              <a:spcAft>
                <a:spcPts val="588"/>
              </a:spcAft>
              <a:defRPr/>
            </a:pPr>
            <a:r>
              <a:rPr lang="en-US" sz="1372" kern="0" dirty="0">
                <a:solidFill>
                  <a:srgbClr val="7FBA42"/>
                </a:solidFill>
              </a:rPr>
              <a:t>Cloud Backup (target for backup software)</a:t>
            </a:r>
            <a:br>
              <a:rPr lang="en-US" sz="1372" kern="0" dirty="0">
                <a:solidFill>
                  <a:srgbClr val="7FBA42"/>
                </a:solidFill>
              </a:rPr>
            </a:br>
            <a:r>
              <a:rPr lang="en-US" sz="1372" kern="0" dirty="0">
                <a:solidFill>
                  <a:srgbClr val="7FBA42"/>
                </a:solidFill>
              </a:rPr>
              <a:t>With 100 Mbps WAN Link</a:t>
            </a:r>
          </a:p>
        </p:txBody>
      </p:sp>
      <p:sp>
        <p:nvSpPr>
          <p:cNvPr id="338" name="TextBox 337"/>
          <p:cNvSpPr txBox="1"/>
          <p:nvPr/>
        </p:nvSpPr>
        <p:spPr>
          <a:xfrm>
            <a:off x="3501471" y="4583197"/>
            <a:ext cx="3122539" cy="712074"/>
          </a:xfrm>
          <a:prstGeom prst="rect">
            <a:avLst/>
          </a:prstGeom>
          <a:noFill/>
        </p:spPr>
        <p:txBody>
          <a:bodyPr wrap="square" lIns="179285" tIns="143428" rIns="179285" bIns="143428" rtlCol="0">
            <a:spAutoFit/>
          </a:bodyPr>
          <a:lstStyle/>
          <a:p>
            <a:pPr algn="r" defTabSz="896386">
              <a:spcAft>
                <a:spcPts val="588"/>
              </a:spcAft>
              <a:defRPr/>
            </a:pPr>
            <a:r>
              <a:rPr lang="en-US" sz="1372" kern="0" dirty="0">
                <a:solidFill>
                  <a:srgbClr val="0072C6"/>
                </a:solidFill>
              </a:rPr>
              <a:t>StorSimple Cloud Snapshots</a:t>
            </a:r>
            <a:br>
              <a:rPr lang="en-US" sz="1372" kern="0" dirty="0">
                <a:solidFill>
                  <a:srgbClr val="0072C6"/>
                </a:solidFill>
              </a:rPr>
            </a:br>
            <a:r>
              <a:rPr lang="en-US" sz="1372" kern="0" dirty="0">
                <a:solidFill>
                  <a:srgbClr val="0072C6"/>
                </a:solidFill>
              </a:rPr>
              <a:t>with 50 Mbps WAN link</a:t>
            </a:r>
          </a:p>
        </p:txBody>
      </p:sp>
      <p:sp>
        <p:nvSpPr>
          <p:cNvPr id="339" name="TextBox 338"/>
          <p:cNvSpPr txBox="1"/>
          <p:nvPr/>
        </p:nvSpPr>
        <p:spPr>
          <a:xfrm>
            <a:off x="5619201" y="3202291"/>
            <a:ext cx="1020030" cy="606470"/>
          </a:xfrm>
          <a:prstGeom prst="rect">
            <a:avLst/>
          </a:prstGeom>
          <a:noFill/>
        </p:spPr>
        <p:txBody>
          <a:bodyPr wrap="square" lIns="179285" tIns="143428" rIns="179285" bIns="143428" rtlCol="0">
            <a:spAutoFit/>
          </a:bodyPr>
          <a:lstStyle/>
          <a:p>
            <a:pPr algn="r" defTabSz="896386">
              <a:lnSpc>
                <a:spcPct val="150000"/>
              </a:lnSpc>
              <a:spcAft>
                <a:spcPts val="588"/>
              </a:spcAft>
              <a:defRPr/>
            </a:pPr>
            <a:r>
              <a:rPr lang="en-US" sz="1372" kern="0" dirty="0">
                <a:solidFill>
                  <a:sysClr val="windowText" lastClr="000000"/>
                </a:solidFill>
                <a:cs typeface="Segoe UI Semibold" panose="020B0702040204020203" pitchFamily="34" charset="0"/>
              </a:rPr>
              <a:t>Tape</a:t>
            </a:r>
          </a:p>
        </p:txBody>
      </p:sp>
      <p:sp>
        <p:nvSpPr>
          <p:cNvPr id="32" name="TextBox 31"/>
          <p:cNvSpPr txBox="1"/>
          <p:nvPr/>
        </p:nvSpPr>
        <p:spPr>
          <a:xfrm>
            <a:off x="409795" y="479286"/>
            <a:ext cx="7622965" cy="452507"/>
          </a:xfrm>
          <a:prstGeom prst="rect">
            <a:avLst/>
          </a:prstGeom>
          <a:noFill/>
          <a:ln>
            <a:noFill/>
          </a:ln>
        </p:spPr>
        <p:txBody>
          <a:bodyPr wrap="square" lIns="0" tIns="143428" rIns="179285" bIns="143428" rtlCol="0" anchor="b" anchorCtr="0">
            <a:noAutofit/>
          </a:bodyPr>
          <a:lstStyle/>
          <a:p>
            <a:pPr defTabSz="896386">
              <a:spcBef>
                <a:spcPts val="1568"/>
              </a:spcBef>
              <a:spcAft>
                <a:spcPts val="588"/>
              </a:spcAft>
              <a:defRPr/>
            </a:pPr>
            <a:r>
              <a:rPr lang="en-US" sz="1961" kern="0" dirty="0">
                <a:solidFill>
                  <a:srgbClr val="0078D7"/>
                </a:solidFill>
                <a:latin typeface="Segoe UI" panose="020B0502040204020203" pitchFamily="34" charset="0"/>
                <a:cs typeface="Segoe UI" panose="020B0502040204020203" pitchFamily="34" charset="0"/>
              </a:rPr>
              <a:t>How customers benefit</a:t>
            </a:r>
          </a:p>
        </p:txBody>
      </p:sp>
      <p:cxnSp>
        <p:nvCxnSpPr>
          <p:cNvPr id="40" name="Straight Connector 39"/>
          <p:cNvCxnSpPr/>
          <p:nvPr/>
        </p:nvCxnSpPr>
        <p:spPr>
          <a:xfrm>
            <a:off x="1472928" y="5721756"/>
            <a:ext cx="5489627" cy="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36106" y="2432279"/>
            <a:ext cx="887483" cy="439012"/>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90 Days</a:t>
            </a:r>
          </a:p>
        </p:txBody>
      </p:sp>
      <p:sp>
        <p:nvSpPr>
          <p:cNvPr id="42" name="TextBox 41"/>
          <p:cNvSpPr txBox="1"/>
          <p:nvPr/>
        </p:nvSpPr>
        <p:spPr>
          <a:xfrm>
            <a:off x="636106" y="3107209"/>
            <a:ext cx="887483" cy="439012"/>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30 Days</a:t>
            </a:r>
          </a:p>
        </p:txBody>
      </p:sp>
      <p:sp>
        <p:nvSpPr>
          <p:cNvPr id="43" name="TextBox 42"/>
          <p:cNvSpPr txBox="1"/>
          <p:nvPr/>
        </p:nvSpPr>
        <p:spPr>
          <a:xfrm>
            <a:off x="636106" y="3697658"/>
            <a:ext cx="887483"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7 Days</a:t>
            </a:r>
          </a:p>
        </p:txBody>
      </p:sp>
      <p:sp>
        <p:nvSpPr>
          <p:cNvPr id="44" name="TextBox 43"/>
          <p:cNvSpPr txBox="1"/>
          <p:nvPr/>
        </p:nvSpPr>
        <p:spPr>
          <a:xfrm>
            <a:off x="636106" y="4327825"/>
            <a:ext cx="887483"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1 Day</a:t>
            </a:r>
          </a:p>
        </p:txBody>
      </p:sp>
      <p:sp>
        <p:nvSpPr>
          <p:cNvPr id="45" name="TextBox 44"/>
          <p:cNvSpPr txBox="1"/>
          <p:nvPr/>
        </p:nvSpPr>
        <p:spPr>
          <a:xfrm>
            <a:off x="636106" y="4800646"/>
            <a:ext cx="887483"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1 Hour</a:t>
            </a:r>
          </a:p>
        </p:txBody>
      </p:sp>
      <p:sp>
        <p:nvSpPr>
          <p:cNvPr id="46" name="TextBox 45"/>
          <p:cNvSpPr txBox="1"/>
          <p:nvPr/>
        </p:nvSpPr>
        <p:spPr>
          <a:xfrm>
            <a:off x="636106" y="5160178"/>
            <a:ext cx="887483"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15 Min.</a:t>
            </a:r>
          </a:p>
        </p:txBody>
      </p:sp>
      <p:cxnSp>
        <p:nvCxnSpPr>
          <p:cNvPr id="6" name="Straight Connector 5"/>
          <p:cNvCxnSpPr/>
          <p:nvPr/>
        </p:nvCxnSpPr>
        <p:spPr>
          <a:xfrm>
            <a:off x="1472927" y="2315136"/>
            <a:ext cx="0" cy="340662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2022701" y="5577652"/>
            <a:ext cx="1" cy="13787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3114691" y="5577652"/>
            <a:ext cx="1" cy="13787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4211412" y="5577652"/>
            <a:ext cx="1" cy="13787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5331117" y="5577652"/>
            <a:ext cx="1" cy="13787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6415346" y="5577652"/>
            <a:ext cx="1" cy="13787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auto">
          <a:xfrm>
            <a:off x="1974891" y="5242683"/>
            <a:ext cx="4445765" cy="208021"/>
          </a:xfrm>
          <a:custGeom>
            <a:avLst/>
            <a:gdLst>
              <a:gd name="connsiteX0" fmla="*/ 0 w 1466722"/>
              <a:gd name="connsiteY0" fmla="*/ 0 h 779335"/>
              <a:gd name="connsiteX1" fmla="*/ 1466722 w 1466722"/>
              <a:gd name="connsiteY1" fmla="*/ 0 h 779335"/>
              <a:gd name="connsiteX2" fmla="*/ 1466722 w 1466722"/>
              <a:gd name="connsiteY2" fmla="*/ 779335 h 779335"/>
              <a:gd name="connsiteX3" fmla="*/ 0 w 1466722"/>
              <a:gd name="connsiteY3" fmla="*/ 779335 h 779335"/>
              <a:gd name="connsiteX4" fmla="*/ 0 w 1466722"/>
              <a:gd name="connsiteY4" fmla="*/ 0 h 779335"/>
              <a:gd name="connsiteX0" fmla="*/ 0 w 1466722"/>
              <a:gd name="connsiteY0" fmla="*/ 0 h 779335"/>
              <a:gd name="connsiteX1" fmla="*/ 1466722 w 1466722"/>
              <a:gd name="connsiteY1" fmla="*/ 0 h 779335"/>
              <a:gd name="connsiteX2" fmla="*/ 0 w 1466722"/>
              <a:gd name="connsiteY2" fmla="*/ 779335 h 779335"/>
              <a:gd name="connsiteX3" fmla="*/ 0 w 1466722"/>
              <a:gd name="connsiteY3" fmla="*/ 0 h 779335"/>
              <a:gd name="connsiteX0" fmla="*/ 0 w 1558162"/>
              <a:gd name="connsiteY0" fmla="*/ 779335 h 779335"/>
              <a:gd name="connsiteX1" fmla="*/ 0 w 1558162"/>
              <a:gd name="connsiteY1" fmla="*/ 0 h 779335"/>
              <a:gd name="connsiteX2" fmla="*/ 1558162 w 1558162"/>
              <a:gd name="connsiteY2" fmla="*/ 91440 h 779335"/>
              <a:gd name="connsiteX0" fmla="*/ 0 w 4958011"/>
              <a:gd name="connsiteY0" fmla="*/ 779335 h 779335"/>
              <a:gd name="connsiteX1" fmla="*/ 0 w 4958011"/>
              <a:gd name="connsiteY1" fmla="*/ 0 h 779335"/>
              <a:gd name="connsiteX2" fmla="*/ 4958011 w 4958011"/>
              <a:gd name="connsiteY2" fmla="*/ 637625 h 779335"/>
              <a:gd name="connsiteX0" fmla="*/ 0 w 4958011"/>
              <a:gd name="connsiteY0" fmla="*/ 141710 h 184721"/>
              <a:gd name="connsiteX1" fmla="*/ 2460902 w 4958011"/>
              <a:gd name="connsiteY1" fmla="*/ 184721 h 184721"/>
              <a:gd name="connsiteX2" fmla="*/ 4958011 w 4958011"/>
              <a:gd name="connsiteY2" fmla="*/ 0 h 184721"/>
              <a:gd name="connsiteX0" fmla="*/ 0 w 4958011"/>
              <a:gd name="connsiteY0" fmla="*/ 165644 h 165644"/>
              <a:gd name="connsiteX1" fmla="*/ 742566 w 4958011"/>
              <a:gd name="connsiteY1" fmla="*/ 0 h 165644"/>
              <a:gd name="connsiteX2" fmla="*/ 4958011 w 4958011"/>
              <a:gd name="connsiteY2" fmla="*/ 23934 h 165644"/>
              <a:gd name="connsiteX0" fmla="*/ 0 w 4853684"/>
              <a:gd name="connsiteY0" fmla="*/ 239901 h 239901"/>
              <a:gd name="connsiteX1" fmla="*/ 742566 w 4853684"/>
              <a:gd name="connsiteY1" fmla="*/ 74257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1135328 w 4853684"/>
              <a:gd name="connsiteY1" fmla="*/ 68120 h 239901"/>
              <a:gd name="connsiteX2" fmla="*/ 4853684 w 4853684"/>
              <a:gd name="connsiteY2" fmla="*/ 0 h 239901"/>
              <a:gd name="connsiteX0" fmla="*/ 0 w 4853684"/>
              <a:gd name="connsiteY0" fmla="*/ 337515 h 337515"/>
              <a:gd name="connsiteX1" fmla="*/ 1135328 w 4853684"/>
              <a:gd name="connsiteY1" fmla="*/ 165734 h 337515"/>
              <a:gd name="connsiteX2" fmla="*/ 4853684 w 4853684"/>
              <a:gd name="connsiteY2" fmla="*/ 0 h 337515"/>
            </a:gdLst>
            <a:ahLst/>
            <a:cxnLst>
              <a:cxn ang="0">
                <a:pos x="connsiteX0" y="connsiteY0"/>
              </a:cxn>
              <a:cxn ang="0">
                <a:pos x="connsiteX1" y="connsiteY1"/>
              </a:cxn>
              <a:cxn ang="0">
                <a:pos x="connsiteX2" y="connsiteY2"/>
              </a:cxn>
            </a:cxnLst>
            <a:rect l="l" t="t" r="r" b="b"/>
            <a:pathLst>
              <a:path w="4853684" h="337515">
                <a:moveTo>
                  <a:pt x="0" y="337515"/>
                </a:moveTo>
                <a:cubicBezTo>
                  <a:pt x="251613" y="292529"/>
                  <a:pt x="326381" y="221986"/>
                  <a:pt x="1135328" y="165734"/>
                </a:cubicBezTo>
                <a:cubicBezTo>
                  <a:pt x="1944275" y="109482"/>
                  <a:pt x="3487402" y="34981"/>
                  <a:pt x="4853684" y="0"/>
                </a:cubicBezTo>
              </a:path>
            </a:pathLst>
          </a:cu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14"/>
          <p:cNvSpPr/>
          <p:nvPr/>
        </p:nvSpPr>
        <p:spPr bwMode="auto">
          <a:xfrm>
            <a:off x="1974891" y="3758311"/>
            <a:ext cx="4445765" cy="453617"/>
          </a:xfrm>
          <a:custGeom>
            <a:avLst/>
            <a:gdLst>
              <a:gd name="connsiteX0" fmla="*/ 0 w 1466722"/>
              <a:gd name="connsiteY0" fmla="*/ 0 h 779335"/>
              <a:gd name="connsiteX1" fmla="*/ 1466722 w 1466722"/>
              <a:gd name="connsiteY1" fmla="*/ 0 h 779335"/>
              <a:gd name="connsiteX2" fmla="*/ 1466722 w 1466722"/>
              <a:gd name="connsiteY2" fmla="*/ 779335 h 779335"/>
              <a:gd name="connsiteX3" fmla="*/ 0 w 1466722"/>
              <a:gd name="connsiteY3" fmla="*/ 779335 h 779335"/>
              <a:gd name="connsiteX4" fmla="*/ 0 w 1466722"/>
              <a:gd name="connsiteY4" fmla="*/ 0 h 779335"/>
              <a:gd name="connsiteX0" fmla="*/ 0 w 1466722"/>
              <a:gd name="connsiteY0" fmla="*/ 0 h 779335"/>
              <a:gd name="connsiteX1" fmla="*/ 1466722 w 1466722"/>
              <a:gd name="connsiteY1" fmla="*/ 0 h 779335"/>
              <a:gd name="connsiteX2" fmla="*/ 0 w 1466722"/>
              <a:gd name="connsiteY2" fmla="*/ 779335 h 779335"/>
              <a:gd name="connsiteX3" fmla="*/ 0 w 1466722"/>
              <a:gd name="connsiteY3" fmla="*/ 0 h 779335"/>
              <a:gd name="connsiteX0" fmla="*/ 0 w 1558162"/>
              <a:gd name="connsiteY0" fmla="*/ 779335 h 779335"/>
              <a:gd name="connsiteX1" fmla="*/ 0 w 1558162"/>
              <a:gd name="connsiteY1" fmla="*/ 0 h 779335"/>
              <a:gd name="connsiteX2" fmla="*/ 1558162 w 1558162"/>
              <a:gd name="connsiteY2" fmla="*/ 91440 h 779335"/>
              <a:gd name="connsiteX0" fmla="*/ 0 w 4958011"/>
              <a:gd name="connsiteY0" fmla="*/ 779335 h 779335"/>
              <a:gd name="connsiteX1" fmla="*/ 0 w 4958011"/>
              <a:gd name="connsiteY1" fmla="*/ 0 h 779335"/>
              <a:gd name="connsiteX2" fmla="*/ 4958011 w 4958011"/>
              <a:gd name="connsiteY2" fmla="*/ 637625 h 779335"/>
              <a:gd name="connsiteX0" fmla="*/ 0 w 4958011"/>
              <a:gd name="connsiteY0" fmla="*/ 141710 h 184721"/>
              <a:gd name="connsiteX1" fmla="*/ 2460902 w 4958011"/>
              <a:gd name="connsiteY1" fmla="*/ 184721 h 184721"/>
              <a:gd name="connsiteX2" fmla="*/ 4958011 w 4958011"/>
              <a:gd name="connsiteY2" fmla="*/ 0 h 184721"/>
              <a:gd name="connsiteX0" fmla="*/ 0 w 4958011"/>
              <a:gd name="connsiteY0" fmla="*/ 165644 h 165644"/>
              <a:gd name="connsiteX1" fmla="*/ 742566 w 4958011"/>
              <a:gd name="connsiteY1" fmla="*/ 0 h 165644"/>
              <a:gd name="connsiteX2" fmla="*/ 4958011 w 4958011"/>
              <a:gd name="connsiteY2" fmla="*/ 23934 h 165644"/>
              <a:gd name="connsiteX0" fmla="*/ 0 w 4853684"/>
              <a:gd name="connsiteY0" fmla="*/ 239901 h 239901"/>
              <a:gd name="connsiteX1" fmla="*/ 742566 w 4853684"/>
              <a:gd name="connsiteY1" fmla="*/ 74257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1135328 w 4853684"/>
              <a:gd name="connsiteY1" fmla="*/ 68120 h 239901"/>
              <a:gd name="connsiteX2" fmla="*/ 4853684 w 4853684"/>
              <a:gd name="connsiteY2" fmla="*/ 0 h 239901"/>
              <a:gd name="connsiteX0" fmla="*/ 0 w 4853684"/>
              <a:gd name="connsiteY0" fmla="*/ 337515 h 337515"/>
              <a:gd name="connsiteX1" fmla="*/ 1135328 w 4853684"/>
              <a:gd name="connsiteY1" fmla="*/ 165734 h 337515"/>
              <a:gd name="connsiteX2" fmla="*/ 4853684 w 4853684"/>
              <a:gd name="connsiteY2" fmla="*/ 0 h 337515"/>
              <a:gd name="connsiteX0" fmla="*/ 0 w 4853684"/>
              <a:gd name="connsiteY0" fmla="*/ 337515 h 337515"/>
              <a:gd name="connsiteX1" fmla="*/ 2258506 w 4853684"/>
              <a:gd name="connsiteY1" fmla="*/ 62394 h 337515"/>
              <a:gd name="connsiteX2" fmla="*/ 4853684 w 4853684"/>
              <a:gd name="connsiteY2" fmla="*/ 0 h 337515"/>
              <a:gd name="connsiteX0" fmla="*/ 0 w 4853684"/>
              <a:gd name="connsiteY0" fmla="*/ 337515 h 337515"/>
              <a:gd name="connsiteX1" fmla="*/ 2258506 w 4853684"/>
              <a:gd name="connsiteY1" fmla="*/ 62394 h 337515"/>
              <a:gd name="connsiteX2" fmla="*/ 4853684 w 4853684"/>
              <a:gd name="connsiteY2" fmla="*/ 0 h 337515"/>
              <a:gd name="connsiteX0" fmla="*/ 0 w 4853684"/>
              <a:gd name="connsiteY0" fmla="*/ 337515 h 337515"/>
              <a:gd name="connsiteX1" fmla="*/ 2265075 w 4853684"/>
              <a:gd name="connsiteY1" fmla="*/ 94687 h 337515"/>
              <a:gd name="connsiteX2" fmla="*/ 4853684 w 4853684"/>
              <a:gd name="connsiteY2" fmla="*/ 0 h 337515"/>
              <a:gd name="connsiteX0" fmla="*/ 0 w 4853684"/>
              <a:gd name="connsiteY0" fmla="*/ 337515 h 337515"/>
              <a:gd name="connsiteX1" fmla="*/ 2265075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Lst>
            <a:ahLst/>
            <a:cxnLst>
              <a:cxn ang="0">
                <a:pos x="connsiteX0" y="connsiteY0"/>
              </a:cxn>
              <a:cxn ang="0">
                <a:pos x="connsiteX1" y="connsiteY1"/>
              </a:cxn>
              <a:cxn ang="0">
                <a:pos x="connsiteX2" y="connsiteY2"/>
              </a:cxn>
            </a:cxnLst>
            <a:rect l="l" t="t" r="r" b="b"/>
            <a:pathLst>
              <a:path w="4853684" h="337515">
                <a:moveTo>
                  <a:pt x="0" y="337515"/>
                </a:moveTo>
                <a:cubicBezTo>
                  <a:pt x="251613" y="318365"/>
                  <a:pt x="1180260" y="157398"/>
                  <a:pt x="2409578" y="94687"/>
                </a:cubicBezTo>
                <a:cubicBezTo>
                  <a:pt x="3638896" y="31976"/>
                  <a:pt x="3684450" y="22064"/>
                  <a:pt x="4853684" y="0"/>
                </a:cubicBezTo>
              </a:path>
            </a:pathLst>
          </a:custGeom>
          <a:noFill/>
          <a:ln w="3810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14"/>
          <p:cNvSpPr/>
          <p:nvPr/>
        </p:nvSpPr>
        <p:spPr bwMode="auto">
          <a:xfrm>
            <a:off x="1974891" y="2593500"/>
            <a:ext cx="4445765" cy="1940322"/>
          </a:xfrm>
          <a:custGeom>
            <a:avLst/>
            <a:gdLst>
              <a:gd name="connsiteX0" fmla="*/ 0 w 1466722"/>
              <a:gd name="connsiteY0" fmla="*/ 0 h 779335"/>
              <a:gd name="connsiteX1" fmla="*/ 1466722 w 1466722"/>
              <a:gd name="connsiteY1" fmla="*/ 0 h 779335"/>
              <a:gd name="connsiteX2" fmla="*/ 1466722 w 1466722"/>
              <a:gd name="connsiteY2" fmla="*/ 779335 h 779335"/>
              <a:gd name="connsiteX3" fmla="*/ 0 w 1466722"/>
              <a:gd name="connsiteY3" fmla="*/ 779335 h 779335"/>
              <a:gd name="connsiteX4" fmla="*/ 0 w 1466722"/>
              <a:gd name="connsiteY4" fmla="*/ 0 h 779335"/>
              <a:gd name="connsiteX0" fmla="*/ 0 w 1466722"/>
              <a:gd name="connsiteY0" fmla="*/ 0 h 779335"/>
              <a:gd name="connsiteX1" fmla="*/ 1466722 w 1466722"/>
              <a:gd name="connsiteY1" fmla="*/ 0 h 779335"/>
              <a:gd name="connsiteX2" fmla="*/ 0 w 1466722"/>
              <a:gd name="connsiteY2" fmla="*/ 779335 h 779335"/>
              <a:gd name="connsiteX3" fmla="*/ 0 w 1466722"/>
              <a:gd name="connsiteY3" fmla="*/ 0 h 779335"/>
              <a:gd name="connsiteX0" fmla="*/ 0 w 1558162"/>
              <a:gd name="connsiteY0" fmla="*/ 779335 h 779335"/>
              <a:gd name="connsiteX1" fmla="*/ 0 w 1558162"/>
              <a:gd name="connsiteY1" fmla="*/ 0 h 779335"/>
              <a:gd name="connsiteX2" fmla="*/ 1558162 w 1558162"/>
              <a:gd name="connsiteY2" fmla="*/ 91440 h 779335"/>
              <a:gd name="connsiteX0" fmla="*/ 0 w 4958011"/>
              <a:gd name="connsiteY0" fmla="*/ 779335 h 779335"/>
              <a:gd name="connsiteX1" fmla="*/ 0 w 4958011"/>
              <a:gd name="connsiteY1" fmla="*/ 0 h 779335"/>
              <a:gd name="connsiteX2" fmla="*/ 4958011 w 4958011"/>
              <a:gd name="connsiteY2" fmla="*/ 637625 h 779335"/>
              <a:gd name="connsiteX0" fmla="*/ 0 w 4958011"/>
              <a:gd name="connsiteY0" fmla="*/ 141710 h 184721"/>
              <a:gd name="connsiteX1" fmla="*/ 2460902 w 4958011"/>
              <a:gd name="connsiteY1" fmla="*/ 184721 h 184721"/>
              <a:gd name="connsiteX2" fmla="*/ 4958011 w 4958011"/>
              <a:gd name="connsiteY2" fmla="*/ 0 h 184721"/>
              <a:gd name="connsiteX0" fmla="*/ 0 w 4958011"/>
              <a:gd name="connsiteY0" fmla="*/ 165644 h 165644"/>
              <a:gd name="connsiteX1" fmla="*/ 742566 w 4958011"/>
              <a:gd name="connsiteY1" fmla="*/ 0 h 165644"/>
              <a:gd name="connsiteX2" fmla="*/ 4958011 w 4958011"/>
              <a:gd name="connsiteY2" fmla="*/ 23934 h 165644"/>
              <a:gd name="connsiteX0" fmla="*/ 0 w 4853684"/>
              <a:gd name="connsiteY0" fmla="*/ 239901 h 239901"/>
              <a:gd name="connsiteX1" fmla="*/ 742566 w 4853684"/>
              <a:gd name="connsiteY1" fmla="*/ 74257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1135328 w 4853684"/>
              <a:gd name="connsiteY1" fmla="*/ 68120 h 239901"/>
              <a:gd name="connsiteX2" fmla="*/ 4853684 w 4853684"/>
              <a:gd name="connsiteY2" fmla="*/ 0 h 239901"/>
              <a:gd name="connsiteX0" fmla="*/ 0 w 4853684"/>
              <a:gd name="connsiteY0" fmla="*/ 337515 h 337515"/>
              <a:gd name="connsiteX1" fmla="*/ 1135328 w 4853684"/>
              <a:gd name="connsiteY1" fmla="*/ 165734 h 337515"/>
              <a:gd name="connsiteX2" fmla="*/ 4853684 w 4853684"/>
              <a:gd name="connsiteY2" fmla="*/ 0 h 337515"/>
              <a:gd name="connsiteX0" fmla="*/ 0 w 4853684"/>
              <a:gd name="connsiteY0" fmla="*/ 337515 h 337515"/>
              <a:gd name="connsiteX1" fmla="*/ 2258506 w 4853684"/>
              <a:gd name="connsiteY1" fmla="*/ 62394 h 337515"/>
              <a:gd name="connsiteX2" fmla="*/ 4853684 w 4853684"/>
              <a:gd name="connsiteY2" fmla="*/ 0 h 337515"/>
              <a:gd name="connsiteX0" fmla="*/ 0 w 4853684"/>
              <a:gd name="connsiteY0" fmla="*/ 337515 h 337515"/>
              <a:gd name="connsiteX1" fmla="*/ 2258506 w 4853684"/>
              <a:gd name="connsiteY1" fmla="*/ 62394 h 337515"/>
              <a:gd name="connsiteX2" fmla="*/ 4853684 w 4853684"/>
              <a:gd name="connsiteY2" fmla="*/ 0 h 337515"/>
              <a:gd name="connsiteX0" fmla="*/ 0 w 4853684"/>
              <a:gd name="connsiteY0" fmla="*/ 337515 h 337515"/>
              <a:gd name="connsiteX1" fmla="*/ 2265075 w 4853684"/>
              <a:gd name="connsiteY1" fmla="*/ 94687 h 337515"/>
              <a:gd name="connsiteX2" fmla="*/ 4853684 w 4853684"/>
              <a:gd name="connsiteY2" fmla="*/ 0 h 337515"/>
              <a:gd name="connsiteX0" fmla="*/ 0 w 4853684"/>
              <a:gd name="connsiteY0" fmla="*/ 337515 h 337515"/>
              <a:gd name="connsiteX1" fmla="*/ 2265075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 name="connsiteX0" fmla="*/ 0 w 4853684"/>
              <a:gd name="connsiteY0" fmla="*/ 337515 h 337515"/>
              <a:gd name="connsiteX1" fmla="*/ 2468694 w 4853684"/>
              <a:gd name="connsiteY1" fmla="*/ 117784 h 337515"/>
              <a:gd name="connsiteX2" fmla="*/ 4853684 w 4853684"/>
              <a:gd name="connsiteY2" fmla="*/ 0 h 337515"/>
              <a:gd name="connsiteX0" fmla="*/ 0 w 4853684"/>
              <a:gd name="connsiteY0" fmla="*/ 337515 h 337515"/>
              <a:gd name="connsiteX1" fmla="*/ 2468694 w 4853684"/>
              <a:gd name="connsiteY1" fmla="*/ 117784 h 337515"/>
              <a:gd name="connsiteX2" fmla="*/ 4853684 w 4853684"/>
              <a:gd name="connsiteY2" fmla="*/ 0 h 337515"/>
              <a:gd name="connsiteX0" fmla="*/ 0 w 4853684"/>
              <a:gd name="connsiteY0" fmla="*/ 337515 h 337515"/>
              <a:gd name="connsiteX1" fmla="*/ 2396442 w 4853684"/>
              <a:gd name="connsiteY1" fmla="*/ 142036 h 337515"/>
              <a:gd name="connsiteX2" fmla="*/ 4853684 w 4853684"/>
              <a:gd name="connsiteY2" fmla="*/ 0 h 337515"/>
              <a:gd name="connsiteX0" fmla="*/ 0 w 4853684"/>
              <a:gd name="connsiteY0" fmla="*/ 337515 h 337515"/>
              <a:gd name="connsiteX1" fmla="*/ 2396442 w 4853684"/>
              <a:gd name="connsiteY1" fmla="*/ 142036 h 337515"/>
              <a:gd name="connsiteX2" fmla="*/ 4853684 w 4853684"/>
              <a:gd name="connsiteY2" fmla="*/ 0 h 337515"/>
              <a:gd name="connsiteX0" fmla="*/ 0 w 4853684"/>
              <a:gd name="connsiteY0" fmla="*/ 337515 h 337515"/>
              <a:gd name="connsiteX1" fmla="*/ 2396442 w 4853684"/>
              <a:gd name="connsiteY1" fmla="*/ 142036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Lst>
            <a:ahLst/>
            <a:cxnLst>
              <a:cxn ang="0">
                <a:pos x="connsiteX0" y="connsiteY0"/>
              </a:cxn>
              <a:cxn ang="0">
                <a:pos x="connsiteX1" y="connsiteY1"/>
              </a:cxn>
              <a:cxn ang="0">
                <a:pos x="connsiteX2" y="connsiteY2"/>
              </a:cxn>
            </a:cxnLst>
            <a:rect l="l" t="t" r="r" b="b"/>
            <a:pathLst>
              <a:path w="4853684" h="337515">
                <a:moveTo>
                  <a:pt x="0" y="337515"/>
                </a:moveTo>
                <a:lnTo>
                  <a:pt x="2403011" y="148965"/>
                </a:lnTo>
                <a:cubicBezTo>
                  <a:pt x="3427337" y="73412"/>
                  <a:pt x="4036793" y="49655"/>
                  <a:pt x="4853684" y="0"/>
                </a:cubicBezTo>
              </a:path>
            </a:pathLst>
          </a:custGeom>
          <a:noFill/>
          <a:ln w="38100">
            <a:solidFill>
              <a:srgbClr val="7FBA4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5955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Text Placeholder 21"/>
          <p:cNvSpPr txBox="1">
            <a:spLocks/>
          </p:cNvSpPr>
          <p:nvPr/>
        </p:nvSpPr>
        <p:spPr>
          <a:xfrm>
            <a:off x="4189182" y="3243576"/>
            <a:ext cx="3494461" cy="24700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defRPr/>
            </a:pPr>
            <a:r>
              <a:rPr lang="en-US" sz="1961" dirty="0">
                <a:solidFill>
                  <a:srgbClr val="0078D7"/>
                </a:solidFill>
                <a:latin typeface="Segoe Pro Semibold" panose="020B0702040504020203" pitchFamily="34" charset="0"/>
                <a:cs typeface="Segoe UI Semilight" panose="020B0402040204020203" pitchFamily="34" charset="0"/>
              </a:rPr>
              <a:t>On-demand services in Azure</a:t>
            </a:r>
          </a:p>
        </p:txBody>
      </p:sp>
      <p:sp>
        <p:nvSpPr>
          <p:cNvPr id="54" name="Text Placeholder 22"/>
          <p:cNvSpPr txBox="1">
            <a:spLocks/>
          </p:cNvSpPr>
          <p:nvPr/>
        </p:nvSpPr>
        <p:spPr>
          <a:xfrm>
            <a:off x="4189182" y="3967519"/>
            <a:ext cx="2874001" cy="140202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200" kern="1200" baseline="0">
                <a:solidFill>
                  <a:schemeClr val="bg1"/>
                </a:solidFill>
                <a:latin typeface="+mn-lt"/>
                <a:ea typeface="ＭＳ Ｐゴシック" charset="0"/>
                <a:cs typeface="ＭＳ Ｐゴシック" charset="0"/>
              </a:defRPr>
            </a:lvl1pPr>
            <a:lvl2pPr marL="336145"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pPr>
            <a:r>
              <a:rPr lang="en-US" sz="1765" dirty="0">
                <a:solidFill>
                  <a:schemeClr val="tx1"/>
                </a:solidFill>
                <a:latin typeface="Segoe UI" panose="020B0502040204020203" pitchFamily="34" charset="0"/>
                <a:ea typeface="+mn-ea"/>
                <a:cs typeface="Segoe UI" panose="020B0502040204020203" pitchFamily="34" charset="0"/>
              </a:rPr>
              <a:t>Cloud provides IaaS to deploy applications that use StorSimple data in the cloud. No long lead times for new business projects</a:t>
            </a:r>
          </a:p>
        </p:txBody>
      </p:sp>
      <p:sp>
        <p:nvSpPr>
          <p:cNvPr id="55" name="Text Placeholder 21"/>
          <p:cNvSpPr txBox="1">
            <a:spLocks/>
          </p:cNvSpPr>
          <p:nvPr/>
        </p:nvSpPr>
        <p:spPr>
          <a:xfrm>
            <a:off x="8209538" y="3243576"/>
            <a:ext cx="3329657" cy="24700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defRPr/>
            </a:pPr>
            <a:r>
              <a:rPr lang="en-US" sz="1961" dirty="0">
                <a:solidFill>
                  <a:srgbClr val="0078D7"/>
                </a:solidFill>
                <a:latin typeface="Segoe Pro Semibold" panose="020B0702040504020203" pitchFamily="34" charset="0"/>
                <a:cs typeface="Segoe UI Semilight" panose="020B0402040204020203" pitchFamily="34" charset="0"/>
              </a:rPr>
              <a:t>Consolidated management</a:t>
            </a:r>
          </a:p>
        </p:txBody>
      </p:sp>
      <p:sp>
        <p:nvSpPr>
          <p:cNvPr id="56" name="Text Placeholder 22"/>
          <p:cNvSpPr txBox="1">
            <a:spLocks/>
          </p:cNvSpPr>
          <p:nvPr/>
        </p:nvSpPr>
        <p:spPr>
          <a:xfrm>
            <a:off x="8209539" y="3977500"/>
            <a:ext cx="2839542" cy="140202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200" kern="1200" baseline="0">
                <a:solidFill>
                  <a:schemeClr val="bg1"/>
                </a:solidFill>
                <a:latin typeface="+mn-lt"/>
                <a:ea typeface="ＭＳ Ｐゴシック" charset="0"/>
                <a:cs typeface="ＭＳ Ｐゴシック" charset="0"/>
              </a:defRPr>
            </a:lvl1pPr>
            <a:lvl2pPr marL="336145"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pPr>
            <a:r>
              <a:rPr lang="en-US" sz="1765" dirty="0">
                <a:solidFill>
                  <a:schemeClr val="tx1"/>
                </a:solidFill>
                <a:latin typeface="Segoe UI" panose="020B0502040204020203" pitchFamily="34" charset="0"/>
                <a:ea typeface="+mn-ea"/>
                <a:cs typeface="Segoe UI" panose="020B0502040204020203" pitchFamily="34" charset="0"/>
              </a:rPr>
              <a:t>No need to manage separate data protection solutions or be on-site. Up-to-the-minute status and consistent control in all sites</a:t>
            </a:r>
          </a:p>
        </p:txBody>
      </p:sp>
      <p:sp>
        <p:nvSpPr>
          <p:cNvPr id="51" name="Text Placeholder 21"/>
          <p:cNvSpPr txBox="1">
            <a:spLocks/>
          </p:cNvSpPr>
          <p:nvPr/>
        </p:nvSpPr>
        <p:spPr>
          <a:xfrm>
            <a:off x="801574" y="3243576"/>
            <a:ext cx="2624545" cy="24700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defRPr/>
            </a:pPr>
            <a:r>
              <a:rPr lang="en-US" sz="1961" dirty="0">
                <a:solidFill>
                  <a:srgbClr val="0078D7"/>
                </a:solidFill>
                <a:latin typeface="Segoe Pro Semibold" panose="020B0702040504020203" pitchFamily="34" charset="0"/>
                <a:cs typeface="Segoe UI Semilight" panose="020B0402040204020203" pitchFamily="34" charset="0"/>
              </a:rPr>
              <a:t>On-demand storage</a:t>
            </a:r>
          </a:p>
        </p:txBody>
      </p:sp>
      <p:sp>
        <p:nvSpPr>
          <p:cNvPr id="52" name="Text Placeholder 22"/>
          <p:cNvSpPr txBox="1">
            <a:spLocks/>
          </p:cNvSpPr>
          <p:nvPr/>
        </p:nvSpPr>
        <p:spPr>
          <a:xfrm>
            <a:off x="820381" y="3966894"/>
            <a:ext cx="2605738" cy="140202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200" kern="1200" baseline="0">
                <a:solidFill>
                  <a:schemeClr val="bg1"/>
                </a:solidFill>
                <a:latin typeface="+mn-lt"/>
                <a:ea typeface="ＭＳ Ｐゴシック" charset="0"/>
                <a:cs typeface="ＭＳ Ｐゴシック" charset="0"/>
              </a:defRPr>
            </a:lvl1pPr>
            <a:lvl2pPr marL="336145"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pPr>
            <a:r>
              <a:rPr lang="en-US" sz="1765" dirty="0">
                <a:solidFill>
                  <a:schemeClr val="tx1"/>
                </a:solidFill>
                <a:latin typeface="Segoe UI" panose="020B0502040204020203" pitchFamily="34" charset="0"/>
                <a:ea typeface="+mn-ea"/>
                <a:cs typeface="Segoe UI" panose="020B0502040204020203" pitchFamily="34" charset="0"/>
              </a:rPr>
              <a:t>Highly scalable, cost-effective and secure data storage. No need for incessant planning, upgrade and maintenance</a:t>
            </a:r>
          </a:p>
        </p:txBody>
      </p:sp>
      <p:sp>
        <p:nvSpPr>
          <p:cNvPr id="28" name="Title 1"/>
          <p:cNvSpPr>
            <a:spLocks noGrp="1"/>
          </p:cNvSpPr>
          <p:nvPr>
            <p:ph type="title"/>
          </p:nvPr>
        </p:nvSpPr>
        <p:spPr/>
        <p:txBody>
          <a:bodyPr/>
          <a:lstStyle/>
          <a:p>
            <a:r>
              <a:rPr lang="en-US" dirty="0">
                <a:solidFill>
                  <a:srgbClr val="0078D7"/>
                </a:solidFill>
              </a:rPr>
              <a:t>Focus on business outcomes</a:t>
            </a:r>
          </a:p>
        </p:txBody>
      </p:sp>
      <p:cxnSp>
        <p:nvCxnSpPr>
          <p:cNvPr id="16" name="Straight Connector 15"/>
          <p:cNvCxnSpPr/>
          <p:nvPr/>
        </p:nvCxnSpPr>
        <p:spPr>
          <a:xfrm>
            <a:off x="820381" y="3681911"/>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10441" y="3681911"/>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209538" y="3681911"/>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9795" y="479286"/>
            <a:ext cx="7622965" cy="452507"/>
          </a:xfrm>
          <a:prstGeom prst="rect">
            <a:avLst/>
          </a:prstGeom>
          <a:noFill/>
          <a:ln>
            <a:noFill/>
          </a:ln>
        </p:spPr>
        <p:txBody>
          <a:bodyPr wrap="square" lIns="0" tIns="143428" rIns="179285" bIns="143428" rtlCol="0" anchor="b" anchorCtr="0">
            <a:noAutofit/>
          </a:bodyPr>
          <a:lstStyle/>
          <a:p>
            <a:pPr>
              <a:spcBef>
                <a:spcPts val="1568"/>
              </a:spcBef>
              <a:spcAft>
                <a:spcPts val="588"/>
              </a:spcAft>
            </a:pPr>
            <a:r>
              <a:rPr lang="en-US" sz="1961" dirty="0">
                <a:solidFill>
                  <a:srgbClr val="0078D7"/>
                </a:solidFill>
                <a:latin typeface="Segoe UI" panose="020B0502040204020203" pitchFamily="34" charset="0"/>
                <a:cs typeface="Segoe UI" panose="020B0502040204020203" pitchFamily="34" charset="0"/>
              </a:rPr>
              <a:t>How customers benefit</a:t>
            </a:r>
          </a:p>
        </p:txBody>
      </p:sp>
      <p:grpSp>
        <p:nvGrpSpPr>
          <p:cNvPr id="41" name="Group 40"/>
          <p:cNvGrpSpPr/>
          <p:nvPr/>
        </p:nvGrpSpPr>
        <p:grpSpPr>
          <a:xfrm>
            <a:off x="8241726" y="2482168"/>
            <a:ext cx="643739" cy="517822"/>
            <a:chOff x="8377238" y="2441575"/>
            <a:chExt cx="722312" cy="581026"/>
          </a:xfrm>
        </p:grpSpPr>
        <p:sp>
          <p:nvSpPr>
            <p:cNvPr id="32" name="Freeform 25"/>
            <p:cNvSpPr>
              <a:spLocks/>
            </p:cNvSpPr>
            <p:nvPr/>
          </p:nvSpPr>
          <p:spPr bwMode="auto">
            <a:xfrm>
              <a:off x="8731250" y="2895600"/>
              <a:ext cx="14287" cy="122238"/>
            </a:xfrm>
            <a:custGeom>
              <a:avLst/>
              <a:gdLst>
                <a:gd name="T0" fmla="*/ 2 w 5"/>
                <a:gd name="T1" fmla="*/ 43 h 43"/>
                <a:gd name="T2" fmla="*/ 0 w 5"/>
                <a:gd name="T3" fmla="*/ 40 h 43"/>
                <a:gd name="T4" fmla="*/ 0 w 5"/>
                <a:gd name="T5" fmla="*/ 3 h 43"/>
                <a:gd name="T6" fmla="*/ 2 w 5"/>
                <a:gd name="T7" fmla="*/ 0 h 43"/>
                <a:gd name="T8" fmla="*/ 5 w 5"/>
                <a:gd name="T9" fmla="*/ 3 h 43"/>
                <a:gd name="T10" fmla="*/ 5 w 5"/>
                <a:gd name="T11" fmla="*/ 40 h 43"/>
                <a:gd name="T12" fmla="*/ 2 w 5"/>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5" h="43">
                  <a:moveTo>
                    <a:pt x="2" y="43"/>
                  </a:moveTo>
                  <a:cubicBezTo>
                    <a:pt x="1" y="43"/>
                    <a:pt x="0" y="42"/>
                    <a:pt x="0" y="40"/>
                  </a:cubicBezTo>
                  <a:cubicBezTo>
                    <a:pt x="0" y="3"/>
                    <a:pt x="0" y="3"/>
                    <a:pt x="0" y="3"/>
                  </a:cubicBezTo>
                  <a:cubicBezTo>
                    <a:pt x="0" y="1"/>
                    <a:pt x="1" y="0"/>
                    <a:pt x="2" y="0"/>
                  </a:cubicBezTo>
                  <a:cubicBezTo>
                    <a:pt x="4" y="0"/>
                    <a:pt x="5" y="1"/>
                    <a:pt x="5" y="3"/>
                  </a:cubicBezTo>
                  <a:cubicBezTo>
                    <a:pt x="5" y="40"/>
                    <a:pt x="5" y="40"/>
                    <a:pt x="5" y="40"/>
                  </a:cubicBezTo>
                  <a:cubicBezTo>
                    <a:pt x="5" y="42"/>
                    <a:pt x="4" y="43"/>
                    <a:pt x="2" y="43"/>
                  </a:cubicBezTo>
                  <a:close/>
                </a:path>
              </a:pathLst>
            </a:custGeom>
            <a:solidFill>
              <a:srgbClr val="010101"/>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3" name="Freeform 26"/>
            <p:cNvSpPr>
              <a:spLocks/>
            </p:cNvSpPr>
            <p:nvPr/>
          </p:nvSpPr>
          <p:spPr bwMode="auto">
            <a:xfrm>
              <a:off x="8623300" y="3008313"/>
              <a:ext cx="241300" cy="14288"/>
            </a:xfrm>
            <a:custGeom>
              <a:avLst/>
              <a:gdLst>
                <a:gd name="T0" fmla="*/ 83 w 85"/>
                <a:gd name="T1" fmla="*/ 5 h 5"/>
                <a:gd name="T2" fmla="*/ 3 w 85"/>
                <a:gd name="T3" fmla="*/ 5 h 5"/>
                <a:gd name="T4" fmla="*/ 0 w 85"/>
                <a:gd name="T5" fmla="*/ 3 h 5"/>
                <a:gd name="T6" fmla="*/ 3 w 85"/>
                <a:gd name="T7" fmla="*/ 0 h 5"/>
                <a:gd name="T8" fmla="*/ 83 w 85"/>
                <a:gd name="T9" fmla="*/ 0 h 5"/>
                <a:gd name="T10" fmla="*/ 85 w 85"/>
                <a:gd name="T11" fmla="*/ 3 h 5"/>
                <a:gd name="T12" fmla="*/ 83 w 8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5" h="5">
                  <a:moveTo>
                    <a:pt x="83" y="5"/>
                  </a:moveTo>
                  <a:cubicBezTo>
                    <a:pt x="3" y="5"/>
                    <a:pt x="3" y="5"/>
                    <a:pt x="3" y="5"/>
                  </a:cubicBezTo>
                  <a:cubicBezTo>
                    <a:pt x="1" y="5"/>
                    <a:pt x="0" y="4"/>
                    <a:pt x="0" y="3"/>
                  </a:cubicBezTo>
                  <a:cubicBezTo>
                    <a:pt x="0" y="1"/>
                    <a:pt x="1" y="0"/>
                    <a:pt x="3" y="0"/>
                  </a:cubicBezTo>
                  <a:cubicBezTo>
                    <a:pt x="83" y="0"/>
                    <a:pt x="83" y="0"/>
                    <a:pt x="83" y="0"/>
                  </a:cubicBezTo>
                  <a:cubicBezTo>
                    <a:pt x="84" y="0"/>
                    <a:pt x="85" y="1"/>
                    <a:pt x="85" y="3"/>
                  </a:cubicBezTo>
                  <a:cubicBezTo>
                    <a:pt x="85" y="4"/>
                    <a:pt x="84" y="5"/>
                    <a:pt x="83" y="5"/>
                  </a:cubicBezTo>
                  <a:close/>
                </a:path>
              </a:pathLst>
            </a:custGeom>
            <a:solidFill>
              <a:srgbClr val="010101"/>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4" name="Freeform 27"/>
            <p:cNvSpPr>
              <a:spLocks noEditPoints="1"/>
            </p:cNvSpPr>
            <p:nvPr/>
          </p:nvSpPr>
          <p:spPr bwMode="auto">
            <a:xfrm>
              <a:off x="8377238" y="2441575"/>
              <a:ext cx="722312" cy="468313"/>
            </a:xfrm>
            <a:custGeom>
              <a:avLst/>
              <a:gdLst>
                <a:gd name="T0" fmla="*/ 455 w 455"/>
                <a:gd name="T1" fmla="*/ 295 h 295"/>
                <a:gd name="T2" fmla="*/ 0 w 455"/>
                <a:gd name="T3" fmla="*/ 295 h 295"/>
                <a:gd name="T4" fmla="*/ 0 w 455"/>
                <a:gd name="T5" fmla="*/ 0 h 295"/>
                <a:gd name="T6" fmla="*/ 455 w 455"/>
                <a:gd name="T7" fmla="*/ 0 h 295"/>
                <a:gd name="T8" fmla="*/ 455 w 455"/>
                <a:gd name="T9" fmla="*/ 295 h 295"/>
                <a:gd name="T10" fmla="*/ 9 w 455"/>
                <a:gd name="T11" fmla="*/ 286 h 295"/>
                <a:gd name="T12" fmla="*/ 446 w 455"/>
                <a:gd name="T13" fmla="*/ 286 h 295"/>
                <a:gd name="T14" fmla="*/ 446 w 455"/>
                <a:gd name="T15" fmla="*/ 9 h 295"/>
                <a:gd name="T16" fmla="*/ 9 w 455"/>
                <a:gd name="T17" fmla="*/ 9 h 295"/>
                <a:gd name="T18" fmla="*/ 9 w 455"/>
                <a:gd name="T19" fmla="*/ 28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295">
                  <a:moveTo>
                    <a:pt x="455" y="295"/>
                  </a:moveTo>
                  <a:lnTo>
                    <a:pt x="0" y="295"/>
                  </a:lnTo>
                  <a:lnTo>
                    <a:pt x="0" y="0"/>
                  </a:lnTo>
                  <a:lnTo>
                    <a:pt x="455" y="0"/>
                  </a:lnTo>
                  <a:lnTo>
                    <a:pt x="455" y="295"/>
                  </a:lnTo>
                  <a:close/>
                  <a:moveTo>
                    <a:pt x="9" y="286"/>
                  </a:moveTo>
                  <a:lnTo>
                    <a:pt x="446" y="286"/>
                  </a:lnTo>
                  <a:lnTo>
                    <a:pt x="446" y="9"/>
                  </a:lnTo>
                  <a:lnTo>
                    <a:pt x="9" y="9"/>
                  </a:lnTo>
                  <a:lnTo>
                    <a:pt x="9" y="286"/>
                  </a:lnTo>
                  <a:close/>
                </a:path>
              </a:pathLst>
            </a:custGeom>
            <a:solidFill>
              <a:srgbClr val="010101"/>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5" name="Freeform 28"/>
            <p:cNvSpPr>
              <a:spLocks/>
            </p:cNvSpPr>
            <p:nvPr/>
          </p:nvSpPr>
          <p:spPr bwMode="auto">
            <a:xfrm>
              <a:off x="8382000" y="2554288"/>
              <a:ext cx="708025" cy="14288"/>
            </a:xfrm>
            <a:custGeom>
              <a:avLst/>
              <a:gdLst>
                <a:gd name="T0" fmla="*/ 248 w 250"/>
                <a:gd name="T1" fmla="*/ 5 h 5"/>
                <a:gd name="T2" fmla="*/ 3 w 250"/>
                <a:gd name="T3" fmla="*/ 5 h 5"/>
                <a:gd name="T4" fmla="*/ 0 w 250"/>
                <a:gd name="T5" fmla="*/ 3 h 5"/>
                <a:gd name="T6" fmla="*/ 3 w 250"/>
                <a:gd name="T7" fmla="*/ 0 h 5"/>
                <a:gd name="T8" fmla="*/ 248 w 250"/>
                <a:gd name="T9" fmla="*/ 0 h 5"/>
                <a:gd name="T10" fmla="*/ 250 w 250"/>
                <a:gd name="T11" fmla="*/ 3 h 5"/>
                <a:gd name="T12" fmla="*/ 248 w 250"/>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50" h="5">
                  <a:moveTo>
                    <a:pt x="248" y="5"/>
                  </a:moveTo>
                  <a:cubicBezTo>
                    <a:pt x="3" y="5"/>
                    <a:pt x="3" y="5"/>
                    <a:pt x="3" y="5"/>
                  </a:cubicBezTo>
                  <a:cubicBezTo>
                    <a:pt x="1" y="5"/>
                    <a:pt x="0" y="4"/>
                    <a:pt x="0" y="3"/>
                  </a:cubicBezTo>
                  <a:cubicBezTo>
                    <a:pt x="0" y="1"/>
                    <a:pt x="1" y="0"/>
                    <a:pt x="3" y="0"/>
                  </a:cubicBezTo>
                  <a:cubicBezTo>
                    <a:pt x="248" y="0"/>
                    <a:pt x="248" y="0"/>
                    <a:pt x="248" y="0"/>
                  </a:cubicBezTo>
                  <a:cubicBezTo>
                    <a:pt x="249" y="0"/>
                    <a:pt x="250" y="1"/>
                    <a:pt x="250" y="3"/>
                  </a:cubicBezTo>
                  <a:cubicBezTo>
                    <a:pt x="250" y="4"/>
                    <a:pt x="249" y="5"/>
                    <a:pt x="248" y="5"/>
                  </a:cubicBezTo>
                  <a:close/>
                </a:path>
              </a:pathLst>
            </a:custGeom>
            <a:solidFill>
              <a:srgbClr val="000000"/>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6" name="Freeform 29"/>
            <p:cNvSpPr>
              <a:spLocks noEditPoints="1"/>
            </p:cNvSpPr>
            <p:nvPr/>
          </p:nvSpPr>
          <p:spPr bwMode="auto">
            <a:xfrm>
              <a:off x="9002713" y="2486025"/>
              <a:ext cx="39687" cy="42863"/>
            </a:xfrm>
            <a:custGeom>
              <a:avLst/>
              <a:gdLst>
                <a:gd name="T0" fmla="*/ 7 w 14"/>
                <a:gd name="T1" fmla="*/ 15 h 15"/>
                <a:gd name="T2" fmla="*/ 4 w 14"/>
                <a:gd name="T3" fmla="*/ 14 h 15"/>
                <a:gd name="T4" fmla="*/ 0 w 14"/>
                <a:gd name="T5" fmla="*/ 10 h 15"/>
                <a:gd name="T6" fmla="*/ 1 w 14"/>
                <a:gd name="T7" fmla="*/ 5 h 15"/>
                <a:gd name="T8" fmla="*/ 5 w 14"/>
                <a:gd name="T9" fmla="*/ 1 h 15"/>
                <a:gd name="T10" fmla="*/ 14 w 14"/>
                <a:gd name="T11" fmla="*/ 6 h 15"/>
                <a:gd name="T12" fmla="*/ 14 w 14"/>
                <a:gd name="T13" fmla="*/ 6 h 15"/>
                <a:gd name="T14" fmla="*/ 13 w 14"/>
                <a:gd name="T15" fmla="*/ 12 h 15"/>
                <a:gd name="T16" fmla="*/ 9 w 14"/>
                <a:gd name="T17" fmla="*/ 15 h 15"/>
                <a:gd name="T18" fmla="*/ 7 w 14"/>
                <a:gd name="T19" fmla="*/ 15 h 15"/>
                <a:gd name="T20" fmla="*/ 7 w 14"/>
                <a:gd name="T21" fmla="*/ 6 h 15"/>
                <a:gd name="T22" fmla="*/ 6 w 14"/>
                <a:gd name="T23" fmla="*/ 6 h 15"/>
                <a:gd name="T24" fmla="*/ 5 w 14"/>
                <a:gd name="T25" fmla="*/ 7 h 15"/>
                <a:gd name="T26" fmla="*/ 5 w 14"/>
                <a:gd name="T27" fmla="*/ 9 h 15"/>
                <a:gd name="T28" fmla="*/ 6 w 14"/>
                <a:gd name="T29" fmla="*/ 10 h 15"/>
                <a:gd name="T30" fmla="*/ 7 w 14"/>
                <a:gd name="T31" fmla="*/ 10 h 15"/>
                <a:gd name="T32" fmla="*/ 9 w 14"/>
                <a:gd name="T33" fmla="*/ 9 h 15"/>
                <a:gd name="T34" fmla="*/ 9 w 14"/>
                <a:gd name="T35" fmla="*/ 8 h 15"/>
                <a:gd name="T36" fmla="*/ 9 w 14"/>
                <a:gd name="T37" fmla="*/ 8 h 15"/>
                <a:gd name="T38" fmla="*/ 7 w 14"/>
                <a:gd name="T3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5">
                  <a:moveTo>
                    <a:pt x="7" y="15"/>
                  </a:moveTo>
                  <a:cubicBezTo>
                    <a:pt x="6" y="15"/>
                    <a:pt x="5" y="15"/>
                    <a:pt x="4" y="14"/>
                  </a:cubicBezTo>
                  <a:cubicBezTo>
                    <a:pt x="2" y="13"/>
                    <a:pt x="1" y="12"/>
                    <a:pt x="0" y="10"/>
                  </a:cubicBezTo>
                  <a:cubicBezTo>
                    <a:pt x="0" y="8"/>
                    <a:pt x="0" y="6"/>
                    <a:pt x="1" y="5"/>
                  </a:cubicBezTo>
                  <a:cubicBezTo>
                    <a:pt x="2" y="3"/>
                    <a:pt x="3" y="2"/>
                    <a:pt x="5" y="1"/>
                  </a:cubicBezTo>
                  <a:cubicBezTo>
                    <a:pt x="9" y="0"/>
                    <a:pt x="13" y="2"/>
                    <a:pt x="14" y="6"/>
                  </a:cubicBezTo>
                  <a:cubicBezTo>
                    <a:pt x="14" y="6"/>
                    <a:pt x="14" y="6"/>
                    <a:pt x="14" y="6"/>
                  </a:cubicBezTo>
                  <a:cubicBezTo>
                    <a:pt x="14" y="8"/>
                    <a:pt x="14" y="10"/>
                    <a:pt x="13" y="12"/>
                  </a:cubicBezTo>
                  <a:cubicBezTo>
                    <a:pt x="12" y="13"/>
                    <a:pt x="11" y="14"/>
                    <a:pt x="9" y="15"/>
                  </a:cubicBezTo>
                  <a:cubicBezTo>
                    <a:pt x="8" y="15"/>
                    <a:pt x="8" y="15"/>
                    <a:pt x="7" y="15"/>
                  </a:cubicBezTo>
                  <a:close/>
                  <a:moveTo>
                    <a:pt x="7" y="6"/>
                  </a:moveTo>
                  <a:cubicBezTo>
                    <a:pt x="7" y="6"/>
                    <a:pt x="6" y="6"/>
                    <a:pt x="6" y="6"/>
                  </a:cubicBezTo>
                  <a:cubicBezTo>
                    <a:pt x="6" y="6"/>
                    <a:pt x="5" y="7"/>
                    <a:pt x="5" y="7"/>
                  </a:cubicBezTo>
                  <a:cubicBezTo>
                    <a:pt x="5" y="8"/>
                    <a:pt x="5" y="8"/>
                    <a:pt x="5" y="9"/>
                  </a:cubicBezTo>
                  <a:cubicBezTo>
                    <a:pt x="5" y="9"/>
                    <a:pt x="5" y="10"/>
                    <a:pt x="6" y="10"/>
                  </a:cubicBezTo>
                  <a:cubicBezTo>
                    <a:pt x="6" y="10"/>
                    <a:pt x="7" y="10"/>
                    <a:pt x="7" y="10"/>
                  </a:cubicBezTo>
                  <a:cubicBezTo>
                    <a:pt x="8" y="10"/>
                    <a:pt x="8" y="10"/>
                    <a:pt x="9" y="9"/>
                  </a:cubicBezTo>
                  <a:cubicBezTo>
                    <a:pt x="9" y="9"/>
                    <a:pt x="9" y="8"/>
                    <a:pt x="9" y="8"/>
                  </a:cubicBezTo>
                  <a:cubicBezTo>
                    <a:pt x="9" y="8"/>
                    <a:pt x="9" y="8"/>
                    <a:pt x="9" y="8"/>
                  </a:cubicBezTo>
                  <a:cubicBezTo>
                    <a:pt x="9" y="7"/>
                    <a:pt x="8" y="6"/>
                    <a:pt x="7" y="6"/>
                  </a:cubicBezTo>
                  <a:close/>
                </a:path>
              </a:pathLst>
            </a:custGeom>
            <a:solidFill>
              <a:srgbClr val="000000"/>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7" name="Freeform 30"/>
            <p:cNvSpPr>
              <a:spLocks noEditPoints="1"/>
            </p:cNvSpPr>
            <p:nvPr/>
          </p:nvSpPr>
          <p:spPr bwMode="auto">
            <a:xfrm>
              <a:off x="8926513" y="2489200"/>
              <a:ext cx="39687" cy="39688"/>
            </a:xfrm>
            <a:custGeom>
              <a:avLst/>
              <a:gdLst>
                <a:gd name="T0" fmla="*/ 7 w 14"/>
                <a:gd name="T1" fmla="*/ 14 h 14"/>
                <a:gd name="T2" fmla="*/ 0 w 14"/>
                <a:gd name="T3" fmla="*/ 7 h 14"/>
                <a:gd name="T4" fmla="*/ 7 w 14"/>
                <a:gd name="T5" fmla="*/ 0 h 14"/>
                <a:gd name="T6" fmla="*/ 14 w 14"/>
                <a:gd name="T7" fmla="*/ 7 h 14"/>
                <a:gd name="T8" fmla="*/ 7 w 14"/>
                <a:gd name="T9" fmla="*/ 14 h 14"/>
                <a:gd name="T10" fmla="*/ 7 w 14"/>
                <a:gd name="T11" fmla="*/ 5 h 14"/>
                <a:gd name="T12" fmla="*/ 5 w 14"/>
                <a:gd name="T13" fmla="*/ 7 h 14"/>
                <a:gd name="T14" fmla="*/ 7 w 14"/>
                <a:gd name="T15" fmla="*/ 9 h 14"/>
                <a:gd name="T16" fmla="*/ 9 w 14"/>
                <a:gd name="T17" fmla="*/ 7 h 14"/>
                <a:gd name="T18" fmla="*/ 7 w 14"/>
                <a:gd name="T19"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3" y="14"/>
                    <a:pt x="0" y="11"/>
                    <a:pt x="0" y="7"/>
                  </a:cubicBezTo>
                  <a:cubicBezTo>
                    <a:pt x="0" y="3"/>
                    <a:pt x="3" y="0"/>
                    <a:pt x="7" y="0"/>
                  </a:cubicBezTo>
                  <a:cubicBezTo>
                    <a:pt x="11" y="0"/>
                    <a:pt x="14" y="3"/>
                    <a:pt x="14" y="7"/>
                  </a:cubicBezTo>
                  <a:cubicBezTo>
                    <a:pt x="14" y="11"/>
                    <a:pt x="11" y="14"/>
                    <a:pt x="7" y="14"/>
                  </a:cubicBezTo>
                  <a:close/>
                  <a:moveTo>
                    <a:pt x="7" y="5"/>
                  </a:moveTo>
                  <a:cubicBezTo>
                    <a:pt x="6" y="5"/>
                    <a:pt x="5" y="6"/>
                    <a:pt x="5" y="7"/>
                  </a:cubicBezTo>
                  <a:cubicBezTo>
                    <a:pt x="5" y="8"/>
                    <a:pt x="6" y="9"/>
                    <a:pt x="7" y="9"/>
                  </a:cubicBezTo>
                  <a:cubicBezTo>
                    <a:pt x="8" y="9"/>
                    <a:pt x="9" y="8"/>
                    <a:pt x="9" y="7"/>
                  </a:cubicBezTo>
                  <a:cubicBezTo>
                    <a:pt x="9" y="6"/>
                    <a:pt x="8" y="5"/>
                    <a:pt x="7" y="5"/>
                  </a:cubicBezTo>
                  <a:close/>
                </a:path>
              </a:pathLst>
            </a:custGeom>
            <a:solidFill>
              <a:srgbClr val="000000"/>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8" name="Freeform 31"/>
            <p:cNvSpPr>
              <a:spLocks noEditPoints="1"/>
            </p:cNvSpPr>
            <p:nvPr/>
          </p:nvSpPr>
          <p:spPr bwMode="auto">
            <a:xfrm>
              <a:off x="8847138" y="2489200"/>
              <a:ext cx="42862" cy="39688"/>
            </a:xfrm>
            <a:custGeom>
              <a:avLst/>
              <a:gdLst>
                <a:gd name="T0" fmla="*/ 7 w 15"/>
                <a:gd name="T1" fmla="*/ 14 h 14"/>
                <a:gd name="T2" fmla="*/ 0 w 15"/>
                <a:gd name="T3" fmla="*/ 7 h 14"/>
                <a:gd name="T4" fmla="*/ 7 w 15"/>
                <a:gd name="T5" fmla="*/ 0 h 14"/>
                <a:gd name="T6" fmla="*/ 15 w 15"/>
                <a:gd name="T7" fmla="*/ 7 h 14"/>
                <a:gd name="T8" fmla="*/ 7 w 15"/>
                <a:gd name="T9" fmla="*/ 14 h 14"/>
                <a:gd name="T10" fmla="*/ 7 w 15"/>
                <a:gd name="T11" fmla="*/ 5 h 14"/>
                <a:gd name="T12" fmla="*/ 5 w 15"/>
                <a:gd name="T13" fmla="*/ 7 h 14"/>
                <a:gd name="T14" fmla="*/ 7 w 15"/>
                <a:gd name="T15" fmla="*/ 9 h 14"/>
                <a:gd name="T16" fmla="*/ 10 w 15"/>
                <a:gd name="T17" fmla="*/ 7 h 14"/>
                <a:gd name="T18" fmla="*/ 7 w 15"/>
                <a:gd name="T19"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7" y="14"/>
                  </a:moveTo>
                  <a:cubicBezTo>
                    <a:pt x="4" y="14"/>
                    <a:pt x="0" y="11"/>
                    <a:pt x="0" y="7"/>
                  </a:cubicBezTo>
                  <a:cubicBezTo>
                    <a:pt x="0" y="3"/>
                    <a:pt x="4" y="0"/>
                    <a:pt x="7" y="0"/>
                  </a:cubicBezTo>
                  <a:cubicBezTo>
                    <a:pt x="11" y="0"/>
                    <a:pt x="15" y="3"/>
                    <a:pt x="15" y="7"/>
                  </a:cubicBezTo>
                  <a:cubicBezTo>
                    <a:pt x="15" y="11"/>
                    <a:pt x="11" y="14"/>
                    <a:pt x="7" y="14"/>
                  </a:cubicBezTo>
                  <a:close/>
                  <a:moveTo>
                    <a:pt x="7" y="5"/>
                  </a:moveTo>
                  <a:cubicBezTo>
                    <a:pt x="6" y="5"/>
                    <a:pt x="5" y="6"/>
                    <a:pt x="5" y="7"/>
                  </a:cubicBezTo>
                  <a:cubicBezTo>
                    <a:pt x="5" y="8"/>
                    <a:pt x="6" y="9"/>
                    <a:pt x="7" y="9"/>
                  </a:cubicBezTo>
                  <a:cubicBezTo>
                    <a:pt x="9" y="9"/>
                    <a:pt x="10" y="8"/>
                    <a:pt x="10" y="7"/>
                  </a:cubicBezTo>
                  <a:cubicBezTo>
                    <a:pt x="10" y="6"/>
                    <a:pt x="9" y="5"/>
                    <a:pt x="7" y="5"/>
                  </a:cubicBezTo>
                  <a:close/>
                </a:path>
              </a:pathLst>
            </a:custGeom>
            <a:solidFill>
              <a:srgbClr val="000000"/>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9" name="Freeform 32"/>
            <p:cNvSpPr>
              <a:spLocks/>
            </p:cNvSpPr>
            <p:nvPr/>
          </p:nvSpPr>
          <p:spPr bwMode="auto">
            <a:xfrm>
              <a:off x="8674100" y="2657475"/>
              <a:ext cx="130175" cy="149225"/>
            </a:xfrm>
            <a:custGeom>
              <a:avLst/>
              <a:gdLst>
                <a:gd name="T0" fmla="*/ 0 w 82"/>
                <a:gd name="T1" fmla="*/ 0 h 94"/>
                <a:gd name="T2" fmla="*/ 20 w 82"/>
                <a:gd name="T3" fmla="*/ 94 h 94"/>
                <a:gd name="T4" fmla="*/ 45 w 82"/>
                <a:gd name="T5" fmla="*/ 60 h 94"/>
                <a:gd name="T6" fmla="*/ 82 w 82"/>
                <a:gd name="T7" fmla="*/ 44 h 94"/>
                <a:gd name="T8" fmla="*/ 0 w 82"/>
                <a:gd name="T9" fmla="*/ 0 h 94"/>
              </a:gdLst>
              <a:ahLst/>
              <a:cxnLst>
                <a:cxn ang="0">
                  <a:pos x="T0" y="T1"/>
                </a:cxn>
                <a:cxn ang="0">
                  <a:pos x="T2" y="T3"/>
                </a:cxn>
                <a:cxn ang="0">
                  <a:pos x="T4" y="T5"/>
                </a:cxn>
                <a:cxn ang="0">
                  <a:pos x="T6" y="T7"/>
                </a:cxn>
                <a:cxn ang="0">
                  <a:pos x="T8" y="T9"/>
                </a:cxn>
              </a:cxnLst>
              <a:rect l="0" t="0" r="r" b="b"/>
              <a:pathLst>
                <a:path w="82" h="94">
                  <a:moveTo>
                    <a:pt x="0" y="0"/>
                  </a:moveTo>
                  <a:lnTo>
                    <a:pt x="20" y="94"/>
                  </a:lnTo>
                  <a:lnTo>
                    <a:pt x="45" y="60"/>
                  </a:lnTo>
                  <a:lnTo>
                    <a:pt x="82" y="44"/>
                  </a:lnTo>
                  <a:lnTo>
                    <a:pt x="0" y="0"/>
                  </a:lnTo>
                  <a:close/>
                </a:path>
              </a:pathLst>
            </a:custGeom>
            <a:noFill/>
            <a:ln w="19050" cap="rnd">
              <a:solidFill>
                <a:srgbClr val="2072B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40" name="Line 33"/>
            <p:cNvSpPr>
              <a:spLocks noChangeShapeType="1"/>
            </p:cNvSpPr>
            <p:nvPr/>
          </p:nvSpPr>
          <p:spPr bwMode="auto">
            <a:xfrm>
              <a:off x="8745538" y="2752725"/>
              <a:ext cx="42862" cy="53975"/>
            </a:xfrm>
            <a:prstGeom prst="line">
              <a:avLst/>
            </a:prstGeom>
            <a:noFill/>
            <a:ln w="19050" cap="rnd">
              <a:solidFill>
                <a:srgbClr val="2072B8"/>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pic>
        <p:nvPicPr>
          <p:cNvPr id="42" name="Graphic 4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421" y="2444608"/>
            <a:ext cx="486051" cy="497906"/>
          </a:xfrm>
          <a:prstGeom prst="rect">
            <a:avLst/>
          </a:prstGeom>
        </p:spPr>
      </p:pic>
      <p:pic>
        <p:nvPicPr>
          <p:cNvPr id="43" name="Graphic 4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75863" y="2464576"/>
            <a:ext cx="644252" cy="507968"/>
          </a:xfrm>
          <a:prstGeom prst="rect">
            <a:avLst/>
          </a:prstGeom>
        </p:spPr>
      </p:pic>
    </p:spTree>
    <p:extLst>
      <p:ext uri="{BB962C8B-B14F-4D97-AF65-F5344CB8AC3E}">
        <p14:creationId xmlns:p14="http://schemas.microsoft.com/office/powerpoint/2010/main" val="371512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978048" y="3290268"/>
            <a:ext cx="3251721" cy="1559664"/>
          </a:xfrm>
          <a:prstGeom prst="rect">
            <a:avLst/>
          </a:prstGeom>
          <a:gradFill>
            <a:gsLst>
              <a:gs pos="0">
                <a:schemeClr val="bg1"/>
              </a:gs>
              <a:gs pos="35000">
                <a:schemeClr val="bg1"/>
              </a:gs>
              <a:gs pos="100000">
                <a:schemeClr val="bg1"/>
              </a:gs>
            </a:gsLst>
          </a:gra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prstTxWarp prst="textNoShape">
              <a:avLst/>
            </a:prstTxWarp>
          </a:bodyPr>
          <a:lstStyle/>
          <a:p>
            <a:pPr algn="ctr" defTabSz="456888"/>
            <a:endParaRPr lang="en-US" sz="2399" dirty="0">
              <a:solidFill>
                <a:srgbClr val="5F9632"/>
              </a:solidFill>
            </a:endParaRPr>
          </a:p>
        </p:txBody>
      </p:sp>
      <p:pic>
        <p:nvPicPr>
          <p:cNvPr id="70" name="Picture 81" descr="StorSimple-Applianc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40800" y="3867799"/>
            <a:ext cx="1069262" cy="846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3313052" y="889261"/>
            <a:ext cx="2840598" cy="2088249"/>
            <a:chOff x="1005715" y="4789655"/>
            <a:chExt cx="1775620" cy="1305337"/>
          </a:xfrm>
        </p:grpSpPr>
        <p:grpSp>
          <p:nvGrpSpPr>
            <p:cNvPr id="44" name="Group 84"/>
            <p:cNvGrpSpPr>
              <a:grpSpLocks noChangeAspect="1"/>
            </p:cNvGrpSpPr>
            <p:nvPr/>
          </p:nvGrpSpPr>
          <p:grpSpPr bwMode="auto">
            <a:xfrm>
              <a:off x="1005715" y="4789655"/>
              <a:ext cx="1775620" cy="1305337"/>
              <a:chOff x="8541941" y="3449516"/>
              <a:chExt cx="1375787" cy="1091894"/>
            </a:xfrm>
          </p:grpSpPr>
          <p:pic>
            <p:nvPicPr>
              <p:cNvPr id="45" name="Picture 85" descr="Cloud-Lr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1941" y="3449516"/>
                <a:ext cx="1375787" cy="109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86" descr="CloudStorageService-Grp-4.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75034" y="3905441"/>
                <a:ext cx="386259" cy="39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87" descr="CloudStorageService-Grp-4.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72751" y="4052300"/>
                <a:ext cx="386259" cy="39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8" name="Picture 24"/>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219691" y="5010392"/>
              <a:ext cx="1347667" cy="32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a:xfrm>
            <a:off x="181410" y="102564"/>
            <a:ext cx="11573250" cy="585654"/>
          </a:xfrm>
        </p:spPr>
        <p:txBody>
          <a:bodyPr>
            <a:normAutofit fontScale="90000"/>
          </a:bodyPr>
          <a:lstStyle/>
          <a:p>
            <a:r>
              <a:rPr lang="en-US" sz="4400" dirty="0">
                <a:solidFill>
                  <a:schemeClr val="bg1">
                    <a:lumMod val="50000"/>
                  </a:schemeClr>
                </a:solidFill>
              </a:rPr>
              <a:t>Cloud Snapshots Provide Rapid Recovery</a:t>
            </a:r>
          </a:p>
        </p:txBody>
      </p:sp>
      <p:sp>
        <p:nvSpPr>
          <p:cNvPr id="6" name="TextBox 5"/>
          <p:cNvSpPr txBox="1"/>
          <p:nvPr/>
        </p:nvSpPr>
        <p:spPr>
          <a:xfrm>
            <a:off x="6137651" y="1756206"/>
            <a:ext cx="1312361" cy="594481"/>
          </a:xfrm>
          <a:prstGeom prst="rect">
            <a:avLst/>
          </a:prstGeom>
          <a:noFill/>
        </p:spPr>
        <p:txBody>
          <a:bodyPr wrap="square" rtlCol="0" anchor="ctr">
            <a:spAutoFit/>
          </a:bodyPr>
          <a:lstStyle>
            <a:defPPr>
              <a:defRPr lang="en-US"/>
            </a:defPPr>
            <a:lvl1pPr marR="0" lvl="0" indent="0" algn="ctr" fontAlgn="auto">
              <a:lnSpc>
                <a:spcPct val="100000"/>
              </a:lnSpc>
              <a:spcBef>
                <a:spcPts val="0"/>
              </a:spcBef>
              <a:spcAft>
                <a:spcPts val="0"/>
              </a:spcAft>
              <a:buClrTx/>
              <a:buSzTx/>
              <a:buFontTx/>
              <a:buNone/>
              <a:tabLst/>
              <a:defRPr kumimoji="0" sz="1600" b="1" i="0" u="none" strike="noStrike" kern="0" cap="none" spc="0" normalizeH="0" baseline="0">
                <a:ln>
                  <a:noFill/>
                </a:ln>
                <a:solidFill>
                  <a:srgbClr val="5A5A5A"/>
                </a:solidFill>
                <a:effectLst/>
                <a:uLnTx/>
                <a:uFillTx/>
                <a:latin typeface="Segoe UI" pitchFamily="34" charset="0"/>
                <a:ea typeface="Segoe UI" pitchFamily="34" charset="0"/>
                <a:cs typeface="Segoe UI" pitchFamily="34" charset="0"/>
              </a:defRPr>
            </a:lvl1pPr>
          </a:lstStyle>
          <a:p>
            <a:pPr algn="l"/>
            <a:r>
              <a:rPr lang="en-US" dirty="0"/>
              <a:t>Cloud</a:t>
            </a:r>
          </a:p>
          <a:p>
            <a:pPr algn="l"/>
            <a:r>
              <a:rPr lang="en-US" dirty="0"/>
              <a:t>Snapshots</a:t>
            </a:r>
          </a:p>
        </p:txBody>
      </p:sp>
      <p:sp>
        <p:nvSpPr>
          <p:cNvPr id="7" name="Rectangle 6"/>
          <p:cNvSpPr/>
          <p:nvPr/>
        </p:nvSpPr>
        <p:spPr>
          <a:xfrm>
            <a:off x="2374933" y="3290268"/>
            <a:ext cx="3251721" cy="1559664"/>
          </a:xfrm>
          <a:prstGeom prst="rect">
            <a:avLst/>
          </a:prstGeom>
          <a:gradFill>
            <a:gsLst>
              <a:gs pos="0">
                <a:schemeClr val="bg1"/>
              </a:gs>
              <a:gs pos="35000">
                <a:schemeClr val="bg1"/>
              </a:gs>
              <a:gs pos="100000">
                <a:schemeClr val="bg1"/>
              </a:gs>
            </a:gsLst>
          </a:gra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prstTxWarp prst="textNoShape">
              <a:avLst/>
            </a:prstTxWarp>
          </a:bodyPr>
          <a:lstStyle/>
          <a:p>
            <a:pPr algn="ctr" defTabSz="456888"/>
            <a:endParaRPr lang="en-US" sz="2399" dirty="0">
              <a:solidFill>
                <a:srgbClr val="5F9632"/>
              </a:solidFill>
            </a:endParaRPr>
          </a:p>
        </p:txBody>
      </p:sp>
      <p:sp>
        <p:nvSpPr>
          <p:cNvPr id="10" name="TextBox 9"/>
          <p:cNvSpPr txBox="1"/>
          <p:nvPr/>
        </p:nvSpPr>
        <p:spPr>
          <a:xfrm>
            <a:off x="2665917" y="4957785"/>
            <a:ext cx="2669751" cy="343394"/>
          </a:xfrm>
          <a:prstGeom prst="rect">
            <a:avLst/>
          </a:prstGeom>
          <a:noFill/>
        </p:spPr>
        <p:txBody>
          <a:bodyPr wrap="square" rtlCol="0" anchor="ctr">
            <a:spAutoFit/>
          </a:bodyPr>
          <a:lstStyle/>
          <a:p>
            <a:pPr algn="ctr" defTabSz="913775">
              <a:defRPr/>
            </a:pPr>
            <a:r>
              <a:rPr lang="en-US" sz="1600" b="1" kern="0" dirty="0">
                <a:solidFill>
                  <a:srgbClr val="5A5A5A"/>
                </a:solidFill>
                <a:latin typeface="Segoe UI" pitchFamily="34" charset="0"/>
                <a:ea typeface="Segoe UI" pitchFamily="34" charset="0"/>
                <a:cs typeface="Segoe UI" pitchFamily="34" charset="0"/>
              </a:rPr>
              <a:t>Enterprise Data Center 1</a:t>
            </a:r>
          </a:p>
        </p:txBody>
      </p:sp>
      <p:sp>
        <p:nvSpPr>
          <p:cNvPr id="17" name="TextBox 16"/>
          <p:cNvSpPr txBox="1"/>
          <p:nvPr/>
        </p:nvSpPr>
        <p:spPr>
          <a:xfrm>
            <a:off x="7269031" y="4957785"/>
            <a:ext cx="2669751" cy="343394"/>
          </a:xfrm>
          <a:prstGeom prst="rect">
            <a:avLst/>
          </a:prstGeom>
          <a:noFill/>
        </p:spPr>
        <p:txBody>
          <a:bodyPr wrap="square" rtlCol="0" anchor="ctr">
            <a:spAutoFit/>
          </a:bodyPr>
          <a:lstStyle/>
          <a:p>
            <a:pPr algn="ctr" defTabSz="913775">
              <a:defRPr/>
            </a:pPr>
            <a:r>
              <a:rPr lang="en-US" sz="1600" b="1" kern="0" dirty="0">
                <a:solidFill>
                  <a:srgbClr val="5A5A5A"/>
                </a:solidFill>
                <a:latin typeface="Segoe UI" pitchFamily="34" charset="0"/>
                <a:ea typeface="Segoe UI" pitchFamily="34" charset="0"/>
                <a:cs typeface="Segoe UI" pitchFamily="34" charset="0"/>
              </a:rPr>
              <a:t>Enterprise Data Center 2</a:t>
            </a:r>
          </a:p>
        </p:txBody>
      </p:sp>
      <p:sp>
        <p:nvSpPr>
          <p:cNvPr id="19" name="TextBox 18"/>
          <p:cNvSpPr txBox="1"/>
          <p:nvPr/>
        </p:nvSpPr>
        <p:spPr>
          <a:xfrm>
            <a:off x="2413893" y="5343800"/>
            <a:ext cx="3173796" cy="845569"/>
          </a:xfrm>
          <a:prstGeom prst="rect">
            <a:avLst/>
          </a:prstGeom>
          <a:noFill/>
        </p:spPr>
        <p:txBody>
          <a:bodyPr wrap="square" rtlCol="0">
            <a:spAutoFit/>
          </a:bodyPr>
          <a:lstStyle/>
          <a:p>
            <a:pPr algn="ctr" defTabSz="913775">
              <a:defRPr/>
            </a:pPr>
            <a:r>
              <a:rPr lang="en-US" sz="1600" kern="0" dirty="0">
                <a:solidFill>
                  <a:srgbClr val="5A5A5A">
                    <a:lumMod val="75000"/>
                  </a:srgbClr>
                </a:solidFill>
                <a:latin typeface="Segoe UI" pitchFamily="34" charset="0"/>
                <a:ea typeface="Segoe UI" pitchFamily="34" charset="0"/>
                <a:cs typeface="Segoe UI" pitchFamily="34" charset="0"/>
              </a:rPr>
              <a:t>Connect many servers to cloud storage and scale data sets </a:t>
            </a:r>
            <a:br>
              <a:rPr lang="en-US" sz="1600" kern="0" dirty="0">
                <a:solidFill>
                  <a:srgbClr val="5A5A5A">
                    <a:lumMod val="75000"/>
                  </a:srgbClr>
                </a:solidFill>
                <a:latin typeface="Segoe UI" pitchFamily="34" charset="0"/>
                <a:ea typeface="Segoe UI" pitchFamily="34" charset="0"/>
                <a:cs typeface="Segoe UI" pitchFamily="34" charset="0"/>
              </a:rPr>
            </a:br>
            <a:r>
              <a:rPr lang="en-US" sz="1600" kern="0" dirty="0">
                <a:solidFill>
                  <a:srgbClr val="5A5A5A">
                    <a:lumMod val="75000"/>
                  </a:srgbClr>
                </a:solidFill>
                <a:latin typeface="Segoe UI" pitchFamily="34" charset="0"/>
                <a:ea typeface="Segoe UI" pitchFamily="34" charset="0"/>
                <a:cs typeface="Segoe UI" pitchFamily="34" charset="0"/>
              </a:rPr>
              <a:t>with StorSimple solution</a:t>
            </a:r>
          </a:p>
        </p:txBody>
      </p:sp>
      <p:sp>
        <p:nvSpPr>
          <p:cNvPr id="20" name="TextBox 19"/>
          <p:cNvSpPr txBox="1"/>
          <p:nvPr/>
        </p:nvSpPr>
        <p:spPr>
          <a:xfrm>
            <a:off x="7046724" y="5343800"/>
            <a:ext cx="3114371" cy="845569"/>
          </a:xfrm>
          <a:prstGeom prst="rect">
            <a:avLst/>
          </a:prstGeom>
          <a:noFill/>
        </p:spPr>
        <p:txBody>
          <a:bodyPr wrap="square" rtlCol="0">
            <a:spAutoFit/>
          </a:bodyPr>
          <a:lstStyle/>
          <a:p>
            <a:pPr algn="ctr" defTabSz="913775">
              <a:defRPr/>
            </a:pPr>
            <a:r>
              <a:rPr lang="en-US" sz="1600" kern="0" dirty="0">
                <a:solidFill>
                  <a:srgbClr val="5A5A5A">
                    <a:lumMod val="75000"/>
                  </a:srgbClr>
                </a:solidFill>
                <a:latin typeface="Segoe UI" pitchFamily="34" charset="0"/>
                <a:ea typeface="Segoe UI" pitchFamily="34" charset="0"/>
                <a:cs typeface="Segoe UI" pitchFamily="34" charset="0"/>
              </a:rPr>
              <a:t>Rapidly recover to any data center (location independent) via mounting the cloud</a:t>
            </a:r>
          </a:p>
        </p:txBody>
      </p:sp>
      <p:sp>
        <p:nvSpPr>
          <p:cNvPr id="23" name="Freeform 22"/>
          <p:cNvSpPr/>
          <p:nvPr/>
        </p:nvSpPr>
        <p:spPr>
          <a:xfrm>
            <a:off x="4578261" y="2210465"/>
            <a:ext cx="4972377" cy="1921166"/>
          </a:xfrm>
          <a:custGeom>
            <a:avLst/>
            <a:gdLst>
              <a:gd name="connsiteX0" fmla="*/ 0 w 3590925"/>
              <a:gd name="connsiteY0" fmla="*/ 0 h 1409700"/>
              <a:gd name="connsiteX1" fmla="*/ 2552700 w 3590925"/>
              <a:gd name="connsiteY1" fmla="*/ 695325 h 1409700"/>
              <a:gd name="connsiteX2" fmla="*/ 3590925 w 3590925"/>
              <a:gd name="connsiteY2" fmla="*/ 1409700 h 1409700"/>
            </a:gdLst>
            <a:ahLst/>
            <a:cxnLst>
              <a:cxn ang="0">
                <a:pos x="connsiteX0" y="connsiteY0"/>
              </a:cxn>
              <a:cxn ang="0">
                <a:pos x="connsiteX1" y="connsiteY1"/>
              </a:cxn>
              <a:cxn ang="0">
                <a:pos x="connsiteX2" y="connsiteY2"/>
              </a:cxn>
            </a:cxnLst>
            <a:rect l="l" t="t" r="r" b="b"/>
            <a:pathLst>
              <a:path w="3590925" h="1409700">
                <a:moveTo>
                  <a:pt x="0" y="0"/>
                </a:moveTo>
                <a:cubicBezTo>
                  <a:pt x="977106" y="230187"/>
                  <a:pt x="1954213" y="460375"/>
                  <a:pt x="2552700" y="695325"/>
                </a:cubicBezTo>
                <a:cubicBezTo>
                  <a:pt x="3151187" y="930275"/>
                  <a:pt x="3371056" y="1169987"/>
                  <a:pt x="3590925" y="1409700"/>
                </a:cubicBezTo>
              </a:path>
            </a:pathLst>
          </a:custGeom>
          <a:noFill/>
          <a:ln w="38100" cap="flat" cmpd="sng" algn="ctr">
            <a:solidFill>
              <a:srgbClr val="A2C02F">
                <a:shade val="95000"/>
                <a:satMod val="105000"/>
              </a:srgbClr>
            </a:solidFill>
            <a:prstDash val="sysDash"/>
            <a:headEnd type="none" w="med" len="med"/>
            <a:tailEnd type="triangle" w="med" len="med"/>
          </a:ln>
          <a:effectLst>
            <a:outerShdw blurRad="40000" dist="23000" dir="5400000" rotWithShape="0">
              <a:srgbClr val="000000">
                <a:alpha val="35000"/>
              </a:srgbClr>
            </a:outerShdw>
          </a:effectLst>
        </p:spPr>
        <p:txBody>
          <a:bodyPr rtlCol="0" anchor="ctr"/>
          <a:lstStyle/>
          <a:p>
            <a:pPr algn="ctr" defTabSz="913775">
              <a:defRPr/>
            </a:pPr>
            <a:endParaRPr lang="en-US" sz="1999" kern="0" dirty="0">
              <a:solidFill>
                <a:srgbClr val="A2C02F"/>
              </a:solidFill>
              <a:latin typeface="Arial"/>
            </a:endParaRPr>
          </a:p>
        </p:txBody>
      </p:sp>
      <p:pic>
        <p:nvPicPr>
          <p:cNvPr id="58" name="Picture 81" descr="StorSimple-Applianc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7687" y="3867799"/>
            <a:ext cx="1069262" cy="846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58"/>
          <p:cNvSpPr txBox="1"/>
          <p:nvPr/>
        </p:nvSpPr>
        <p:spPr>
          <a:xfrm>
            <a:off x="2445872" y="3359027"/>
            <a:ext cx="1878515" cy="288876"/>
          </a:xfrm>
          <a:prstGeom prst="rect">
            <a:avLst/>
          </a:prstGeom>
          <a:noFill/>
        </p:spPr>
        <p:txBody>
          <a:bodyPr lIns="68528" tIns="34264" rIns="68528" bIns="34264">
            <a:spAutoFit/>
          </a:bodyPr>
          <a:lstStyle/>
          <a:p>
            <a:pPr defTabSz="685194">
              <a:defRPr/>
            </a:pPr>
            <a:r>
              <a:rPr lang="en-US" sz="1400" kern="0" dirty="0">
                <a:solidFill>
                  <a:srgbClr val="333333"/>
                </a:solidFill>
                <a:latin typeface="Segoe UI"/>
              </a:rPr>
              <a:t>Production Data</a:t>
            </a:r>
          </a:p>
        </p:txBody>
      </p:sp>
      <p:sp>
        <p:nvSpPr>
          <p:cNvPr id="13" name="Freeform 12"/>
          <p:cNvSpPr/>
          <p:nvPr/>
        </p:nvSpPr>
        <p:spPr>
          <a:xfrm rot="1026760">
            <a:off x="4281225" y="2286515"/>
            <a:ext cx="942763" cy="1721715"/>
          </a:xfrm>
          <a:custGeom>
            <a:avLst/>
            <a:gdLst>
              <a:gd name="connsiteX0" fmla="*/ 1296537 w 1296537"/>
              <a:gd name="connsiteY0" fmla="*/ 1247023 h 1247023"/>
              <a:gd name="connsiteX1" fmla="*/ 859809 w 1296537"/>
              <a:gd name="connsiteY1" fmla="*/ 168850 h 1247023"/>
              <a:gd name="connsiteX2" fmla="*/ 0 w 1296537"/>
              <a:gd name="connsiteY2" fmla="*/ 18724 h 1247023"/>
            </a:gdLst>
            <a:ahLst/>
            <a:cxnLst>
              <a:cxn ang="0">
                <a:pos x="connsiteX0" y="connsiteY0"/>
              </a:cxn>
              <a:cxn ang="0">
                <a:pos x="connsiteX1" y="connsiteY1"/>
              </a:cxn>
              <a:cxn ang="0">
                <a:pos x="connsiteX2" y="connsiteY2"/>
              </a:cxn>
            </a:cxnLst>
            <a:rect l="l" t="t" r="r" b="b"/>
            <a:pathLst>
              <a:path w="1296537" h="1247023">
                <a:moveTo>
                  <a:pt x="1296537" y="1247023"/>
                </a:moveTo>
                <a:cubicBezTo>
                  <a:pt x="1186217" y="810294"/>
                  <a:pt x="1075898" y="373566"/>
                  <a:pt x="859809" y="168850"/>
                </a:cubicBezTo>
                <a:cubicBezTo>
                  <a:pt x="643719" y="-35867"/>
                  <a:pt x="321859" y="-8572"/>
                  <a:pt x="0" y="18724"/>
                </a:cubicBezTo>
              </a:path>
            </a:pathLst>
          </a:custGeom>
          <a:noFill/>
          <a:ln w="38100" cap="flat" cmpd="sng" algn="ctr">
            <a:solidFill>
              <a:srgbClr val="A2C02F">
                <a:shade val="95000"/>
                <a:satMod val="105000"/>
              </a:srgbClr>
            </a:solidFill>
            <a:prstDash val="sysDash"/>
            <a:headEnd type="none" w="med" len="med"/>
            <a:tailEnd type="triangle" w="med" len="med"/>
          </a:ln>
          <a:effectLst>
            <a:outerShdw blurRad="40000" dist="23000" dir="5400000" rotWithShape="0">
              <a:srgbClr val="000000">
                <a:alpha val="35000"/>
              </a:srgbClr>
            </a:outerShdw>
          </a:effectLst>
        </p:spPr>
        <p:txBody>
          <a:bodyPr rtlCol="0" anchor="ctr"/>
          <a:lstStyle/>
          <a:p>
            <a:pPr algn="ctr" defTabSz="913775">
              <a:defRPr/>
            </a:pPr>
            <a:endParaRPr lang="en-US" sz="1999" kern="0" dirty="0">
              <a:solidFill>
                <a:srgbClr val="A2C02F"/>
              </a:solidFill>
              <a:latin typeface="Arial"/>
            </a:endParaRPr>
          </a:p>
        </p:txBody>
      </p:sp>
      <p:sp>
        <p:nvSpPr>
          <p:cNvPr id="41" name="TextBox 40"/>
          <p:cNvSpPr txBox="1"/>
          <p:nvPr/>
        </p:nvSpPr>
        <p:spPr>
          <a:xfrm>
            <a:off x="7064448" y="3359027"/>
            <a:ext cx="1878515" cy="288876"/>
          </a:xfrm>
          <a:prstGeom prst="rect">
            <a:avLst/>
          </a:prstGeom>
          <a:noFill/>
        </p:spPr>
        <p:txBody>
          <a:bodyPr lIns="68528" tIns="34264" rIns="68528" bIns="34264">
            <a:spAutoFit/>
          </a:bodyPr>
          <a:lstStyle/>
          <a:p>
            <a:pPr defTabSz="685194">
              <a:defRPr/>
            </a:pPr>
            <a:r>
              <a:rPr lang="en-US" sz="1400" kern="0" dirty="0">
                <a:solidFill>
                  <a:srgbClr val="333333"/>
                </a:solidFill>
                <a:latin typeface="Segoe UI"/>
              </a:rPr>
              <a:t>Production Data</a:t>
            </a:r>
          </a:p>
        </p:txBody>
      </p:sp>
      <p:grpSp>
        <p:nvGrpSpPr>
          <p:cNvPr id="42" name="Group 41"/>
          <p:cNvGrpSpPr/>
          <p:nvPr/>
        </p:nvGrpSpPr>
        <p:grpSpPr>
          <a:xfrm>
            <a:off x="2676871" y="3794621"/>
            <a:ext cx="1449367" cy="913867"/>
            <a:chOff x="1122755" y="1228612"/>
            <a:chExt cx="1530541" cy="965049"/>
          </a:xfrm>
        </p:grpSpPr>
        <p:pic>
          <p:nvPicPr>
            <p:cNvPr id="43" name="Picture 42" descr="Server-Grp-2.png"/>
            <p:cNvPicPr>
              <a:picLocks noChangeAspect="1"/>
            </p:cNvPicPr>
            <p:nvPr/>
          </p:nvPicPr>
          <p:blipFill>
            <a:blip r:embed="rId8"/>
            <a:stretch>
              <a:fillRect/>
            </a:stretch>
          </p:blipFill>
          <p:spPr>
            <a:xfrm>
              <a:off x="1122755" y="1228612"/>
              <a:ext cx="739346" cy="942463"/>
            </a:xfrm>
            <a:prstGeom prst="rect">
              <a:avLst/>
            </a:prstGeom>
          </p:spPr>
        </p:pic>
        <p:pic>
          <p:nvPicPr>
            <p:cNvPr id="71" name="Picture 70" descr="Server-Grp-2.png"/>
            <p:cNvPicPr>
              <a:picLocks noChangeAspect="1"/>
            </p:cNvPicPr>
            <p:nvPr/>
          </p:nvPicPr>
          <p:blipFill>
            <a:blip r:embed="rId8"/>
            <a:stretch>
              <a:fillRect/>
            </a:stretch>
          </p:blipFill>
          <p:spPr>
            <a:xfrm>
              <a:off x="1913950" y="1251198"/>
              <a:ext cx="739346" cy="942463"/>
            </a:xfrm>
            <a:prstGeom prst="rect">
              <a:avLst/>
            </a:prstGeom>
          </p:spPr>
        </p:pic>
      </p:grpSp>
      <p:grpSp>
        <p:nvGrpSpPr>
          <p:cNvPr id="72" name="Group 71"/>
          <p:cNvGrpSpPr/>
          <p:nvPr/>
        </p:nvGrpSpPr>
        <p:grpSpPr>
          <a:xfrm>
            <a:off x="7269031" y="3796892"/>
            <a:ext cx="1449367" cy="913867"/>
            <a:chOff x="1122755" y="1228612"/>
            <a:chExt cx="1530541" cy="965049"/>
          </a:xfrm>
        </p:grpSpPr>
        <p:pic>
          <p:nvPicPr>
            <p:cNvPr id="73" name="Picture 72" descr="Server-Grp-2.png"/>
            <p:cNvPicPr>
              <a:picLocks noChangeAspect="1"/>
            </p:cNvPicPr>
            <p:nvPr/>
          </p:nvPicPr>
          <p:blipFill>
            <a:blip r:embed="rId8"/>
            <a:stretch>
              <a:fillRect/>
            </a:stretch>
          </p:blipFill>
          <p:spPr>
            <a:xfrm>
              <a:off x="1122755" y="1228612"/>
              <a:ext cx="739346" cy="942463"/>
            </a:xfrm>
            <a:prstGeom prst="rect">
              <a:avLst/>
            </a:prstGeom>
          </p:spPr>
        </p:pic>
        <p:pic>
          <p:nvPicPr>
            <p:cNvPr id="74" name="Picture 73" descr="Server-Grp-2.png"/>
            <p:cNvPicPr>
              <a:picLocks noChangeAspect="1"/>
            </p:cNvPicPr>
            <p:nvPr/>
          </p:nvPicPr>
          <p:blipFill>
            <a:blip r:embed="rId8"/>
            <a:stretch>
              <a:fillRect/>
            </a:stretch>
          </p:blipFill>
          <p:spPr>
            <a:xfrm>
              <a:off x="1913950" y="1251198"/>
              <a:ext cx="739346" cy="942463"/>
            </a:xfrm>
            <a:prstGeom prst="rect">
              <a:avLst/>
            </a:prstGeom>
          </p:spPr>
        </p:pic>
      </p:grpSp>
    </p:spTree>
    <p:extLst>
      <p:ext uri="{BB962C8B-B14F-4D97-AF65-F5344CB8AC3E}">
        <p14:creationId xmlns:p14="http://schemas.microsoft.com/office/powerpoint/2010/main" val="405431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75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2000" fill="hold"/>
                                        <p:tgtEl>
                                          <p:spTgt spid="7"/>
                                        </p:tgtEl>
                                        <p:attrNameLst>
                                          <p:attrName>fillcolor</p:attrName>
                                        </p:attrNameLst>
                                      </p:cBhvr>
                                      <p:to>
                                        <a:srgbClr val="C8203D"/>
                                      </p:to>
                                    </p:animClr>
                                    <p:set>
                                      <p:cBhvr>
                                        <p:cTn id="15" dur="2000" fill="hold"/>
                                        <p:tgtEl>
                                          <p:spTgt spid="7"/>
                                        </p:tgtEl>
                                        <p:attrNameLst>
                                          <p:attrName>fill.type</p:attrName>
                                        </p:attrNameLst>
                                      </p:cBhvr>
                                      <p:to>
                                        <p:strVal val="solid"/>
                                      </p:to>
                                    </p:set>
                                    <p:set>
                                      <p:cBhvr>
                                        <p:cTn id="16" dur="2000" fill="hold"/>
                                        <p:tgtEl>
                                          <p:spTgt spid="7"/>
                                        </p:tgtEl>
                                        <p:attrNameLst>
                                          <p:attrName>fill.on</p:attrName>
                                        </p:attrNameLst>
                                      </p:cBhvr>
                                      <p:to>
                                        <p:strVal val="true"/>
                                      </p:to>
                                    </p:set>
                                  </p:childTnLst>
                                </p:cTn>
                              </p:par>
                              <p:par>
                                <p:cTn id="17" presetID="3" presetClass="emph" presetSubtype="2" fill="hold" grpId="0" nodeType="withEffect">
                                  <p:stCondLst>
                                    <p:cond delay="0"/>
                                  </p:stCondLst>
                                  <p:childTnLst>
                                    <p:animClr clrSpc="rgb" dir="cw">
                                      <p:cBhvr override="childStyle">
                                        <p:cTn id="18" dur="1500" fill="hold"/>
                                        <p:tgtEl>
                                          <p:spTgt spid="59"/>
                                        </p:tgtEl>
                                        <p:attrNameLst>
                                          <p:attrName>style.color</p:attrName>
                                        </p:attrNameLst>
                                      </p:cBhvr>
                                      <p:to>
                                        <a:schemeClr val="bg1"/>
                                      </p:to>
                                    </p:animClr>
                                  </p:childTnLst>
                                </p:cTn>
                              </p:par>
                              <p:par>
                                <p:cTn id="19" presetID="10" presetClass="exit" presetSubtype="0" fill="hold" grpId="1" nodeType="withEffect">
                                  <p:stCondLst>
                                    <p:cond delay="0"/>
                                  </p:stCondLst>
                                  <p:childTnLst>
                                    <p:animEffect transition="out" filter="fade">
                                      <p:cBhvr>
                                        <p:cTn id="20" dur="2000"/>
                                        <p:tgtEl>
                                          <p:spTgt spid="13"/>
                                        </p:tgtEl>
                                      </p:cBhvr>
                                    </p:animEffect>
                                    <p:set>
                                      <p:cBhvr>
                                        <p:cTn id="21" dur="1" fill="hold">
                                          <p:stCondLst>
                                            <p:cond delay="1999"/>
                                          </p:stCondLst>
                                        </p:cTn>
                                        <p:tgtEl>
                                          <p:spTgt spid="13"/>
                                        </p:tgtEl>
                                        <p:attrNameLst>
                                          <p:attrName>style.visibility</p:attrName>
                                        </p:attrNameLst>
                                      </p:cBhvr>
                                      <p:to>
                                        <p:strVal val="hidden"/>
                                      </p:to>
                                    </p:se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75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1500"/>
                                        <p:tgtEl>
                                          <p:spTgt spid="41"/>
                                        </p:tgtEl>
                                      </p:cBhvr>
                                    </p:animEffect>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3" grpId="0" animBg="1"/>
      <p:bldP spid="59" grpId="0"/>
      <p:bldP spid="13" grpId="0" animBg="1"/>
      <p:bldP spid="13" grpId="1" animBg="1"/>
      <p:bldP spid="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EXAM TIP!</a:t>
            </a:r>
          </a:p>
        </p:txBody>
      </p:sp>
      <p:sp>
        <p:nvSpPr>
          <p:cNvPr id="4" name="Text Placeholder 3"/>
          <p:cNvSpPr>
            <a:spLocks noGrp="1"/>
          </p:cNvSpPr>
          <p:nvPr>
            <p:ph type="body" sz="quarter" idx="11"/>
          </p:nvPr>
        </p:nvSpPr>
        <p:spPr/>
        <p:txBody>
          <a:bodyPr/>
          <a:lstStyle/>
          <a:p>
            <a:r>
              <a:rPr lang="en-US" dirty="0"/>
              <a:t>StorSimple uses iSCSI protocol to link data storage. This means that the storage that is in Azure is presented as locally attached iSCSI volumes.</a:t>
            </a:r>
          </a:p>
          <a:p>
            <a:endParaRPr lang="en-US" dirty="0"/>
          </a:p>
        </p:txBody>
      </p:sp>
    </p:spTree>
    <p:extLst>
      <p:ext uri="{BB962C8B-B14F-4D97-AF65-F5344CB8AC3E}">
        <p14:creationId xmlns:p14="http://schemas.microsoft.com/office/powerpoint/2010/main" val="400182961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127170" y="0"/>
            <a:ext cx="7064829" cy="6858000"/>
          </a:xfrm>
          <a:prstGeom prst="rect">
            <a:avLst/>
          </a:prstGeom>
        </p:spPr>
      </p:pic>
      <p:sp>
        <p:nvSpPr>
          <p:cNvPr id="4" name="Title 3"/>
          <p:cNvSpPr>
            <a:spLocks noGrp="1"/>
          </p:cNvSpPr>
          <p:nvPr>
            <p:ph type="title"/>
          </p:nvPr>
        </p:nvSpPr>
        <p:spPr>
          <a:xfrm>
            <a:off x="201592" y="353551"/>
            <a:ext cx="7325880" cy="878350"/>
          </a:xfrm>
        </p:spPr>
        <p:txBody>
          <a:bodyPr>
            <a:normAutofit fontScale="90000"/>
          </a:bodyPr>
          <a:lstStyle/>
          <a:p>
            <a:r>
              <a:rPr lang="en-US" b="1" cap="all" dirty="0"/>
              <a:t>6.3.3</a:t>
            </a:r>
            <a:r>
              <a:rPr lang="en-US" dirty="0"/>
              <a:t> Site Recovery primary site and replica site</a:t>
            </a:r>
          </a:p>
        </p:txBody>
      </p:sp>
      <p:sp>
        <p:nvSpPr>
          <p:cNvPr id="7" name="Rectangle 6"/>
          <p:cNvSpPr/>
          <p:nvPr/>
        </p:nvSpPr>
        <p:spPr>
          <a:xfrm>
            <a:off x="201592" y="1408836"/>
            <a:ext cx="4615337" cy="5262979"/>
          </a:xfrm>
          <a:prstGeom prst="rect">
            <a:avLst/>
          </a:prstGeom>
        </p:spPr>
        <p:txBody>
          <a:bodyPr wrap="square">
            <a:spAutoFit/>
          </a:bodyPr>
          <a:lstStyle/>
          <a:p>
            <a:r>
              <a:rPr lang="en-US" sz="2800" dirty="0">
                <a:latin typeface="Segoe"/>
                <a:ea typeface="Times New Roman" panose="02020603050405020304" pitchFamily="18" charset="0"/>
                <a:cs typeface="Times New Roman" panose="02020603050405020304" pitchFamily="18" charset="0"/>
              </a:rPr>
              <a:t>Azure Site Recovery monitoring a primary and replica site. The sites have workloads such as Exchange, CRM, IIS, SQL, and SharePoint running on hosts. Azure Site Recovery communication goes through System Center. System Center actually performs the orchestration of the cutover</a:t>
            </a:r>
            <a:endParaRPr lang="en-US" sz="2800" dirty="0"/>
          </a:p>
        </p:txBody>
      </p:sp>
    </p:spTree>
    <p:extLst>
      <p:ext uri="{BB962C8B-B14F-4D97-AF65-F5344CB8AC3E}">
        <p14:creationId xmlns:p14="http://schemas.microsoft.com/office/powerpoint/2010/main" val="3819896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a:t>Replicate Hyper-V virtual machines (without VMM) to Azure using Azure Site Recovery with the Azure portal</a:t>
            </a:r>
          </a:p>
        </p:txBody>
      </p:sp>
      <p:sp>
        <p:nvSpPr>
          <p:cNvPr id="6" name="Content Placeholder 5">
            <a:extLst>
              <a:ext uri="{FF2B5EF4-FFF2-40B4-BE49-F238E27FC236}">
                <a16:creationId xmlns:a16="http://schemas.microsoft.com/office/drawing/2014/main" id="{01F581E2-4F76-4387-A321-AF6693D41B9B}"/>
              </a:ext>
            </a:extLst>
          </p:cNvPr>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fontScale="70000" lnSpcReduction="20000"/>
          </a:bodyPr>
          <a:lstStyle/>
          <a:p>
            <a:r>
              <a:rPr lang="en-US" sz="3600" dirty="0">
                <a:hlinkClick r:id="rId2"/>
              </a:rPr>
              <a:t>https://docs.microsoft.com/en-us/azure/site-recovery/site-recovery-hyper-v-site-to-azure</a:t>
            </a:r>
            <a:r>
              <a:rPr lang="en-US" sz="3600" dirty="0"/>
              <a:t> </a:t>
            </a:r>
          </a:p>
        </p:txBody>
      </p:sp>
    </p:spTree>
    <p:extLst>
      <p:ext uri="{BB962C8B-B14F-4D97-AF65-F5344CB8AC3E}">
        <p14:creationId xmlns:p14="http://schemas.microsoft.com/office/powerpoint/2010/main" val="2821199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Replicate physical machines to Azure by using Site Recovery</a:t>
            </a:r>
            <a:endParaRPr lang="en-US" dirty="0"/>
          </a:p>
        </p:txBody>
      </p:sp>
      <p:sp>
        <p:nvSpPr>
          <p:cNvPr id="5" name="Content Placeholder 4">
            <a:extLst>
              <a:ext uri="{FF2B5EF4-FFF2-40B4-BE49-F238E27FC236}">
                <a16:creationId xmlns:a16="http://schemas.microsoft.com/office/drawing/2014/main" id="{A8DEC559-5B35-40FD-B741-CCEE4BF3A1D2}"/>
              </a:ext>
            </a:extLst>
          </p:cNvPr>
          <p:cNvSpPr>
            <a:spLocks noGrp="1"/>
          </p:cNvSpPr>
          <p:nvPr>
            <p:ph idx="1"/>
          </p:nvPr>
        </p:nvSpPr>
        <p:spPr/>
        <p:txBody>
          <a:bodyPr/>
          <a:lstStyle/>
          <a:p>
            <a:endParaRPr lang="en-US" dirty="0"/>
          </a:p>
        </p:txBody>
      </p:sp>
      <p:sp>
        <p:nvSpPr>
          <p:cNvPr id="3" name="Text Placeholder 2"/>
          <p:cNvSpPr>
            <a:spLocks noGrp="1"/>
          </p:cNvSpPr>
          <p:nvPr>
            <p:ph type="body" sz="quarter" idx="10"/>
          </p:nvPr>
        </p:nvSpPr>
        <p:spPr/>
        <p:txBody>
          <a:bodyPr>
            <a:normAutofit fontScale="62500" lnSpcReduction="20000"/>
          </a:bodyPr>
          <a:lstStyle/>
          <a:p>
            <a:r>
              <a:rPr lang="en-US" sz="3600" dirty="0">
                <a:hlinkClick r:id="rId2"/>
              </a:rPr>
              <a:t>https://docs.microsoft.com/en-us/azure/site-recovery/site-recovery-physical-servers-to-azure</a:t>
            </a:r>
            <a:r>
              <a:rPr lang="en-US" sz="3600" dirty="0"/>
              <a:t> </a:t>
            </a:r>
          </a:p>
        </p:txBody>
      </p:sp>
    </p:spTree>
    <p:extLst>
      <p:ext uri="{BB962C8B-B14F-4D97-AF65-F5344CB8AC3E}">
        <p14:creationId xmlns:p14="http://schemas.microsoft.com/office/powerpoint/2010/main" val="160204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9">
            <a:extLst>
              <a:ext uri="{FF2B5EF4-FFF2-40B4-BE49-F238E27FC236}">
                <a16:creationId xmlns:a16="http://schemas.microsoft.com/office/drawing/2014/main" id="{6E43D349-A4C3-4128-9B22-4B74DBDE1C2B}"/>
              </a:ext>
            </a:extLst>
          </p:cNvPr>
          <p:cNvPicPr>
            <a:picLocks noGrp="1" noChangeAspect="1"/>
          </p:cNvPicPr>
          <p:nvPr>
            <p:ph idx="1"/>
          </p:nvPr>
        </p:nvPicPr>
        <p:blipFill>
          <a:blip r:embed="rId2"/>
          <a:stretch>
            <a:fillRect/>
          </a:stretch>
        </p:blipFill>
        <p:spPr>
          <a:xfrm>
            <a:off x="643467" y="2236567"/>
            <a:ext cx="10905066" cy="3271519"/>
          </a:xfrm>
          <a:prstGeom prst="rect">
            <a:avLst/>
          </a:prstGeom>
        </p:spPr>
      </p:pic>
      <p:sp>
        <p:nvSpPr>
          <p:cNvPr id="7" name="Title 6">
            <a:extLst>
              <a:ext uri="{FF2B5EF4-FFF2-40B4-BE49-F238E27FC236}">
                <a16:creationId xmlns:a16="http://schemas.microsoft.com/office/drawing/2014/main" id="{C64D5DC0-8A5B-4D52-B6A6-0998765270E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6 Manage, Monitory, Business Continuity</a:t>
            </a:r>
          </a:p>
        </p:txBody>
      </p:sp>
    </p:spTree>
    <p:extLst>
      <p:ext uri="{BB962C8B-B14F-4D97-AF65-F5344CB8AC3E}">
        <p14:creationId xmlns:p14="http://schemas.microsoft.com/office/powerpoint/2010/main" val="3584222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Automation</a:t>
            </a:r>
          </a:p>
        </p:txBody>
      </p:sp>
      <p:sp>
        <p:nvSpPr>
          <p:cNvPr id="6" name="Text Placeholder 5"/>
          <p:cNvSpPr>
            <a:spLocks noGrp="1"/>
          </p:cNvSpPr>
          <p:nvPr>
            <p:ph idx="1"/>
          </p:nvPr>
        </p:nvSpPr>
        <p:spPr>
          <a:prstGeom prst="rect">
            <a:avLst/>
          </a:prstGeom>
        </p:spPr>
        <p:txBody>
          <a:bodyPr/>
          <a:lstStyle/>
          <a:p>
            <a:pPr marL="0" indent="0">
              <a:buNone/>
            </a:pPr>
            <a:r>
              <a:rPr lang="en-US" sz="3529" dirty="0"/>
              <a:t>Azure Automation</a:t>
            </a:r>
          </a:p>
          <a:p>
            <a:pPr marL="336145" lvl="1" indent="0">
              <a:buNone/>
            </a:pPr>
            <a:r>
              <a:rPr lang="en-US" sz="1961" dirty="0" err="1"/>
              <a:t>Runbooks</a:t>
            </a:r>
            <a:endParaRPr lang="en-US" sz="1961" dirty="0"/>
          </a:p>
          <a:p>
            <a:pPr marL="0" indent="0">
              <a:buNone/>
            </a:pPr>
            <a:r>
              <a:rPr lang="en-US" sz="3529" dirty="0"/>
              <a:t>Chef </a:t>
            </a:r>
            <a:r>
              <a:rPr lang="en-US" sz="1961" dirty="0"/>
              <a:t>Configure and Automate.  Apply Fine Grained Permissions</a:t>
            </a:r>
          </a:p>
          <a:p>
            <a:pPr marL="336145" lvl="1" indent="0">
              <a:buNone/>
            </a:pPr>
            <a:r>
              <a:rPr lang="en-US" sz="1961" dirty="0">
                <a:hlinkClick r:id="rId3"/>
              </a:rPr>
              <a:t>https://www.chef.io/solutions/windows/</a:t>
            </a:r>
            <a:r>
              <a:rPr lang="en-US" sz="1961" dirty="0"/>
              <a:t> </a:t>
            </a:r>
          </a:p>
          <a:p>
            <a:pPr marL="0" lvl="1">
              <a:spcBef>
                <a:spcPts val="1000"/>
              </a:spcBef>
            </a:pPr>
            <a:r>
              <a:rPr lang="en-US" sz="3529" dirty="0"/>
              <a:t>Puppet </a:t>
            </a:r>
            <a:r>
              <a:rPr lang="en-US" sz="1961" dirty="0"/>
              <a:t>Can Configure and Manage Windows and Azure</a:t>
            </a:r>
          </a:p>
          <a:p>
            <a:pPr marL="336145" lvl="1" indent="0">
              <a:buNone/>
            </a:pPr>
            <a:r>
              <a:rPr lang="en-US" sz="1961" dirty="0">
                <a:hlinkClick r:id="rId4"/>
              </a:rPr>
              <a:t>http://puppetlabs.com/solutions/microsoft</a:t>
            </a:r>
            <a:r>
              <a:rPr lang="en-US" sz="1961" dirty="0"/>
              <a:t> </a:t>
            </a:r>
          </a:p>
          <a:p>
            <a:pPr marL="0" indent="0">
              <a:buNone/>
            </a:pPr>
            <a:r>
              <a:rPr lang="en-US" sz="3529" dirty="0"/>
              <a:t>Desired State Configuration </a:t>
            </a:r>
          </a:p>
          <a:p>
            <a:pPr marL="336145" lvl="1"/>
            <a:r>
              <a:rPr lang="en-US" sz="1961" dirty="0"/>
              <a:t>Make it So</a:t>
            </a:r>
            <a:br>
              <a:rPr lang="en-US" sz="1961" dirty="0"/>
            </a:br>
            <a:r>
              <a:rPr lang="en-US" sz="1800" dirty="0">
                <a:hlinkClick r:id="rId5"/>
              </a:rPr>
              <a:t>https://docs.microsoft.com/en-us/azure/automation/automation-dsc-overview</a:t>
            </a:r>
            <a:endParaRPr lang="en-US" sz="1800" dirty="0"/>
          </a:p>
          <a:p>
            <a:pPr marL="0" lvl="1">
              <a:spcBef>
                <a:spcPts val="1000"/>
              </a:spcBef>
            </a:pPr>
            <a:r>
              <a:rPr lang="en-US" sz="3529" dirty="0"/>
              <a:t>Many More.. </a:t>
            </a:r>
          </a:p>
          <a:p>
            <a:pPr marL="336145" lvl="1"/>
            <a:r>
              <a:rPr lang="en-US" sz="1961" dirty="0"/>
              <a:t>In the portal + New – Azure Automation</a:t>
            </a:r>
          </a:p>
        </p:txBody>
      </p:sp>
      <p:pic>
        <p:nvPicPr>
          <p:cNvPr id="4" name="Puppet Logo" descr="http://www.devopsdays.org/events/2013-tokyo/logos/puppetlabs.png"/>
          <p:cNvPicPr>
            <a:picLocks noChangeAspect="1" noChangeArrowheads="1"/>
          </p:cNvPicPr>
          <p:nvPr/>
        </p:nvPicPr>
        <p:blipFill rotWithShape="1">
          <a:blip r:embed="rId6">
            <a:extLst>
              <a:ext uri="{28A0092B-C50C-407E-A947-70E740481C1C}">
                <a14:useLocalDpi xmlns:a14="http://schemas.microsoft.com/office/drawing/2010/main" val="0"/>
              </a:ext>
            </a:extLst>
          </a:blip>
          <a:srcRect l="26592" t="14109" r="19214" b="13633"/>
          <a:stretch/>
        </p:blipFill>
        <p:spPr bwMode="auto">
          <a:xfrm>
            <a:off x="10529238" y="1225898"/>
            <a:ext cx="597617" cy="796822"/>
          </a:xfrm>
          <a:prstGeom prst="rect">
            <a:avLst/>
          </a:prstGeom>
          <a:noFill/>
          <a:extLst>
            <a:ext uri="{909E8E84-426E-40DD-AFC4-6F175D3DCCD1}">
              <a14:hiddenFill xmlns:a14="http://schemas.microsoft.com/office/drawing/2010/main">
                <a:solidFill>
                  <a:srgbClr val="FFFFFF"/>
                </a:solidFill>
              </a14:hiddenFill>
            </a:ext>
          </a:extLst>
        </p:spPr>
      </p:pic>
      <p:pic>
        <p:nvPicPr>
          <p:cNvPr id="5" name="PowerShell Logo" descr="http://www.getinthesky.com/wp-content/uploads/logo-powershell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8314" y="956635"/>
            <a:ext cx="1153616" cy="11536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8"/>
          <a:stretch>
            <a:fillRect/>
          </a:stretch>
        </p:blipFill>
        <p:spPr>
          <a:xfrm>
            <a:off x="9105340" y="1099536"/>
            <a:ext cx="843486" cy="923185"/>
          </a:xfrm>
          <a:prstGeom prst="rect">
            <a:avLst/>
          </a:prstGeom>
        </p:spPr>
      </p:pic>
      <p:pic>
        <p:nvPicPr>
          <p:cNvPr id="1026" name="Picture 2" descr="C:\Users\dstolts\AppData\Local\Temp\SNAGHTMLb3b1fa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97591" y="2432878"/>
            <a:ext cx="2365052" cy="27806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416944" y="5722588"/>
            <a:ext cx="4655057" cy="923330"/>
          </a:xfrm>
          <a:prstGeom prst="rect">
            <a:avLst/>
          </a:prstGeom>
          <a:noFill/>
        </p:spPr>
        <p:txBody>
          <a:bodyPr wrap="none" rtlCol="0">
            <a:spAutoFit/>
          </a:bodyPr>
          <a:lstStyle/>
          <a:p>
            <a:r>
              <a:rPr lang="en-US" sz="5400" dirty="0"/>
              <a:t>DevOps Enabler</a:t>
            </a:r>
          </a:p>
        </p:txBody>
      </p:sp>
    </p:spTree>
    <p:extLst>
      <p:ext uri="{BB962C8B-B14F-4D97-AF65-F5344CB8AC3E}">
        <p14:creationId xmlns:p14="http://schemas.microsoft.com/office/powerpoint/2010/main" val="416278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a:t>Add </a:t>
            </a:r>
          </a:p>
          <a:p>
            <a:r>
              <a:rPr lang="en-US" dirty="0"/>
              <a:t>Azure </a:t>
            </a:r>
          </a:p>
          <a:p>
            <a:r>
              <a:rPr lang="en-US" dirty="0"/>
              <a:t>Automation </a:t>
            </a:r>
          </a:p>
          <a:p>
            <a:r>
              <a:rPr lang="en-US" dirty="0"/>
              <a:t>Account</a:t>
            </a:r>
          </a:p>
        </p:txBody>
      </p:sp>
      <p:sp>
        <p:nvSpPr>
          <p:cNvPr id="4" name="Title 3"/>
          <p:cNvSpPr>
            <a:spLocks noGrp="1"/>
          </p:cNvSpPr>
          <p:nvPr>
            <p:ph type="title"/>
          </p:nvPr>
        </p:nvSpPr>
        <p:spPr/>
        <p:txBody>
          <a:bodyPr/>
          <a:lstStyle/>
          <a:p>
            <a:r>
              <a:rPr lang="en-US" dirty="0"/>
              <a:t>Demo</a:t>
            </a:r>
          </a:p>
        </p:txBody>
      </p:sp>
      <p:pic>
        <p:nvPicPr>
          <p:cNvPr id="6" name="Picture 5"/>
          <p:cNvPicPr>
            <a:picLocks noChangeAspect="1"/>
          </p:cNvPicPr>
          <p:nvPr/>
        </p:nvPicPr>
        <p:blipFill>
          <a:blip r:embed="rId2"/>
          <a:stretch>
            <a:fillRect/>
          </a:stretch>
        </p:blipFill>
        <p:spPr>
          <a:xfrm>
            <a:off x="3415166" y="383507"/>
            <a:ext cx="1784442" cy="1009702"/>
          </a:xfrm>
          <a:prstGeom prst="rect">
            <a:avLst/>
          </a:prstGeom>
        </p:spPr>
      </p:pic>
      <p:pic>
        <p:nvPicPr>
          <p:cNvPr id="7" name="Picture 6"/>
          <p:cNvPicPr>
            <a:picLocks noChangeAspect="1"/>
          </p:cNvPicPr>
          <p:nvPr/>
        </p:nvPicPr>
        <p:blipFill>
          <a:blip r:embed="rId3"/>
          <a:stretch>
            <a:fillRect/>
          </a:stretch>
        </p:blipFill>
        <p:spPr>
          <a:xfrm>
            <a:off x="5056209" y="678640"/>
            <a:ext cx="6223320" cy="4095961"/>
          </a:xfrm>
          <a:prstGeom prst="rect">
            <a:avLst/>
          </a:prstGeom>
        </p:spPr>
      </p:pic>
      <p:pic>
        <p:nvPicPr>
          <p:cNvPr id="8" name="Picture 7"/>
          <p:cNvPicPr>
            <a:picLocks noChangeAspect="1"/>
          </p:cNvPicPr>
          <p:nvPr/>
        </p:nvPicPr>
        <p:blipFill>
          <a:blip r:embed="rId4"/>
          <a:stretch>
            <a:fillRect/>
          </a:stretch>
        </p:blipFill>
        <p:spPr>
          <a:xfrm>
            <a:off x="9352102" y="1117615"/>
            <a:ext cx="2705239" cy="5664491"/>
          </a:xfrm>
          <a:prstGeom prst="rect">
            <a:avLst/>
          </a:prstGeom>
        </p:spPr>
      </p:pic>
      <p:pic>
        <p:nvPicPr>
          <p:cNvPr id="9" name="Picture 8"/>
          <p:cNvPicPr>
            <a:picLocks noChangeAspect="1"/>
          </p:cNvPicPr>
          <p:nvPr/>
        </p:nvPicPr>
        <p:blipFill>
          <a:blip r:embed="rId5"/>
          <a:stretch>
            <a:fillRect/>
          </a:stretch>
        </p:blipFill>
        <p:spPr>
          <a:xfrm>
            <a:off x="3198747" y="1651276"/>
            <a:ext cx="1778091" cy="2349621"/>
          </a:xfrm>
          <a:prstGeom prst="rect">
            <a:avLst/>
          </a:prstGeom>
        </p:spPr>
      </p:pic>
    </p:spTree>
    <p:extLst>
      <p:ext uri="{BB962C8B-B14F-4D97-AF65-F5344CB8AC3E}">
        <p14:creationId xmlns:p14="http://schemas.microsoft.com/office/powerpoint/2010/main" val="424356118"/>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Azure Automation</a:t>
            </a:r>
          </a:p>
        </p:txBody>
      </p:sp>
      <p:sp>
        <p:nvSpPr>
          <p:cNvPr id="3" name="Content Placeholder 2"/>
          <p:cNvSpPr>
            <a:spLocks noGrp="1"/>
          </p:cNvSpPr>
          <p:nvPr>
            <p:ph idx="1"/>
          </p:nvPr>
        </p:nvSpPr>
        <p:spPr/>
        <p:txBody>
          <a:bodyPr>
            <a:normAutofit fontScale="92500" lnSpcReduction="10000"/>
          </a:bodyPr>
          <a:lstStyle/>
          <a:p>
            <a:r>
              <a:rPr lang="en-US" b="1" dirty="0"/>
              <a:t>Simplify cloud management with process automation</a:t>
            </a:r>
          </a:p>
          <a:p>
            <a:pPr marL="571500" indent="-571500">
              <a:buFont typeface="Arial" panose="020B0604020202020204" pitchFamily="34" charset="0"/>
              <a:buChar char="•"/>
            </a:pPr>
            <a:r>
              <a:rPr lang="en-US" dirty="0"/>
              <a:t>Save time and money with automation</a:t>
            </a:r>
          </a:p>
          <a:p>
            <a:pPr marL="571500" indent="-571500">
              <a:buFont typeface="Arial" panose="020B0604020202020204" pitchFamily="34" charset="0"/>
              <a:buChar char="•"/>
            </a:pPr>
            <a:r>
              <a:rPr lang="en-US" dirty="0"/>
              <a:t>Eliminate time-consuming, repetitive tasks</a:t>
            </a:r>
          </a:p>
          <a:p>
            <a:pPr marL="571500" indent="-571500">
              <a:buFont typeface="Arial" panose="020B0604020202020204" pitchFamily="34" charset="0"/>
              <a:buChar char="•"/>
            </a:pPr>
            <a:r>
              <a:rPr lang="en-US" dirty="0"/>
              <a:t>Eliminate human mistakes </a:t>
            </a:r>
          </a:p>
          <a:p>
            <a:pPr marL="571500" indent="-571500">
              <a:buFont typeface="Arial" panose="020B0604020202020204" pitchFamily="34" charset="0"/>
              <a:buChar char="•"/>
            </a:pPr>
            <a:r>
              <a:rPr lang="en-US" dirty="0"/>
              <a:t>Improve reliability, efficiency and speed</a:t>
            </a:r>
          </a:p>
          <a:p>
            <a:pPr marL="571500" indent="-571500">
              <a:buFont typeface="Arial" panose="020B0604020202020204" pitchFamily="34" charset="0"/>
              <a:buChar char="•"/>
            </a:pPr>
            <a:r>
              <a:rPr lang="en-US" dirty="0"/>
              <a:t>Use with Azure and partner cloud services</a:t>
            </a:r>
          </a:p>
          <a:p>
            <a:pPr marL="571500" indent="-571500">
              <a:buFont typeface="Arial" panose="020B0604020202020204" pitchFamily="34" charset="0"/>
              <a:buChar char="•"/>
            </a:pPr>
            <a:r>
              <a:rPr lang="en-US" dirty="0"/>
              <a:t>Integrate with any service using PowerShell scripts</a:t>
            </a:r>
          </a:p>
          <a:p>
            <a:pPr marL="571500" indent="-571500">
              <a:buFont typeface="Arial" panose="020B0604020202020204" pitchFamily="34" charset="0"/>
              <a:buChar char="•"/>
            </a:pPr>
            <a:r>
              <a:rPr lang="en-US" dirty="0"/>
              <a:t>Get a highly-available automation engine</a:t>
            </a:r>
          </a:p>
          <a:p>
            <a:pPr marL="571500" indent="-571500">
              <a:buFont typeface="Arial" panose="020B0604020202020204" pitchFamily="34" charset="0"/>
              <a:buChar char="•"/>
            </a:pPr>
            <a:r>
              <a:rPr lang="en-US" dirty="0"/>
              <a:t>Lower Operating Costs</a:t>
            </a:r>
          </a:p>
          <a:p>
            <a:endParaRPr lang="en-US" dirty="0"/>
          </a:p>
        </p:txBody>
      </p:sp>
    </p:spTree>
    <p:extLst>
      <p:ext uri="{BB962C8B-B14F-4D97-AF65-F5344CB8AC3E}">
        <p14:creationId xmlns:p14="http://schemas.microsoft.com/office/powerpoint/2010/main" val="3952086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Automation Use Cases</a:t>
            </a:r>
          </a:p>
        </p:txBody>
      </p:sp>
      <p:sp>
        <p:nvSpPr>
          <p:cNvPr id="3" name="Content Placeholder 2"/>
          <p:cNvSpPr>
            <a:spLocks noGrp="1"/>
          </p:cNvSpPr>
          <p:nvPr>
            <p:ph idx="1"/>
          </p:nvPr>
        </p:nvSpPr>
        <p:spPr/>
        <p:txBody>
          <a:bodyPr>
            <a:normAutofit fontScale="92500" lnSpcReduction="10000"/>
          </a:bodyPr>
          <a:lstStyle/>
          <a:p>
            <a:r>
              <a:rPr lang="en-US" dirty="0"/>
              <a:t>Monitoring Configurations</a:t>
            </a:r>
          </a:p>
          <a:p>
            <a:r>
              <a:rPr lang="en-US" dirty="0"/>
              <a:t>Eliminate Configuration Drift</a:t>
            </a:r>
          </a:p>
          <a:p>
            <a:r>
              <a:rPr lang="en-US" dirty="0"/>
              <a:t>Automated Change of Configuration </a:t>
            </a:r>
          </a:p>
          <a:p>
            <a:r>
              <a:rPr lang="en-US" dirty="0"/>
              <a:t>Maintain Exact Configuration (override other changes)</a:t>
            </a:r>
          </a:p>
          <a:p>
            <a:r>
              <a:rPr lang="en-US" dirty="0"/>
              <a:t>Automated Testing</a:t>
            </a:r>
          </a:p>
          <a:p>
            <a:r>
              <a:rPr lang="en-US" dirty="0"/>
              <a:t>Automating Usage – Auto Start – Auto Stop</a:t>
            </a:r>
          </a:p>
          <a:p>
            <a:r>
              <a:rPr lang="en-US" dirty="0"/>
              <a:t>Automating Hybrid Scenarios</a:t>
            </a:r>
          </a:p>
          <a:p>
            <a:r>
              <a:rPr lang="en-US" dirty="0"/>
              <a:t>Automated Deployment</a:t>
            </a:r>
          </a:p>
          <a:p>
            <a:r>
              <a:rPr lang="en-US" sz="5200" dirty="0"/>
              <a:t>Enable DevOps practices</a:t>
            </a:r>
          </a:p>
          <a:p>
            <a:endParaRPr lang="en-US" dirty="0"/>
          </a:p>
          <a:p>
            <a:endParaRPr lang="en-US" dirty="0"/>
          </a:p>
        </p:txBody>
      </p:sp>
    </p:spTree>
    <p:extLst>
      <p:ext uri="{BB962C8B-B14F-4D97-AF65-F5344CB8AC3E}">
        <p14:creationId xmlns:p14="http://schemas.microsoft.com/office/powerpoint/2010/main" val="1922062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Automation Runbooks</a:t>
            </a:r>
          </a:p>
        </p:txBody>
      </p:sp>
      <p:sp>
        <p:nvSpPr>
          <p:cNvPr id="3" name="Content Placeholder 2"/>
          <p:cNvSpPr>
            <a:spLocks noGrp="1"/>
          </p:cNvSpPr>
          <p:nvPr>
            <p:ph idx="1"/>
          </p:nvPr>
        </p:nvSpPr>
        <p:spPr/>
        <p:txBody>
          <a:bodyPr>
            <a:normAutofit lnSpcReduction="10000"/>
          </a:bodyPr>
          <a:lstStyle/>
          <a:p>
            <a:pPr marL="457200" indent="-457200">
              <a:buFont typeface="Arial" panose="020B0604020202020204" pitchFamily="34" charset="0"/>
              <a:buChar char="•"/>
            </a:pPr>
            <a:r>
              <a:rPr lang="en-US" sz="2800" dirty="0"/>
              <a:t>Introduction: </a:t>
            </a:r>
            <a:r>
              <a:rPr lang="en-US" sz="1900" dirty="0">
                <a:hlinkClick r:id="rId2"/>
              </a:rPr>
              <a:t>https://docs.microsoft.com/en-us/azure/automation/automation-intro</a:t>
            </a:r>
            <a:endParaRPr lang="en-US" sz="1900" dirty="0"/>
          </a:p>
          <a:p>
            <a:pPr marL="457200" indent="-457200">
              <a:buFont typeface="Arial" panose="020B0604020202020204" pitchFamily="34" charset="0"/>
              <a:buChar char="•"/>
            </a:pPr>
            <a:r>
              <a:rPr lang="en-US" sz="2800" dirty="0"/>
              <a:t>Based on Windows PowerShell or Windows PowerShell Workflow, so they do anything PowerShell can do</a:t>
            </a:r>
          </a:p>
          <a:p>
            <a:pPr marL="457200" indent="-457200">
              <a:buFont typeface="Arial" panose="020B0604020202020204" pitchFamily="34" charset="0"/>
              <a:buChar char="•"/>
            </a:pPr>
            <a:r>
              <a:rPr lang="en-US" sz="2800" dirty="0"/>
              <a:t> Can work with application or service API’s</a:t>
            </a:r>
          </a:p>
          <a:p>
            <a:pPr marL="457200" indent="-457200">
              <a:buFont typeface="Arial" panose="020B0604020202020204" pitchFamily="34" charset="0"/>
              <a:buChar char="•"/>
            </a:pPr>
            <a:r>
              <a:rPr lang="en-US" sz="2800" dirty="0"/>
              <a:t>Use PowerShell Modules</a:t>
            </a:r>
          </a:p>
          <a:p>
            <a:pPr marL="457200" indent="-457200">
              <a:buFont typeface="Arial" panose="020B0604020202020204" pitchFamily="34" charset="0"/>
              <a:buChar char="•"/>
            </a:pPr>
            <a:r>
              <a:rPr lang="en-US" sz="2800" dirty="0"/>
              <a:t>Can access any cloud resources</a:t>
            </a:r>
          </a:p>
          <a:p>
            <a:pPr marL="457200" indent="-457200">
              <a:buFont typeface="Arial" panose="020B0604020202020204" pitchFamily="34" charset="0"/>
              <a:buChar char="•"/>
            </a:pPr>
            <a:r>
              <a:rPr lang="en-US" sz="2800" dirty="0"/>
              <a:t>Hybrid Runbook Worker an run in your local datacenter and manage local resources. </a:t>
            </a:r>
            <a:r>
              <a:rPr lang="en-US" sz="1800" dirty="0">
                <a:hlinkClick r:id="rId3"/>
              </a:rPr>
              <a:t>https://docs.microsoft.com/en-us/azure/automation/automation-hybrid-runbook-worker</a:t>
            </a:r>
            <a:r>
              <a:rPr lang="en-US" sz="1800" dirty="0"/>
              <a:t> </a:t>
            </a:r>
          </a:p>
          <a:p>
            <a:endParaRPr lang="en-US" sz="2800" dirty="0">
              <a:hlinkClick r:id="rId2"/>
            </a:endParaRPr>
          </a:p>
          <a:p>
            <a:r>
              <a:rPr lang="en-US" dirty="0"/>
              <a:t>Learning PowerShell Workflow Concepts for Automation runbooks </a:t>
            </a:r>
            <a:r>
              <a:rPr lang="en-US" sz="1800" dirty="0">
                <a:hlinkClick r:id="rId4"/>
              </a:rPr>
              <a:t>https://docs.microsoft.com/en-us/azure/automation/automation-powershell-workflow</a:t>
            </a:r>
            <a:r>
              <a:rPr lang="en-US" sz="1800" dirty="0"/>
              <a:t> </a:t>
            </a:r>
            <a:endParaRPr lang="en-US" dirty="0"/>
          </a:p>
        </p:txBody>
      </p:sp>
    </p:spTree>
    <p:extLst>
      <p:ext uri="{BB962C8B-B14F-4D97-AF65-F5344CB8AC3E}">
        <p14:creationId xmlns:p14="http://schemas.microsoft.com/office/powerpoint/2010/main" val="3566990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Runbooks vs Workflows</a:t>
            </a:r>
          </a:p>
        </p:txBody>
      </p:sp>
      <p:sp>
        <p:nvSpPr>
          <p:cNvPr id="3" name="Content Placeholder 2"/>
          <p:cNvSpPr>
            <a:spLocks noGrp="1"/>
          </p:cNvSpPr>
          <p:nvPr>
            <p:ph idx="1"/>
          </p:nvPr>
        </p:nvSpPr>
        <p:spPr>
          <a:xfrm>
            <a:off x="201591" y="1231901"/>
            <a:ext cx="11778205" cy="5440904"/>
          </a:xfrm>
        </p:spPr>
        <p:txBody>
          <a:bodyPr>
            <a:normAutofit/>
          </a:bodyPr>
          <a:lstStyle/>
          <a:p>
            <a:r>
              <a:rPr lang="en-US" sz="2800" dirty="0"/>
              <a:t>PowerShell runbooks have the same lifecycle, capabilities, and management as PowerShell Workflow runbooks but there are some differences and limitations:+ </a:t>
            </a:r>
          </a:p>
          <a:p>
            <a:pPr marL="571500" indent="-571500">
              <a:buFont typeface="Arial" panose="020B0604020202020204" pitchFamily="34" charset="0"/>
              <a:buChar char="•"/>
            </a:pPr>
            <a:r>
              <a:rPr lang="en-US" sz="2200" dirty="0"/>
              <a:t>PowerShell runbooks run fast compared to PowerShell Workflow runbooks as they don’t have compilation step.</a:t>
            </a:r>
          </a:p>
          <a:p>
            <a:pPr marL="571500" indent="-571500">
              <a:buFont typeface="Arial" panose="020B0604020202020204" pitchFamily="34" charset="0"/>
              <a:buChar char="•"/>
            </a:pPr>
            <a:r>
              <a:rPr lang="en-US" sz="2200" dirty="0"/>
              <a:t>PowerShell Workflow runbooks support checkpoints, using checkpoints, PowerShell Workflow runbooks can resume from any point in the runbook whereas PowerShell runbooks can only resume from the beginning.</a:t>
            </a:r>
          </a:p>
          <a:p>
            <a:pPr marL="571500" indent="-571500">
              <a:buFont typeface="Arial" panose="020B0604020202020204" pitchFamily="34" charset="0"/>
              <a:buChar char="•"/>
            </a:pPr>
            <a:r>
              <a:rPr lang="en-US" sz="2200" dirty="0"/>
              <a:t>PowerShell Workflow runbooks support parallel and serial execution whereas PowerShell runbooks can only execute commands serially.</a:t>
            </a:r>
          </a:p>
          <a:p>
            <a:pPr marL="571500" indent="-571500">
              <a:buFont typeface="Arial" panose="020B0604020202020204" pitchFamily="34" charset="0"/>
              <a:buChar char="•"/>
            </a:pPr>
            <a:r>
              <a:rPr lang="en-US" sz="2200" dirty="0"/>
              <a:t>In a PowerShell Workflow runbook, an activity, a command, or a script block can have its own </a:t>
            </a:r>
            <a:r>
              <a:rPr lang="en-US" sz="2200" dirty="0" err="1"/>
              <a:t>runspace</a:t>
            </a:r>
            <a:r>
              <a:rPr lang="en-US" sz="2200" dirty="0"/>
              <a:t> whereas in a PowerShell runbook, everything in a script runs in a single </a:t>
            </a:r>
            <a:r>
              <a:rPr lang="en-US" sz="2200" dirty="0" err="1"/>
              <a:t>runspace</a:t>
            </a:r>
            <a:r>
              <a:rPr lang="en-US" sz="2200" dirty="0"/>
              <a:t>. </a:t>
            </a:r>
          </a:p>
          <a:p>
            <a:pPr marL="571500" indent="-571500">
              <a:buFont typeface="Arial" panose="020B0604020202020204" pitchFamily="34" charset="0"/>
              <a:buChar char="•"/>
            </a:pPr>
            <a:r>
              <a:rPr lang="en-US" sz="2200" dirty="0"/>
              <a:t>Some </a:t>
            </a:r>
            <a:r>
              <a:rPr lang="en-US" sz="2200" dirty="0">
                <a:hlinkClick r:id="rId2"/>
              </a:rPr>
              <a:t>syntactic differences</a:t>
            </a:r>
            <a:r>
              <a:rPr lang="en-US" sz="2200" dirty="0"/>
              <a:t> between a native PowerShell runbook and a PowerShell Workflow runbook. </a:t>
            </a:r>
            <a:r>
              <a:rPr lang="en-US" sz="2200" dirty="0">
                <a:hlinkClick r:id="rId3"/>
              </a:rPr>
              <a:t>https://technet.microsoft.com/en-us/library/dn151046.aspx</a:t>
            </a:r>
            <a:r>
              <a:rPr lang="en-US" sz="2200" dirty="0"/>
              <a:t> </a:t>
            </a:r>
          </a:p>
          <a:p>
            <a:endParaRPr lang="en-US" dirty="0"/>
          </a:p>
        </p:txBody>
      </p:sp>
    </p:spTree>
    <p:extLst>
      <p:ext uri="{BB962C8B-B14F-4D97-AF65-F5344CB8AC3E}">
        <p14:creationId xmlns:p14="http://schemas.microsoft.com/office/powerpoint/2010/main" val="2732058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3" name="Content Placeholder 2"/>
          <p:cNvSpPr>
            <a:spLocks noGrp="1"/>
          </p:cNvSpPr>
          <p:nvPr>
            <p:ph idx="1"/>
          </p:nvPr>
        </p:nvSpPr>
        <p:spPr/>
        <p:txBody>
          <a:bodyPr>
            <a:normAutofit/>
          </a:bodyPr>
          <a:lstStyle/>
          <a:p>
            <a:r>
              <a:rPr lang="en-US" b="1" dirty="0"/>
              <a:t>My first graphical runbook</a:t>
            </a:r>
          </a:p>
          <a:p>
            <a:r>
              <a:rPr lang="en-US" sz="2000" dirty="0">
                <a:hlinkClick r:id="rId2"/>
              </a:rPr>
              <a:t>https://docs.microsoft.com/en-us/azure/automation/automation-first-runbook-graphical</a:t>
            </a:r>
            <a:r>
              <a:rPr lang="en-US" sz="2000" dirty="0"/>
              <a:t> </a:t>
            </a:r>
          </a:p>
          <a:p>
            <a:r>
              <a:rPr lang="en-US" b="1" dirty="0"/>
              <a:t>My first PowerShell runbook</a:t>
            </a:r>
            <a:endParaRPr lang="en-US" dirty="0">
              <a:hlinkClick r:id="rId3"/>
            </a:endParaRPr>
          </a:p>
          <a:p>
            <a:r>
              <a:rPr lang="en-US" sz="2000" dirty="0">
                <a:hlinkClick r:id="rId3"/>
              </a:rPr>
              <a:t>https://docs.microsoft.com/en-us/azure/automation/automation-first-runbook-textual-powershell</a:t>
            </a:r>
            <a:r>
              <a:rPr lang="en-US" sz="2000" dirty="0"/>
              <a:t> </a:t>
            </a:r>
          </a:p>
          <a:p>
            <a:r>
              <a:rPr lang="en-US" b="1" dirty="0"/>
              <a:t>My first PowerShell Workflow runbook</a:t>
            </a:r>
          </a:p>
          <a:p>
            <a:r>
              <a:rPr lang="en-US" sz="2000" dirty="0">
                <a:hlinkClick r:id="rId4"/>
              </a:rPr>
              <a:t>https://docs.microsoft.com/en-us/azure/automation/automation-first-runbook-textual</a:t>
            </a:r>
            <a:r>
              <a:rPr lang="en-US" sz="2000" dirty="0"/>
              <a:t> </a:t>
            </a:r>
          </a:p>
          <a:p>
            <a:endParaRPr lang="en-US" dirty="0"/>
          </a:p>
        </p:txBody>
      </p:sp>
    </p:spTree>
    <p:extLst>
      <p:ext uri="{BB962C8B-B14F-4D97-AF65-F5344CB8AC3E}">
        <p14:creationId xmlns:p14="http://schemas.microsoft.com/office/powerpoint/2010/main" val="1568249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Lab Getting Started with Azure Automation DSC</a:t>
            </a:r>
            <a:br>
              <a:rPr lang="en-US" dirty="0"/>
            </a:br>
            <a:r>
              <a:rPr lang="en-US" dirty="0"/>
              <a:t>Desired State Configuration (DSC)  {Make it So}</a:t>
            </a:r>
          </a:p>
        </p:txBody>
      </p:sp>
      <p:sp>
        <p:nvSpPr>
          <p:cNvPr id="3" name="Content Placeholder 2"/>
          <p:cNvSpPr>
            <a:spLocks noGrp="1"/>
          </p:cNvSpPr>
          <p:nvPr>
            <p:ph idx="1"/>
          </p:nvPr>
        </p:nvSpPr>
        <p:spPr>
          <a:xfrm>
            <a:off x="201591" y="1383175"/>
            <a:ext cx="6818455" cy="4782213"/>
          </a:xfrm>
        </p:spPr>
        <p:txBody>
          <a:bodyPr>
            <a:normAutofit fontScale="92500" lnSpcReduction="10000"/>
          </a:bodyPr>
          <a:lstStyle/>
          <a:p>
            <a:r>
              <a:rPr lang="en-US" sz="1900" dirty="0"/>
              <a:t>Prerequisites</a:t>
            </a:r>
          </a:p>
          <a:p>
            <a:r>
              <a:rPr lang="en-US" sz="1900" dirty="0"/>
              <a:t>Creating a DSC configuration</a:t>
            </a:r>
          </a:p>
          <a:p>
            <a:r>
              <a:rPr lang="en-US" sz="1900" dirty="0"/>
              <a:t>Importing a configuration into Azure Automation</a:t>
            </a:r>
          </a:p>
          <a:p>
            <a:r>
              <a:rPr lang="en-US" sz="1900" dirty="0"/>
              <a:t>Viewing a configuration in Azure Automation</a:t>
            </a:r>
          </a:p>
          <a:p>
            <a:r>
              <a:rPr lang="en-US" sz="1900" dirty="0"/>
              <a:t>Compiling a configuration in Azure Automation</a:t>
            </a:r>
          </a:p>
          <a:p>
            <a:r>
              <a:rPr lang="en-US" sz="1900" dirty="0"/>
              <a:t>Viewing a compilation job</a:t>
            </a:r>
          </a:p>
          <a:p>
            <a:r>
              <a:rPr lang="en-US" sz="1900" dirty="0"/>
              <a:t>Viewing node configurations</a:t>
            </a:r>
          </a:p>
          <a:p>
            <a:r>
              <a:rPr lang="en-US" sz="1900" dirty="0"/>
              <a:t>Onboarding an Azure VM for management with Azure Automation DSC</a:t>
            </a:r>
          </a:p>
          <a:p>
            <a:r>
              <a:rPr lang="en-US" sz="1900" dirty="0"/>
              <a:t>Viewing the list of DSC nodes</a:t>
            </a:r>
          </a:p>
          <a:p>
            <a:r>
              <a:rPr lang="en-US" sz="1900" dirty="0"/>
              <a:t>Viewing reports for DSC nodes</a:t>
            </a:r>
          </a:p>
          <a:p>
            <a:r>
              <a:rPr lang="en-US" sz="1900" dirty="0"/>
              <a:t>Reassigning a node to a different node configuration</a:t>
            </a:r>
          </a:p>
          <a:p>
            <a:r>
              <a:rPr lang="en-US" sz="1900" dirty="0"/>
              <a:t>Unregistering a node</a:t>
            </a:r>
          </a:p>
          <a:p>
            <a:r>
              <a:rPr lang="en-US" sz="1900" dirty="0"/>
              <a:t>Related Articles</a:t>
            </a:r>
          </a:p>
          <a:p>
            <a:endParaRPr lang="en-US" dirty="0"/>
          </a:p>
        </p:txBody>
      </p:sp>
      <p:sp>
        <p:nvSpPr>
          <p:cNvPr id="4" name="Rectangle 3"/>
          <p:cNvSpPr/>
          <p:nvPr/>
        </p:nvSpPr>
        <p:spPr>
          <a:xfrm>
            <a:off x="275862" y="6211669"/>
            <a:ext cx="11703933" cy="461665"/>
          </a:xfrm>
          <a:prstGeom prst="rect">
            <a:avLst/>
          </a:prstGeom>
        </p:spPr>
        <p:txBody>
          <a:bodyPr wrap="square">
            <a:spAutoFit/>
          </a:bodyPr>
          <a:lstStyle/>
          <a:p>
            <a:r>
              <a:rPr lang="en-US" sz="2400" dirty="0"/>
              <a:t>Lab: </a:t>
            </a:r>
            <a:r>
              <a:rPr lang="en-US" sz="2400" dirty="0">
                <a:hlinkClick r:id="rId2"/>
              </a:rPr>
              <a:t>https://docs.microsoft.com/en-us/azure/automation/automation-dsc-getting-started</a:t>
            </a:r>
            <a:r>
              <a:rPr lang="en-US" sz="2400" dirty="0"/>
              <a:t> </a:t>
            </a:r>
          </a:p>
        </p:txBody>
      </p:sp>
      <p:sp>
        <p:nvSpPr>
          <p:cNvPr id="5" name="TextBox 4"/>
          <p:cNvSpPr txBox="1"/>
          <p:nvPr/>
        </p:nvSpPr>
        <p:spPr>
          <a:xfrm>
            <a:off x="6850326" y="1523614"/>
            <a:ext cx="4757193" cy="1015663"/>
          </a:xfrm>
          <a:prstGeom prst="rect">
            <a:avLst/>
          </a:prstGeom>
          <a:noFill/>
        </p:spPr>
        <p:txBody>
          <a:bodyPr wrap="square" rtlCol="0">
            <a:spAutoFit/>
          </a:bodyPr>
          <a:lstStyle/>
          <a:p>
            <a:r>
              <a:rPr lang="en-US" sz="2400" dirty="0"/>
              <a:t>DSC Overview:</a:t>
            </a:r>
          </a:p>
          <a:p>
            <a:r>
              <a:rPr lang="en-US" dirty="0">
                <a:hlinkClick r:id="rId3"/>
              </a:rPr>
              <a:t>https://docs.microsoft.com/en-us/azure/automation/automation-dsc-overview</a:t>
            </a:r>
            <a:r>
              <a:rPr lang="en-US" dirty="0"/>
              <a:t> </a:t>
            </a:r>
          </a:p>
        </p:txBody>
      </p:sp>
      <p:pic>
        <p:nvPicPr>
          <p:cNvPr id="6" name="Picture 5"/>
          <p:cNvPicPr>
            <a:picLocks noChangeAspect="1"/>
          </p:cNvPicPr>
          <p:nvPr/>
        </p:nvPicPr>
        <p:blipFill>
          <a:blip r:embed="rId4"/>
          <a:stretch>
            <a:fillRect/>
          </a:stretch>
        </p:blipFill>
        <p:spPr>
          <a:xfrm>
            <a:off x="7630919" y="2539277"/>
            <a:ext cx="3196005" cy="3513371"/>
          </a:xfrm>
          <a:prstGeom prst="rect">
            <a:avLst/>
          </a:prstGeom>
        </p:spPr>
      </p:pic>
    </p:spTree>
    <p:extLst>
      <p:ext uri="{BB962C8B-B14F-4D97-AF65-F5344CB8AC3E}">
        <p14:creationId xmlns:p14="http://schemas.microsoft.com/office/powerpoint/2010/main" val="862684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093" y="1367449"/>
            <a:ext cx="9358353" cy="5590564"/>
          </a:xfrm>
          <a:prstGeom prst="rect">
            <a:avLst/>
          </a:prstGeom>
        </p:spPr>
      </p:pic>
      <p:sp>
        <p:nvSpPr>
          <p:cNvPr id="2" name="Title 1"/>
          <p:cNvSpPr>
            <a:spLocks noGrp="1"/>
          </p:cNvSpPr>
          <p:nvPr>
            <p:ph type="title"/>
          </p:nvPr>
        </p:nvSpPr>
        <p:spPr/>
        <p:txBody>
          <a:bodyPr>
            <a:noAutofit/>
          </a:bodyPr>
          <a:lstStyle/>
          <a:p>
            <a:r>
              <a:rPr lang="en-US" sz="5400" dirty="0">
                <a:solidFill>
                  <a:schemeClr val="accent5">
                    <a:lumMod val="75000"/>
                  </a:schemeClr>
                </a:solidFill>
              </a:rPr>
              <a:t>Azure Infrastructure Services</a:t>
            </a:r>
          </a:p>
        </p:txBody>
      </p:sp>
      <p:sp>
        <p:nvSpPr>
          <p:cNvPr id="3" name="Double Bracket 2"/>
          <p:cNvSpPr/>
          <p:nvPr/>
        </p:nvSpPr>
        <p:spPr>
          <a:xfrm>
            <a:off x="6107666" y="2569817"/>
            <a:ext cx="2038830" cy="3162137"/>
          </a:xfrm>
          <a:prstGeom prst="bracketPair">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4" name="Picture 3" descr="Server-Virtual-Sing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1308" y="4429417"/>
            <a:ext cx="1769434" cy="1302537"/>
          </a:xfrm>
          <a:prstGeom prst="rect">
            <a:avLst/>
          </a:prstGeom>
          <a:noFill/>
          <a:ln>
            <a:noFill/>
          </a:ln>
        </p:spPr>
      </p:pic>
      <p:pic>
        <p:nvPicPr>
          <p:cNvPr id="5" name="Picture 4" descr="Server-Virtual-Sing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869" y="3997389"/>
            <a:ext cx="1769434" cy="1302537"/>
          </a:xfrm>
          <a:prstGeom prst="rect">
            <a:avLst/>
          </a:prstGeom>
          <a:noFill/>
          <a:ln>
            <a:noFill/>
          </a:ln>
        </p:spPr>
      </p:pic>
      <p:pic>
        <p:nvPicPr>
          <p:cNvPr id="6" name="Picture 5" descr="Server-Virtual-Sing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869" y="3145800"/>
            <a:ext cx="1769434" cy="1302537"/>
          </a:xfrm>
          <a:prstGeom prst="rect">
            <a:avLst/>
          </a:prstGeom>
          <a:noFill/>
          <a:ln>
            <a:noFill/>
          </a:ln>
        </p:spPr>
      </p:pic>
      <p:pic>
        <p:nvPicPr>
          <p:cNvPr id="7" name="Picture 6" descr="Server-Virtual-Sing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869" y="2580881"/>
            <a:ext cx="1769434" cy="1302537"/>
          </a:xfrm>
          <a:prstGeom prst="rect">
            <a:avLst/>
          </a:prstGeom>
          <a:noFill/>
          <a:ln>
            <a:noFill/>
          </a:ln>
        </p:spPr>
      </p:pic>
      <p:sp>
        <p:nvSpPr>
          <p:cNvPr id="8" name="TextBox 7"/>
          <p:cNvSpPr txBox="1"/>
          <p:nvPr/>
        </p:nvSpPr>
        <p:spPr>
          <a:xfrm rot="5400000">
            <a:off x="6857588" y="3959117"/>
            <a:ext cx="39612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t>
            </a:r>
          </a:p>
        </p:txBody>
      </p:sp>
      <p:sp>
        <p:nvSpPr>
          <p:cNvPr id="9" name="Oval 8"/>
          <p:cNvSpPr/>
          <p:nvPr/>
        </p:nvSpPr>
        <p:spPr>
          <a:xfrm>
            <a:off x="5017865" y="1771440"/>
            <a:ext cx="4204052" cy="4722223"/>
          </a:xfrm>
          <a:prstGeom prst="ellipse">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0" name="Line Callout 2 (No Border) 9"/>
          <p:cNvSpPr/>
          <p:nvPr/>
        </p:nvSpPr>
        <p:spPr>
          <a:xfrm>
            <a:off x="9998004" y="1608588"/>
            <a:ext cx="1725772" cy="51511"/>
          </a:xfrm>
          <a:prstGeom prst="callout2">
            <a:avLst>
              <a:gd name="adj1" fmla="val 18750"/>
              <a:gd name="adj2" fmla="val -8333"/>
              <a:gd name="adj3" fmla="val 18749"/>
              <a:gd name="adj4" fmla="val -23804"/>
              <a:gd name="adj5" fmla="val 1802875"/>
              <a:gd name="adj6" fmla="val -76414"/>
            </a:avLst>
          </a:prstGeom>
          <a:noFill/>
          <a:ln w="6350">
            <a:solidFill>
              <a:schemeClr val="tx1"/>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Cloud Service</a:t>
            </a:r>
          </a:p>
        </p:txBody>
      </p:sp>
      <p:sp>
        <p:nvSpPr>
          <p:cNvPr id="11" name="Line Callout 2 (No Border) 10"/>
          <p:cNvSpPr/>
          <p:nvPr/>
        </p:nvSpPr>
        <p:spPr>
          <a:xfrm>
            <a:off x="9998137" y="2005817"/>
            <a:ext cx="2019691" cy="102944"/>
          </a:xfrm>
          <a:prstGeom prst="callout2">
            <a:avLst>
              <a:gd name="adj1" fmla="val 18750"/>
              <a:gd name="adj2" fmla="val -6209"/>
              <a:gd name="adj3" fmla="val 18750"/>
              <a:gd name="adj4" fmla="val -16667"/>
              <a:gd name="adj5" fmla="val 1713789"/>
              <a:gd name="adj6" fmla="val -104770"/>
            </a:avLst>
          </a:prstGeom>
          <a:noFill/>
          <a:ln w="6350">
            <a:solidFill>
              <a:schemeClr val="tx1"/>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VM &amp; Data Disks</a:t>
            </a:r>
          </a:p>
        </p:txBody>
      </p:sp>
      <p:sp>
        <p:nvSpPr>
          <p:cNvPr id="14" name="TextBox 13"/>
          <p:cNvSpPr txBox="1"/>
          <p:nvPr/>
        </p:nvSpPr>
        <p:spPr>
          <a:xfrm>
            <a:off x="51786" y="6069074"/>
            <a:ext cx="7085081"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VIP </a:t>
            </a: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Public IP assigned by Azure and bound to a cloud 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DIP</a:t>
            </a: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 Internal IP assigned by Azure to the </a:t>
            </a:r>
            <a:r>
              <a:rPr kumimoji="0" lang="en-US" sz="14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vNIC</a:t>
            </a: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of a VM via DHCP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Endpoint</a:t>
            </a: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 a pair of a public port and a private port for communicating with a cloud service</a:t>
            </a:r>
          </a:p>
        </p:txBody>
      </p:sp>
      <p:sp>
        <p:nvSpPr>
          <p:cNvPr id="15" name="Freeform 14"/>
          <p:cNvSpPr/>
          <p:nvPr/>
        </p:nvSpPr>
        <p:spPr>
          <a:xfrm>
            <a:off x="5017864" y="3307922"/>
            <a:ext cx="1615841" cy="850451"/>
          </a:xfrm>
          <a:custGeom>
            <a:avLst/>
            <a:gdLst>
              <a:gd name="connsiteX0" fmla="*/ 0 w 1485900"/>
              <a:gd name="connsiteY0" fmla="*/ 674225 h 674225"/>
              <a:gd name="connsiteX1" fmla="*/ 495300 w 1485900"/>
              <a:gd name="connsiteY1" fmla="*/ 623425 h 674225"/>
              <a:gd name="connsiteX2" fmla="*/ 723900 w 1485900"/>
              <a:gd name="connsiteY2" fmla="*/ 445625 h 674225"/>
              <a:gd name="connsiteX3" fmla="*/ 825500 w 1485900"/>
              <a:gd name="connsiteY3" fmla="*/ 204325 h 674225"/>
              <a:gd name="connsiteX4" fmla="*/ 952500 w 1485900"/>
              <a:gd name="connsiteY4" fmla="*/ 39225 h 674225"/>
              <a:gd name="connsiteX5" fmla="*/ 1143000 w 1485900"/>
              <a:gd name="connsiteY5" fmla="*/ 1125 h 674225"/>
              <a:gd name="connsiteX6" fmla="*/ 1485900 w 1485900"/>
              <a:gd name="connsiteY6" fmla="*/ 13825 h 67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900" h="674225">
                <a:moveTo>
                  <a:pt x="0" y="674225"/>
                </a:moveTo>
                <a:cubicBezTo>
                  <a:pt x="187325" y="667875"/>
                  <a:pt x="374650" y="661525"/>
                  <a:pt x="495300" y="623425"/>
                </a:cubicBezTo>
                <a:cubicBezTo>
                  <a:pt x="615950" y="585325"/>
                  <a:pt x="668867" y="515475"/>
                  <a:pt x="723900" y="445625"/>
                </a:cubicBezTo>
                <a:cubicBezTo>
                  <a:pt x="778933" y="375775"/>
                  <a:pt x="787400" y="272058"/>
                  <a:pt x="825500" y="204325"/>
                </a:cubicBezTo>
                <a:cubicBezTo>
                  <a:pt x="863600" y="136592"/>
                  <a:pt x="899583" y="73092"/>
                  <a:pt x="952500" y="39225"/>
                </a:cubicBezTo>
                <a:cubicBezTo>
                  <a:pt x="1005417" y="5358"/>
                  <a:pt x="1054100" y="5358"/>
                  <a:pt x="1143000" y="1125"/>
                </a:cubicBezTo>
                <a:cubicBezTo>
                  <a:pt x="1231900" y="-3108"/>
                  <a:pt x="1358900" y="5358"/>
                  <a:pt x="1485900" y="13825"/>
                </a:cubicBezTo>
              </a:path>
            </a:pathLst>
          </a:custGeom>
          <a:noFill/>
          <a:ln w="38100">
            <a:solidFill>
              <a:schemeClr val="tx1"/>
            </a:solidFill>
            <a:prstDash val="sysDot"/>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6" name="Freeform 15"/>
          <p:cNvSpPr/>
          <p:nvPr/>
        </p:nvSpPr>
        <p:spPr>
          <a:xfrm>
            <a:off x="5017863" y="3868714"/>
            <a:ext cx="1616850" cy="285421"/>
          </a:xfrm>
          <a:custGeom>
            <a:avLst/>
            <a:gdLst>
              <a:gd name="connsiteX0" fmla="*/ 0 w 1485900"/>
              <a:gd name="connsiteY0" fmla="*/ 674225 h 674225"/>
              <a:gd name="connsiteX1" fmla="*/ 495300 w 1485900"/>
              <a:gd name="connsiteY1" fmla="*/ 623425 h 674225"/>
              <a:gd name="connsiteX2" fmla="*/ 723900 w 1485900"/>
              <a:gd name="connsiteY2" fmla="*/ 445625 h 674225"/>
              <a:gd name="connsiteX3" fmla="*/ 825500 w 1485900"/>
              <a:gd name="connsiteY3" fmla="*/ 204325 h 674225"/>
              <a:gd name="connsiteX4" fmla="*/ 952500 w 1485900"/>
              <a:gd name="connsiteY4" fmla="*/ 39225 h 674225"/>
              <a:gd name="connsiteX5" fmla="*/ 1143000 w 1485900"/>
              <a:gd name="connsiteY5" fmla="*/ 1125 h 674225"/>
              <a:gd name="connsiteX6" fmla="*/ 1485900 w 1485900"/>
              <a:gd name="connsiteY6" fmla="*/ 13825 h 67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900" h="674225">
                <a:moveTo>
                  <a:pt x="0" y="674225"/>
                </a:moveTo>
                <a:cubicBezTo>
                  <a:pt x="187325" y="667875"/>
                  <a:pt x="374650" y="661525"/>
                  <a:pt x="495300" y="623425"/>
                </a:cubicBezTo>
                <a:cubicBezTo>
                  <a:pt x="615950" y="585325"/>
                  <a:pt x="668867" y="515475"/>
                  <a:pt x="723900" y="445625"/>
                </a:cubicBezTo>
                <a:cubicBezTo>
                  <a:pt x="778933" y="375775"/>
                  <a:pt x="787400" y="272058"/>
                  <a:pt x="825500" y="204325"/>
                </a:cubicBezTo>
                <a:cubicBezTo>
                  <a:pt x="863600" y="136592"/>
                  <a:pt x="899583" y="73092"/>
                  <a:pt x="952500" y="39225"/>
                </a:cubicBezTo>
                <a:cubicBezTo>
                  <a:pt x="1005417" y="5358"/>
                  <a:pt x="1054100" y="5358"/>
                  <a:pt x="1143000" y="1125"/>
                </a:cubicBezTo>
                <a:cubicBezTo>
                  <a:pt x="1231900" y="-3108"/>
                  <a:pt x="1358900" y="5358"/>
                  <a:pt x="1485900" y="13825"/>
                </a:cubicBezTo>
              </a:path>
            </a:pathLst>
          </a:custGeom>
          <a:noFill/>
          <a:ln w="38100">
            <a:solidFill>
              <a:schemeClr val="tx1"/>
            </a:solidFill>
            <a:prstDash val="sysDot"/>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7" name="Freeform 16"/>
          <p:cNvSpPr/>
          <p:nvPr/>
        </p:nvSpPr>
        <p:spPr>
          <a:xfrm flipV="1">
            <a:off x="5011244" y="4154132"/>
            <a:ext cx="1622462" cy="601477"/>
          </a:xfrm>
          <a:custGeom>
            <a:avLst/>
            <a:gdLst>
              <a:gd name="connsiteX0" fmla="*/ 0 w 1485900"/>
              <a:gd name="connsiteY0" fmla="*/ 674225 h 674225"/>
              <a:gd name="connsiteX1" fmla="*/ 495300 w 1485900"/>
              <a:gd name="connsiteY1" fmla="*/ 623425 h 674225"/>
              <a:gd name="connsiteX2" fmla="*/ 723900 w 1485900"/>
              <a:gd name="connsiteY2" fmla="*/ 445625 h 674225"/>
              <a:gd name="connsiteX3" fmla="*/ 825500 w 1485900"/>
              <a:gd name="connsiteY3" fmla="*/ 204325 h 674225"/>
              <a:gd name="connsiteX4" fmla="*/ 952500 w 1485900"/>
              <a:gd name="connsiteY4" fmla="*/ 39225 h 674225"/>
              <a:gd name="connsiteX5" fmla="*/ 1143000 w 1485900"/>
              <a:gd name="connsiteY5" fmla="*/ 1125 h 674225"/>
              <a:gd name="connsiteX6" fmla="*/ 1485900 w 1485900"/>
              <a:gd name="connsiteY6" fmla="*/ 13825 h 67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900" h="674225">
                <a:moveTo>
                  <a:pt x="0" y="674225"/>
                </a:moveTo>
                <a:cubicBezTo>
                  <a:pt x="187325" y="667875"/>
                  <a:pt x="374650" y="661525"/>
                  <a:pt x="495300" y="623425"/>
                </a:cubicBezTo>
                <a:cubicBezTo>
                  <a:pt x="615950" y="585325"/>
                  <a:pt x="668867" y="515475"/>
                  <a:pt x="723900" y="445625"/>
                </a:cubicBezTo>
                <a:cubicBezTo>
                  <a:pt x="778933" y="375775"/>
                  <a:pt x="787400" y="272058"/>
                  <a:pt x="825500" y="204325"/>
                </a:cubicBezTo>
                <a:cubicBezTo>
                  <a:pt x="863600" y="136592"/>
                  <a:pt x="899583" y="73092"/>
                  <a:pt x="952500" y="39225"/>
                </a:cubicBezTo>
                <a:cubicBezTo>
                  <a:pt x="1005417" y="5358"/>
                  <a:pt x="1054100" y="5358"/>
                  <a:pt x="1143000" y="1125"/>
                </a:cubicBezTo>
                <a:cubicBezTo>
                  <a:pt x="1231900" y="-3108"/>
                  <a:pt x="1358900" y="5358"/>
                  <a:pt x="1485900" y="13825"/>
                </a:cubicBezTo>
              </a:path>
            </a:pathLst>
          </a:custGeom>
          <a:noFill/>
          <a:ln w="38100">
            <a:solidFill>
              <a:schemeClr val="tx1"/>
            </a:solidFill>
            <a:prstDash val="sysDot"/>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8" name="Freeform 17"/>
          <p:cNvSpPr/>
          <p:nvPr/>
        </p:nvSpPr>
        <p:spPr>
          <a:xfrm flipV="1">
            <a:off x="5010237" y="4150589"/>
            <a:ext cx="1624476" cy="1054356"/>
          </a:xfrm>
          <a:custGeom>
            <a:avLst/>
            <a:gdLst>
              <a:gd name="connsiteX0" fmla="*/ 0 w 1485900"/>
              <a:gd name="connsiteY0" fmla="*/ 674225 h 674225"/>
              <a:gd name="connsiteX1" fmla="*/ 495300 w 1485900"/>
              <a:gd name="connsiteY1" fmla="*/ 623425 h 674225"/>
              <a:gd name="connsiteX2" fmla="*/ 723900 w 1485900"/>
              <a:gd name="connsiteY2" fmla="*/ 445625 h 674225"/>
              <a:gd name="connsiteX3" fmla="*/ 825500 w 1485900"/>
              <a:gd name="connsiteY3" fmla="*/ 204325 h 674225"/>
              <a:gd name="connsiteX4" fmla="*/ 952500 w 1485900"/>
              <a:gd name="connsiteY4" fmla="*/ 39225 h 674225"/>
              <a:gd name="connsiteX5" fmla="*/ 1143000 w 1485900"/>
              <a:gd name="connsiteY5" fmla="*/ 1125 h 674225"/>
              <a:gd name="connsiteX6" fmla="*/ 1485900 w 1485900"/>
              <a:gd name="connsiteY6" fmla="*/ 13825 h 67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900" h="674225">
                <a:moveTo>
                  <a:pt x="0" y="674225"/>
                </a:moveTo>
                <a:cubicBezTo>
                  <a:pt x="187325" y="667875"/>
                  <a:pt x="374650" y="661525"/>
                  <a:pt x="495300" y="623425"/>
                </a:cubicBezTo>
                <a:cubicBezTo>
                  <a:pt x="615950" y="585325"/>
                  <a:pt x="668867" y="515475"/>
                  <a:pt x="723900" y="445625"/>
                </a:cubicBezTo>
                <a:cubicBezTo>
                  <a:pt x="778933" y="375775"/>
                  <a:pt x="787400" y="272058"/>
                  <a:pt x="825500" y="204325"/>
                </a:cubicBezTo>
                <a:cubicBezTo>
                  <a:pt x="863600" y="136592"/>
                  <a:pt x="899583" y="73092"/>
                  <a:pt x="952500" y="39225"/>
                </a:cubicBezTo>
                <a:cubicBezTo>
                  <a:pt x="1005417" y="5358"/>
                  <a:pt x="1054100" y="5358"/>
                  <a:pt x="1143000" y="1125"/>
                </a:cubicBezTo>
                <a:cubicBezTo>
                  <a:pt x="1231900" y="-3108"/>
                  <a:pt x="1358900" y="5358"/>
                  <a:pt x="1485900" y="13825"/>
                </a:cubicBezTo>
              </a:path>
            </a:pathLst>
          </a:custGeom>
          <a:noFill/>
          <a:ln w="38100">
            <a:solidFill>
              <a:schemeClr val="tx1"/>
            </a:solidFill>
            <a:prstDash val="sysDot"/>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9" name="Line Callout 2 (No Border) 18"/>
          <p:cNvSpPr/>
          <p:nvPr/>
        </p:nvSpPr>
        <p:spPr>
          <a:xfrm>
            <a:off x="10027538" y="2894833"/>
            <a:ext cx="1473037" cy="308439"/>
          </a:xfrm>
          <a:prstGeom prst="callout2">
            <a:avLst>
              <a:gd name="adj1" fmla="val 18750"/>
              <a:gd name="adj2" fmla="val -8333"/>
              <a:gd name="adj3" fmla="val 18750"/>
              <a:gd name="adj4" fmla="val -16667"/>
              <a:gd name="adj5" fmla="val 227655"/>
              <a:gd name="adj6" fmla="val -58389"/>
            </a:avLst>
          </a:prstGeom>
          <a:solidFill>
            <a:schemeClr val="tx1"/>
          </a:solidFill>
          <a:ln w="6350">
            <a:solidFill>
              <a:schemeClr val="tx1"/>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AutoScaling</a:t>
            </a:r>
            <a:endPar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0" name="Line Callout 2 (No Border) 19"/>
          <p:cNvSpPr/>
          <p:nvPr/>
        </p:nvSpPr>
        <p:spPr>
          <a:xfrm>
            <a:off x="10057314" y="2375281"/>
            <a:ext cx="1725772" cy="311955"/>
          </a:xfrm>
          <a:prstGeom prst="callout2">
            <a:avLst>
              <a:gd name="adj1" fmla="val 18750"/>
              <a:gd name="adj2" fmla="val -8333"/>
              <a:gd name="adj3" fmla="val 18750"/>
              <a:gd name="adj4" fmla="val -16667"/>
              <a:gd name="adj5" fmla="val 540691"/>
              <a:gd name="adj6" fmla="val -110901"/>
            </a:avLst>
          </a:prstGeom>
          <a:solidFill>
            <a:schemeClr val="tx1"/>
          </a:solidFill>
          <a:ln w="6350">
            <a:solidFill>
              <a:schemeClr val="tx1"/>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Availability Set</a:t>
            </a:r>
          </a:p>
        </p:txBody>
      </p:sp>
      <p:sp>
        <p:nvSpPr>
          <p:cNvPr id="21" name="TextBox 20"/>
          <p:cNvSpPr txBox="1"/>
          <p:nvPr/>
        </p:nvSpPr>
        <p:spPr>
          <a:xfrm>
            <a:off x="3977354" y="4273520"/>
            <a:ext cx="100540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Balancer</a:t>
            </a:r>
          </a:p>
        </p:txBody>
      </p:sp>
      <p:cxnSp>
        <p:nvCxnSpPr>
          <p:cNvPr id="22" name="Straight Arrow Connector 21"/>
          <p:cNvCxnSpPr>
            <a:endCxn id="36" idx="2"/>
          </p:cNvCxnSpPr>
          <p:nvPr/>
        </p:nvCxnSpPr>
        <p:spPr>
          <a:xfrm>
            <a:off x="3021306" y="4159511"/>
            <a:ext cx="1818062" cy="249"/>
          </a:xfrm>
          <a:prstGeom prst="straightConnector1">
            <a:avLst/>
          </a:prstGeom>
          <a:ln w="38100">
            <a:solidFill>
              <a:schemeClr val="accent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293222" y="1608587"/>
            <a:ext cx="1851275" cy="1235461"/>
          </a:xfrm>
          <a:prstGeom prst="rect">
            <a:avLst/>
          </a:prstGeom>
          <a:solidFill>
            <a:schemeClr val="accent1">
              <a:lumMod val="20000"/>
              <a:lumOff val="80000"/>
              <a:alpha val="52000"/>
            </a:schemeClr>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4" name="TextBox 23"/>
          <p:cNvSpPr txBox="1"/>
          <p:nvPr/>
        </p:nvSpPr>
        <p:spPr>
          <a:xfrm>
            <a:off x="747968" y="3278747"/>
            <a:ext cx="135615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Incoming Requests</a:t>
            </a:r>
          </a:p>
        </p:txBody>
      </p:sp>
      <p:sp>
        <p:nvSpPr>
          <p:cNvPr id="25" name="TextBox 24"/>
          <p:cNvSpPr txBox="1"/>
          <p:nvPr/>
        </p:nvSpPr>
        <p:spPr>
          <a:xfrm>
            <a:off x="1648451" y="1793030"/>
            <a:ext cx="1151277" cy="400110"/>
          </a:xfrm>
          <a:prstGeom prst="rect">
            <a:avLst/>
          </a:prstGeom>
          <a:solidFill>
            <a:schemeClr val="accent1">
              <a:lumMod val="75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Endpoint</a:t>
            </a:r>
          </a:p>
        </p:txBody>
      </p: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25388" y="3121344"/>
            <a:ext cx="1001524" cy="1438086"/>
          </a:xfrm>
          <a:prstGeom prst="rect">
            <a:avLst/>
          </a:prstGeom>
        </p:spPr>
      </p:pic>
      <p:sp>
        <p:nvSpPr>
          <p:cNvPr id="27" name="Line Callout 2 (No Border) 26"/>
          <p:cNvSpPr/>
          <p:nvPr/>
        </p:nvSpPr>
        <p:spPr>
          <a:xfrm flipH="1">
            <a:off x="1013147" y="2154652"/>
            <a:ext cx="1655333" cy="1039894"/>
          </a:xfrm>
          <a:prstGeom prst="callout2">
            <a:avLst>
              <a:gd name="adj1" fmla="val 18750"/>
              <a:gd name="adj2" fmla="val 3642"/>
              <a:gd name="adj3" fmla="val 18750"/>
              <a:gd name="adj4" fmla="val -16667"/>
              <a:gd name="adj5" fmla="val 192699"/>
              <a:gd name="adj6" fmla="val -100838"/>
            </a:avLst>
          </a:prstGeom>
          <a:noFill/>
          <a:ln w="6350">
            <a:solidFill>
              <a:srgbClr val="FF0000"/>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B9BD5">
                    <a:lumMod val="50000"/>
                  </a:srgbClr>
                </a:solidFill>
                <a:effectLst/>
                <a:uLnTx/>
                <a:uFillTx/>
                <a:latin typeface="Segoe UI Light" panose="020B0502040204020203" pitchFamily="34" charset="0"/>
                <a:ea typeface="+mn-ea"/>
                <a:cs typeface="Segoe UI Light" panose="020B0502040204020203" pitchFamily="34" charset="0"/>
              </a:rPr>
              <a:t>Private port</a:t>
            </a:r>
          </a:p>
        </p:txBody>
      </p:sp>
      <p:sp>
        <p:nvSpPr>
          <p:cNvPr id="28" name="Line Callout 2 (No Border) 27"/>
          <p:cNvSpPr/>
          <p:nvPr/>
        </p:nvSpPr>
        <p:spPr>
          <a:xfrm flipH="1">
            <a:off x="1439873" y="4266730"/>
            <a:ext cx="489296" cy="363214"/>
          </a:xfrm>
          <a:prstGeom prst="callout2">
            <a:avLst>
              <a:gd name="adj1" fmla="val 54180"/>
              <a:gd name="adj2" fmla="val 3079"/>
              <a:gd name="adj3" fmla="val 54181"/>
              <a:gd name="adj4" fmla="val -22295"/>
              <a:gd name="adj5" fmla="val -168756"/>
              <a:gd name="adj6" fmla="val -103405"/>
            </a:avLst>
          </a:prstGeom>
          <a:solidFill>
            <a:schemeClr val="accent1">
              <a:lumMod val="75000"/>
            </a:schemeClr>
          </a:solidFill>
          <a:ln w="9525">
            <a:solidFill>
              <a:srgbClr val="FF0000"/>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VIP</a:t>
            </a:r>
          </a:p>
        </p:txBody>
      </p:sp>
      <p:sp>
        <p:nvSpPr>
          <p:cNvPr id="29" name="Line Callout 2 (No Border) 28"/>
          <p:cNvSpPr/>
          <p:nvPr/>
        </p:nvSpPr>
        <p:spPr>
          <a:xfrm>
            <a:off x="1859478" y="2442915"/>
            <a:ext cx="1671052" cy="1039894"/>
          </a:xfrm>
          <a:prstGeom prst="callout2">
            <a:avLst>
              <a:gd name="adj1" fmla="val 18750"/>
              <a:gd name="adj2" fmla="val 3642"/>
              <a:gd name="adj3" fmla="val 18750"/>
              <a:gd name="adj4" fmla="val -16667"/>
              <a:gd name="adj5" fmla="val 117171"/>
              <a:gd name="adj6" fmla="val 33975"/>
            </a:avLst>
          </a:prstGeom>
          <a:noFill/>
          <a:ln w="6350">
            <a:solidFill>
              <a:srgbClr val="FF0000"/>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B9BD5">
                    <a:lumMod val="50000"/>
                  </a:srgbClr>
                </a:solidFill>
                <a:effectLst/>
                <a:uLnTx/>
                <a:uFillTx/>
                <a:latin typeface="Segoe UI Light" panose="020B0502040204020203" pitchFamily="34" charset="0"/>
                <a:ea typeface="+mn-ea"/>
                <a:cs typeface="Segoe UI Light" panose="020B0502040204020203" pitchFamily="34" charset="0"/>
              </a:rPr>
              <a:t>Public port</a:t>
            </a:r>
          </a:p>
        </p:txBody>
      </p:sp>
      <p:sp>
        <p:nvSpPr>
          <p:cNvPr id="30" name="TextBox 29"/>
          <p:cNvSpPr txBox="1"/>
          <p:nvPr/>
        </p:nvSpPr>
        <p:spPr>
          <a:xfrm>
            <a:off x="1207768" y="1357825"/>
            <a:ext cx="2020071" cy="369332"/>
          </a:xfrm>
          <a:prstGeom prst="rect">
            <a:avLst/>
          </a:prstGeom>
          <a:solidFill>
            <a:schemeClr val="tx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Load-Balanced Set</a:t>
            </a:r>
          </a:p>
        </p:txBody>
      </p:sp>
      <p:sp>
        <p:nvSpPr>
          <p:cNvPr id="31" name="TextBox 30"/>
          <p:cNvSpPr txBox="1"/>
          <p:nvPr/>
        </p:nvSpPr>
        <p:spPr>
          <a:xfrm>
            <a:off x="10153106" y="5362615"/>
            <a:ext cx="1273346" cy="584775"/>
          </a:xfrm>
          <a:prstGeom prst="rect">
            <a:avLst/>
          </a:prstGeom>
          <a:solidFill>
            <a:srgbClr val="FFFF00"/>
          </a:solidFill>
          <a:ln w="31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Site-to-Site gateway</a:t>
            </a:r>
          </a:p>
        </p:txBody>
      </p:sp>
      <p:grpSp>
        <p:nvGrpSpPr>
          <p:cNvPr id="32" name="Group 31"/>
          <p:cNvGrpSpPr/>
          <p:nvPr/>
        </p:nvGrpSpPr>
        <p:grpSpPr>
          <a:xfrm>
            <a:off x="8872559" y="4413938"/>
            <a:ext cx="2197278" cy="950623"/>
            <a:chOff x="8501917" y="5015124"/>
            <a:chExt cx="2970082" cy="950623"/>
          </a:xfrm>
        </p:grpSpPr>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01917" y="5354494"/>
              <a:ext cx="2970082" cy="611253"/>
            </a:xfrm>
            <a:prstGeom prst="rect">
              <a:avLst/>
            </a:prstGeom>
          </p:spPr>
        </p:pic>
        <p:sp>
          <p:nvSpPr>
            <p:cNvPr id="34" name="TextBox 33"/>
            <p:cNvSpPr txBox="1"/>
            <p:nvPr/>
          </p:nvSpPr>
          <p:spPr>
            <a:xfrm>
              <a:off x="10570697" y="5015124"/>
              <a:ext cx="802844" cy="338554"/>
            </a:xfrm>
            <a:prstGeom prst="rect">
              <a:avLst/>
            </a:prstGeom>
            <a:solidFill>
              <a:srgbClr val="FFFF00"/>
            </a:solidFill>
            <a:ln w="31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DNS</a:t>
              </a:r>
            </a:p>
          </p:txBody>
        </p:sp>
      </p:grpSp>
      <p:sp>
        <p:nvSpPr>
          <p:cNvPr id="36" name="Flowchart: Summing Junction 35"/>
          <p:cNvSpPr/>
          <p:nvPr/>
        </p:nvSpPr>
        <p:spPr>
          <a:xfrm>
            <a:off x="4839368" y="3980713"/>
            <a:ext cx="345427" cy="358094"/>
          </a:xfrm>
          <a:prstGeom prst="flowChartSummingJunct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cxnSp>
        <p:nvCxnSpPr>
          <p:cNvPr id="38" name="Straight Arrow Connector 37"/>
          <p:cNvCxnSpPr/>
          <p:nvPr/>
        </p:nvCxnSpPr>
        <p:spPr>
          <a:xfrm>
            <a:off x="847833" y="3662718"/>
            <a:ext cx="1550658" cy="178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307719" y="5672802"/>
            <a:ext cx="1273346" cy="584775"/>
          </a:xfrm>
          <a:prstGeom prst="rect">
            <a:avLst/>
          </a:prstGeom>
          <a:solidFill>
            <a:srgbClr val="FFFF00"/>
          </a:solidFill>
          <a:ln w="31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Point-to-Site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gateway</a:t>
            </a:r>
          </a:p>
        </p:txBody>
      </p:sp>
      <p:sp>
        <p:nvSpPr>
          <p:cNvPr id="46" name="Line Callout 2 (No Border) 45"/>
          <p:cNvSpPr/>
          <p:nvPr/>
        </p:nvSpPr>
        <p:spPr>
          <a:xfrm>
            <a:off x="10027538" y="3845402"/>
            <a:ext cx="1728423" cy="311955"/>
          </a:xfrm>
          <a:prstGeom prst="callout2">
            <a:avLst>
              <a:gd name="adj1" fmla="val 18750"/>
              <a:gd name="adj2" fmla="val -3615"/>
              <a:gd name="adj3" fmla="val 18750"/>
              <a:gd name="adj4" fmla="val -7063"/>
              <a:gd name="adj5" fmla="val 389647"/>
              <a:gd name="adj6" fmla="val -31063"/>
            </a:avLst>
          </a:prstGeom>
          <a:solidFill>
            <a:schemeClr val="tx1"/>
          </a:solidFill>
          <a:ln w="6350">
            <a:solidFill>
              <a:schemeClr val="tx1"/>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Regional </a:t>
            </a:r>
            <a:r>
              <a:rPr kumimoji="0" lang="en-US"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Vnet</a:t>
            </a:r>
            <a:endPar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47" name="TextBox 46"/>
          <p:cNvSpPr txBox="1"/>
          <p:nvPr/>
        </p:nvSpPr>
        <p:spPr>
          <a:xfrm>
            <a:off x="5501746" y="3618960"/>
            <a:ext cx="493746" cy="338554"/>
          </a:xfrm>
          <a:prstGeom prst="rect">
            <a:avLst/>
          </a:prstGeom>
          <a:solidFill>
            <a:schemeClr val="accent1">
              <a:lumMod val="75000"/>
            </a:schemeClr>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DIP</a:t>
            </a:r>
          </a:p>
        </p:txBody>
      </p:sp>
      <p:sp>
        <p:nvSpPr>
          <p:cNvPr id="48" name="TextBox 47"/>
          <p:cNvSpPr txBox="1"/>
          <p:nvPr/>
        </p:nvSpPr>
        <p:spPr>
          <a:xfrm>
            <a:off x="5501745" y="4463322"/>
            <a:ext cx="493746" cy="338554"/>
          </a:xfrm>
          <a:prstGeom prst="rect">
            <a:avLst/>
          </a:prstGeom>
          <a:solidFill>
            <a:schemeClr val="accent1">
              <a:lumMod val="75000"/>
            </a:schemeClr>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DIP</a:t>
            </a:r>
          </a:p>
        </p:txBody>
      </p:sp>
      <p:sp>
        <p:nvSpPr>
          <p:cNvPr id="49" name="TextBox 48"/>
          <p:cNvSpPr txBox="1"/>
          <p:nvPr/>
        </p:nvSpPr>
        <p:spPr>
          <a:xfrm>
            <a:off x="5501745" y="4899071"/>
            <a:ext cx="493746" cy="338554"/>
          </a:xfrm>
          <a:prstGeom prst="rect">
            <a:avLst/>
          </a:prstGeom>
          <a:solidFill>
            <a:schemeClr val="accent1">
              <a:lumMod val="75000"/>
            </a:schemeClr>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DIP</a:t>
            </a:r>
          </a:p>
        </p:txBody>
      </p:sp>
      <p:sp>
        <p:nvSpPr>
          <p:cNvPr id="50" name="TextBox 49"/>
          <p:cNvSpPr txBox="1"/>
          <p:nvPr/>
        </p:nvSpPr>
        <p:spPr>
          <a:xfrm>
            <a:off x="5501745" y="3056803"/>
            <a:ext cx="493746" cy="338554"/>
          </a:xfrm>
          <a:prstGeom prst="rect">
            <a:avLst/>
          </a:prstGeom>
          <a:solidFill>
            <a:schemeClr val="accent1">
              <a:lumMod val="75000"/>
            </a:schemeClr>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DIP</a:t>
            </a:r>
          </a:p>
        </p:txBody>
      </p:sp>
    </p:spTree>
    <p:extLst>
      <p:ext uri="{BB962C8B-B14F-4D97-AF65-F5344CB8AC3E}">
        <p14:creationId xmlns:p14="http://schemas.microsoft.com/office/powerpoint/2010/main" val="160907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500"/>
                                        <p:tgtEl>
                                          <p:spTgt spid="2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fad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500"/>
                                        <p:tgtEl>
                                          <p:spTgt spid="30"/>
                                        </p:tgtEl>
                                      </p:cBhvr>
                                    </p:animEffect>
                                  </p:childTnLst>
                                </p:cTn>
                              </p:par>
                            </p:childTnLst>
                          </p:cTn>
                        </p:par>
                        <p:par>
                          <p:cTn id="109" fill="hold">
                            <p:stCondLst>
                              <p:cond delay="500"/>
                            </p:stCondLst>
                            <p:childTnLst>
                              <p:par>
                                <p:cTn id="110" presetID="10" presetClass="entr" presetSubtype="0" fill="hold" grpId="0" nodeType="after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fade">
                                      <p:cBhvr>
                                        <p:cTn id="115" dur="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5"/>
                                        </p:tgtEl>
                                        <p:attrNameLst>
                                          <p:attrName>style.visibility</p:attrName>
                                        </p:attrNameLst>
                                      </p:cBhvr>
                                      <p:to>
                                        <p:strVal val="visible"/>
                                      </p:to>
                                    </p:set>
                                    <p:animEffect transition="in" filter="fade">
                                      <p:cBhvr>
                                        <p:cTn id="120" dur="500"/>
                                        <p:tgtEl>
                                          <p:spTgt spid="15"/>
                                        </p:tgtEl>
                                      </p:cBhvr>
                                    </p:animEffect>
                                  </p:childTnLst>
                                </p:cTn>
                              </p:par>
                            </p:childTnLst>
                          </p:cTn>
                        </p:par>
                        <p:par>
                          <p:cTn id="121" fill="hold">
                            <p:stCondLst>
                              <p:cond delay="500"/>
                            </p:stCondLst>
                            <p:childTnLst>
                              <p:par>
                                <p:cTn id="122" presetID="10" presetClass="entr" presetSubtype="0"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Effect transition="in" filter="fade">
                                      <p:cBhvr>
                                        <p:cTn id="124" dur="500"/>
                                        <p:tgtEl>
                                          <p:spTgt spid="16"/>
                                        </p:tgtEl>
                                      </p:cBhvr>
                                    </p:animEffect>
                                  </p:childTnLst>
                                </p:cTn>
                              </p:par>
                            </p:childTnLst>
                          </p:cTn>
                        </p:par>
                        <p:par>
                          <p:cTn id="125" fill="hold">
                            <p:stCondLst>
                              <p:cond delay="1000"/>
                            </p:stCondLst>
                            <p:childTnLst>
                              <p:par>
                                <p:cTn id="126" presetID="10" presetClass="entr" presetSubtype="0" fill="hold" grpId="0" nodeType="after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500"/>
                                        <p:tgtEl>
                                          <p:spTgt spid="17"/>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4"/>
                                        </p:tgtEl>
                                        <p:attrNameLst>
                                          <p:attrName>style.visibility</p:attrName>
                                        </p:attrNameLst>
                                      </p:cBhvr>
                                      <p:to>
                                        <p:strVal val="visible"/>
                                      </p:to>
                                    </p:set>
                                    <p:animEffect transition="in" filter="fade">
                                      <p:cBhvr>
                                        <p:cTn id="133" dur="500"/>
                                        <p:tgtEl>
                                          <p:spTgt spid="4"/>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fade">
                                      <p:cBhvr>
                                        <p:cTn id="136" dur="500"/>
                                        <p:tgtEl>
                                          <p:spTgt spid="49"/>
                                        </p:tgtEl>
                                      </p:cBhvr>
                                    </p:animEffect>
                                  </p:childTnLst>
                                </p:cTn>
                              </p:par>
                            </p:childTnLst>
                          </p:cTn>
                        </p:par>
                        <p:par>
                          <p:cTn id="137" fill="hold">
                            <p:stCondLst>
                              <p:cond delay="500"/>
                            </p:stCondLst>
                            <p:childTnLst>
                              <p:par>
                                <p:cTn id="138" presetID="10" presetClass="entr" presetSubtype="0" fill="hold" grpId="0" nodeType="afterEffect">
                                  <p:stCondLst>
                                    <p:cond delay="0"/>
                                  </p:stCondLst>
                                  <p:childTnLst>
                                    <p:set>
                                      <p:cBhvr>
                                        <p:cTn id="139" dur="1" fill="hold">
                                          <p:stCondLst>
                                            <p:cond delay="0"/>
                                          </p:stCondLst>
                                        </p:cTn>
                                        <p:tgtEl>
                                          <p:spTgt spid="18"/>
                                        </p:tgtEl>
                                        <p:attrNameLst>
                                          <p:attrName>style.visibility</p:attrName>
                                        </p:attrNameLst>
                                      </p:cBhvr>
                                      <p:to>
                                        <p:strVal val="visible"/>
                                      </p:to>
                                    </p:set>
                                    <p:animEffect transition="in" filter="fade">
                                      <p:cBhvr>
                                        <p:cTn id="140" dur="500"/>
                                        <p:tgtEl>
                                          <p:spTgt spid="18"/>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3"/>
                                        </p:tgtEl>
                                        <p:attrNameLst>
                                          <p:attrName>style.visibility</p:attrName>
                                        </p:attrNameLst>
                                      </p:cBhvr>
                                      <p:to>
                                        <p:strVal val="visible"/>
                                      </p:to>
                                    </p:set>
                                    <p:animEffect transition="in" filter="fade">
                                      <p:cBhvr>
                                        <p:cTn id="145" dur="500"/>
                                        <p:tgtEl>
                                          <p:spTgt spid="3"/>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fade">
                                      <p:cBhvr>
                                        <p:cTn id="148" dur="500"/>
                                        <p:tgtEl>
                                          <p:spTgt spid="20"/>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19"/>
                                        </p:tgtEl>
                                        <p:attrNameLst>
                                          <p:attrName>style.visibility</p:attrName>
                                        </p:attrNameLst>
                                      </p:cBhvr>
                                      <p:to>
                                        <p:strVal val="visible"/>
                                      </p:to>
                                    </p:set>
                                    <p:animEffect transition="in" filter="fade">
                                      <p:cBhvr>
                                        <p:cTn id="153" dur="500"/>
                                        <p:tgtEl>
                                          <p:spTgt spid="19"/>
                                        </p:tgtEl>
                                      </p:cBhvr>
                                    </p:animEffect>
                                  </p:childTnLst>
                                </p:cTn>
                              </p:par>
                            </p:childTnLst>
                          </p:cTn>
                        </p:par>
                      </p:childTnLst>
                    </p:cTn>
                  </p:par>
                  <p:par>
                    <p:cTn id="154" fill="hold">
                      <p:stCondLst>
                        <p:cond delay="indefinite"/>
                      </p:stCondLst>
                      <p:childTnLst>
                        <p:par>
                          <p:cTn id="155" fill="hold">
                            <p:stCondLst>
                              <p:cond delay="0"/>
                            </p:stCondLst>
                            <p:childTnLst>
                              <p:par>
                                <p:cTn id="156" presetID="26" presetClass="emph" presetSubtype="0" fill="hold" grpId="1" nodeType="clickEffect">
                                  <p:stCondLst>
                                    <p:cond delay="0"/>
                                  </p:stCondLst>
                                  <p:childTnLst>
                                    <p:animEffect transition="out" filter="fade">
                                      <p:cBhvr>
                                        <p:cTn id="157" dur="500" tmFilter="0, 0; .2, .5; .8, .5; 1, 0"/>
                                        <p:tgtEl>
                                          <p:spTgt spid="19"/>
                                        </p:tgtEl>
                                      </p:cBhvr>
                                    </p:animEffect>
                                    <p:animScale>
                                      <p:cBhvr>
                                        <p:cTn id="158" dur="250" autoRev="1" fill="hold"/>
                                        <p:tgtEl>
                                          <p:spTgt spid="19"/>
                                        </p:tgtEl>
                                      </p:cBhvr>
                                      <p:by x="105000" y="105000"/>
                                    </p:animScale>
                                  </p:childTnLst>
                                </p:cTn>
                              </p:par>
                            </p:childTnLst>
                          </p:cTn>
                        </p:par>
                        <p:par>
                          <p:cTn id="159" fill="hold">
                            <p:stCondLst>
                              <p:cond delay="500"/>
                            </p:stCondLst>
                            <p:childTnLst>
                              <p:par>
                                <p:cTn id="160" presetID="10" presetClass="exit" presetSubtype="0" fill="hold" nodeType="afterEffect">
                                  <p:stCondLst>
                                    <p:cond delay="0"/>
                                  </p:stCondLst>
                                  <p:childTnLst>
                                    <p:animEffect transition="out" filter="fade">
                                      <p:cBhvr>
                                        <p:cTn id="161" dur="500"/>
                                        <p:tgtEl>
                                          <p:spTgt spid="7"/>
                                        </p:tgtEl>
                                      </p:cBhvr>
                                    </p:animEffect>
                                    <p:set>
                                      <p:cBhvr>
                                        <p:cTn id="162" dur="1" fill="hold">
                                          <p:stCondLst>
                                            <p:cond delay="499"/>
                                          </p:stCondLst>
                                        </p:cTn>
                                        <p:tgtEl>
                                          <p:spTgt spid="7"/>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50"/>
                                        </p:tgtEl>
                                      </p:cBhvr>
                                    </p:animEffect>
                                    <p:set>
                                      <p:cBhvr>
                                        <p:cTn id="165" dur="1" fill="hold">
                                          <p:stCondLst>
                                            <p:cond delay="499"/>
                                          </p:stCondLst>
                                        </p:cTn>
                                        <p:tgtEl>
                                          <p:spTgt spid="50"/>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15"/>
                                        </p:tgtEl>
                                      </p:cBhvr>
                                    </p:animEffect>
                                    <p:set>
                                      <p:cBhvr>
                                        <p:cTn id="168"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animBg="1"/>
      <p:bldP spid="10" grpId="0" animBg="1"/>
      <p:bldP spid="11" grpId="0" animBg="1"/>
      <p:bldP spid="14" grpId="0"/>
      <p:bldP spid="15" grpId="0" animBg="1"/>
      <p:bldP spid="15" grpId="1" animBg="1"/>
      <p:bldP spid="16" grpId="0" animBg="1"/>
      <p:bldP spid="17" grpId="0" animBg="1"/>
      <p:bldP spid="18" grpId="0" animBg="1"/>
      <p:bldP spid="19" grpId="0" animBg="1"/>
      <p:bldP spid="19" grpId="1" animBg="1"/>
      <p:bldP spid="20" grpId="0" animBg="1"/>
      <p:bldP spid="21" grpId="0"/>
      <p:bldP spid="23" grpId="0" animBg="1"/>
      <p:bldP spid="24" grpId="0"/>
      <p:bldP spid="25" grpId="0" animBg="1"/>
      <p:bldP spid="27" grpId="0" animBg="1"/>
      <p:bldP spid="28" grpId="0" animBg="1"/>
      <p:bldP spid="29" grpId="0" animBg="1"/>
      <p:bldP spid="30" grpId="0" animBg="1"/>
      <p:bldP spid="31" grpId="0" animBg="1"/>
      <p:bldP spid="36" grpId="0" animBg="1"/>
      <p:bldP spid="45" grpId="0" animBg="1"/>
      <p:bldP spid="46" grpId="0" animBg="1"/>
      <p:bldP spid="47" grpId="0" animBg="1"/>
      <p:bldP spid="48" grpId="0" animBg="1"/>
      <p:bldP spid="49" grpId="0" animBg="1"/>
      <p:bldP spid="50" grpId="0" animBg="1"/>
      <p:bldP spid="50"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8"/>
          </p:nvPr>
        </p:nvSpPr>
        <p:spPr>
          <a:xfrm>
            <a:off x="609602" y="1501010"/>
            <a:ext cx="8334374" cy="5250854"/>
          </a:xfrm>
        </p:spPr>
        <p:txBody>
          <a:bodyPr>
            <a:noAutofit/>
          </a:bodyPr>
          <a:lstStyle/>
          <a:p>
            <a:r>
              <a:rPr lang="en-US" sz="1400" dirty="0"/>
              <a:t>Need help with PowerShell?   If you are unfamiliar with PowerShell, see </a:t>
            </a:r>
            <a:r>
              <a:rPr lang="en-US" sz="1400" dirty="0">
                <a:hlinkClick r:id="rId2"/>
              </a:rPr>
              <a:t>Scripting with PowerShell</a:t>
            </a:r>
            <a:r>
              <a:rPr lang="en-US" sz="1400" dirty="0"/>
              <a:t>. </a:t>
            </a:r>
            <a:r>
              <a:rPr lang="en-US" sz="1400" dirty="0">
                <a:hlinkClick r:id="rId2"/>
              </a:rPr>
              <a:t>https://technet.microsoft.com/en-us/library/bb978526.aspx</a:t>
            </a:r>
            <a:r>
              <a:rPr lang="en-US" sz="1400" dirty="0"/>
              <a:t> </a:t>
            </a:r>
          </a:p>
          <a:p>
            <a:r>
              <a:rPr lang="en-US" sz="1400" dirty="0"/>
              <a:t>Review the </a:t>
            </a:r>
            <a:r>
              <a:rPr lang="en-US" sz="1400" dirty="0">
                <a:hlinkClick r:id="rId3"/>
              </a:rPr>
              <a:t>Install article </a:t>
            </a:r>
            <a:r>
              <a:rPr lang="en-US" sz="1400" dirty="0"/>
              <a:t>to get Azure PowerShell running </a:t>
            </a:r>
            <a:br>
              <a:rPr lang="en-US" sz="1400" dirty="0"/>
            </a:br>
            <a:r>
              <a:rPr lang="en-US" sz="1400" dirty="0">
                <a:hlinkClick r:id="rId3"/>
              </a:rPr>
              <a:t>https://docs.microsoft.com/en-us/powershell/azure/install-azurerm-ps</a:t>
            </a:r>
            <a:r>
              <a:rPr lang="en-US" sz="1400" dirty="0"/>
              <a:t>. Using </a:t>
            </a:r>
            <a:r>
              <a:rPr lang="en-US" sz="1400" dirty="0" err="1"/>
              <a:t>PowerShellGet</a:t>
            </a:r>
            <a:r>
              <a:rPr lang="en-US" sz="1400" dirty="0"/>
              <a:t> requires an Execution Policy that allows you to run scripts. For more information about PowerShell's Execution Policy, see </a:t>
            </a:r>
            <a:r>
              <a:rPr lang="en-US" sz="1400" dirty="0">
                <a:hlinkClick r:id="rId4"/>
              </a:rPr>
              <a:t>About Execution Policies</a:t>
            </a:r>
            <a:r>
              <a:rPr lang="en-US" sz="1400" dirty="0"/>
              <a:t>.</a:t>
            </a:r>
          </a:p>
          <a:p>
            <a:pPr marL="0" indent="0">
              <a:buNone/>
            </a:pPr>
            <a:r>
              <a:rPr lang="en-US" sz="1400" dirty="0"/>
              <a:t>           Get-Module </a:t>
            </a:r>
            <a:r>
              <a:rPr lang="en-US" sz="1400" dirty="0" err="1"/>
              <a:t>PowerShellGet</a:t>
            </a:r>
            <a:r>
              <a:rPr lang="en-US" sz="1400" dirty="0"/>
              <a:t> -list | Select-Object </a:t>
            </a:r>
            <a:r>
              <a:rPr lang="en-US" sz="1400" dirty="0" err="1"/>
              <a:t>Name,Version,Path</a:t>
            </a:r>
            <a:br>
              <a:rPr lang="en-US" sz="1400" dirty="0"/>
            </a:br>
            <a:r>
              <a:rPr lang="en-US" sz="1400" dirty="0"/>
              <a:t>           </a:t>
            </a:r>
            <a:br>
              <a:rPr lang="en-US" sz="1400" dirty="0"/>
            </a:br>
            <a:r>
              <a:rPr lang="en-US" sz="1400" dirty="0"/>
              <a:t>            # If you do not have </a:t>
            </a:r>
            <a:r>
              <a:rPr lang="en-US" sz="1400" dirty="0" err="1"/>
              <a:t>PowerShellGet</a:t>
            </a:r>
            <a:r>
              <a:rPr lang="en-US" sz="1400" dirty="0"/>
              <a:t> installed, you will need to install the </a:t>
            </a:r>
            <a:r>
              <a:rPr lang="en-US" sz="1400" dirty="0">
                <a:hlinkClick r:id="rId5"/>
              </a:rPr>
              <a:t>latest version of WMF</a:t>
            </a:r>
            <a:endParaRPr lang="en-US" sz="1400" dirty="0"/>
          </a:p>
          <a:p>
            <a:r>
              <a:rPr lang="en-US" sz="1400" dirty="0"/>
              <a:t>Install the Azure Resource Manager modules from the PowerShell Gallery</a:t>
            </a:r>
          </a:p>
          <a:p>
            <a:pPr marL="0" indent="0">
              <a:buNone/>
            </a:pPr>
            <a:r>
              <a:rPr lang="en-US" sz="1400" dirty="0"/>
              <a:t>Install-Module </a:t>
            </a:r>
            <a:r>
              <a:rPr lang="en-US" sz="1400" dirty="0" err="1"/>
              <a:t>AzureRM</a:t>
            </a:r>
            <a:r>
              <a:rPr lang="en-US" sz="1400" dirty="0"/>
              <a:t> –</a:t>
            </a:r>
            <a:r>
              <a:rPr lang="en-US" sz="1400" dirty="0" err="1"/>
              <a:t>AllowClobber</a:t>
            </a:r>
            <a:r>
              <a:rPr lang="en-US" sz="1400" dirty="0"/>
              <a:t>         # Reply Y to trust the </a:t>
            </a:r>
            <a:r>
              <a:rPr lang="en-US" sz="1400" dirty="0" err="1"/>
              <a:t>PSGallery</a:t>
            </a:r>
            <a:r>
              <a:rPr lang="en-US" sz="1400" dirty="0"/>
              <a:t>  (Requires Elevation)</a:t>
            </a:r>
          </a:p>
          <a:p>
            <a:pPr marL="0" indent="0">
              <a:buNone/>
            </a:pPr>
            <a:r>
              <a:rPr lang="en-US" sz="1400" dirty="0"/>
              <a:t>Import-Module </a:t>
            </a:r>
            <a:r>
              <a:rPr lang="en-US" sz="1400" dirty="0" err="1"/>
              <a:t>AzureRM</a:t>
            </a:r>
            <a:r>
              <a:rPr lang="en-US" sz="1400" dirty="0"/>
              <a:t>     # Does not require elevation</a:t>
            </a:r>
          </a:p>
          <a:p>
            <a:r>
              <a:rPr lang="en-US" sz="1400" dirty="0"/>
              <a:t>List other available </a:t>
            </a:r>
            <a:r>
              <a:rPr lang="en-US" sz="1400" dirty="0" err="1"/>
              <a:t>AzureRM</a:t>
            </a:r>
            <a:r>
              <a:rPr lang="en-US" sz="1400" dirty="0"/>
              <a:t> modules</a:t>
            </a:r>
          </a:p>
          <a:p>
            <a:pPr marL="0" indent="0">
              <a:buNone/>
            </a:pPr>
            <a:r>
              <a:rPr lang="en-US" sz="1400" dirty="0"/>
              <a:t>Get-Module -</a:t>
            </a:r>
            <a:r>
              <a:rPr lang="en-US" sz="1400" dirty="0" err="1"/>
              <a:t>ListAvailable</a:t>
            </a:r>
            <a:r>
              <a:rPr lang="en-US" sz="1400" dirty="0"/>
              <a:t> </a:t>
            </a:r>
            <a:r>
              <a:rPr lang="en-US" sz="1400" dirty="0" err="1"/>
              <a:t>AzureRM</a:t>
            </a:r>
            <a:endParaRPr lang="en-US" sz="1400" dirty="0"/>
          </a:p>
          <a:p>
            <a:r>
              <a:rPr lang="en-US" sz="1400" dirty="0"/>
              <a:t>Login to Azure</a:t>
            </a:r>
          </a:p>
          <a:p>
            <a:pPr marL="0" indent="0">
              <a:buNone/>
            </a:pPr>
            <a:r>
              <a:rPr lang="en-US" sz="1400" dirty="0"/>
              <a:t>Login-</a:t>
            </a:r>
            <a:r>
              <a:rPr lang="en-US" sz="1400" dirty="0" err="1"/>
              <a:t>AzureRmAccount</a:t>
            </a:r>
            <a:endParaRPr lang="en-US" sz="1400" dirty="0"/>
          </a:p>
          <a:p>
            <a:pPr marL="0" indent="0">
              <a:buNone/>
            </a:pPr>
            <a:r>
              <a:rPr lang="en-US" sz="1400" dirty="0"/>
              <a:t>Get-</a:t>
            </a:r>
            <a:r>
              <a:rPr lang="en-US" sz="1400" dirty="0" err="1"/>
              <a:t>AzureAccount</a:t>
            </a:r>
            <a:r>
              <a:rPr lang="en-US" sz="1400" dirty="0"/>
              <a:t>       # List my Azure Accounts</a:t>
            </a:r>
          </a:p>
          <a:p>
            <a:pPr marL="0" indent="0">
              <a:buNone/>
            </a:pPr>
            <a:r>
              <a:rPr lang="en-US" sz="1400" dirty="0"/>
              <a:t>Get-AzureSubscription</a:t>
            </a:r>
          </a:p>
          <a:p>
            <a:r>
              <a:rPr lang="en-US" sz="1400" dirty="0"/>
              <a:t>Set the Default Subscription</a:t>
            </a:r>
          </a:p>
          <a:p>
            <a:pPr marL="0" indent="0">
              <a:buNone/>
            </a:pPr>
            <a:r>
              <a:rPr lang="en-US" sz="1400" dirty="0"/>
              <a:t>Set-</a:t>
            </a:r>
            <a:r>
              <a:rPr lang="en-US" sz="1400" dirty="0" err="1"/>
              <a:t>AzureRmContext</a:t>
            </a:r>
            <a:r>
              <a:rPr lang="en-US" sz="1400" dirty="0"/>
              <a:t> -</a:t>
            </a:r>
            <a:r>
              <a:rPr lang="en-US" sz="1400" dirty="0" err="1"/>
              <a:t>SubscriptionID</a:t>
            </a:r>
            <a:r>
              <a:rPr lang="en-US" sz="1400" dirty="0"/>
              <a:t>  &lt;</a:t>
            </a:r>
            <a:r>
              <a:rPr lang="en-US" sz="1400" dirty="0" err="1"/>
              <a:t>subscriptionId</a:t>
            </a:r>
            <a:r>
              <a:rPr lang="en-US" sz="1400" dirty="0"/>
              <a:t>&gt; </a:t>
            </a:r>
          </a:p>
        </p:txBody>
      </p:sp>
      <p:sp>
        <p:nvSpPr>
          <p:cNvPr id="5" name="Text Placeholder 4"/>
          <p:cNvSpPr>
            <a:spLocks noGrp="1"/>
          </p:cNvSpPr>
          <p:nvPr>
            <p:ph type="body" sz="quarter" idx="13"/>
          </p:nvPr>
        </p:nvSpPr>
        <p:spPr/>
        <p:txBody>
          <a:bodyPr/>
          <a:lstStyle/>
          <a:p>
            <a:r>
              <a:rPr lang="en-US" dirty="0"/>
              <a:t>Getting Started with Azure</a:t>
            </a:r>
          </a:p>
        </p:txBody>
      </p:sp>
      <p:sp>
        <p:nvSpPr>
          <p:cNvPr id="2" name="Title 1"/>
          <p:cNvSpPr>
            <a:spLocks noGrp="1"/>
          </p:cNvSpPr>
          <p:nvPr>
            <p:ph type="title"/>
          </p:nvPr>
        </p:nvSpPr>
        <p:spPr/>
        <p:txBody>
          <a:bodyPr>
            <a:normAutofit/>
          </a:bodyPr>
          <a:lstStyle/>
          <a:p>
            <a:r>
              <a:rPr lang="en-US" dirty="0"/>
              <a:t>PowerShell</a:t>
            </a:r>
          </a:p>
        </p:txBody>
      </p:sp>
      <p:pic>
        <p:nvPicPr>
          <p:cNvPr id="7" name="Picture 6"/>
          <p:cNvPicPr>
            <a:picLocks noChangeAspect="1"/>
          </p:cNvPicPr>
          <p:nvPr/>
        </p:nvPicPr>
        <p:blipFill>
          <a:blip r:embed="rId6"/>
          <a:stretch>
            <a:fillRect/>
          </a:stretch>
        </p:blipFill>
        <p:spPr>
          <a:xfrm>
            <a:off x="8943976" y="104775"/>
            <a:ext cx="3132603" cy="3986513"/>
          </a:xfrm>
          <a:prstGeom prst="rect">
            <a:avLst/>
          </a:prstGeom>
        </p:spPr>
      </p:pic>
      <p:sp>
        <p:nvSpPr>
          <p:cNvPr id="8" name="Rectangle 7"/>
          <p:cNvSpPr/>
          <p:nvPr/>
        </p:nvSpPr>
        <p:spPr>
          <a:xfrm>
            <a:off x="8943976" y="4235754"/>
            <a:ext cx="3096017" cy="646331"/>
          </a:xfrm>
          <a:prstGeom prst="rect">
            <a:avLst/>
          </a:prstGeom>
        </p:spPr>
        <p:txBody>
          <a:bodyPr wrap="square">
            <a:spAutoFit/>
          </a:bodyPr>
          <a:lstStyle/>
          <a:p>
            <a:r>
              <a:rPr lang="en-US" dirty="0">
                <a:hlinkClick r:id="rId7"/>
              </a:rPr>
              <a:t>https://docs.microsoft.com/en-us/azure/#pivot=sdkstools</a:t>
            </a:r>
            <a:r>
              <a:rPr lang="en-US" dirty="0"/>
              <a:t> </a:t>
            </a:r>
          </a:p>
        </p:txBody>
      </p:sp>
    </p:spTree>
    <p:extLst>
      <p:ext uri="{BB962C8B-B14F-4D97-AF65-F5344CB8AC3E}">
        <p14:creationId xmlns:p14="http://schemas.microsoft.com/office/powerpoint/2010/main" val="103859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What is Business Continuity and Disaster Recovery</a:t>
            </a:r>
            <a:br>
              <a:rPr lang="en-US" dirty="0"/>
            </a:br>
            <a:r>
              <a:rPr lang="en-US" dirty="0"/>
              <a:t>(</a:t>
            </a:r>
            <a:r>
              <a:rPr lang="en-US" b="1" dirty="0"/>
              <a:t>BC/DR)</a:t>
            </a:r>
          </a:p>
        </p:txBody>
      </p:sp>
      <p:sp>
        <p:nvSpPr>
          <p:cNvPr id="6" name="Text Placeholder 5"/>
          <p:cNvSpPr>
            <a:spLocks noGrp="1"/>
          </p:cNvSpPr>
          <p:nvPr>
            <p:ph type="body" idx="1"/>
          </p:nvPr>
        </p:nvSpPr>
        <p:spPr>
          <a:xfrm>
            <a:off x="839788" y="1681163"/>
            <a:ext cx="5157787" cy="477515"/>
          </a:xfrm>
        </p:spPr>
        <p:txBody>
          <a:bodyPr/>
          <a:lstStyle/>
          <a:p>
            <a:r>
              <a:rPr lang="en-US" dirty="0"/>
              <a:t>Business Continuity (BC)</a:t>
            </a:r>
          </a:p>
        </p:txBody>
      </p:sp>
      <p:sp>
        <p:nvSpPr>
          <p:cNvPr id="7" name="Content Placeholder 6"/>
          <p:cNvSpPr>
            <a:spLocks noGrp="1"/>
          </p:cNvSpPr>
          <p:nvPr>
            <p:ph sz="half" idx="2"/>
          </p:nvPr>
        </p:nvSpPr>
        <p:spPr>
          <a:xfrm>
            <a:off x="451262" y="2158678"/>
            <a:ext cx="5546313" cy="4384626"/>
          </a:xfrm>
        </p:spPr>
        <p:txBody>
          <a:bodyPr>
            <a:normAutofit lnSpcReduction="10000"/>
          </a:bodyPr>
          <a:lstStyle/>
          <a:p>
            <a:r>
              <a:rPr lang="en-US" sz="2000" dirty="0"/>
              <a:t>Planning and preparation to ensure that the business can continue to operate (in a reasonable amount of time) after a disaster or serious business disruptive event.</a:t>
            </a:r>
          </a:p>
          <a:p>
            <a:r>
              <a:rPr lang="en-US" sz="2000" dirty="0"/>
              <a:t>Preventing or minimizing impact of a disaster or service disruptor event </a:t>
            </a:r>
          </a:p>
          <a:p>
            <a:r>
              <a:rPr lang="en-US" sz="2000" dirty="0"/>
              <a:t>Key Elements:</a:t>
            </a:r>
          </a:p>
          <a:p>
            <a:pPr lvl="1"/>
            <a:r>
              <a:rPr lang="en-US" sz="1600" dirty="0"/>
              <a:t>Resiliency – Keep running in case of failure</a:t>
            </a:r>
          </a:p>
          <a:p>
            <a:pPr lvl="1"/>
            <a:r>
              <a:rPr lang="en-US" sz="1600" dirty="0"/>
              <a:t>Recover – Recover or restore  business  functions that fail</a:t>
            </a:r>
          </a:p>
          <a:p>
            <a:pPr lvl="1"/>
            <a:r>
              <a:rPr lang="en-US" sz="1600" dirty="0"/>
              <a:t>Contingency  - Plans in place in case an event happens. and is not covered by Resiliency or Recovery.</a:t>
            </a:r>
          </a:p>
          <a:p>
            <a:r>
              <a:rPr lang="en-US" sz="2000" dirty="0"/>
              <a:t>Business Continuity often deals with more than just technology. (</a:t>
            </a:r>
            <a:r>
              <a:rPr lang="en-US" sz="2000" dirty="0" err="1"/>
              <a:t>eg</a:t>
            </a:r>
            <a:r>
              <a:rPr lang="en-US" sz="2000" dirty="0"/>
              <a:t>. Plan for critical person/people that leave the company).  </a:t>
            </a:r>
            <a:r>
              <a:rPr lang="en-US" sz="1200" dirty="0"/>
              <a:t>This element not likely on the exam, but it does matter when you architect solutions in real life. If you have read “The Phoenix Project” it would be Brent!</a:t>
            </a:r>
            <a:endParaRPr lang="en-US" sz="2000" dirty="0"/>
          </a:p>
        </p:txBody>
      </p:sp>
      <p:sp>
        <p:nvSpPr>
          <p:cNvPr id="8" name="Text Placeholder 7"/>
          <p:cNvSpPr>
            <a:spLocks noGrp="1"/>
          </p:cNvSpPr>
          <p:nvPr>
            <p:ph type="body" sz="quarter" idx="3"/>
          </p:nvPr>
        </p:nvSpPr>
        <p:spPr>
          <a:xfrm>
            <a:off x="6172200" y="1681163"/>
            <a:ext cx="5183188" cy="477515"/>
          </a:xfrm>
        </p:spPr>
        <p:txBody>
          <a:bodyPr/>
          <a:lstStyle/>
          <a:p>
            <a:r>
              <a:rPr lang="en-US" dirty="0"/>
              <a:t>Disaster Recovery (DR)</a:t>
            </a:r>
          </a:p>
        </p:txBody>
      </p:sp>
      <p:sp>
        <p:nvSpPr>
          <p:cNvPr id="9" name="Content Placeholder 8"/>
          <p:cNvSpPr>
            <a:spLocks noGrp="1"/>
          </p:cNvSpPr>
          <p:nvPr>
            <p:ph sz="quarter" idx="4"/>
          </p:nvPr>
        </p:nvSpPr>
        <p:spPr>
          <a:xfrm>
            <a:off x="6172200" y="2158678"/>
            <a:ext cx="5679374" cy="4384626"/>
          </a:xfrm>
        </p:spPr>
        <p:txBody>
          <a:bodyPr>
            <a:normAutofit/>
          </a:bodyPr>
          <a:lstStyle/>
          <a:p>
            <a:r>
              <a:rPr lang="en-US" sz="2000" dirty="0"/>
              <a:t>Creating policies and processes to quickly restore services, data, and systems to  full functionality</a:t>
            </a:r>
          </a:p>
          <a:p>
            <a:r>
              <a:rPr lang="en-US" sz="2000" dirty="0"/>
              <a:t>Recovering from a Disaster after it happens.  It is often linked to Business Continuity as it is a subset of the Business Continuity plan.</a:t>
            </a:r>
          </a:p>
          <a:p>
            <a:r>
              <a:rPr lang="en-US" sz="2000" dirty="0"/>
              <a:t>Key Elements: </a:t>
            </a:r>
          </a:p>
          <a:p>
            <a:pPr lvl="1"/>
            <a:r>
              <a:rPr lang="en-US" sz="1600" dirty="0"/>
              <a:t>Availability, High Availability</a:t>
            </a:r>
          </a:p>
          <a:p>
            <a:pPr lvl="1"/>
            <a:r>
              <a:rPr lang="en-US" sz="1600" dirty="0"/>
              <a:t>Urgency to getting systems up and to what % of service.  </a:t>
            </a:r>
          </a:p>
          <a:p>
            <a:pPr lvl="1"/>
            <a:r>
              <a:rPr lang="en-US" sz="1600" dirty="0"/>
              <a:t>Cost vs Time vs Risk</a:t>
            </a:r>
            <a:endParaRPr lang="en-US" sz="2000" dirty="0"/>
          </a:p>
          <a:p>
            <a:pPr lvl="1"/>
            <a:r>
              <a:rPr lang="en-US" sz="1600" dirty="0"/>
              <a:t>Hot/Worm/Cold site</a:t>
            </a:r>
          </a:p>
          <a:p>
            <a:pPr lvl="1"/>
            <a:r>
              <a:rPr lang="en-US" sz="1600" dirty="0"/>
              <a:t>Recovery as a Service (</a:t>
            </a:r>
            <a:r>
              <a:rPr lang="en-US" sz="1600" dirty="0" err="1"/>
              <a:t>RaaS</a:t>
            </a:r>
            <a:r>
              <a:rPr lang="en-US" sz="1600" dirty="0"/>
              <a:t>)</a:t>
            </a:r>
          </a:p>
          <a:p>
            <a:pPr lvl="1"/>
            <a:r>
              <a:rPr lang="en-US" sz="1600" dirty="0"/>
              <a:t>Disaster Recovery as a Service (</a:t>
            </a:r>
            <a:r>
              <a:rPr lang="en-US" sz="1600" dirty="0" err="1"/>
              <a:t>DRaaS</a:t>
            </a:r>
            <a:r>
              <a:rPr lang="en-US" sz="1600" dirty="0"/>
              <a:t>)</a:t>
            </a:r>
          </a:p>
          <a:p>
            <a:pPr lvl="1"/>
            <a:endParaRPr lang="en-US" sz="1600" dirty="0"/>
          </a:p>
        </p:txBody>
      </p:sp>
      <p:sp>
        <p:nvSpPr>
          <p:cNvPr id="10" name="TextBox 9"/>
          <p:cNvSpPr txBox="1"/>
          <p:nvPr/>
        </p:nvSpPr>
        <p:spPr>
          <a:xfrm>
            <a:off x="5997575" y="5780782"/>
            <a:ext cx="6055879" cy="1077218"/>
          </a:xfrm>
          <a:prstGeom prst="rect">
            <a:avLst/>
          </a:prstGeom>
          <a:noFill/>
        </p:spPr>
        <p:txBody>
          <a:bodyPr wrap="square" rtlCol="0">
            <a:spAutoFit/>
          </a:bodyPr>
          <a:lstStyle/>
          <a:p>
            <a:r>
              <a:rPr lang="en-US" sz="3200" b="1" dirty="0">
                <a:solidFill>
                  <a:srgbClr val="0070C0"/>
                </a:solidFill>
              </a:rPr>
              <a:t>Cost to businesses for not doing BC/DR can be catastrophic</a:t>
            </a:r>
          </a:p>
        </p:txBody>
      </p:sp>
    </p:spTree>
    <p:extLst>
      <p:ext uri="{BB962C8B-B14F-4D97-AF65-F5344CB8AC3E}">
        <p14:creationId xmlns:p14="http://schemas.microsoft.com/office/powerpoint/2010/main" val="402877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a:t>PowerShell Working with a VM using RM </a:t>
            </a:r>
            <a:br>
              <a:rPr lang="en-US" dirty="0"/>
            </a:br>
            <a:r>
              <a:rPr lang="en-US" dirty="0"/>
              <a:t>--- NEED TO UPDATE TO RM</a:t>
            </a:r>
          </a:p>
        </p:txBody>
      </p:sp>
      <p:sp>
        <p:nvSpPr>
          <p:cNvPr id="10" name="Content Placeholder 9"/>
          <p:cNvSpPr>
            <a:spLocks noGrp="1"/>
          </p:cNvSpPr>
          <p:nvPr>
            <p:ph sz="half" idx="1"/>
          </p:nvPr>
        </p:nvSpPr>
        <p:spPr/>
        <p:txBody>
          <a:bodyPr>
            <a:noAutofit/>
          </a:bodyPr>
          <a:lstStyle/>
          <a:p>
            <a:pPr lvl="0"/>
            <a:r>
              <a:rPr lang="en-US" sz="1600" i="1" dirty="0"/>
              <a:t>Get-</a:t>
            </a:r>
            <a:r>
              <a:rPr lang="en-US" sz="1600" i="1" dirty="0" err="1"/>
              <a:t>AzureVM</a:t>
            </a:r>
            <a:r>
              <a:rPr lang="en-US" sz="1600" dirty="0"/>
              <a:t> List Azure VM’s.</a:t>
            </a:r>
          </a:p>
          <a:p>
            <a:pPr lvl="0"/>
            <a:r>
              <a:rPr lang="en-US" sz="1600" dirty="0"/>
              <a:t>Create a new VM:</a:t>
            </a:r>
          </a:p>
          <a:p>
            <a:pPr lvl="0"/>
            <a:r>
              <a:rPr lang="en-US" sz="1600" i="1" dirty="0"/>
              <a:t>New-</a:t>
            </a:r>
            <a:r>
              <a:rPr lang="en-US" sz="1600" i="1" dirty="0" err="1"/>
              <a:t>AzureVMConfig</a:t>
            </a:r>
            <a:r>
              <a:rPr lang="en-US" sz="1600" dirty="0"/>
              <a:t> Creates a new VM configuration object. You can then use this object to perform a new deployment as well as to add a new VM to an existing deployment.</a:t>
            </a:r>
          </a:p>
          <a:p>
            <a:pPr lvl="0"/>
            <a:r>
              <a:rPr lang="en-US" sz="1600" i="1" dirty="0"/>
              <a:t>Add-</a:t>
            </a:r>
            <a:r>
              <a:rPr lang="en-US" sz="1600" i="1" dirty="0" err="1"/>
              <a:t>AzureProvisioningConfig</a:t>
            </a:r>
            <a:r>
              <a:rPr lang="en-US" sz="1600" dirty="0"/>
              <a:t> Adds the provisioning configuration to an Azure VM.</a:t>
            </a:r>
          </a:p>
          <a:p>
            <a:pPr lvl="0"/>
            <a:r>
              <a:rPr lang="en-US" sz="1600" i="1" dirty="0"/>
              <a:t>Set-</a:t>
            </a:r>
            <a:r>
              <a:rPr lang="en-US" sz="1600" i="1" dirty="0" err="1"/>
              <a:t>AzureSubnet</a:t>
            </a:r>
            <a:r>
              <a:rPr lang="en-US" sz="1600" dirty="0"/>
              <a:t> Sets the subnet list for a VM configuration.</a:t>
            </a:r>
          </a:p>
          <a:p>
            <a:pPr lvl="0"/>
            <a:r>
              <a:rPr lang="en-US" sz="1600" i="1" dirty="0"/>
              <a:t>New-</a:t>
            </a:r>
            <a:r>
              <a:rPr lang="en-US" sz="1600" i="1" dirty="0" err="1"/>
              <a:t>AzureVM</a:t>
            </a:r>
            <a:r>
              <a:rPr lang="en-US" sz="1600" dirty="0"/>
              <a:t> Adds a new VM to an existing Azure service, or creates a new VM and service in the current subscription if either the </a:t>
            </a:r>
            <a:r>
              <a:rPr lang="en-US" sz="1600" i="1" dirty="0"/>
              <a:t>-Location</a:t>
            </a:r>
            <a:r>
              <a:rPr lang="en-US" sz="1600" dirty="0"/>
              <a:t> or </a:t>
            </a:r>
            <a:r>
              <a:rPr lang="en-US" sz="1600" i="1" dirty="0"/>
              <a:t>-</a:t>
            </a:r>
            <a:r>
              <a:rPr lang="en-US" sz="1600" i="1" dirty="0" err="1"/>
              <a:t>AffinityGroup</a:t>
            </a:r>
            <a:r>
              <a:rPr lang="en-US" sz="1600" dirty="0"/>
              <a:t> is specified.</a:t>
            </a:r>
          </a:p>
          <a:p>
            <a:r>
              <a:rPr lang="en-US" sz="1600" dirty="0"/>
              <a:t>Example:</a:t>
            </a:r>
          </a:p>
          <a:p>
            <a:r>
              <a:rPr lang="en-US" sz="1600" dirty="0"/>
              <a:t>New-</a:t>
            </a:r>
            <a:r>
              <a:rPr lang="en-US" sz="1600" dirty="0" err="1"/>
              <a:t>AzureVMConfig</a:t>
            </a:r>
            <a:r>
              <a:rPr lang="en-US" sz="1600" dirty="0"/>
              <a:t> -Name &lt;</a:t>
            </a:r>
            <a:r>
              <a:rPr lang="en-US" sz="1600" dirty="0" err="1"/>
              <a:t>VmName</a:t>
            </a:r>
            <a:r>
              <a:rPr lang="en-US" sz="1600" dirty="0"/>
              <a:t>&gt; -</a:t>
            </a:r>
            <a:r>
              <a:rPr lang="en-US" sz="1600" dirty="0" err="1"/>
              <a:t>InstanceSize</a:t>
            </a:r>
            <a:r>
              <a:rPr lang="en-US" sz="1600" dirty="0"/>
              <a:t> Small –</a:t>
            </a:r>
            <a:r>
              <a:rPr lang="en-US" sz="1600" dirty="0" err="1"/>
              <a:t>ImageName</a:t>
            </a:r>
            <a:r>
              <a:rPr lang="en-US" sz="1600" dirty="0"/>
              <a:t> &lt;</a:t>
            </a:r>
            <a:r>
              <a:rPr lang="en-US" sz="1600" dirty="0" err="1"/>
              <a:t>ImageNameVHDString</a:t>
            </a:r>
            <a:r>
              <a:rPr lang="en-US" sz="1600" dirty="0"/>
              <a:t>&gt; `</a:t>
            </a:r>
            <a:br>
              <a:rPr lang="en-US" sz="1600" dirty="0"/>
            </a:br>
            <a:r>
              <a:rPr lang="en-US" sz="1600" dirty="0"/>
              <a:t>| Add-</a:t>
            </a:r>
            <a:r>
              <a:rPr lang="en-US" sz="1600" dirty="0" err="1"/>
              <a:t>AzureProvisioningConfig</a:t>
            </a:r>
            <a:r>
              <a:rPr lang="en-US" sz="1600" dirty="0"/>
              <a:t> –Windows –Password &lt;</a:t>
            </a:r>
            <a:r>
              <a:rPr lang="en-US" sz="1600" dirty="0" err="1"/>
              <a:t>adminPassword</a:t>
            </a:r>
            <a:r>
              <a:rPr lang="en-US" sz="1600" dirty="0"/>
              <a:t>&gt; -</a:t>
            </a:r>
            <a:r>
              <a:rPr lang="en-US" sz="1600" dirty="0" err="1"/>
              <a:t>AdminUsername</a:t>
            </a:r>
            <a:r>
              <a:rPr lang="en-US" sz="1600" dirty="0"/>
              <a:t> &lt;</a:t>
            </a:r>
            <a:r>
              <a:rPr lang="en-US" sz="1600" dirty="0" err="1"/>
              <a:t>adminusername</a:t>
            </a:r>
            <a:r>
              <a:rPr lang="en-US" sz="1600" dirty="0"/>
              <a:t>&gt; ` </a:t>
            </a:r>
            <a:br>
              <a:rPr lang="en-US" sz="1600" dirty="0"/>
            </a:br>
            <a:r>
              <a:rPr lang="en-US" sz="1600" dirty="0"/>
              <a:t>| Set-</a:t>
            </a:r>
            <a:r>
              <a:rPr lang="en-US" sz="1600" dirty="0" err="1"/>
              <a:t>AzureSubnet</a:t>
            </a:r>
            <a:r>
              <a:rPr lang="en-US" sz="1600" dirty="0"/>
              <a:t> 'AD-Production' ` </a:t>
            </a:r>
            <a:br>
              <a:rPr lang="en-US" sz="1600" dirty="0"/>
            </a:br>
            <a:r>
              <a:rPr lang="en-US" sz="1600" dirty="0"/>
              <a:t>| New-</a:t>
            </a:r>
            <a:r>
              <a:rPr lang="en-US" sz="1600" dirty="0" err="1"/>
              <a:t>AzureVM</a:t>
            </a:r>
            <a:r>
              <a:rPr lang="en-US" sz="1600" dirty="0"/>
              <a:t> –</a:t>
            </a:r>
            <a:r>
              <a:rPr lang="en-US" sz="1600" dirty="0" err="1"/>
              <a:t>ServiceName</a:t>
            </a:r>
            <a:r>
              <a:rPr lang="en-US" sz="1600" dirty="0"/>
              <a:t> &lt;</a:t>
            </a:r>
            <a:r>
              <a:rPr lang="en-US" sz="1600" dirty="0" err="1"/>
              <a:t>MyServiceName</a:t>
            </a:r>
            <a:r>
              <a:rPr lang="en-US" sz="1600" dirty="0"/>
              <a:t>&gt; -</a:t>
            </a:r>
            <a:r>
              <a:rPr lang="en-US" sz="1600" dirty="0" err="1"/>
              <a:t>VNetName</a:t>
            </a:r>
            <a:r>
              <a:rPr lang="en-US" sz="1600" dirty="0"/>
              <a:t> &lt;</a:t>
            </a:r>
            <a:r>
              <a:rPr lang="en-US" sz="1600" dirty="0" err="1"/>
              <a:t>MyNetworkName</a:t>
            </a:r>
            <a:r>
              <a:rPr lang="en-US" sz="1600" dirty="0"/>
              <a:t>&gt; </a:t>
            </a:r>
          </a:p>
        </p:txBody>
      </p:sp>
      <p:sp>
        <p:nvSpPr>
          <p:cNvPr id="11" name="Content Placeholder 10"/>
          <p:cNvSpPr>
            <a:spLocks noGrp="1"/>
          </p:cNvSpPr>
          <p:nvPr>
            <p:ph sz="half" idx="2"/>
          </p:nvPr>
        </p:nvSpPr>
        <p:spPr/>
        <p:txBody>
          <a:bodyPr>
            <a:normAutofit fontScale="32500" lnSpcReduction="20000"/>
          </a:bodyPr>
          <a:lstStyle/>
          <a:p>
            <a:pPr lvl="0"/>
            <a:r>
              <a:rPr lang="en-US" i="1" dirty="0"/>
              <a:t>Remove-</a:t>
            </a:r>
            <a:r>
              <a:rPr lang="en-US" i="1" dirty="0" err="1"/>
              <a:t>AzureVM</a:t>
            </a:r>
            <a:r>
              <a:rPr lang="en-US" b="1" dirty="0"/>
              <a:t> </a:t>
            </a:r>
            <a:r>
              <a:rPr lang="en-US" dirty="0"/>
              <a:t>Removes an Azure VM (Note this command provides a -</a:t>
            </a:r>
            <a:r>
              <a:rPr lang="en-US" i="1" dirty="0" err="1"/>
              <a:t>DeleteVHD</a:t>
            </a:r>
            <a:r>
              <a:rPr lang="en-US" dirty="0"/>
              <a:t> switch to also remove the underlying disks when you remove the </a:t>
            </a:r>
            <a:r>
              <a:rPr lang="en-US" dirty="0" err="1"/>
              <a:t>AzureVM</a:t>
            </a:r>
            <a:r>
              <a:rPr lang="en-US" dirty="0"/>
              <a:t>)  .</a:t>
            </a:r>
          </a:p>
          <a:p>
            <a:pPr lvl="0"/>
            <a:r>
              <a:rPr lang="en-US" i="1" dirty="0"/>
              <a:t>Restart-</a:t>
            </a:r>
            <a:r>
              <a:rPr lang="en-US" i="1" dirty="0" err="1"/>
              <a:t>AzureVM</a:t>
            </a:r>
            <a:r>
              <a:rPr lang="en-US" b="1" dirty="0"/>
              <a:t> </a:t>
            </a:r>
            <a:r>
              <a:rPr lang="en-US" dirty="0"/>
              <a:t>Restarts an Azure VM.</a:t>
            </a:r>
          </a:p>
          <a:p>
            <a:pPr lvl="0"/>
            <a:r>
              <a:rPr lang="en-US" i="1" dirty="0"/>
              <a:t>Start-</a:t>
            </a:r>
            <a:r>
              <a:rPr lang="en-US" i="1" dirty="0" err="1"/>
              <a:t>AzureVM</a:t>
            </a:r>
            <a:r>
              <a:rPr lang="en-US" dirty="0"/>
              <a:t> Requests the start of an Azure VM.</a:t>
            </a:r>
          </a:p>
          <a:p>
            <a:pPr lvl="0"/>
            <a:r>
              <a:rPr lang="en-US" i="1" dirty="0"/>
              <a:t>Stop-</a:t>
            </a:r>
            <a:r>
              <a:rPr lang="en-US" i="1" dirty="0" err="1"/>
              <a:t>AzureVM</a:t>
            </a:r>
            <a:r>
              <a:rPr lang="en-US" dirty="0"/>
              <a:t> Requests a shutdown of a VM (includes deallocate d  status unless </a:t>
            </a:r>
            <a:r>
              <a:rPr lang="en-US" i="1" dirty="0"/>
              <a:t>-</a:t>
            </a:r>
            <a:r>
              <a:rPr lang="en-US" i="1" dirty="0" err="1"/>
              <a:t>StayProvisioned</a:t>
            </a:r>
            <a:r>
              <a:rPr lang="en-US" dirty="0"/>
              <a:t> parameter is passed).</a:t>
            </a:r>
          </a:p>
          <a:p>
            <a:pPr lvl="0"/>
            <a:r>
              <a:rPr lang="en-US" i="1" dirty="0"/>
              <a:t>Update-</a:t>
            </a:r>
            <a:r>
              <a:rPr lang="en-US" i="1" dirty="0" err="1"/>
              <a:t>AzureVM</a:t>
            </a:r>
            <a:r>
              <a:rPr lang="en-US" dirty="0"/>
              <a:t> Accepts update information for the specified VM and initiates the update. You can add or remove data drives, modify the cache mode of data or operating system disks, change the network endpoints, or change the size of the VM.</a:t>
            </a:r>
          </a:p>
          <a:p>
            <a:pPr lvl="0"/>
            <a:r>
              <a:rPr lang="en-US" dirty="0"/>
              <a:t>You can use “VM Name” or </a:t>
            </a:r>
            <a:r>
              <a:rPr lang="en-US" dirty="0" err="1"/>
              <a:t>VM.Object</a:t>
            </a:r>
            <a:r>
              <a:rPr lang="en-US" dirty="0"/>
              <a:t> in all scripts; for example </a:t>
            </a:r>
          </a:p>
          <a:p>
            <a:r>
              <a:rPr lang="en-US" dirty="0"/>
              <a:t>Restart-</a:t>
            </a:r>
            <a:r>
              <a:rPr lang="en-US" dirty="0" err="1"/>
              <a:t>AzureVM</a:t>
            </a:r>
            <a:r>
              <a:rPr lang="en-US" dirty="0"/>
              <a:t> [-Name] &lt;String&gt; [-</a:t>
            </a:r>
            <a:r>
              <a:rPr lang="en-US" dirty="0" err="1"/>
              <a:t>ServiceName</a:t>
            </a:r>
            <a:r>
              <a:rPr lang="en-US" dirty="0"/>
              <a:t>] &lt;String&gt; [&lt;</a:t>
            </a:r>
            <a:r>
              <a:rPr lang="en-US" dirty="0" err="1"/>
              <a:t>CommonParameters</a:t>
            </a:r>
            <a:r>
              <a:rPr lang="en-US" dirty="0"/>
              <a:t>&gt;]</a:t>
            </a:r>
          </a:p>
          <a:p>
            <a:r>
              <a:rPr lang="en-US" dirty="0"/>
              <a:t>or:</a:t>
            </a:r>
          </a:p>
          <a:p>
            <a:r>
              <a:rPr lang="en-US" dirty="0"/>
              <a:t>Restart-</a:t>
            </a:r>
            <a:r>
              <a:rPr lang="en-US" dirty="0" err="1"/>
              <a:t>AzureVM</a:t>
            </a:r>
            <a:r>
              <a:rPr lang="en-US" dirty="0"/>
              <a:t> -VM &lt;</a:t>
            </a:r>
            <a:r>
              <a:rPr lang="en-US" dirty="0" err="1"/>
              <a:t>PersistentVM</a:t>
            </a:r>
            <a:r>
              <a:rPr lang="en-US" dirty="0"/>
              <a:t>&gt; [-</a:t>
            </a:r>
            <a:r>
              <a:rPr lang="en-US" dirty="0" err="1"/>
              <a:t>ServiceName</a:t>
            </a:r>
            <a:r>
              <a:rPr lang="en-US" dirty="0"/>
              <a:t>] &lt;String&gt; [&lt;</a:t>
            </a:r>
            <a:r>
              <a:rPr lang="en-US" dirty="0" err="1"/>
              <a:t>CommonParameters</a:t>
            </a:r>
            <a:r>
              <a:rPr lang="en-US" dirty="0"/>
              <a:t>&gt;]</a:t>
            </a:r>
          </a:p>
          <a:p>
            <a:pPr lvl="0"/>
            <a:r>
              <a:rPr lang="en-US" i="1" dirty="0"/>
              <a:t>Add-</a:t>
            </a:r>
            <a:r>
              <a:rPr lang="en-US" i="1" dirty="0" err="1"/>
              <a:t>AzureVhd</a:t>
            </a:r>
            <a:r>
              <a:rPr lang="en-US" dirty="0"/>
              <a:t> Uploads a VHD to Azure (as a fixed drive) and converts from dynamic to fixed.</a:t>
            </a:r>
          </a:p>
          <a:p>
            <a:pPr lvl="0"/>
            <a:r>
              <a:rPr lang="en-US" i="1" dirty="0"/>
              <a:t>Get-</a:t>
            </a:r>
            <a:r>
              <a:rPr lang="en-US" i="1" dirty="0" err="1"/>
              <a:t>AzureDisk</a:t>
            </a:r>
            <a:r>
              <a:rPr lang="en-US" i="1" dirty="0"/>
              <a:t> </a:t>
            </a:r>
            <a:r>
              <a:rPr lang="en-US" dirty="0"/>
              <a:t>[[-</a:t>
            </a:r>
            <a:r>
              <a:rPr lang="en-US" dirty="0" err="1"/>
              <a:t>DriveName</a:t>
            </a:r>
            <a:r>
              <a:rPr lang="en-US" dirty="0"/>
              <a:t>] &lt;String&gt;] [&lt;</a:t>
            </a:r>
            <a:r>
              <a:rPr lang="en-US" dirty="0" err="1"/>
              <a:t>CommonParameters</a:t>
            </a:r>
            <a:r>
              <a:rPr lang="en-US" dirty="0"/>
              <a:t>&gt;] Get a particular drive with which to work.</a:t>
            </a:r>
          </a:p>
          <a:p>
            <a:pPr lvl="0"/>
            <a:r>
              <a:rPr lang="en-US" i="1" dirty="0"/>
              <a:t>Add-</a:t>
            </a:r>
            <a:r>
              <a:rPr lang="en-US" i="1" dirty="0" err="1"/>
              <a:t>AzureDisk</a:t>
            </a:r>
            <a:r>
              <a:rPr lang="en-US" dirty="0"/>
              <a:t> Adds a new drive to the Microsoft Azure drive repository in the current subscription. This drive is bootable if you specify the optional </a:t>
            </a:r>
            <a:r>
              <a:rPr lang="en-US" i="1" dirty="0"/>
              <a:t>-OS</a:t>
            </a:r>
            <a:r>
              <a:rPr lang="en-US" dirty="0"/>
              <a:t> parameter. If you don’t specify it, the drive is a data drive. The required parameters are </a:t>
            </a:r>
            <a:r>
              <a:rPr lang="en-US" i="1" dirty="0" err="1"/>
              <a:t>DiskName</a:t>
            </a:r>
            <a:r>
              <a:rPr lang="en-US" dirty="0"/>
              <a:t> and </a:t>
            </a:r>
            <a:r>
              <a:rPr lang="en-US" i="1" dirty="0" err="1"/>
              <a:t>MediaLocation</a:t>
            </a:r>
            <a:r>
              <a:rPr lang="en-US" i="1" dirty="0"/>
              <a:t>.</a:t>
            </a:r>
            <a:endParaRPr lang="en-US" dirty="0"/>
          </a:p>
          <a:p>
            <a:pPr lvl="0"/>
            <a:r>
              <a:rPr lang="en-US" i="1" dirty="0"/>
              <a:t>Add-</a:t>
            </a:r>
            <a:r>
              <a:rPr lang="en-US" i="1" dirty="0" err="1"/>
              <a:t>AzureDataDisk</a:t>
            </a:r>
            <a:r>
              <a:rPr lang="en-US" dirty="0"/>
              <a:t> Adds a new data drive to a VM object. Use the </a:t>
            </a:r>
            <a:r>
              <a:rPr lang="en-US" i="1" dirty="0"/>
              <a:t>-</a:t>
            </a:r>
            <a:r>
              <a:rPr lang="en-US" i="1" dirty="0" err="1"/>
              <a:t>CreateNew</a:t>
            </a:r>
            <a:r>
              <a:rPr lang="en-US" dirty="0"/>
              <a:t> parameter to create a new data drive with a specified size and label, and then attach it. Use the </a:t>
            </a:r>
            <a:r>
              <a:rPr lang="en-US" i="1" dirty="0"/>
              <a:t>-Import</a:t>
            </a:r>
            <a:r>
              <a:rPr lang="en-US" dirty="0"/>
              <a:t> parameter to attach an existing drive from the image repository. Use the </a:t>
            </a:r>
            <a:r>
              <a:rPr lang="en-US" i="1" dirty="0"/>
              <a:t>-</a:t>
            </a:r>
            <a:r>
              <a:rPr lang="en-US" i="1" dirty="0" err="1"/>
              <a:t>ImportFrom</a:t>
            </a:r>
            <a:r>
              <a:rPr lang="en-US" dirty="0"/>
              <a:t> parameter to attach an existing drive from a Blob in a storage account. Using this cmdlet, you can specify the host-cache mode of attached data drives.</a:t>
            </a:r>
          </a:p>
          <a:p>
            <a:r>
              <a:rPr lang="en-US" dirty="0"/>
              <a:t> Author: What is this? To what is it referring? This is kind of coming from out of the blue, so I think we need some more description here.</a:t>
            </a:r>
          </a:p>
          <a:p>
            <a:r>
              <a:rPr lang="en-US" dirty="0"/>
              <a:t> done</a:t>
            </a:r>
          </a:p>
          <a:p>
            <a:r>
              <a:rPr lang="en-US" dirty="0"/>
              <a:t> Author: Is this part of the command? Should it be in italic?</a:t>
            </a:r>
          </a:p>
          <a:p>
            <a:r>
              <a:rPr lang="en-US" dirty="0"/>
              <a:t> No, there is not a deallocation command.  Deallocation is a status.</a:t>
            </a:r>
          </a:p>
          <a:p>
            <a:endParaRPr lang="en-US" dirty="0"/>
          </a:p>
        </p:txBody>
      </p:sp>
    </p:spTree>
    <p:extLst>
      <p:ext uri="{BB962C8B-B14F-4D97-AF65-F5344CB8AC3E}">
        <p14:creationId xmlns:p14="http://schemas.microsoft.com/office/powerpoint/2010/main" val="4206231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PowerShell Working with a VM using ARM</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917867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Runbooks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2782" y="228599"/>
            <a:ext cx="5884333" cy="6482443"/>
          </a:xfrm>
        </p:spPr>
      </p:pic>
    </p:spTree>
    <p:extLst>
      <p:ext uri="{BB962C8B-B14F-4D97-AF65-F5344CB8AC3E}">
        <p14:creationId xmlns:p14="http://schemas.microsoft.com/office/powerpoint/2010/main" val="36845850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6.1 Summary</a:t>
            </a:r>
          </a:p>
        </p:txBody>
      </p:sp>
      <p:sp>
        <p:nvSpPr>
          <p:cNvPr id="4" name="Content Placeholder 3"/>
          <p:cNvSpPr>
            <a:spLocks noGrp="1"/>
          </p:cNvSpPr>
          <p:nvPr>
            <p:ph idx="1"/>
          </p:nvPr>
        </p:nvSpPr>
        <p:spPr/>
        <p:txBody>
          <a:bodyPr>
            <a:normAutofit fontScale="92500" lnSpcReduction="10000"/>
          </a:bodyPr>
          <a:lstStyle/>
          <a:p>
            <a:pPr marL="571500" lvl="0" indent="-571500">
              <a:buFont typeface="Arial" panose="020B0604020202020204" pitchFamily="34" charset="0"/>
              <a:buChar char="•"/>
            </a:pPr>
            <a:r>
              <a:rPr lang="en-US" dirty="0"/>
              <a:t>System Center is made up of many components that can help you to manage, monitor, orchestrate, and protect systems.</a:t>
            </a:r>
          </a:p>
          <a:p>
            <a:pPr marL="571500" lvl="0" indent="-571500">
              <a:buFont typeface="Arial" panose="020B0604020202020204" pitchFamily="34" charset="0"/>
              <a:buChar char="•"/>
            </a:pPr>
            <a:r>
              <a:rPr lang="en-US" dirty="0"/>
              <a:t>Designing solutions for a hybrid scenario can save time and money while simplifying and automating IT tasks</a:t>
            </a:r>
          </a:p>
          <a:p>
            <a:pPr marL="571500" lvl="0" indent="-571500">
              <a:buFont typeface="Arial" panose="020B0604020202020204" pitchFamily="34" charset="0"/>
              <a:buChar char="•"/>
            </a:pPr>
            <a:r>
              <a:rPr lang="en-US" dirty="0"/>
              <a:t>The larger an enterprise, the more likely it needs automation, management, monitoring, and protection. However, the tools and use cases for hybrid scenarios are relevant for any size of business  .</a:t>
            </a:r>
          </a:p>
          <a:p>
            <a:pPr marL="571500" indent="-571500">
              <a:buFont typeface="Arial" panose="020B0604020202020204" pitchFamily="34" charset="0"/>
              <a:buChar char="•"/>
            </a:pPr>
            <a:r>
              <a:rPr lang="en-US" dirty="0"/>
              <a:t> “size of business”? “business size”?</a:t>
            </a:r>
          </a:p>
          <a:p>
            <a:pPr marL="571500" indent="-571500">
              <a:buFont typeface="Arial" panose="020B0604020202020204" pitchFamily="34" charset="0"/>
              <a:buChar char="•"/>
            </a:pPr>
            <a:r>
              <a:rPr lang="en-US" dirty="0"/>
              <a:t> No clue?</a:t>
            </a:r>
          </a:p>
          <a:p>
            <a:endParaRPr lang="en-US" dirty="0"/>
          </a:p>
        </p:txBody>
      </p:sp>
    </p:spTree>
    <p:extLst>
      <p:ext uri="{BB962C8B-B14F-4D97-AF65-F5344CB8AC3E}">
        <p14:creationId xmlns:p14="http://schemas.microsoft.com/office/powerpoint/2010/main" val="25476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BC/DR Capabilities &amp; Use Cases</a:t>
            </a:r>
          </a:p>
        </p:txBody>
      </p:sp>
      <p:sp>
        <p:nvSpPr>
          <p:cNvPr id="6" name="Text Placeholder 5"/>
          <p:cNvSpPr>
            <a:spLocks noGrp="1"/>
          </p:cNvSpPr>
          <p:nvPr>
            <p:ph sz="half" idx="1"/>
          </p:nvPr>
        </p:nvSpPr>
        <p:spPr>
          <a:prstGeom prst="rect">
            <a:avLst/>
          </a:prstGeom>
        </p:spPr>
        <p:txBody>
          <a:bodyPr>
            <a:normAutofit fontScale="92500" lnSpcReduction="10000"/>
          </a:bodyPr>
          <a:lstStyle/>
          <a:p>
            <a:pPr marL="0" indent="0">
              <a:buNone/>
            </a:pPr>
            <a:r>
              <a:rPr lang="en-US" sz="3529" dirty="0"/>
              <a:t>Hyper-V Replica</a:t>
            </a:r>
          </a:p>
          <a:p>
            <a:pPr marL="0" lvl="1" indent="-429188">
              <a:lnSpc>
                <a:spcPct val="70000"/>
              </a:lnSpc>
              <a:spcBef>
                <a:spcPts val="1000"/>
              </a:spcBef>
              <a:buFont typeface="Arial" panose="020B0604020202020204" pitchFamily="34" charset="0"/>
              <a:buChar char="•"/>
            </a:pPr>
            <a:r>
              <a:rPr lang="en-US" sz="1800" dirty="0"/>
              <a:t>Simple, Affordable Second Site</a:t>
            </a:r>
          </a:p>
          <a:p>
            <a:pPr marL="0" lvl="1" indent="-429188">
              <a:lnSpc>
                <a:spcPct val="70000"/>
              </a:lnSpc>
              <a:spcBef>
                <a:spcPts val="1000"/>
              </a:spcBef>
              <a:buFont typeface="Arial" panose="020B0604020202020204" pitchFamily="34" charset="0"/>
              <a:buChar char="•"/>
            </a:pPr>
            <a:r>
              <a:rPr lang="en-US" sz="1800" dirty="0"/>
              <a:t>“Extended Replication”   + 3rd Party Integration</a:t>
            </a:r>
          </a:p>
          <a:p>
            <a:pPr marL="0" lvl="1" indent="-429188">
              <a:lnSpc>
                <a:spcPct val="70000"/>
              </a:lnSpc>
              <a:spcBef>
                <a:spcPts val="1000"/>
              </a:spcBef>
              <a:buFont typeface="Arial" panose="020B0604020202020204" pitchFamily="34" charset="0"/>
              <a:buChar char="•"/>
            </a:pPr>
            <a:r>
              <a:rPr lang="en-US" sz="1800" dirty="0"/>
              <a:t>Hardware Agnostic – either side</a:t>
            </a:r>
          </a:p>
          <a:p>
            <a:pPr marL="0" indent="0">
              <a:buNone/>
            </a:pPr>
            <a:r>
              <a:rPr lang="en-US" sz="3529" dirty="0"/>
              <a:t>Hybrid Cloud</a:t>
            </a:r>
          </a:p>
          <a:p>
            <a:pPr marL="0" lvl="1" indent="-429188">
              <a:lnSpc>
                <a:spcPct val="70000"/>
              </a:lnSpc>
              <a:spcBef>
                <a:spcPts val="1000"/>
              </a:spcBef>
              <a:buFont typeface="Arial" panose="020B0604020202020204" pitchFamily="34" charset="0"/>
              <a:buChar char="•"/>
            </a:pPr>
            <a:r>
              <a:rPr lang="en-US" sz="1800" dirty="0"/>
              <a:t>Seamless Integration:</a:t>
            </a:r>
          </a:p>
          <a:p>
            <a:pPr marL="0" lvl="1" indent="-429188">
              <a:lnSpc>
                <a:spcPct val="70000"/>
              </a:lnSpc>
              <a:spcBef>
                <a:spcPts val="1000"/>
              </a:spcBef>
              <a:buFont typeface="Arial" panose="020B0604020202020204" pitchFamily="34" charset="0"/>
              <a:buChar char="•"/>
            </a:pPr>
            <a:r>
              <a:rPr lang="en-US" sz="1800" dirty="0"/>
              <a:t>Private Cloud  or  on-premises to…</a:t>
            </a:r>
          </a:p>
          <a:p>
            <a:pPr marL="0" lvl="2" indent="-429188">
              <a:lnSpc>
                <a:spcPct val="70000"/>
              </a:lnSpc>
              <a:spcBef>
                <a:spcPts val="1000"/>
              </a:spcBef>
              <a:buFont typeface="Arial" panose="020B0604020202020204" pitchFamily="34" charset="0"/>
              <a:buChar char="•"/>
            </a:pPr>
            <a:r>
              <a:rPr lang="en-US" sz="1800" dirty="0"/>
              <a:t>Service Provider Cloud</a:t>
            </a:r>
          </a:p>
          <a:p>
            <a:pPr marL="0" lvl="2" indent="-429188">
              <a:lnSpc>
                <a:spcPct val="70000"/>
              </a:lnSpc>
              <a:spcBef>
                <a:spcPts val="1000"/>
              </a:spcBef>
              <a:buFont typeface="Arial" panose="020B0604020202020204" pitchFamily="34" charset="0"/>
              <a:buChar char="•"/>
            </a:pPr>
            <a:r>
              <a:rPr lang="en-US" sz="1800" dirty="0"/>
              <a:t>Microsoft  Azure</a:t>
            </a:r>
          </a:p>
          <a:p>
            <a:r>
              <a:rPr lang="en-US" sz="3529" dirty="0"/>
              <a:t>Azure Site Recovery (ASR)</a:t>
            </a:r>
          </a:p>
          <a:p>
            <a:pPr marL="336145" lvl="1" indent="0">
              <a:buNone/>
            </a:pPr>
            <a:r>
              <a:rPr lang="en-US" sz="1961" b="1" dirty="0"/>
              <a:t>WHEN TO USE:</a:t>
            </a:r>
            <a:r>
              <a:rPr lang="en-US" sz="1961" dirty="0"/>
              <a:t> 2</a:t>
            </a:r>
            <a:r>
              <a:rPr lang="en-US" sz="1961" baseline="30000" dirty="0"/>
              <a:t>nd</a:t>
            </a:r>
            <a:r>
              <a:rPr lang="en-US" sz="1961" dirty="0"/>
              <a:t> Site / Use SCCM,SCVMM, Unprotected workloads</a:t>
            </a:r>
          </a:p>
          <a:p>
            <a:pPr marL="336145" lvl="1" indent="0">
              <a:buNone/>
            </a:pPr>
            <a:r>
              <a:rPr lang="en-US" sz="1961" b="1" dirty="0"/>
              <a:t>WHEN NOT TO USE: </a:t>
            </a:r>
          </a:p>
          <a:p>
            <a:pPr marL="793345" lvl="2"/>
            <a:r>
              <a:rPr lang="en-US" sz="1561" dirty="0"/>
              <a:t>Workload requires synchronous replication, data outside of VHD</a:t>
            </a:r>
          </a:p>
          <a:p>
            <a:pPr marL="793345" lvl="2"/>
            <a:r>
              <a:rPr lang="en-US" sz="1561" dirty="0"/>
              <a:t>Workload needs to recover physical servers, beyond Hyper-V replica’s capabilities </a:t>
            </a:r>
          </a:p>
        </p:txBody>
      </p:sp>
      <p:sp>
        <p:nvSpPr>
          <p:cNvPr id="2" name="Content Placeholder 1"/>
          <p:cNvSpPr>
            <a:spLocks noGrp="1"/>
          </p:cNvSpPr>
          <p:nvPr>
            <p:ph sz="half" idx="2"/>
          </p:nvPr>
        </p:nvSpPr>
        <p:spPr/>
        <p:txBody>
          <a:bodyPr>
            <a:normAutofit/>
          </a:bodyPr>
          <a:lstStyle/>
          <a:p>
            <a:endParaRPr lang="en-US"/>
          </a:p>
        </p:txBody>
      </p:sp>
    </p:spTree>
    <p:extLst>
      <p:ext uri="{BB962C8B-B14F-4D97-AF65-F5344CB8AC3E}">
        <p14:creationId xmlns:p14="http://schemas.microsoft.com/office/powerpoint/2010/main" val="85992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Disaster Recovery Capabilities &amp; Use Cases</a:t>
            </a:r>
          </a:p>
        </p:txBody>
      </p:sp>
      <p:sp>
        <p:nvSpPr>
          <p:cNvPr id="6" name="Text Placeholder 5"/>
          <p:cNvSpPr>
            <a:spLocks noGrp="1"/>
          </p:cNvSpPr>
          <p:nvPr>
            <p:ph sz="half" idx="1"/>
          </p:nvPr>
        </p:nvSpPr>
        <p:spPr>
          <a:xfrm>
            <a:off x="271021" y="1279524"/>
            <a:ext cx="5699760" cy="5370658"/>
          </a:xfrm>
          <a:prstGeom prst="rect">
            <a:avLst/>
          </a:prstGeom>
        </p:spPr>
        <p:txBody>
          <a:bodyPr>
            <a:noAutofit/>
          </a:bodyPr>
          <a:lstStyle/>
          <a:p>
            <a:pPr marL="0" indent="0">
              <a:buNone/>
            </a:pPr>
            <a:r>
              <a:rPr lang="en-US" sz="2400" dirty="0"/>
              <a:t>Azure Backup</a:t>
            </a:r>
          </a:p>
          <a:p>
            <a:pPr lvl="1" indent="-429188"/>
            <a:r>
              <a:rPr lang="en-US" sz="1600" dirty="0"/>
              <a:t>Reliable, Simple, Efficient backup and restore (agent based)</a:t>
            </a:r>
          </a:p>
          <a:p>
            <a:pPr lvl="1" indent="-429188"/>
            <a:r>
              <a:rPr lang="en-US" sz="1600" dirty="0"/>
              <a:t>Use for Branch Office or Small Business</a:t>
            </a:r>
          </a:p>
          <a:p>
            <a:pPr lvl="1" indent="-429188"/>
            <a:r>
              <a:rPr lang="en-US" sz="1600" dirty="0"/>
              <a:t>Backup and restore files and folders</a:t>
            </a:r>
          </a:p>
          <a:p>
            <a:pPr lvl="1" indent="-429188"/>
            <a:r>
              <a:rPr lang="en-US" sz="1600" dirty="0"/>
              <a:t>No Central Management</a:t>
            </a:r>
          </a:p>
          <a:p>
            <a:pPr marL="0" indent="0">
              <a:buNone/>
            </a:pPr>
            <a:r>
              <a:rPr lang="en-US" sz="2400" dirty="0"/>
              <a:t>Azure Backup Server</a:t>
            </a:r>
          </a:p>
          <a:p>
            <a:pPr lvl="1" indent="-429188"/>
            <a:r>
              <a:rPr lang="en-US" sz="1600" dirty="0"/>
              <a:t>Disk (D2D), giving high RTOs for tier 1 workloads</a:t>
            </a:r>
          </a:p>
          <a:p>
            <a:pPr lvl="1" indent="-429188"/>
            <a:r>
              <a:rPr lang="en-US" sz="1600" dirty="0"/>
              <a:t>Azure (D2D2C) for long term retention</a:t>
            </a:r>
          </a:p>
          <a:p>
            <a:pPr lvl="1" indent="-429188"/>
            <a:r>
              <a:rPr lang="en-US" sz="1600" dirty="0"/>
              <a:t>Modern Backup Storage technology (MABS v2)</a:t>
            </a:r>
          </a:p>
          <a:p>
            <a:pPr lvl="1" indent="-429188"/>
            <a:r>
              <a:rPr lang="en-US" sz="1600" dirty="0"/>
              <a:t>VMware capabilities</a:t>
            </a:r>
          </a:p>
          <a:p>
            <a:pPr lvl="1" indent="-429188"/>
            <a:r>
              <a:rPr lang="en-US" sz="1600" dirty="0"/>
              <a:t>Application Consistency</a:t>
            </a:r>
            <a:br>
              <a:rPr lang="en-US" sz="1600" dirty="0"/>
            </a:br>
            <a:r>
              <a:rPr lang="en-US" sz="1600" dirty="0"/>
              <a:t>(SQL, Exchange, SharePoint)</a:t>
            </a:r>
          </a:p>
          <a:p>
            <a:pPr lvl="1" indent="-429188"/>
            <a:endParaRPr lang="en-US" sz="1600" dirty="0"/>
          </a:p>
          <a:p>
            <a:pPr lvl="1" indent="-429188"/>
            <a:r>
              <a:rPr lang="en-US" sz="1600" dirty="0"/>
              <a:t>No Tape Backup</a:t>
            </a:r>
          </a:p>
          <a:p>
            <a:pPr lvl="1" indent="-429188"/>
            <a:r>
              <a:rPr lang="en-US" sz="1600" dirty="0"/>
              <a:t>No Integration with System Center</a:t>
            </a:r>
          </a:p>
          <a:p>
            <a:pPr lvl="1" indent="-429188"/>
            <a:r>
              <a:rPr lang="en-US" sz="1600" dirty="0"/>
              <a:t>Requires Azure Subscription</a:t>
            </a:r>
          </a:p>
        </p:txBody>
      </p:sp>
      <p:sp>
        <p:nvSpPr>
          <p:cNvPr id="10" name="Content Placeholder 9"/>
          <p:cNvSpPr>
            <a:spLocks noGrp="1"/>
          </p:cNvSpPr>
          <p:nvPr>
            <p:ph sz="half" idx="2"/>
          </p:nvPr>
        </p:nvSpPr>
        <p:spPr>
          <a:xfrm>
            <a:off x="6146800" y="1279524"/>
            <a:ext cx="5897880" cy="5370658"/>
          </a:xfrm>
        </p:spPr>
        <p:txBody>
          <a:bodyPr>
            <a:normAutofit fontScale="47500" lnSpcReduction="20000"/>
          </a:bodyPr>
          <a:lstStyle/>
          <a:p>
            <a:pPr marL="0" indent="0">
              <a:buNone/>
            </a:pPr>
            <a:r>
              <a:rPr lang="en-US" sz="5100" dirty="0"/>
              <a:t>System Center Data Protection Manager (DPM)</a:t>
            </a:r>
          </a:p>
          <a:p>
            <a:pPr lvl="1" indent="-429188"/>
            <a:r>
              <a:rPr lang="en-US" sz="3500" dirty="0"/>
              <a:t>Physical, VM, Azure VM</a:t>
            </a:r>
          </a:p>
          <a:p>
            <a:pPr lvl="1" indent="-429188"/>
            <a:r>
              <a:rPr lang="en-US" sz="3600" dirty="0"/>
              <a:t>Store Locally  to Disks (D2D) </a:t>
            </a:r>
            <a:r>
              <a:rPr lang="en-US" sz="3600" b="1" dirty="0"/>
              <a:t>and to Tape (D2T)</a:t>
            </a:r>
          </a:p>
          <a:p>
            <a:pPr lvl="1" indent="-429188"/>
            <a:r>
              <a:rPr lang="en-US" sz="3600" dirty="0"/>
              <a:t>Store in Azure (D2D2C) for long term retention</a:t>
            </a:r>
          </a:p>
          <a:p>
            <a:pPr lvl="1" indent="-429188"/>
            <a:r>
              <a:rPr lang="en-US" sz="3600" dirty="0"/>
              <a:t>Full application consistency across server apps (</a:t>
            </a:r>
            <a:r>
              <a:rPr lang="en-US" sz="3600" dirty="0" err="1"/>
              <a:t>Exch</a:t>
            </a:r>
            <a:r>
              <a:rPr lang="en-US" sz="3600" dirty="0"/>
              <a:t>, SP, SQL…)</a:t>
            </a:r>
          </a:p>
          <a:p>
            <a:pPr lvl="1" indent="-429188"/>
            <a:r>
              <a:rPr lang="en-US" sz="3600" dirty="0"/>
              <a:t>Small backup window</a:t>
            </a:r>
          </a:p>
          <a:p>
            <a:pPr lvl="1" indent="-429188"/>
            <a:r>
              <a:rPr lang="en-US" sz="3600" dirty="0"/>
              <a:t>Bare Metal Recovery / Recovery to Azure</a:t>
            </a:r>
          </a:p>
          <a:p>
            <a:pPr lvl="1" indent="-429188"/>
            <a:r>
              <a:rPr lang="en-US" sz="3600" dirty="0"/>
              <a:t>Full System Center Integration (discovery, reporting, </a:t>
            </a:r>
            <a:r>
              <a:rPr lang="en-US" sz="3600" dirty="0" err="1"/>
              <a:t>etc</a:t>
            </a:r>
            <a:r>
              <a:rPr lang="en-US" sz="3600" dirty="0"/>
              <a:t>)</a:t>
            </a:r>
            <a:endParaRPr lang="en-US" sz="3500" dirty="0"/>
          </a:p>
          <a:p>
            <a:pPr marL="0" indent="0">
              <a:buNone/>
            </a:pPr>
            <a:r>
              <a:rPr lang="en-US" sz="5100" dirty="0"/>
              <a:t>StorSimple</a:t>
            </a:r>
          </a:p>
          <a:p>
            <a:pPr lvl="1" indent="-429188"/>
            <a:r>
              <a:rPr lang="en-US" sz="3500" dirty="0"/>
              <a:t>Proprietary Device | Multiple Tiers</a:t>
            </a:r>
          </a:p>
          <a:p>
            <a:pPr lvl="1" indent="-429188"/>
            <a:r>
              <a:rPr lang="en-US" sz="3500" dirty="0"/>
              <a:t>Cloud Integrated Storage (</a:t>
            </a:r>
            <a:r>
              <a:rPr lang="en-US" sz="3500" dirty="0" err="1"/>
              <a:t>CiS</a:t>
            </a:r>
            <a:r>
              <a:rPr lang="en-US" sz="3500" dirty="0"/>
              <a:t>)</a:t>
            </a:r>
          </a:p>
          <a:p>
            <a:pPr lvl="1" indent="-429188"/>
            <a:r>
              <a:rPr lang="en-US" sz="3500" dirty="0"/>
              <a:t>Seamless view of ALL Enterprise Storage  </a:t>
            </a:r>
          </a:p>
          <a:p>
            <a:pPr lvl="2" indent="-429188"/>
            <a:r>
              <a:rPr lang="en-US" sz="3100" dirty="0"/>
              <a:t>Windows and VMWare</a:t>
            </a:r>
          </a:p>
          <a:p>
            <a:pPr lvl="1" indent="-429188"/>
            <a:r>
              <a:rPr lang="en-US" sz="3500" dirty="0"/>
              <a:t>Multi-Tiers backup and recovery  (Hot/Cold)</a:t>
            </a:r>
          </a:p>
          <a:p>
            <a:pPr lvl="1" indent="-429188"/>
            <a:r>
              <a:rPr lang="en-US" sz="3500" dirty="0"/>
              <a:t>Fastest Solution</a:t>
            </a:r>
          </a:p>
          <a:p>
            <a:pPr lvl="1" indent="-429188"/>
            <a:r>
              <a:rPr lang="en-US" sz="3500" dirty="0"/>
              <a:t>Long Term Azure storage; scale storage out to Azure</a:t>
            </a:r>
          </a:p>
          <a:p>
            <a:pPr lvl="1" indent="-429188"/>
            <a:r>
              <a:rPr lang="en-US" sz="3500" dirty="0"/>
              <a:t>minimize on-</a:t>
            </a:r>
            <a:r>
              <a:rPr lang="en-US" sz="3500" dirty="0" err="1"/>
              <a:t>premesis</a:t>
            </a:r>
            <a:r>
              <a:rPr lang="en-US" sz="3500" dirty="0"/>
              <a:t>  disk requirements</a:t>
            </a:r>
          </a:p>
          <a:p>
            <a:pPr lvl="1" indent="-429188"/>
            <a:r>
              <a:rPr lang="en-US" sz="3500" dirty="0"/>
              <a:t>Seamless view of ALL Enterprise Storage | Windows and VMWare</a:t>
            </a:r>
          </a:p>
          <a:p>
            <a:pPr marL="0" lvl="1" indent="-429188">
              <a:lnSpc>
                <a:spcPct val="100000"/>
              </a:lnSpc>
              <a:spcBef>
                <a:spcPts val="1000"/>
              </a:spcBef>
            </a:pPr>
            <a:endParaRPr lang="en-US" sz="3800" dirty="0"/>
          </a:p>
        </p:txBody>
      </p:sp>
      <p:pic>
        <p:nvPicPr>
          <p:cNvPr id="11" name="Picture 10"/>
          <p:cNvPicPr>
            <a:picLocks noChangeAspect="1"/>
          </p:cNvPicPr>
          <p:nvPr/>
        </p:nvPicPr>
        <p:blipFill>
          <a:blip r:embed="rId3"/>
          <a:stretch>
            <a:fillRect/>
          </a:stretch>
        </p:blipFill>
        <p:spPr>
          <a:xfrm>
            <a:off x="3955022" y="4356530"/>
            <a:ext cx="2488397" cy="2293652"/>
          </a:xfrm>
          <a:prstGeom prst="rect">
            <a:avLst/>
          </a:prstGeom>
        </p:spPr>
      </p:pic>
    </p:spTree>
    <p:extLst>
      <p:ext uri="{BB962C8B-B14F-4D97-AF65-F5344CB8AC3E}">
        <p14:creationId xmlns:p14="http://schemas.microsoft.com/office/powerpoint/2010/main" val="311425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sz="2400" b="1" dirty="0"/>
              <a:t>Additional Information:  SLA for Site Recovery 99.9%</a:t>
            </a:r>
          </a:p>
          <a:p>
            <a:r>
              <a:rPr lang="en-US" sz="2400" dirty="0"/>
              <a:t>"</a:t>
            </a:r>
            <a:r>
              <a:rPr lang="en-US" sz="2400" b="1" dirty="0"/>
              <a:t>Failover</a:t>
            </a:r>
            <a:r>
              <a:rPr lang="en-US" sz="2400" dirty="0"/>
              <a:t>" is the process of transferring control, either simulated or actual, of a Protected Instance from a primary site to a secondary site.</a:t>
            </a:r>
          </a:p>
          <a:p>
            <a:r>
              <a:rPr lang="en-US" sz="2400" dirty="0"/>
              <a:t>"</a:t>
            </a:r>
            <a:r>
              <a:rPr lang="en-US" sz="2400" b="1" dirty="0"/>
              <a:t>On-Premises-to-Azure Failover</a:t>
            </a:r>
            <a:r>
              <a:rPr lang="en-US" sz="2400" dirty="0"/>
              <a:t>" is the Failover of a Protected Instance from a non-Azure primary site to an Azure secondary site. Customer may designate a particular Azure datacenter as a secondary site, provided that if Failover to the designated datacenter is not possible, Microsoft may replicate to a different datacenter in the same region.</a:t>
            </a:r>
          </a:p>
          <a:p>
            <a:r>
              <a:rPr lang="en-US" sz="2400" dirty="0"/>
              <a:t>"</a:t>
            </a:r>
            <a:r>
              <a:rPr lang="en-US" sz="2400" b="1" dirty="0"/>
              <a:t>On-Premises-to-On-Premises Failover</a:t>
            </a:r>
            <a:r>
              <a:rPr lang="en-US" sz="2400" dirty="0"/>
              <a:t>" is the Failover of a Protected Instance from a non-Azure primary site to a non-Azure secondary site.</a:t>
            </a:r>
          </a:p>
          <a:p>
            <a:r>
              <a:rPr lang="en-US" sz="2400" dirty="0"/>
              <a:t>"</a:t>
            </a:r>
            <a:r>
              <a:rPr lang="en-US" sz="2400" b="1" dirty="0"/>
              <a:t>Protected Instance</a:t>
            </a:r>
            <a:r>
              <a:rPr lang="en-US" sz="2400" dirty="0"/>
              <a:t>" refers to a virtual or physical machine configured for replication by the Site Recovery Service from a primary site to a secondary site. Protected Instances are enumerated in the Protected Items tab in the Recovery Services section of the Management Portal.</a:t>
            </a:r>
          </a:p>
        </p:txBody>
      </p:sp>
    </p:spTree>
    <p:extLst>
      <p:ext uri="{BB962C8B-B14F-4D97-AF65-F5344CB8AC3E}">
        <p14:creationId xmlns:p14="http://schemas.microsoft.com/office/powerpoint/2010/main" val="20150158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sz="3200" b="1" dirty="0"/>
              <a:t>RPO “Recover Point Objective” &amp; RTO “Recover Time Objective </a:t>
            </a:r>
            <a:r>
              <a:rPr lang="en-US" sz="3200" dirty="0"/>
              <a:t>are time intervals, typically expressed in number of hours</a:t>
            </a:r>
          </a:p>
          <a:p>
            <a:endParaRPr lang="en-US" sz="1200" b="1" dirty="0"/>
          </a:p>
          <a:p>
            <a:r>
              <a:rPr lang="en-US" sz="3200" b="1" dirty="0"/>
              <a:t>RPO</a:t>
            </a:r>
            <a:r>
              <a:rPr lang="en-US" sz="3200" dirty="0"/>
              <a:t> is the maximum targeted time that data can be lost (in time)—it is the amount of time between backup, replication, or synchronization. It answers the question, “What is an acceptable amount of data loss?” It is usually </a:t>
            </a:r>
            <a:r>
              <a:rPr lang="en-US" sz="3200" i="1" dirty="0"/>
              <a:t>much</a:t>
            </a:r>
            <a:r>
              <a:rPr lang="en-US" sz="3200" dirty="0"/>
              <a:t> smaller than RTO.</a:t>
            </a:r>
          </a:p>
          <a:p>
            <a:endParaRPr lang="en-US" sz="1200" b="1" dirty="0"/>
          </a:p>
          <a:p>
            <a:r>
              <a:rPr lang="en-US" sz="3200" b="1" dirty="0"/>
              <a:t>RTO</a:t>
            </a:r>
            <a:r>
              <a:rPr lang="en-US" sz="3200" dirty="0"/>
              <a:t> is how long it takes (in time) to restore services after a disaster. It answers the question, “How long will it take to get service back up?”</a:t>
            </a:r>
          </a:p>
          <a:p>
            <a:endParaRPr lang="en-US" dirty="0"/>
          </a:p>
        </p:txBody>
      </p:sp>
    </p:spTree>
    <p:extLst>
      <p:ext uri="{BB962C8B-B14F-4D97-AF65-F5344CB8AC3E}">
        <p14:creationId xmlns:p14="http://schemas.microsoft.com/office/powerpoint/2010/main" val="2541915186"/>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6606</TotalTime>
  <Words>5904</Words>
  <Application>Microsoft Office PowerPoint</Application>
  <PresentationFormat>Widescreen</PresentationFormat>
  <Paragraphs>615</Paragraphs>
  <Slides>53</Slides>
  <Notes>15</Notes>
  <HiddenSlides>5</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53</vt:i4>
      </vt:variant>
    </vt:vector>
  </HeadingPairs>
  <TitlesOfParts>
    <vt:vector size="69" baseType="lpstr">
      <vt:lpstr>ＭＳ Ｐゴシック</vt:lpstr>
      <vt:lpstr>Arial</vt:lpstr>
      <vt:lpstr>Calibri</vt:lpstr>
      <vt:lpstr>Calibri Light</vt:lpstr>
      <vt:lpstr>Courier New</vt:lpstr>
      <vt:lpstr>Segoe</vt:lpstr>
      <vt:lpstr>Segoe Pro Semibold</vt:lpstr>
      <vt:lpstr>Segoe Semibold</vt:lpstr>
      <vt:lpstr>Segoe UI</vt:lpstr>
      <vt:lpstr>Segoe UI Light</vt:lpstr>
      <vt:lpstr>Segoe UI Semibold</vt:lpstr>
      <vt:lpstr>Segoe UI Semilight</vt:lpstr>
      <vt:lpstr>Segoe UI Symbol</vt:lpstr>
      <vt:lpstr>Times New Roman</vt:lpstr>
      <vt:lpstr>Wingdings</vt:lpstr>
      <vt:lpstr>Office Theme</vt:lpstr>
      <vt:lpstr>Exam 70-534 Architecting Microsoft Azure Solutions</vt:lpstr>
      <vt:lpstr>Design a Management, Monitoring and Business Continuity Strategy</vt:lpstr>
      <vt:lpstr>#6 Design a management, monitoring, and business continuity strategy (20–25%)</vt:lpstr>
      <vt:lpstr>6 Manage, Monitory, Business Continuity</vt:lpstr>
      <vt:lpstr>What is Business Continuity and Disaster Recovery (BC/DR)</vt:lpstr>
      <vt:lpstr>Azure BC/DR Capabilities &amp; Use Cases</vt:lpstr>
      <vt:lpstr>Disaster Recovery Capabilities &amp; Use Cases</vt:lpstr>
      <vt:lpstr>PowerPoint Presentation</vt:lpstr>
      <vt:lpstr>PowerPoint Presentation</vt:lpstr>
      <vt:lpstr>PowerPoint Presentation</vt:lpstr>
      <vt:lpstr>PowerPoint Presentation</vt:lpstr>
      <vt:lpstr>PowerPoint Presentation</vt:lpstr>
      <vt:lpstr>AzureRM.RecoveryServices.Backup  (PowerShell)</vt:lpstr>
      <vt:lpstr>Data Protection Manager &amp; Azure Backup</vt:lpstr>
      <vt:lpstr>DPM Architecture</vt:lpstr>
      <vt:lpstr>PowerPoint Presentation</vt:lpstr>
      <vt:lpstr>EXAM TIP!</vt:lpstr>
      <vt:lpstr>Azure Backup Key Workloads</vt:lpstr>
      <vt:lpstr>How It Works: Azure Backup Server </vt:lpstr>
      <vt:lpstr>PowerPoint Presentation</vt:lpstr>
      <vt:lpstr>Backup Schedule &amp; Retention Policy</vt:lpstr>
      <vt:lpstr>Cancelling Schedule and Removing Backups</vt:lpstr>
      <vt:lpstr>Microsoft Azure Backup Server v2</vt:lpstr>
      <vt:lpstr>Documentation / More Info…</vt:lpstr>
      <vt:lpstr>PowerPoint Presentation</vt:lpstr>
      <vt:lpstr>More Tools + 3rd Party Tools --- Many</vt:lpstr>
      <vt:lpstr>Lab: Azure Backup in 10 Mins</vt:lpstr>
      <vt:lpstr>6 Manage, Monitory, Business Continuity</vt:lpstr>
      <vt:lpstr>StorSimple architecture:  A new approach</vt:lpstr>
      <vt:lpstr>How StorSimple works</vt:lpstr>
      <vt:lpstr>Supported workloads</vt:lpstr>
      <vt:lpstr>Integrated data protection and DR</vt:lpstr>
      <vt:lpstr>Test, validate, and accelerate DR</vt:lpstr>
      <vt:lpstr>Focus on business outcomes</vt:lpstr>
      <vt:lpstr>Cloud Snapshots Provide Rapid Recovery</vt:lpstr>
      <vt:lpstr>EXAM TIP!</vt:lpstr>
      <vt:lpstr>6.3.3 Site Recovery primary site and replica site</vt:lpstr>
      <vt:lpstr>Replicate Hyper-V virtual machines (without VMM) to Azure using Azure Site Recovery with the Azure portal</vt:lpstr>
      <vt:lpstr>Replicate physical machines to Azure by using Site Recovery</vt:lpstr>
      <vt:lpstr>Azure Automation</vt:lpstr>
      <vt:lpstr>Demo</vt:lpstr>
      <vt:lpstr>Why Azure Automation</vt:lpstr>
      <vt:lpstr>Azure Automation Use Cases</vt:lpstr>
      <vt:lpstr>Azure Automation Runbooks</vt:lpstr>
      <vt:lpstr>PowerShell Runbooks vs Workflows</vt:lpstr>
      <vt:lpstr>Lab</vt:lpstr>
      <vt:lpstr>Lab Getting Started with Azure Automation DSC Desired State Configuration (DSC)  {Make it So}</vt:lpstr>
      <vt:lpstr>Azure Infrastructure Services</vt:lpstr>
      <vt:lpstr>PowerShell</vt:lpstr>
      <vt:lpstr>PowerShell Working with a VM using RM  --- NEED TO UPDATE TO RM</vt:lpstr>
      <vt:lpstr>PowerShell Working with a VM using ARM</vt:lpstr>
      <vt:lpstr>PowerShell Runbooks</vt:lpstr>
      <vt:lpstr>6.1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Dan Stolts</cp:lastModifiedBy>
  <cp:revision>175</cp:revision>
  <dcterms:created xsi:type="dcterms:W3CDTF">2015-09-15T13:10:44Z</dcterms:created>
  <dcterms:modified xsi:type="dcterms:W3CDTF">2017-06-12T14:19:19Z</dcterms:modified>
</cp:coreProperties>
</file>