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5.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3"/>
    <p:sldMasterId id="2147483709" r:id="rId4"/>
    <p:sldMasterId id="2147483721" r:id="rId5"/>
    <p:sldMasterId id="2147483733" r:id="rId6"/>
  </p:sldMasterIdLst>
  <p:notesMasterIdLst>
    <p:notesMasterId r:id="rId69"/>
  </p:notesMasterIdLst>
  <p:handoutMasterIdLst>
    <p:handoutMasterId r:id="rId70"/>
  </p:handoutMasterIdLst>
  <p:sldIdLst>
    <p:sldId id="287" r:id="rId7"/>
    <p:sldId id="257" r:id="rId8"/>
    <p:sldId id="289" r:id="rId9"/>
    <p:sldId id="288" r:id="rId10"/>
    <p:sldId id="259" r:id="rId11"/>
    <p:sldId id="290" r:id="rId12"/>
    <p:sldId id="260" r:id="rId13"/>
    <p:sldId id="261" r:id="rId14"/>
    <p:sldId id="274" r:id="rId15"/>
    <p:sldId id="292" r:id="rId16"/>
    <p:sldId id="262" r:id="rId17"/>
    <p:sldId id="263" r:id="rId18"/>
    <p:sldId id="291" r:id="rId19"/>
    <p:sldId id="299" r:id="rId20"/>
    <p:sldId id="264" r:id="rId21"/>
    <p:sldId id="265" r:id="rId22"/>
    <p:sldId id="293" r:id="rId23"/>
    <p:sldId id="294" r:id="rId24"/>
    <p:sldId id="267" r:id="rId25"/>
    <p:sldId id="268" r:id="rId26"/>
    <p:sldId id="266" r:id="rId27"/>
    <p:sldId id="295" r:id="rId28"/>
    <p:sldId id="301" r:id="rId29"/>
    <p:sldId id="300" r:id="rId30"/>
    <p:sldId id="269" r:id="rId31"/>
    <p:sldId id="296" r:id="rId32"/>
    <p:sldId id="270" r:id="rId33"/>
    <p:sldId id="271" r:id="rId34"/>
    <p:sldId id="297" r:id="rId35"/>
    <p:sldId id="298" r:id="rId36"/>
    <p:sldId id="272" r:id="rId37"/>
    <p:sldId id="273" r:id="rId38"/>
    <p:sldId id="317" r:id="rId39"/>
    <p:sldId id="302" r:id="rId40"/>
    <p:sldId id="275" r:id="rId41"/>
    <p:sldId id="318" r:id="rId42"/>
    <p:sldId id="276" r:id="rId43"/>
    <p:sldId id="304" r:id="rId44"/>
    <p:sldId id="306" r:id="rId45"/>
    <p:sldId id="305" r:id="rId46"/>
    <p:sldId id="277" r:id="rId47"/>
    <p:sldId id="279" r:id="rId48"/>
    <p:sldId id="319" r:id="rId49"/>
    <p:sldId id="278" r:id="rId50"/>
    <p:sldId id="303" r:id="rId51"/>
    <p:sldId id="307" r:id="rId52"/>
    <p:sldId id="308" r:id="rId53"/>
    <p:sldId id="280" r:id="rId54"/>
    <p:sldId id="315" r:id="rId55"/>
    <p:sldId id="281" r:id="rId56"/>
    <p:sldId id="312" r:id="rId57"/>
    <p:sldId id="313" r:id="rId58"/>
    <p:sldId id="314" r:id="rId59"/>
    <p:sldId id="282" r:id="rId60"/>
    <p:sldId id="283" r:id="rId61"/>
    <p:sldId id="316" r:id="rId62"/>
    <p:sldId id="284" r:id="rId63"/>
    <p:sldId id="285" r:id="rId64"/>
    <p:sldId id="286" r:id="rId65"/>
    <p:sldId id="309" r:id="rId66"/>
    <p:sldId id="310" r:id="rId67"/>
    <p:sldId id="311"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7166" autoAdjust="0"/>
  </p:normalViewPr>
  <p:slideViewPr>
    <p:cSldViewPr snapToGrid="0">
      <p:cViewPr varScale="1">
        <p:scale>
          <a:sx n="84" d="100"/>
          <a:sy n="84" d="100"/>
        </p:scale>
        <p:origin x="282" y="96"/>
      </p:cViewPr>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3.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96209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6" y="3602037"/>
            <a:ext cx="11034445" cy="1655763"/>
          </a:xfrm>
        </p:spPr>
        <p:txBody>
          <a:bodyPr>
            <a:normAutofit/>
          </a:bodyPr>
          <a:lstStyle>
            <a:lvl1pPr marL="0" indent="0" algn="l">
              <a:buNone/>
              <a:defRPr sz="36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5471737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31145799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5228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2933150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417398753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 Box 3"/>
          <p:cNvSpPr txBox="1">
            <a:spLocks noChangeArrowheads="1"/>
          </p:cNvSpPr>
          <p:nvPr/>
        </p:nvSpPr>
        <p:spPr bwMode="blackWhite">
          <a:xfrm>
            <a:off x="450204" y="5503178"/>
            <a:ext cx="8639369" cy="71259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01" rtl="0" eaLnBrk="0" fontAlgn="base" latinLnBrk="0" hangingPunct="0">
              <a:lnSpc>
                <a:spcPct val="100000"/>
              </a:lnSpc>
              <a:spcBef>
                <a:spcPct val="0"/>
              </a:spcBef>
              <a:spcAft>
                <a:spcPct val="0"/>
              </a:spcAft>
              <a:buClrTx/>
              <a:buSzTx/>
              <a:buFontTx/>
              <a:buNone/>
              <a:tabLst/>
              <a:defRPr/>
            </a:pPr>
            <a:r>
              <a:rPr kumimoji="0" lang="en-US" sz="687" b="0" i="0" u="none" strike="noStrike" kern="1200" cap="none" spc="0" normalizeH="0" baseline="0" noProof="0" dirty="0">
                <a:ln>
                  <a:noFill/>
                </a:ln>
                <a:gradFill>
                  <a:gsLst>
                    <a:gs pos="0">
                      <a:srgbClr val="FFFFFF"/>
                    </a:gs>
                    <a:gs pos="100000">
                      <a:srgbClr val="FFFFFF"/>
                    </a:gs>
                  </a:gsLst>
                  <a:lin ang="5400000" scaled="0"/>
                </a:gradFill>
                <a:effectLst/>
                <a:uLnTx/>
                <a:uFillTx/>
                <a:latin typeface="Arial" charset="0"/>
                <a:ea typeface="+mn-ea"/>
                <a:cs typeface="Segoe UI" pitchFamily="34" charset="0"/>
              </a:rPr>
              <a:t>© 2015 Microsoft Corporation. All rights reserved. Microsoft, Windows, Windows Vista and other product names are or may be registered trademarks and/or trademarks in the U.S. and/or other countries.</a:t>
            </a:r>
          </a:p>
          <a:p>
            <a:pPr marL="0" marR="0" lvl="0" indent="0" algn="l" defTabSz="913901" rtl="0" eaLnBrk="0" fontAlgn="base" latinLnBrk="0" hangingPunct="0">
              <a:lnSpc>
                <a:spcPct val="100000"/>
              </a:lnSpc>
              <a:spcBef>
                <a:spcPct val="0"/>
              </a:spcBef>
              <a:spcAft>
                <a:spcPct val="0"/>
              </a:spcAft>
              <a:buClrTx/>
              <a:buSzTx/>
              <a:buFontTx/>
              <a:buNone/>
              <a:tabLst/>
              <a:defRPr/>
            </a:pPr>
            <a:r>
              <a:rPr kumimoji="0" lang="en-US" sz="687" b="0" i="0" u="none" strike="noStrike" kern="1200" cap="none" spc="0" normalizeH="0" baseline="0" noProof="0" dirty="0">
                <a:ln>
                  <a:noFill/>
                </a:ln>
                <a:gradFill>
                  <a:gsLst>
                    <a:gs pos="0">
                      <a:srgbClr val="FFFFFF"/>
                    </a:gs>
                    <a:gs pos="100000">
                      <a:srgbClr val="FFFFFF"/>
                    </a:gs>
                  </a:gsLst>
                  <a:lin ang="5400000" scaled="0"/>
                </a:gradFill>
                <a:effectLst/>
                <a:uLnTx/>
                <a:uFillTx/>
                <a:latin typeface="Arial" charset="0"/>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2968091"/>
            <a:ext cx="3223861" cy="690695"/>
          </a:xfrm>
          <a:prstGeom prst="rect">
            <a:avLst/>
          </a:prstGeom>
        </p:spPr>
      </p:pic>
    </p:spTree>
    <p:extLst>
      <p:ext uri="{BB962C8B-B14F-4D97-AF65-F5344CB8AC3E}">
        <p14:creationId xmlns:p14="http://schemas.microsoft.com/office/powerpoint/2010/main" val="47725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1" baseline="0">
                <a:latin typeface="+mn-lt"/>
              </a:defRPr>
            </a:lvl1pPr>
          </a:lstStyle>
          <a:p>
            <a:pPr lvl="0"/>
            <a:r>
              <a:rPr lang="en-US"/>
              <a:t>Click to edit Master text styles</a:t>
            </a:r>
          </a:p>
        </p:txBody>
      </p:sp>
      <p:sp>
        <p:nvSpPr>
          <p:cNvPr id="2" name="Title 1"/>
          <p:cNvSpPr>
            <a:spLocks noGrp="1"/>
          </p:cNvSpPr>
          <p:nvPr>
            <p:ph type="title"/>
          </p:nvPr>
        </p:nvSpPr>
        <p:spPr>
          <a:xfrm>
            <a:off x="269239" y="2084174"/>
            <a:ext cx="11653523" cy="894996"/>
          </a:xfrm>
        </p:spPr>
        <p:txBody>
          <a:bodyPr/>
          <a:lstStyle>
            <a:lvl1pPr>
              <a:defRPr sz="5295"/>
            </a:lvl1pPr>
          </a:lstStyle>
          <a:p>
            <a:r>
              <a:rPr lang="en-US"/>
              <a:t>Click to edit Master title style</a:t>
            </a:r>
            <a:endParaRPr lang="en-US" dirty="0"/>
          </a:p>
        </p:txBody>
      </p:sp>
    </p:spTree>
    <p:extLst>
      <p:ext uri="{BB962C8B-B14F-4D97-AF65-F5344CB8AC3E}">
        <p14:creationId xmlns:p14="http://schemas.microsoft.com/office/powerpoint/2010/main" val="18817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217707"/>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7"/>
            <a:ext cx="9859116" cy="2697988"/>
          </a:xfrm>
          <a:noFill/>
        </p:spPr>
        <p:txBody>
          <a:bodyPr tIns="89629" bIns="89629" anchor="t" anchorCtr="0"/>
          <a:lstStyle>
            <a:lvl1pPr>
              <a:defRPr sz="7100" spc="-99"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3"/>
            <a:ext cx="9860675"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967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3">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9841" y="448238"/>
            <a:ext cx="9860611" cy="720807"/>
          </a:xfrm>
          <a:noFill/>
        </p:spPr>
        <p:txBody>
          <a:bodyPr lIns="143407" tIns="89629" rIns="143407" bIns="89629" anchor="t" anchorCtr="0">
            <a:normAutofit/>
          </a:bodyPr>
          <a:lstStyle>
            <a:lvl1pPr>
              <a:defRPr sz="4000" spc="-99" baseline="0">
                <a:solidFill>
                  <a:srgbClr val="00B0F0"/>
                </a:solidFill>
              </a:defRPr>
            </a:lvl1pPr>
          </a:lstStyle>
          <a:p>
            <a:r>
              <a:rPr lang="en-US" dirty="0"/>
              <a:t>Presentation title</a:t>
            </a:r>
          </a:p>
        </p:txBody>
      </p:sp>
    </p:spTree>
    <p:extLst>
      <p:ext uri="{BB962C8B-B14F-4D97-AF65-F5344CB8AC3E}">
        <p14:creationId xmlns:p14="http://schemas.microsoft.com/office/powerpoint/2010/main" val="2897918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8"/>
            <a:ext cx="9860675"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a:t>Speaker Name</a:t>
            </a:r>
          </a:p>
        </p:txBody>
      </p:sp>
      <p:sp>
        <p:nvSpPr>
          <p:cNvPr id="4" name="Rectangle 3"/>
          <p:cNvSpPr/>
          <p:nvPr/>
        </p:nvSpPr>
        <p:spPr bwMode="auto">
          <a:xfrm>
            <a:off x="269301" y="1187644"/>
            <a:ext cx="986061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7"/>
            <a:ext cx="9859116" cy="2697988"/>
          </a:xfrm>
          <a:noFill/>
        </p:spPr>
        <p:txBody>
          <a:bodyPr tIns="91440" bIns="91440" anchor="b" anchorCtr="0"/>
          <a:lstStyle>
            <a:lvl1pPr>
              <a:defRPr sz="7058" spc="-99"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35942395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bg>
      <p:bgPr>
        <a:solidFill>
          <a:srgbClr val="1D4380"/>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p:nvPr>
        </p:nvSpPr>
        <p:spPr>
          <a:xfrm>
            <a:off x="606176"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6" y="3602037"/>
            <a:ext cx="11034445" cy="1655763"/>
          </a:xfrm>
        </p:spPr>
        <p:txBody>
          <a:bodyPr>
            <a:normAutofit/>
          </a:bodyPr>
          <a:lstStyle>
            <a:lvl1pPr marL="0" indent="0" algn="l">
              <a:buNone/>
              <a:defRPr sz="36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3612194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1117607" y="5410209"/>
            <a:ext cx="4652828" cy="438151"/>
          </a:xfrm>
          <a:prstGeom prst="rect">
            <a:avLst/>
          </a:prstGeom>
        </p:spPr>
        <p:txBody>
          <a:bodyPr lIns="91428" tIns="45714" rIns="91428" bIns="45714"/>
          <a:lstStyle>
            <a:lvl1pPr algn="l">
              <a:defRPr sz="3200" b="0">
                <a:solidFill>
                  <a:srgbClr val="606060"/>
                </a:solidFill>
                <a:effectLst/>
                <a:latin typeface="Segoe UI"/>
                <a:cs typeface="Segoe UI"/>
              </a:defRPr>
            </a:lvl1pPr>
          </a:lstStyle>
          <a:p>
            <a:r>
              <a:rPr lang="en-US" dirty="0"/>
              <a:t>Presentation Title</a:t>
            </a:r>
          </a:p>
        </p:txBody>
      </p:sp>
      <p:sp>
        <p:nvSpPr>
          <p:cNvPr id="16" name="Text Placeholder 15"/>
          <p:cNvSpPr>
            <a:spLocks noGrp="1"/>
          </p:cNvSpPr>
          <p:nvPr>
            <p:ph type="body" sz="quarter" idx="11" hasCustomPrompt="1"/>
          </p:nvPr>
        </p:nvSpPr>
        <p:spPr>
          <a:xfrm>
            <a:off x="1117614" y="5774268"/>
            <a:ext cx="5872028" cy="390525"/>
          </a:xfrm>
          <a:prstGeom prst="rect">
            <a:avLst/>
          </a:prstGeom>
        </p:spPr>
        <p:txBody>
          <a:bodyPr lIns="91428" tIns="45714" rIns="91428" bIns="45714"/>
          <a:lstStyle>
            <a:lvl1pPr>
              <a:buNone/>
              <a:defRPr sz="2400">
                <a:solidFill>
                  <a:srgbClr val="3B3B3B"/>
                </a:solidFill>
                <a:effectLst/>
                <a:latin typeface="Segoe UI"/>
                <a:cs typeface="Segoe UI"/>
              </a:defRPr>
            </a:lvl1pPr>
          </a:lstStyle>
          <a:p>
            <a:pPr lvl="0"/>
            <a:r>
              <a:rPr lang="en-US" dirty="0"/>
              <a:t>Presenter’s Name  |  Date</a:t>
            </a:r>
          </a:p>
        </p:txBody>
      </p:sp>
    </p:spTree>
    <p:extLst>
      <p:ext uri="{BB962C8B-B14F-4D97-AF65-F5344CB8AC3E}">
        <p14:creationId xmlns:p14="http://schemas.microsoft.com/office/powerpoint/2010/main" val="55228369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322264"/>
            <a:ext cx="11151917" cy="666387"/>
          </a:xfrm>
          <a:prstGeom prst="rect">
            <a:avLst/>
          </a:prstGeom>
        </p:spPr>
        <p:txBody>
          <a:bodyPr lIns="68589" tIns="34295" rIns="68589" bIns="34295"/>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973561"/>
          </a:xfrm>
          <a:prstGeom prst="rect">
            <a:avLst/>
          </a:prstGeom>
        </p:spPr>
        <p:txBody>
          <a:bodyPr lIns="68589" tIns="34295" rIns="68589" bIns="3429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9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section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5110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1219170" fontAlgn="base">
              <a:spcBef>
                <a:spcPct val="0"/>
              </a:spcBef>
              <a:spcAft>
                <a:spcPct val="0"/>
              </a:spcAft>
            </a:pPr>
            <a:fld id="{7397B20D-4688-4B73-B485-47B160C78AC0}" type="datetimeFigureOut">
              <a:rPr lang="nl-BE" sz="2400" smtClean="0">
                <a:solidFill>
                  <a:srgbClr val="00B0F0"/>
                </a:solidFill>
                <a:latin typeface="Arial" charset="0"/>
              </a:rPr>
              <a:pPr defTabSz="1219170" fontAlgn="base">
                <a:spcBef>
                  <a:spcPct val="0"/>
                </a:spcBef>
                <a:spcAft>
                  <a:spcPct val="0"/>
                </a:spcAft>
              </a:pPr>
              <a:t>9/06/2017</a:t>
            </a:fld>
            <a:endParaRPr lang="nl-BE" sz="2400">
              <a:solidFill>
                <a:srgbClr val="00B0F0"/>
              </a:solidFill>
              <a:latin typeface="Arial" charset="0"/>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1219170" fontAlgn="base">
              <a:spcBef>
                <a:spcPct val="0"/>
              </a:spcBef>
              <a:spcAft>
                <a:spcPct val="0"/>
              </a:spcAft>
            </a:pPr>
            <a:endParaRPr lang="en-US" sz="2400" dirty="0">
              <a:solidFill>
                <a:srgbClr val="00B0F0"/>
              </a:solidFill>
              <a:latin typeface="Arial" charset="0"/>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1219170" fontAlgn="base">
              <a:spcBef>
                <a:spcPct val="0"/>
              </a:spcBef>
              <a:spcAft>
                <a:spcPct val="0"/>
              </a:spcAft>
            </a:pPr>
            <a:r>
              <a:rPr lang="en-US"/>
              <a:t>Slide </a:t>
            </a:r>
            <a:fld id="{82F3F5B0-40E0-4944-A938-BD0051005566}"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554448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322264"/>
            <a:ext cx="11151917" cy="666387"/>
          </a:xfrm>
          <a:prstGeom prst="rect">
            <a:avLst/>
          </a:prstGeom>
        </p:spPr>
        <p:txBody>
          <a:bodyPr lIns="68589" tIns="34295" rIns="68589" bIns="34295"/>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973561"/>
          </a:xfrm>
          <a:prstGeom prst="rect">
            <a:avLst/>
          </a:prstGeom>
        </p:spPr>
        <p:txBody>
          <a:bodyPr lIns="68589" tIns="34295" rIns="68589" bIns="3429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68430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435539"/>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90924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2379521359"/>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39641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6176" y="2853733"/>
            <a:ext cx="11034445" cy="2404068"/>
          </a:xfrm>
        </p:spPr>
        <p:txBody>
          <a:bodyPr>
            <a:normAutofit/>
          </a:bodyPr>
          <a:lstStyle>
            <a:lvl1pPr marL="0" indent="0" algn="l">
              <a:buNone/>
              <a:defRPr sz="36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4764028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85640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220765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99281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093527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043292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734410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919248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269420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6500363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9781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9">
                <a:solidFill>
                  <a:schemeClr val="bg1"/>
                </a:solidFill>
              </a:defRPr>
            </a:lvl1pPr>
          </a:lstStyle>
          <a:p>
            <a:r>
              <a:rPr lang="en-US" dirty="0"/>
              <a:t>web</a:t>
            </a:r>
          </a:p>
        </p:txBody>
      </p:sp>
    </p:spTree>
    <p:extLst>
      <p:ext uri="{BB962C8B-B14F-4D97-AF65-F5344CB8AC3E}">
        <p14:creationId xmlns:p14="http://schemas.microsoft.com/office/powerpoint/2010/main" val="3506688705"/>
      </p:ext>
    </p:extLst>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41292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025912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5319468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071723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487157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173827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91314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85132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6375704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41423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287861333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1138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3"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
        <p:nvSpPr>
          <p:cNvPr id="5" name="Text Placeholder 4"/>
          <p:cNvSpPr>
            <a:spLocks noGrp="1"/>
          </p:cNvSpPr>
          <p:nvPr>
            <p:ph type="body" sz="quarter" idx="13" hasCustomPrompt="1"/>
          </p:nvPr>
        </p:nvSpPr>
        <p:spPr>
          <a:xfrm>
            <a:off x="560389" y="1534096"/>
            <a:ext cx="11080751" cy="437595"/>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6569637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31505014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8"/>
            <a:ext cx="11079823" cy="922111"/>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116692891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342355"/>
            <a:ext cx="11079823" cy="957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482812"/>
            <a:ext cx="11079823" cy="44197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4"/>
          </p:nvPr>
        </p:nvSpPr>
        <p:spPr>
          <a:xfrm>
            <a:off x="8897420" y="6274159"/>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defTabSz="1219170" fontAlgn="base">
              <a:spcBef>
                <a:spcPct val="0"/>
              </a:spcBef>
              <a:spcAft>
                <a:spcPct val="0"/>
              </a:spcAft>
            </a:pPr>
            <a:fld id="{0D099E2A-118A-4377-8F98-2DF40BCBA9FE}"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215964719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Lst>
  <p:transition>
    <p:fade/>
  </p:transition>
  <p:hf hdr="0" dt="0"/>
  <p:txStyles>
    <p:titleStyle>
      <a:lvl1pPr algn="l" defTabSz="914377"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45" r:id="rId12"/>
    <p:sldLayoutId id="214748374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235834624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6/9/2017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229339281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out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a:t>
            </a:r>
            <a:r>
              <a:rPr lang="en-US" dirty="0" err="1"/>
              <a:t>opereations</a:t>
            </a:r>
            <a:r>
              <a:rPr lang="en-US" dirty="0"/>
              <a:t>)</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CCE-89CE-4A1F-BAE2-4B4883CDC66F}"/>
              </a:ext>
            </a:extLst>
          </p:cNvPr>
          <p:cNvSpPr>
            <a:spLocks noGrp="1"/>
          </p:cNvSpPr>
          <p:nvPr>
            <p:ph type="title"/>
          </p:nvPr>
        </p:nvSpPr>
        <p:spPr/>
        <p:txBody>
          <a:bodyPr/>
          <a:lstStyle/>
          <a:p>
            <a:r>
              <a:rPr lang="en-US" b="1" dirty="0"/>
              <a:t>Jason Haley</a:t>
            </a:r>
          </a:p>
        </p:txBody>
      </p:sp>
      <p:sp>
        <p:nvSpPr>
          <p:cNvPr id="3" name="Content Placeholder 2">
            <a:extLst>
              <a:ext uri="{FF2B5EF4-FFF2-40B4-BE49-F238E27FC236}">
                <a16:creationId xmlns:a16="http://schemas.microsoft.com/office/drawing/2014/main" id="{59301733-1A94-4FBA-B56D-F48DDF56BEA2}"/>
              </a:ext>
            </a:extLst>
          </p:cNvPr>
          <p:cNvSpPr>
            <a:spLocks noGrp="1"/>
          </p:cNvSpPr>
          <p:nvPr>
            <p:ph idx="1"/>
          </p:nvPr>
        </p:nvSpPr>
        <p:spPr/>
        <p:txBody>
          <a:bodyPr/>
          <a:lstStyle/>
          <a:p>
            <a:pPr marL="0" indent="0">
              <a:buNone/>
            </a:pPr>
            <a:r>
              <a:rPr lang="en-US" dirty="0"/>
              <a:t>Salem, MA</a:t>
            </a:r>
          </a:p>
          <a:p>
            <a:pPr marL="0" indent="0">
              <a:buNone/>
            </a:pPr>
            <a:r>
              <a:rPr lang="en-US" dirty="0"/>
              <a:t>@</a:t>
            </a:r>
            <a:r>
              <a:rPr lang="en-US" dirty="0" err="1"/>
              <a:t>halejason</a:t>
            </a:r>
            <a:endParaRPr lang="en-US" dirty="0"/>
          </a:p>
          <a:p>
            <a:pPr marL="0" indent="0">
              <a:buNone/>
            </a:pPr>
            <a:r>
              <a:rPr lang="en-US" dirty="0"/>
              <a:t>Independent Consultant</a:t>
            </a:r>
          </a:p>
          <a:p>
            <a:pPr marL="0" indent="0">
              <a:buNone/>
            </a:pPr>
            <a:r>
              <a:rPr lang="en-US" dirty="0"/>
              <a:t>Azure &amp; Angular</a:t>
            </a:r>
          </a:p>
          <a:p>
            <a:pPr marL="0" indent="0">
              <a:buNone/>
            </a:pPr>
            <a:r>
              <a:rPr lang="en-US" dirty="0"/>
              <a:t>Microsoft Azure MVP</a:t>
            </a:r>
          </a:p>
          <a:p>
            <a:pPr marL="0" indent="0">
              <a:buNone/>
            </a:pPr>
            <a:endParaRPr lang="en-US" dirty="0"/>
          </a:p>
          <a:p>
            <a:pPr marL="0" indent="0">
              <a:buNone/>
            </a:pPr>
            <a:r>
              <a:rPr lang="en-US" dirty="0"/>
              <a:t>Microsoft Certified Solutions Expert: Cloud Platform and Infrastructure</a:t>
            </a:r>
          </a:p>
          <a:p>
            <a:pPr marL="0" indent="0">
              <a:buNone/>
            </a:pPr>
            <a:r>
              <a:rPr lang="en-US" dirty="0"/>
              <a:t>Passed 70-532 (July 2016), 70-533 (Sept 2016), 70-534 (May 2017)</a:t>
            </a:r>
          </a:p>
          <a:p>
            <a:pPr marL="0" indent="0">
              <a:buNone/>
            </a:pPr>
            <a:endParaRPr lang="en-US" dirty="0"/>
          </a:p>
        </p:txBody>
      </p:sp>
      <p:pic>
        <p:nvPicPr>
          <p:cNvPr id="5" name="Picture 4">
            <a:extLst>
              <a:ext uri="{FF2B5EF4-FFF2-40B4-BE49-F238E27FC236}">
                <a16:creationId xmlns:a16="http://schemas.microsoft.com/office/drawing/2014/main" id="{8FA230E3-ECDD-4EAA-920C-E3D7C7453D7F}"/>
              </a:ext>
            </a:extLst>
          </p:cNvPr>
          <p:cNvPicPr>
            <a:picLocks noChangeAspect="1"/>
          </p:cNvPicPr>
          <p:nvPr/>
        </p:nvPicPr>
        <p:blipFill>
          <a:blip r:embed="rId2"/>
          <a:stretch>
            <a:fillRect/>
          </a:stretch>
        </p:blipFill>
        <p:spPr>
          <a:xfrm>
            <a:off x="7120417" y="1763479"/>
            <a:ext cx="419158" cy="304843"/>
          </a:xfrm>
          <a:prstGeom prst="rect">
            <a:avLst/>
          </a:prstGeom>
        </p:spPr>
      </p:pic>
      <p:sp>
        <p:nvSpPr>
          <p:cNvPr id="6" name="TextBox 5">
            <a:extLst>
              <a:ext uri="{FF2B5EF4-FFF2-40B4-BE49-F238E27FC236}">
                <a16:creationId xmlns:a16="http://schemas.microsoft.com/office/drawing/2014/main" id="{45FE97FD-3980-4AE3-99BA-7729D5C1340A}"/>
              </a:ext>
            </a:extLst>
          </p:cNvPr>
          <p:cNvSpPr txBox="1"/>
          <p:nvPr/>
        </p:nvSpPr>
        <p:spPr>
          <a:xfrm>
            <a:off x="7539575" y="1650588"/>
            <a:ext cx="44047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Jason Haley Consulting LLC</a:t>
            </a:r>
          </a:p>
        </p:txBody>
      </p:sp>
      <p:pic>
        <p:nvPicPr>
          <p:cNvPr id="7" name="Picture 6" descr="MVP_Logo_Secondary_Blue288_RGB_300ppi">
            <a:extLst>
              <a:ext uri="{FF2B5EF4-FFF2-40B4-BE49-F238E27FC236}">
                <a16:creationId xmlns:a16="http://schemas.microsoft.com/office/drawing/2014/main" id="{0246E309-5799-4F4C-B108-6D38368506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17" y="2521991"/>
            <a:ext cx="972427" cy="1663968"/>
          </a:xfrm>
          <a:prstGeom prst="rect">
            <a:avLst/>
          </a:prstGeom>
          <a:noFill/>
          <a:ln>
            <a:noFill/>
          </a:ln>
        </p:spPr>
      </p:pic>
      <p:pic>
        <p:nvPicPr>
          <p:cNvPr id="9" name="Picture 8">
            <a:extLst>
              <a:ext uri="{FF2B5EF4-FFF2-40B4-BE49-F238E27FC236}">
                <a16:creationId xmlns:a16="http://schemas.microsoft.com/office/drawing/2014/main" id="{B8AA5794-2166-40C4-9992-A0907B2D2972}"/>
              </a:ext>
            </a:extLst>
          </p:cNvPr>
          <p:cNvPicPr>
            <a:picLocks noChangeAspect="1"/>
          </p:cNvPicPr>
          <p:nvPr/>
        </p:nvPicPr>
        <p:blipFill>
          <a:blip r:embed="rId4"/>
          <a:stretch>
            <a:fillRect/>
          </a:stretch>
        </p:blipFill>
        <p:spPr>
          <a:xfrm>
            <a:off x="8344819" y="2728816"/>
            <a:ext cx="2142857" cy="1457143"/>
          </a:xfrm>
          <a:prstGeom prst="rect">
            <a:avLst/>
          </a:prstGeom>
        </p:spPr>
      </p:pic>
    </p:spTree>
    <p:extLst>
      <p:ext uri="{BB962C8B-B14F-4D97-AF65-F5344CB8AC3E}">
        <p14:creationId xmlns:p14="http://schemas.microsoft.com/office/powerpoint/2010/main" val="203945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2"/>
          <a:stretch>
            <a:fillRect/>
          </a:stretch>
        </p:blipFill>
        <p:spPr>
          <a:xfrm>
            <a:off x="255379" y="1339502"/>
            <a:ext cx="11684418" cy="5209888"/>
          </a:xfrm>
          <a:prstGeom prst="rect">
            <a:avLst/>
          </a:prstGeom>
        </p:spPr>
      </p:pic>
    </p:spTree>
    <p:extLst>
      <p:ext uri="{BB962C8B-B14F-4D97-AF65-F5344CB8AC3E}">
        <p14:creationId xmlns:p14="http://schemas.microsoft.com/office/powerpoint/2010/main" val="103323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With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a:t>
            </a:r>
            <a:r>
              <a:rPr lang="en-US" dirty="0" err="1"/>
              <a:t>WebApp</a:t>
            </a:r>
            <a:r>
              <a:rPr lang="en-US" dirty="0"/>
              <a:t>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 website that uses a lot of session state.  You need to move the site to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p:txBody>
      </p:sp>
      <p:sp>
        <p:nvSpPr>
          <p:cNvPr id="6" name="Content Placeholder 5"/>
          <p:cNvSpPr>
            <a:spLocks noGrp="1"/>
          </p:cNvSpPr>
          <p:nvPr>
            <p:ph idx="10"/>
          </p:nvPr>
        </p:nvSpPr>
        <p:spPr/>
        <p:txBody>
          <a:bodyPr/>
          <a:lstStyle/>
          <a:p>
            <a:r>
              <a:rPr lang="en-US" dirty="0"/>
              <a:t>Create a Traffic Manager profile</a:t>
            </a:r>
          </a:p>
          <a:p>
            <a:pPr marL="0" indent="0">
              <a:buNone/>
            </a:pPr>
            <a:r>
              <a:rPr lang="en-US" dirty="0"/>
              <a:t>3)   Set the Routing method to performance</a:t>
            </a:r>
          </a:p>
        </p:txBody>
      </p:sp>
    </p:spTree>
    <p:extLst>
      <p:ext uri="{BB962C8B-B14F-4D97-AF65-F5344CB8AC3E}">
        <p14:creationId xmlns:p14="http://schemas.microsoft.com/office/powerpoint/2010/main" val="86112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or RM templates</a:t>
            </a:r>
          </a:p>
        </p:txBody>
      </p:sp>
    </p:spTree>
    <p:extLst>
      <p:ext uri="{BB962C8B-B14F-4D97-AF65-F5344CB8AC3E}">
        <p14:creationId xmlns:p14="http://schemas.microsoft.com/office/powerpoint/2010/main" val="233496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2"/>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Web Apps, Azure Storage and </a:t>
            </a:r>
            <a:r>
              <a:rPr lang="en-US" dirty="0" err="1"/>
              <a:t>DocumentDB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 up database too (as a </a:t>
            </a:r>
            <a:r>
              <a:rPr lang="en-US" dirty="0" err="1"/>
              <a:t>bacpac</a:t>
            </a:r>
            <a:r>
              <a:rPr lang="en-US" dirty="0"/>
              <a:t> file)</a:t>
            </a:r>
          </a:p>
          <a:p>
            <a:pPr marL="0" indent="0">
              <a:buNone/>
            </a:pPr>
            <a:r>
              <a:rPr lang="en-US" dirty="0"/>
              <a:t>Exclude files wit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If you have never created a Node.js application, make sure you take the time and do some of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p:txBody>
          <a:bodyPr numCol="2">
            <a:normAutofit fontScale="85000" lnSpcReduction="20000"/>
          </a:bodyPr>
          <a:lstStyle/>
          <a:p>
            <a:pPr marL="0" indent="0">
              <a:buNone/>
            </a:pPr>
            <a:r>
              <a:rPr lang="en-US" dirty="0"/>
              <a:t>Products</a:t>
            </a:r>
          </a:p>
          <a:p>
            <a:pPr marL="0" indent="0">
              <a:buNone/>
            </a:pPr>
            <a:r>
              <a:rPr lang="en-US" dirty="0"/>
              <a:t>App 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Azure AD</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r>
              <a:rPr lang="en-US" dirty="0"/>
              <a:t>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about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Tree>
    <p:extLst>
      <p:ext uri="{BB962C8B-B14F-4D97-AF65-F5344CB8AC3E}">
        <p14:creationId xmlns:p14="http://schemas.microsoft.com/office/powerpoint/2010/main" val="192342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timings duration="25966"/>
</athena>
</file>

<file path=customXml/item2.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Props1.xml><?xml version="1.0" encoding="utf-8"?>
<ds:datastoreItem xmlns:ds="http://schemas.openxmlformats.org/officeDocument/2006/customXml" ds:itemID="{68A5C005-39DF-454A-8204-A59AF0EF4703}">
  <ds:schemaRefs>
    <ds:schemaRef ds:uri="http://schemas.microsoft.com/edu/athena"/>
  </ds:schemaRefs>
</ds:datastoreItem>
</file>

<file path=customXml/itemProps2.xml><?xml version="1.0" encoding="utf-8"?>
<ds:datastoreItem xmlns:ds="http://schemas.openxmlformats.org/officeDocument/2006/customXml" ds:itemID="{39D1B4F6-E1FE-4B64-ADB5-8B247CD4930D}">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6542</TotalTime>
  <Words>4745</Words>
  <Application>Microsoft Office PowerPoint</Application>
  <PresentationFormat>Widescreen</PresentationFormat>
  <Paragraphs>666</Paragraphs>
  <Slides>62</Slides>
  <Notes>26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62</vt:i4>
      </vt:variant>
    </vt:vector>
  </HeadingPairs>
  <TitlesOfParts>
    <vt:vector size="73" baseType="lpstr">
      <vt:lpstr>Arial</vt:lpstr>
      <vt:lpstr>Calibri</vt:lpstr>
      <vt:lpstr>Calibri Light</vt:lpstr>
      <vt:lpstr>Segoe UI</vt:lpstr>
      <vt:lpstr>Segoe UI Light</vt:lpstr>
      <vt:lpstr>Times New Roman</vt:lpstr>
      <vt:lpstr>Wingdings</vt:lpstr>
      <vt:lpstr>Azure Medium</vt:lpstr>
      <vt:lpstr>Office Theme</vt:lpstr>
      <vt:lpstr>1_Office Theme</vt:lpstr>
      <vt:lpstr>2_Office Theme</vt:lpstr>
      <vt:lpstr>Design Azure Web and Mobile Apps</vt:lpstr>
      <vt:lpstr>Jason Haley</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Which of the following technologies can you build a Web API with?</vt:lpstr>
      <vt:lpstr>What is the best option to add background processing to your app?</vt:lpstr>
      <vt:lpstr>Secure App Service – Azure AD</vt:lpstr>
      <vt:lpstr>Azure AD B2B vs B2C</vt:lpstr>
      <vt:lpstr>Secure App Service Options</vt:lpstr>
      <vt:lpstr>You have an on-premise ASP.NET MVC website that uses windows authentication.  Which of the following items are steps you need to take in moving it to Azure?</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You are concerned about the performance of a new WebApp and want to make sure it scales when it starts to get heavy use.  Which choice is the best for you to do?</vt:lpstr>
      <vt:lpstr>Design for Scalability and Performance</vt:lpstr>
      <vt:lpstr>Deploy Azure Web Apps to Multiple Regions</vt:lpstr>
      <vt:lpstr>You have a website that uses a lot of session state.  You need to move the site to Azure.  What two choices should you do?</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are having problems with stability of your latest website release.  What can you do to minimize downtime?</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launching a beta site and have little budget to spend.  You need to be ready in case the site or db goes down and are ok with some downtime.  What is the best thing to do?</vt:lpstr>
      <vt:lpstr>You are evaluating your Web Apps for disaster recovery.  What is the first thing you should look for?</vt:lpstr>
      <vt:lpstr>PowerPoint Presentation</vt:lpstr>
      <vt:lpstr>Design App Service Mobile Apps</vt:lpstr>
      <vt:lpstr>PowerPoint Presentation</vt:lpstr>
      <vt:lpstr>Offline Sync Capabilities</vt:lpstr>
      <vt:lpstr>You have a mobile app and need to allow your users to enter data while they are not online or connected to a network.  What do you need to do?</vt:lpstr>
      <vt:lpstr>Users of your mobile application need access to an on-premise database.  Which of the following are valid steps for exposing that data?</vt:lpstr>
      <vt:lpstr>PowerPoint Presentation</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Your Mobile App needs to authenticate users from an on-premise Active Directory.  What do you need to do?</vt:lpstr>
      <vt:lpstr>You have a Mobile App.  Your managers want an alert on their mobile app about sales numbers at the end of day.  How can you do that?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Jason Haley</cp:lastModifiedBy>
  <cp:revision>298</cp:revision>
  <dcterms:created xsi:type="dcterms:W3CDTF">2015-09-15T13:10:44Z</dcterms:created>
  <dcterms:modified xsi:type="dcterms:W3CDTF">2017-06-09T18:08:26Z</dcterms:modified>
</cp:coreProperties>
</file>