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3.jp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9" r:id="rId3"/>
  </p:sldMasterIdLst>
  <p:notesMasterIdLst>
    <p:notesMasterId r:id="rId66"/>
  </p:notesMasterIdLst>
  <p:handoutMasterIdLst>
    <p:handoutMasterId r:id="rId67"/>
  </p:handoutMasterIdLst>
  <p:sldIdLst>
    <p:sldId id="287" r:id="rId4"/>
    <p:sldId id="257" r:id="rId5"/>
    <p:sldId id="289" r:id="rId6"/>
    <p:sldId id="288" r:id="rId7"/>
    <p:sldId id="259" r:id="rId8"/>
    <p:sldId id="290" r:id="rId9"/>
    <p:sldId id="260" r:id="rId10"/>
    <p:sldId id="261" r:id="rId11"/>
    <p:sldId id="274" r:id="rId12"/>
    <p:sldId id="292" r:id="rId13"/>
    <p:sldId id="262" r:id="rId14"/>
    <p:sldId id="263" r:id="rId15"/>
    <p:sldId id="291" r:id="rId16"/>
    <p:sldId id="299" r:id="rId17"/>
    <p:sldId id="264" r:id="rId18"/>
    <p:sldId id="265" r:id="rId19"/>
    <p:sldId id="293" r:id="rId20"/>
    <p:sldId id="294" r:id="rId21"/>
    <p:sldId id="267" r:id="rId22"/>
    <p:sldId id="268" r:id="rId23"/>
    <p:sldId id="266" r:id="rId24"/>
    <p:sldId id="295" r:id="rId25"/>
    <p:sldId id="301" r:id="rId26"/>
    <p:sldId id="300" r:id="rId27"/>
    <p:sldId id="269" r:id="rId28"/>
    <p:sldId id="296" r:id="rId29"/>
    <p:sldId id="270" r:id="rId30"/>
    <p:sldId id="271" r:id="rId31"/>
    <p:sldId id="297" r:id="rId32"/>
    <p:sldId id="298" r:id="rId33"/>
    <p:sldId id="272" r:id="rId34"/>
    <p:sldId id="273" r:id="rId35"/>
    <p:sldId id="317" r:id="rId36"/>
    <p:sldId id="302" r:id="rId37"/>
    <p:sldId id="275" r:id="rId38"/>
    <p:sldId id="318" r:id="rId39"/>
    <p:sldId id="276" r:id="rId40"/>
    <p:sldId id="304" r:id="rId41"/>
    <p:sldId id="306" r:id="rId42"/>
    <p:sldId id="305" r:id="rId43"/>
    <p:sldId id="277" r:id="rId44"/>
    <p:sldId id="279" r:id="rId45"/>
    <p:sldId id="319" r:id="rId46"/>
    <p:sldId id="278" r:id="rId47"/>
    <p:sldId id="303" r:id="rId48"/>
    <p:sldId id="307" r:id="rId49"/>
    <p:sldId id="308" r:id="rId50"/>
    <p:sldId id="280" r:id="rId51"/>
    <p:sldId id="315" r:id="rId52"/>
    <p:sldId id="281" r:id="rId53"/>
    <p:sldId id="312" r:id="rId54"/>
    <p:sldId id="313" r:id="rId55"/>
    <p:sldId id="314" r:id="rId56"/>
    <p:sldId id="282" r:id="rId57"/>
    <p:sldId id="283" r:id="rId58"/>
    <p:sldId id="316" r:id="rId59"/>
    <p:sldId id="284" r:id="rId60"/>
    <p:sldId id="285" r:id="rId61"/>
    <p:sldId id="286" r:id="rId62"/>
    <p:sldId id="309" r:id="rId63"/>
    <p:sldId id="310" r:id="rId64"/>
    <p:sldId id="311"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11" autoAdjust="0"/>
    <p:restoredTop sz="77166" autoAdjust="0"/>
  </p:normalViewPr>
  <p:slideViewPr>
    <p:cSldViewPr snapToGrid="0">
      <p:cViewPr varScale="1">
        <p:scale>
          <a:sx n="85" d="100"/>
          <a:sy n="85" d="100"/>
        </p:scale>
        <p:origin x="1373" y="62"/>
      </p:cViewPr>
      <p:guideLst/>
    </p:cSldViewPr>
  </p:slideViewPr>
  <p:notesTextViewPr>
    <p:cViewPr>
      <p:scale>
        <a:sx n="1" d="1"/>
        <a:sy n="1" d="1"/>
      </p:scale>
      <p:origin x="0" y="0"/>
    </p:cViewPr>
  </p:notesTextViewPr>
  <p:sorterViewPr>
    <p:cViewPr>
      <p:scale>
        <a:sx n="100" d="100"/>
        <a:sy n="100" d="100"/>
      </p:scale>
      <p:origin x="0" y="-5592"/>
    </p:cViewPr>
  </p:sorterViewPr>
  <p:notesViewPr>
    <p:cSldViewPr snapToGrid="0">
      <p:cViewPr varScale="1">
        <p:scale>
          <a:sx n="67" d="100"/>
          <a:sy n="67"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72" Type="http://schemas.microsoft.com/office/2015/10/relationships/revisionInfo" Target="revisionInfo.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handoutMaster" Target="handoutMasters/handout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DD3D5F-E149-46DF-9DCA-EAF6439D8FBC}" type="doc">
      <dgm:prSet loTypeId="urn:microsoft.com/office/officeart/2008/layout/AlternatingHexagons" loCatId="list" qsTypeId="urn:microsoft.com/office/officeart/2005/8/quickstyle/simple1" qsCatId="simple" csTypeId="urn:microsoft.com/office/officeart/2005/8/colors/accent6_2" csCatId="accent6" phldr="1"/>
      <dgm:spPr/>
      <dgm:t>
        <a:bodyPr/>
        <a:lstStyle/>
        <a:p>
          <a:endParaRPr lang="en-US"/>
        </a:p>
      </dgm:t>
    </dgm:pt>
    <dgm:pt modelId="{EEA06D5F-AEF1-4E25-81CB-378F9FBE7219}">
      <dgm:prSet phldrT="[Text]"/>
      <dgm:spPr/>
      <dgm:t>
        <a:bodyPr/>
        <a:lstStyle/>
        <a:p>
          <a:r>
            <a:rPr lang="en-US" dirty="0">
              <a:solidFill>
                <a:schemeClr val="tx1"/>
              </a:solidFill>
            </a:rPr>
            <a:t>Web Apps</a:t>
          </a:r>
        </a:p>
      </dgm:t>
    </dgm:pt>
    <dgm:pt modelId="{0EA01D4C-DCEC-4CCE-B653-535F0EB94404}" type="parTrans" cxnId="{7C30BBA6-1795-4AD1-94AD-5D1D9ABD1214}">
      <dgm:prSet/>
      <dgm:spPr/>
      <dgm:t>
        <a:bodyPr/>
        <a:lstStyle/>
        <a:p>
          <a:endParaRPr lang="en-US">
            <a:solidFill>
              <a:schemeClr val="tx1"/>
            </a:solidFill>
          </a:endParaRPr>
        </a:p>
      </dgm:t>
    </dgm:pt>
    <dgm:pt modelId="{BBFAC1CF-FB45-4815-B4AD-A0064D1B9DF7}" type="sibTrans" cxnId="{7C30BBA6-1795-4AD1-94AD-5D1D9ABD1214}">
      <dgm:prSet/>
      <dgm:spPr/>
      <dgm:t>
        <a:bodyPr/>
        <a:lstStyle/>
        <a:p>
          <a:endParaRPr lang="en-US">
            <a:solidFill>
              <a:schemeClr val="tx1"/>
            </a:solidFill>
          </a:endParaRPr>
        </a:p>
      </dgm:t>
    </dgm:pt>
    <dgm:pt modelId="{E0AFAFCD-AA8A-4500-9959-A1BC2F2E91D9}">
      <dgm:prSet phldrT="[Text]"/>
      <dgm:spPr/>
      <dgm:t>
        <a:bodyPr/>
        <a:lstStyle/>
        <a:p>
          <a:r>
            <a:rPr lang="en-US" dirty="0">
              <a:solidFill>
                <a:schemeClr val="tx1"/>
              </a:solidFill>
            </a:rPr>
            <a:t>API Apps</a:t>
          </a:r>
        </a:p>
      </dgm:t>
    </dgm:pt>
    <dgm:pt modelId="{29A7C5C5-A3BE-4ACF-BC8A-5FE90DD957B8}" type="parTrans" cxnId="{2EAD1E6F-56E1-4A49-A179-1FE0B5DB0A68}">
      <dgm:prSet/>
      <dgm:spPr/>
      <dgm:t>
        <a:bodyPr/>
        <a:lstStyle/>
        <a:p>
          <a:endParaRPr lang="en-US"/>
        </a:p>
      </dgm:t>
    </dgm:pt>
    <dgm:pt modelId="{F00F1654-8B7E-415F-BA7E-A0FB777C25B9}" type="sibTrans" cxnId="{2EAD1E6F-56E1-4A49-A179-1FE0B5DB0A68}">
      <dgm:prSet/>
      <dgm:spPr/>
      <dgm:t>
        <a:bodyPr/>
        <a:lstStyle/>
        <a:p>
          <a:endParaRPr lang="en-US"/>
        </a:p>
      </dgm:t>
    </dgm:pt>
    <dgm:pt modelId="{45FCDEBB-46A0-4F97-B2E4-FED94528CF55}">
      <dgm:prSet phldrT="[Text]"/>
      <dgm:spPr/>
      <dgm:t>
        <a:bodyPr/>
        <a:lstStyle/>
        <a:p>
          <a:r>
            <a:rPr lang="en-US" dirty="0">
              <a:solidFill>
                <a:schemeClr val="tx1"/>
              </a:solidFill>
            </a:rPr>
            <a:t>Mobile Apps</a:t>
          </a:r>
        </a:p>
      </dgm:t>
    </dgm:pt>
    <dgm:pt modelId="{69966B63-0EA1-48CB-99C1-7291CFD86C55}" type="parTrans" cxnId="{AFDAA95E-2EE1-485E-8567-4AC08BE489F3}">
      <dgm:prSet/>
      <dgm:spPr/>
      <dgm:t>
        <a:bodyPr/>
        <a:lstStyle/>
        <a:p>
          <a:endParaRPr lang="en-US"/>
        </a:p>
      </dgm:t>
    </dgm:pt>
    <dgm:pt modelId="{723948D3-E4CA-49DD-BB51-F01AF4C1BE51}" type="sibTrans" cxnId="{AFDAA95E-2EE1-485E-8567-4AC08BE489F3}">
      <dgm:prSet/>
      <dgm:spPr/>
      <dgm:t>
        <a:bodyPr/>
        <a:lstStyle/>
        <a:p>
          <a:endParaRPr lang="en-US"/>
        </a:p>
      </dgm:t>
    </dgm:pt>
    <dgm:pt modelId="{6F109A8C-626D-4272-948A-3EA57AF2BB07}">
      <dgm:prSet phldrT="[Text]"/>
      <dgm:spPr/>
      <dgm:t>
        <a:bodyPr/>
        <a:lstStyle/>
        <a:p>
          <a:r>
            <a:rPr lang="en-US" dirty="0">
              <a:solidFill>
                <a:schemeClr val="tx1"/>
              </a:solidFill>
            </a:rPr>
            <a:t>Push Notification</a:t>
          </a:r>
        </a:p>
      </dgm:t>
    </dgm:pt>
    <dgm:pt modelId="{E5273ADC-2024-46AC-8BEB-BD17F371BF73}" type="parTrans" cxnId="{93C90F53-41E3-481E-B21A-54A044FA7988}">
      <dgm:prSet/>
      <dgm:spPr/>
      <dgm:t>
        <a:bodyPr/>
        <a:lstStyle/>
        <a:p>
          <a:endParaRPr lang="en-US"/>
        </a:p>
      </dgm:t>
    </dgm:pt>
    <dgm:pt modelId="{8FC1ED9F-CD37-4881-9098-AC00C92C9663}" type="sibTrans" cxnId="{93C90F53-41E3-481E-B21A-54A044FA7988}">
      <dgm:prSet/>
      <dgm:spPr/>
      <dgm:t>
        <a:bodyPr/>
        <a:lstStyle/>
        <a:p>
          <a:endParaRPr lang="en-US"/>
        </a:p>
      </dgm:t>
    </dgm:pt>
    <dgm:pt modelId="{351FC134-8697-4C99-AFA8-B90BC49F3901}" type="pres">
      <dgm:prSet presAssocID="{A6DD3D5F-E149-46DF-9DCA-EAF6439D8FBC}" presName="Name0" presStyleCnt="0">
        <dgm:presLayoutVars>
          <dgm:chMax/>
          <dgm:chPref/>
          <dgm:dir/>
          <dgm:animLvl val="lvl"/>
        </dgm:presLayoutVars>
      </dgm:prSet>
      <dgm:spPr/>
    </dgm:pt>
    <dgm:pt modelId="{C27083B2-9A0F-4FFA-BCE6-5FCE9BF5DF4C}" type="pres">
      <dgm:prSet presAssocID="{EEA06D5F-AEF1-4E25-81CB-378F9FBE7219}" presName="composite" presStyleCnt="0"/>
      <dgm:spPr/>
    </dgm:pt>
    <dgm:pt modelId="{7FFF41F5-4B85-4283-89BC-F72BB1DCDF17}" type="pres">
      <dgm:prSet presAssocID="{EEA06D5F-AEF1-4E25-81CB-378F9FBE7219}" presName="Parent1" presStyleLbl="node1" presStyleIdx="0" presStyleCnt="8">
        <dgm:presLayoutVars>
          <dgm:chMax val="1"/>
          <dgm:chPref val="1"/>
          <dgm:bulletEnabled val="1"/>
        </dgm:presLayoutVars>
      </dgm:prSet>
      <dgm:spPr/>
    </dgm:pt>
    <dgm:pt modelId="{9A53782E-84B7-495E-BB96-20026BD94B97}" type="pres">
      <dgm:prSet presAssocID="{EEA06D5F-AEF1-4E25-81CB-378F9FBE7219}" presName="Childtext1" presStyleLbl="revTx" presStyleIdx="0" presStyleCnt="4">
        <dgm:presLayoutVars>
          <dgm:chMax val="0"/>
          <dgm:chPref val="0"/>
          <dgm:bulletEnabled val="1"/>
        </dgm:presLayoutVars>
      </dgm:prSet>
      <dgm:spPr/>
    </dgm:pt>
    <dgm:pt modelId="{C8F46EF9-A892-40FC-8AFD-0A2A27FD9B8E}" type="pres">
      <dgm:prSet presAssocID="{EEA06D5F-AEF1-4E25-81CB-378F9FBE7219}" presName="BalanceSpacing" presStyleCnt="0"/>
      <dgm:spPr/>
    </dgm:pt>
    <dgm:pt modelId="{E418E733-20C6-49A0-997F-9C6B8905BA95}" type="pres">
      <dgm:prSet presAssocID="{EEA06D5F-AEF1-4E25-81CB-378F9FBE7219}" presName="BalanceSpacing1" presStyleCnt="0"/>
      <dgm:spPr/>
    </dgm:pt>
    <dgm:pt modelId="{9A30A22A-4099-4164-B490-37968B1380F3}" type="pres">
      <dgm:prSet presAssocID="{BBFAC1CF-FB45-4815-B4AD-A0064D1B9DF7}" presName="Accent1Text" presStyleLbl="node1" presStyleIdx="1" presStyleCnt="8"/>
      <dgm:spPr/>
    </dgm:pt>
    <dgm:pt modelId="{DF8E43ED-80DB-417F-9A98-A84A04451CE7}" type="pres">
      <dgm:prSet presAssocID="{BBFAC1CF-FB45-4815-B4AD-A0064D1B9DF7}" presName="spaceBetweenRectangles" presStyleCnt="0"/>
      <dgm:spPr/>
    </dgm:pt>
    <dgm:pt modelId="{B2606022-4E90-4A5D-B554-01A3A7DBE5DF}" type="pres">
      <dgm:prSet presAssocID="{E0AFAFCD-AA8A-4500-9959-A1BC2F2E91D9}" presName="composite" presStyleCnt="0"/>
      <dgm:spPr/>
    </dgm:pt>
    <dgm:pt modelId="{38DAE718-314F-46FF-AEEC-E5C092177F23}" type="pres">
      <dgm:prSet presAssocID="{E0AFAFCD-AA8A-4500-9959-A1BC2F2E91D9}" presName="Parent1" presStyleLbl="node1" presStyleIdx="2" presStyleCnt="8">
        <dgm:presLayoutVars>
          <dgm:chMax val="1"/>
          <dgm:chPref val="1"/>
          <dgm:bulletEnabled val="1"/>
        </dgm:presLayoutVars>
      </dgm:prSet>
      <dgm:spPr/>
    </dgm:pt>
    <dgm:pt modelId="{AA5C50D2-E4D2-47B7-8AC1-D486FD89BE89}" type="pres">
      <dgm:prSet presAssocID="{E0AFAFCD-AA8A-4500-9959-A1BC2F2E91D9}" presName="Childtext1" presStyleLbl="revTx" presStyleIdx="1" presStyleCnt="4">
        <dgm:presLayoutVars>
          <dgm:chMax val="0"/>
          <dgm:chPref val="0"/>
          <dgm:bulletEnabled val="1"/>
        </dgm:presLayoutVars>
      </dgm:prSet>
      <dgm:spPr/>
    </dgm:pt>
    <dgm:pt modelId="{C6BC9022-9653-4C06-80DF-29B1C08407F5}" type="pres">
      <dgm:prSet presAssocID="{E0AFAFCD-AA8A-4500-9959-A1BC2F2E91D9}" presName="BalanceSpacing" presStyleCnt="0"/>
      <dgm:spPr/>
    </dgm:pt>
    <dgm:pt modelId="{0E5E1B37-3485-47C0-9F1E-82A66D9FF99D}" type="pres">
      <dgm:prSet presAssocID="{E0AFAFCD-AA8A-4500-9959-A1BC2F2E91D9}" presName="BalanceSpacing1" presStyleCnt="0"/>
      <dgm:spPr/>
    </dgm:pt>
    <dgm:pt modelId="{23A5C1C4-6B9A-4C00-801C-B924C590785E}" type="pres">
      <dgm:prSet presAssocID="{F00F1654-8B7E-415F-BA7E-A0FB777C25B9}" presName="Accent1Text" presStyleLbl="node1" presStyleIdx="3" presStyleCnt="8"/>
      <dgm:spPr/>
    </dgm:pt>
    <dgm:pt modelId="{8B22A9DE-EEF4-4C7F-A095-3AC670FF8952}" type="pres">
      <dgm:prSet presAssocID="{F00F1654-8B7E-415F-BA7E-A0FB777C25B9}" presName="spaceBetweenRectangles" presStyleCnt="0"/>
      <dgm:spPr/>
    </dgm:pt>
    <dgm:pt modelId="{7A151083-D6FA-47BC-ACDF-626E8A3F40FA}" type="pres">
      <dgm:prSet presAssocID="{45FCDEBB-46A0-4F97-B2E4-FED94528CF55}" presName="composite" presStyleCnt="0"/>
      <dgm:spPr/>
    </dgm:pt>
    <dgm:pt modelId="{0C52180F-E727-475C-8E47-6AA6581C8ABB}" type="pres">
      <dgm:prSet presAssocID="{45FCDEBB-46A0-4F97-B2E4-FED94528CF55}" presName="Parent1" presStyleLbl="node1" presStyleIdx="4" presStyleCnt="8">
        <dgm:presLayoutVars>
          <dgm:chMax val="1"/>
          <dgm:chPref val="1"/>
          <dgm:bulletEnabled val="1"/>
        </dgm:presLayoutVars>
      </dgm:prSet>
      <dgm:spPr/>
    </dgm:pt>
    <dgm:pt modelId="{A7B5ED07-84A8-4832-9F17-0FF044B181BF}" type="pres">
      <dgm:prSet presAssocID="{45FCDEBB-46A0-4F97-B2E4-FED94528CF55}" presName="Childtext1" presStyleLbl="revTx" presStyleIdx="2" presStyleCnt="4">
        <dgm:presLayoutVars>
          <dgm:chMax val="0"/>
          <dgm:chPref val="0"/>
          <dgm:bulletEnabled val="1"/>
        </dgm:presLayoutVars>
      </dgm:prSet>
      <dgm:spPr/>
    </dgm:pt>
    <dgm:pt modelId="{9BD28F92-8A46-4474-8349-3076CD9FC19D}" type="pres">
      <dgm:prSet presAssocID="{45FCDEBB-46A0-4F97-B2E4-FED94528CF55}" presName="BalanceSpacing" presStyleCnt="0"/>
      <dgm:spPr/>
    </dgm:pt>
    <dgm:pt modelId="{4262610F-509D-405F-A53C-864BD0FEB89F}" type="pres">
      <dgm:prSet presAssocID="{45FCDEBB-46A0-4F97-B2E4-FED94528CF55}" presName="BalanceSpacing1" presStyleCnt="0"/>
      <dgm:spPr/>
    </dgm:pt>
    <dgm:pt modelId="{E54390C3-9455-4E9C-98D2-F94732B59FC6}" type="pres">
      <dgm:prSet presAssocID="{723948D3-E4CA-49DD-BB51-F01AF4C1BE51}" presName="Accent1Text" presStyleLbl="node1" presStyleIdx="5" presStyleCnt="8"/>
      <dgm:spPr/>
    </dgm:pt>
    <dgm:pt modelId="{B389C46F-44B7-483D-8DF0-23AE3DF4E3F2}" type="pres">
      <dgm:prSet presAssocID="{723948D3-E4CA-49DD-BB51-F01AF4C1BE51}" presName="spaceBetweenRectangles" presStyleCnt="0"/>
      <dgm:spPr/>
    </dgm:pt>
    <dgm:pt modelId="{550C6528-1051-4384-916B-24F00556071E}" type="pres">
      <dgm:prSet presAssocID="{6F109A8C-626D-4272-948A-3EA57AF2BB07}" presName="composite" presStyleCnt="0"/>
      <dgm:spPr/>
    </dgm:pt>
    <dgm:pt modelId="{89C7FF34-5701-4FE6-B510-FA37A4354CD2}" type="pres">
      <dgm:prSet presAssocID="{6F109A8C-626D-4272-948A-3EA57AF2BB07}" presName="Parent1" presStyleLbl="node1" presStyleIdx="6" presStyleCnt="8">
        <dgm:presLayoutVars>
          <dgm:chMax val="1"/>
          <dgm:chPref val="1"/>
          <dgm:bulletEnabled val="1"/>
        </dgm:presLayoutVars>
      </dgm:prSet>
      <dgm:spPr/>
    </dgm:pt>
    <dgm:pt modelId="{6D1F1779-EF99-413E-AA48-6808C74E44AD}" type="pres">
      <dgm:prSet presAssocID="{6F109A8C-626D-4272-948A-3EA57AF2BB07}" presName="Childtext1" presStyleLbl="revTx" presStyleIdx="3" presStyleCnt="4">
        <dgm:presLayoutVars>
          <dgm:chMax val="0"/>
          <dgm:chPref val="0"/>
          <dgm:bulletEnabled val="1"/>
        </dgm:presLayoutVars>
      </dgm:prSet>
      <dgm:spPr/>
    </dgm:pt>
    <dgm:pt modelId="{86E6081F-EF59-46CC-A11E-AA5B7412A46B}" type="pres">
      <dgm:prSet presAssocID="{6F109A8C-626D-4272-948A-3EA57AF2BB07}" presName="BalanceSpacing" presStyleCnt="0"/>
      <dgm:spPr/>
    </dgm:pt>
    <dgm:pt modelId="{FF839D38-A4A1-4DC9-A0D1-BCF254050597}" type="pres">
      <dgm:prSet presAssocID="{6F109A8C-626D-4272-948A-3EA57AF2BB07}" presName="BalanceSpacing1" presStyleCnt="0"/>
      <dgm:spPr/>
    </dgm:pt>
    <dgm:pt modelId="{378CFF39-73EE-458E-9620-47DD8E014E7C}" type="pres">
      <dgm:prSet presAssocID="{8FC1ED9F-CD37-4881-9098-AC00C92C9663}" presName="Accent1Text" presStyleLbl="node1" presStyleIdx="7" presStyleCnt="8"/>
      <dgm:spPr/>
    </dgm:pt>
  </dgm:ptLst>
  <dgm:cxnLst>
    <dgm:cxn modelId="{64579302-47B0-4745-846C-EDDB1332E2A0}" type="presOf" srcId="{BBFAC1CF-FB45-4815-B4AD-A0064D1B9DF7}" destId="{9A30A22A-4099-4164-B490-37968B1380F3}" srcOrd="0" destOrd="0" presId="urn:microsoft.com/office/officeart/2008/layout/AlternatingHexagons"/>
    <dgm:cxn modelId="{5E43BC1C-030F-48AF-B0EB-F1453344A210}" type="presOf" srcId="{6F109A8C-626D-4272-948A-3EA57AF2BB07}" destId="{89C7FF34-5701-4FE6-B510-FA37A4354CD2}" srcOrd="0" destOrd="0" presId="urn:microsoft.com/office/officeart/2008/layout/AlternatingHexagons"/>
    <dgm:cxn modelId="{AFDAA95E-2EE1-485E-8567-4AC08BE489F3}" srcId="{A6DD3D5F-E149-46DF-9DCA-EAF6439D8FBC}" destId="{45FCDEBB-46A0-4F97-B2E4-FED94528CF55}" srcOrd="2" destOrd="0" parTransId="{69966B63-0EA1-48CB-99C1-7291CFD86C55}" sibTransId="{723948D3-E4CA-49DD-BB51-F01AF4C1BE51}"/>
    <dgm:cxn modelId="{568FB267-90A1-477D-9558-574455AC9398}" type="presOf" srcId="{723948D3-E4CA-49DD-BB51-F01AF4C1BE51}" destId="{E54390C3-9455-4E9C-98D2-F94732B59FC6}" srcOrd="0" destOrd="0" presId="urn:microsoft.com/office/officeart/2008/layout/AlternatingHexagons"/>
    <dgm:cxn modelId="{383CED48-339E-4430-A6C7-32BB4AF9B34A}" type="presOf" srcId="{A6DD3D5F-E149-46DF-9DCA-EAF6439D8FBC}" destId="{351FC134-8697-4C99-AFA8-B90BC49F3901}" srcOrd="0" destOrd="0" presId="urn:microsoft.com/office/officeart/2008/layout/AlternatingHexagons"/>
    <dgm:cxn modelId="{2EAD1E6F-56E1-4A49-A179-1FE0B5DB0A68}" srcId="{A6DD3D5F-E149-46DF-9DCA-EAF6439D8FBC}" destId="{E0AFAFCD-AA8A-4500-9959-A1BC2F2E91D9}" srcOrd="1" destOrd="0" parTransId="{29A7C5C5-A3BE-4ACF-BC8A-5FE90DD957B8}" sibTransId="{F00F1654-8B7E-415F-BA7E-A0FB777C25B9}"/>
    <dgm:cxn modelId="{07BB264F-6805-41F0-B2E3-689A2692E06C}" type="presOf" srcId="{EEA06D5F-AEF1-4E25-81CB-378F9FBE7219}" destId="{7FFF41F5-4B85-4283-89BC-F72BB1DCDF17}" srcOrd="0" destOrd="0" presId="urn:microsoft.com/office/officeart/2008/layout/AlternatingHexagons"/>
    <dgm:cxn modelId="{93C90F53-41E3-481E-B21A-54A044FA7988}" srcId="{A6DD3D5F-E149-46DF-9DCA-EAF6439D8FBC}" destId="{6F109A8C-626D-4272-948A-3EA57AF2BB07}" srcOrd="3" destOrd="0" parTransId="{E5273ADC-2024-46AC-8BEB-BD17F371BF73}" sibTransId="{8FC1ED9F-CD37-4881-9098-AC00C92C9663}"/>
    <dgm:cxn modelId="{12869B9D-9BD2-42CC-8C23-6377C522CF9F}" type="presOf" srcId="{F00F1654-8B7E-415F-BA7E-A0FB777C25B9}" destId="{23A5C1C4-6B9A-4C00-801C-B924C590785E}" srcOrd="0" destOrd="0" presId="urn:microsoft.com/office/officeart/2008/layout/AlternatingHexagons"/>
    <dgm:cxn modelId="{7C30BBA6-1795-4AD1-94AD-5D1D9ABD1214}" srcId="{A6DD3D5F-E149-46DF-9DCA-EAF6439D8FBC}" destId="{EEA06D5F-AEF1-4E25-81CB-378F9FBE7219}" srcOrd="0" destOrd="0" parTransId="{0EA01D4C-DCEC-4CCE-B653-535F0EB94404}" sibTransId="{BBFAC1CF-FB45-4815-B4AD-A0064D1B9DF7}"/>
    <dgm:cxn modelId="{D67D12B5-7790-4643-9E19-C7D652F86BE1}" type="presOf" srcId="{E0AFAFCD-AA8A-4500-9959-A1BC2F2E91D9}" destId="{38DAE718-314F-46FF-AEEC-E5C092177F23}" srcOrd="0" destOrd="0" presId="urn:microsoft.com/office/officeart/2008/layout/AlternatingHexagons"/>
    <dgm:cxn modelId="{49F733C0-08BA-4BAC-A062-05233EAE733C}" type="presOf" srcId="{45FCDEBB-46A0-4F97-B2E4-FED94528CF55}" destId="{0C52180F-E727-475C-8E47-6AA6581C8ABB}" srcOrd="0" destOrd="0" presId="urn:microsoft.com/office/officeart/2008/layout/AlternatingHexagons"/>
    <dgm:cxn modelId="{734DFECF-DD42-4B35-8A9D-BE3D66E99093}" type="presOf" srcId="{8FC1ED9F-CD37-4881-9098-AC00C92C9663}" destId="{378CFF39-73EE-458E-9620-47DD8E014E7C}" srcOrd="0" destOrd="0" presId="urn:microsoft.com/office/officeart/2008/layout/AlternatingHexagons"/>
    <dgm:cxn modelId="{6C0B3D4B-7622-4BEC-B9B1-3942A4D6091B}" type="presParOf" srcId="{351FC134-8697-4C99-AFA8-B90BC49F3901}" destId="{C27083B2-9A0F-4FFA-BCE6-5FCE9BF5DF4C}" srcOrd="0" destOrd="0" presId="urn:microsoft.com/office/officeart/2008/layout/AlternatingHexagons"/>
    <dgm:cxn modelId="{95CC9E23-8A46-4B2B-8D22-451CF2124628}" type="presParOf" srcId="{C27083B2-9A0F-4FFA-BCE6-5FCE9BF5DF4C}" destId="{7FFF41F5-4B85-4283-89BC-F72BB1DCDF17}" srcOrd="0" destOrd="0" presId="urn:microsoft.com/office/officeart/2008/layout/AlternatingHexagons"/>
    <dgm:cxn modelId="{AE589807-8AD0-414D-AEFE-5C3ED93A999D}" type="presParOf" srcId="{C27083B2-9A0F-4FFA-BCE6-5FCE9BF5DF4C}" destId="{9A53782E-84B7-495E-BB96-20026BD94B97}" srcOrd="1" destOrd="0" presId="urn:microsoft.com/office/officeart/2008/layout/AlternatingHexagons"/>
    <dgm:cxn modelId="{1BE2201F-89E8-4801-8634-420EEDACE6AC}" type="presParOf" srcId="{C27083B2-9A0F-4FFA-BCE6-5FCE9BF5DF4C}" destId="{C8F46EF9-A892-40FC-8AFD-0A2A27FD9B8E}" srcOrd="2" destOrd="0" presId="urn:microsoft.com/office/officeart/2008/layout/AlternatingHexagons"/>
    <dgm:cxn modelId="{E033C768-CAC5-4AE2-8CF6-7938BF663B09}" type="presParOf" srcId="{C27083B2-9A0F-4FFA-BCE6-5FCE9BF5DF4C}" destId="{E418E733-20C6-49A0-997F-9C6B8905BA95}" srcOrd="3" destOrd="0" presId="urn:microsoft.com/office/officeart/2008/layout/AlternatingHexagons"/>
    <dgm:cxn modelId="{CD52EE5B-534A-4924-A1C0-F7503183252E}" type="presParOf" srcId="{C27083B2-9A0F-4FFA-BCE6-5FCE9BF5DF4C}" destId="{9A30A22A-4099-4164-B490-37968B1380F3}" srcOrd="4" destOrd="0" presId="urn:microsoft.com/office/officeart/2008/layout/AlternatingHexagons"/>
    <dgm:cxn modelId="{8D062B3C-96AD-4ACC-91F8-F8F85BB7FF4C}" type="presParOf" srcId="{351FC134-8697-4C99-AFA8-B90BC49F3901}" destId="{DF8E43ED-80DB-417F-9A98-A84A04451CE7}" srcOrd="1" destOrd="0" presId="urn:microsoft.com/office/officeart/2008/layout/AlternatingHexagons"/>
    <dgm:cxn modelId="{D7C77DD8-54A3-4B1C-90F5-30DADC2F1190}" type="presParOf" srcId="{351FC134-8697-4C99-AFA8-B90BC49F3901}" destId="{B2606022-4E90-4A5D-B554-01A3A7DBE5DF}" srcOrd="2" destOrd="0" presId="urn:microsoft.com/office/officeart/2008/layout/AlternatingHexagons"/>
    <dgm:cxn modelId="{003E2ACB-4A34-4B99-8580-F227792DE17D}" type="presParOf" srcId="{B2606022-4E90-4A5D-B554-01A3A7DBE5DF}" destId="{38DAE718-314F-46FF-AEEC-E5C092177F23}" srcOrd="0" destOrd="0" presId="urn:microsoft.com/office/officeart/2008/layout/AlternatingHexagons"/>
    <dgm:cxn modelId="{2EBFECE5-503F-41D9-8720-E7F7EDE07240}" type="presParOf" srcId="{B2606022-4E90-4A5D-B554-01A3A7DBE5DF}" destId="{AA5C50D2-E4D2-47B7-8AC1-D486FD89BE89}" srcOrd="1" destOrd="0" presId="urn:microsoft.com/office/officeart/2008/layout/AlternatingHexagons"/>
    <dgm:cxn modelId="{950BFE03-936E-4670-A359-0D76FAEA6F9F}" type="presParOf" srcId="{B2606022-4E90-4A5D-B554-01A3A7DBE5DF}" destId="{C6BC9022-9653-4C06-80DF-29B1C08407F5}" srcOrd="2" destOrd="0" presId="urn:microsoft.com/office/officeart/2008/layout/AlternatingHexagons"/>
    <dgm:cxn modelId="{90ACB9A5-16C5-46A1-BEA5-C83E1174E6A8}" type="presParOf" srcId="{B2606022-4E90-4A5D-B554-01A3A7DBE5DF}" destId="{0E5E1B37-3485-47C0-9F1E-82A66D9FF99D}" srcOrd="3" destOrd="0" presId="urn:microsoft.com/office/officeart/2008/layout/AlternatingHexagons"/>
    <dgm:cxn modelId="{03452E3E-ADC9-41A0-A669-38CFB8095344}" type="presParOf" srcId="{B2606022-4E90-4A5D-B554-01A3A7DBE5DF}" destId="{23A5C1C4-6B9A-4C00-801C-B924C590785E}" srcOrd="4" destOrd="0" presId="urn:microsoft.com/office/officeart/2008/layout/AlternatingHexagons"/>
    <dgm:cxn modelId="{F7CD0A4D-5410-4373-8EDE-7D18425BCE90}" type="presParOf" srcId="{351FC134-8697-4C99-AFA8-B90BC49F3901}" destId="{8B22A9DE-EEF4-4C7F-A095-3AC670FF8952}" srcOrd="3" destOrd="0" presId="urn:microsoft.com/office/officeart/2008/layout/AlternatingHexagons"/>
    <dgm:cxn modelId="{E898F676-6FF3-41B6-BEF5-2CD78CA4F4E6}" type="presParOf" srcId="{351FC134-8697-4C99-AFA8-B90BC49F3901}" destId="{7A151083-D6FA-47BC-ACDF-626E8A3F40FA}" srcOrd="4" destOrd="0" presId="urn:microsoft.com/office/officeart/2008/layout/AlternatingHexagons"/>
    <dgm:cxn modelId="{38D37A4D-55A0-4AEF-B642-70BCCA30371A}" type="presParOf" srcId="{7A151083-D6FA-47BC-ACDF-626E8A3F40FA}" destId="{0C52180F-E727-475C-8E47-6AA6581C8ABB}" srcOrd="0" destOrd="0" presId="urn:microsoft.com/office/officeart/2008/layout/AlternatingHexagons"/>
    <dgm:cxn modelId="{A1850351-12A4-4693-A796-4FE595032CED}" type="presParOf" srcId="{7A151083-D6FA-47BC-ACDF-626E8A3F40FA}" destId="{A7B5ED07-84A8-4832-9F17-0FF044B181BF}" srcOrd="1" destOrd="0" presId="urn:microsoft.com/office/officeart/2008/layout/AlternatingHexagons"/>
    <dgm:cxn modelId="{43966A6A-5A8A-40D9-AAE7-1996A193E5A1}" type="presParOf" srcId="{7A151083-D6FA-47BC-ACDF-626E8A3F40FA}" destId="{9BD28F92-8A46-4474-8349-3076CD9FC19D}" srcOrd="2" destOrd="0" presId="urn:microsoft.com/office/officeart/2008/layout/AlternatingHexagons"/>
    <dgm:cxn modelId="{0C1E8D9E-4B92-4F01-825A-C0C36DE3E6C7}" type="presParOf" srcId="{7A151083-D6FA-47BC-ACDF-626E8A3F40FA}" destId="{4262610F-509D-405F-A53C-864BD0FEB89F}" srcOrd="3" destOrd="0" presId="urn:microsoft.com/office/officeart/2008/layout/AlternatingHexagons"/>
    <dgm:cxn modelId="{71CC9E12-27E7-413E-B73D-CA92D1C9CBBD}" type="presParOf" srcId="{7A151083-D6FA-47BC-ACDF-626E8A3F40FA}" destId="{E54390C3-9455-4E9C-98D2-F94732B59FC6}" srcOrd="4" destOrd="0" presId="urn:microsoft.com/office/officeart/2008/layout/AlternatingHexagons"/>
    <dgm:cxn modelId="{1E4168D0-379B-4E0E-9F80-04E4627F047A}" type="presParOf" srcId="{351FC134-8697-4C99-AFA8-B90BC49F3901}" destId="{B389C46F-44B7-483D-8DF0-23AE3DF4E3F2}" srcOrd="5" destOrd="0" presId="urn:microsoft.com/office/officeart/2008/layout/AlternatingHexagons"/>
    <dgm:cxn modelId="{184DC78F-1797-434B-8869-92A13EECD050}" type="presParOf" srcId="{351FC134-8697-4C99-AFA8-B90BC49F3901}" destId="{550C6528-1051-4384-916B-24F00556071E}" srcOrd="6" destOrd="0" presId="urn:microsoft.com/office/officeart/2008/layout/AlternatingHexagons"/>
    <dgm:cxn modelId="{E3568BD1-F338-4DC8-AD26-E3A59A2A7D6D}" type="presParOf" srcId="{550C6528-1051-4384-916B-24F00556071E}" destId="{89C7FF34-5701-4FE6-B510-FA37A4354CD2}" srcOrd="0" destOrd="0" presId="urn:microsoft.com/office/officeart/2008/layout/AlternatingHexagons"/>
    <dgm:cxn modelId="{CB3A7C2A-3AC7-4F80-811B-B8BBFA3BD64C}" type="presParOf" srcId="{550C6528-1051-4384-916B-24F00556071E}" destId="{6D1F1779-EF99-413E-AA48-6808C74E44AD}" srcOrd="1" destOrd="0" presId="urn:microsoft.com/office/officeart/2008/layout/AlternatingHexagons"/>
    <dgm:cxn modelId="{1D1E1FF4-F756-45CD-9FBF-4B1A6038227D}" type="presParOf" srcId="{550C6528-1051-4384-916B-24F00556071E}" destId="{86E6081F-EF59-46CC-A11E-AA5B7412A46B}" srcOrd="2" destOrd="0" presId="urn:microsoft.com/office/officeart/2008/layout/AlternatingHexagons"/>
    <dgm:cxn modelId="{3BC805E2-C907-443F-B075-9E54FB2943C4}" type="presParOf" srcId="{550C6528-1051-4384-916B-24F00556071E}" destId="{FF839D38-A4A1-4DC9-A0D1-BCF254050597}" srcOrd="3" destOrd="0" presId="urn:microsoft.com/office/officeart/2008/layout/AlternatingHexagons"/>
    <dgm:cxn modelId="{C81C9E1F-62DC-4C01-9D55-ECC98983DBBB}" type="presParOf" srcId="{550C6528-1051-4384-916B-24F00556071E}" destId="{378CFF39-73EE-458E-9620-47DD8E014E7C}"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F41F5-4B85-4283-89BC-F72BB1DCDF17}">
      <dsp:nvSpPr>
        <dsp:cNvPr id="0" name=""/>
        <dsp:cNvSpPr/>
      </dsp:nvSpPr>
      <dsp:spPr>
        <a:xfrm rot="5400000">
          <a:off x="2305829" y="90575"/>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Web Apps</a:t>
          </a:r>
        </a:p>
      </dsp:txBody>
      <dsp:txXfrm rot="-5400000">
        <a:off x="2584650" y="216844"/>
        <a:ext cx="832470" cy="956861"/>
      </dsp:txXfrm>
    </dsp:sp>
    <dsp:sp modelId="{9A53782E-84B7-495E-BB96-20026BD94B97}">
      <dsp:nvSpPr>
        <dsp:cNvPr id="0" name=""/>
        <dsp:cNvSpPr/>
      </dsp:nvSpPr>
      <dsp:spPr>
        <a:xfrm>
          <a:off x="3642284" y="278241"/>
          <a:ext cx="1551366" cy="834068"/>
        </a:xfrm>
        <a:prstGeom prst="rect">
          <a:avLst/>
        </a:prstGeom>
        <a:noFill/>
        <a:ln>
          <a:noFill/>
        </a:ln>
        <a:effectLst/>
      </dsp:spPr>
      <dsp:style>
        <a:lnRef idx="0">
          <a:scrgbClr r="0" g="0" b="0"/>
        </a:lnRef>
        <a:fillRef idx="0">
          <a:scrgbClr r="0" g="0" b="0"/>
        </a:fillRef>
        <a:effectRef idx="0">
          <a:scrgbClr r="0" g="0" b="0"/>
        </a:effectRef>
        <a:fontRef idx="minor"/>
      </dsp:style>
    </dsp:sp>
    <dsp:sp modelId="{9A30A22A-4099-4164-B490-37968B1380F3}">
      <dsp:nvSpPr>
        <dsp:cNvPr id="0" name=""/>
        <dsp:cNvSpPr/>
      </dsp:nvSpPr>
      <dsp:spPr>
        <a:xfrm rot="5400000">
          <a:off x="999678" y="90575"/>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1278499" y="216844"/>
        <a:ext cx="832470" cy="956861"/>
      </dsp:txXfrm>
    </dsp:sp>
    <dsp:sp modelId="{38DAE718-314F-46FF-AEEC-E5C092177F23}">
      <dsp:nvSpPr>
        <dsp:cNvPr id="0" name=""/>
        <dsp:cNvSpPr/>
      </dsp:nvSpPr>
      <dsp:spPr>
        <a:xfrm rot="5400000">
          <a:off x="1650251" y="1270504"/>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API Apps</a:t>
          </a:r>
        </a:p>
      </dsp:txBody>
      <dsp:txXfrm rot="-5400000">
        <a:off x="1929072" y="1396773"/>
        <a:ext cx="832470" cy="956861"/>
      </dsp:txXfrm>
    </dsp:sp>
    <dsp:sp modelId="{AA5C50D2-E4D2-47B7-8AC1-D486FD89BE89}">
      <dsp:nvSpPr>
        <dsp:cNvPr id="0" name=""/>
        <dsp:cNvSpPr/>
      </dsp:nvSpPr>
      <dsp:spPr>
        <a:xfrm>
          <a:off x="189242" y="1458169"/>
          <a:ext cx="1501322" cy="834068"/>
        </a:xfrm>
        <a:prstGeom prst="rect">
          <a:avLst/>
        </a:prstGeom>
        <a:noFill/>
        <a:ln>
          <a:noFill/>
        </a:ln>
        <a:effectLst/>
      </dsp:spPr>
      <dsp:style>
        <a:lnRef idx="0">
          <a:scrgbClr r="0" g="0" b="0"/>
        </a:lnRef>
        <a:fillRef idx="0">
          <a:scrgbClr r="0" g="0" b="0"/>
        </a:fillRef>
        <a:effectRef idx="0">
          <a:scrgbClr r="0" g="0" b="0"/>
        </a:effectRef>
        <a:fontRef idx="minor"/>
      </dsp:style>
    </dsp:sp>
    <dsp:sp modelId="{23A5C1C4-6B9A-4C00-801C-B924C590785E}">
      <dsp:nvSpPr>
        <dsp:cNvPr id="0" name=""/>
        <dsp:cNvSpPr/>
      </dsp:nvSpPr>
      <dsp:spPr>
        <a:xfrm rot="5400000">
          <a:off x="2956402" y="1270504"/>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235223" y="1396773"/>
        <a:ext cx="832470" cy="956861"/>
      </dsp:txXfrm>
    </dsp:sp>
    <dsp:sp modelId="{0C52180F-E727-475C-8E47-6AA6581C8ABB}">
      <dsp:nvSpPr>
        <dsp:cNvPr id="0" name=""/>
        <dsp:cNvSpPr/>
      </dsp:nvSpPr>
      <dsp:spPr>
        <a:xfrm rot="5400000">
          <a:off x="2305829" y="2450432"/>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Mobile Apps</a:t>
          </a:r>
        </a:p>
      </dsp:txBody>
      <dsp:txXfrm rot="-5400000">
        <a:off x="2584650" y="2576701"/>
        <a:ext cx="832470" cy="956861"/>
      </dsp:txXfrm>
    </dsp:sp>
    <dsp:sp modelId="{A7B5ED07-84A8-4832-9F17-0FF044B181BF}">
      <dsp:nvSpPr>
        <dsp:cNvPr id="0" name=""/>
        <dsp:cNvSpPr/>
      </dsp:nvSpPr>
      <dsp:spPr>
        <a:xfrm>
          <a:off x="3642284" y="2638098"/>
          <a:ext cx="1551366" cy="834068"/>
        </a:xfrm>
        <a:prstGeom prst="rect">
          <a:avLst/>
        </a:prstGeom>
        <a:noFill/>
        <a:ln>
          <a:noFill/>
        </a:ln>
        <a:effectLst/>
      </dsp:spPr>
      <dsp:style>
        <a:lnRef idx="0">
          <a:scrgbClr r="0" g="0" b="0"/>
        </a:lnRef>
        <a:fillRef idx="0">
          <a:scrgbClr r="0" g="0" b="0"/>
        </a:fillRef>
        <a:effectRef idx="0">
          <a:scrgbClr r="0" g="0" b="0"/>
        </a:effectRef>
        <a:fontRef idx="minor"/>
      </dsp:style>
    </dsp:sp>
    <dsp:sp modelId="{E54390C3-9455-4E9C-98D2-F94732B59FC6}">
      <dsp:nvSpPr>
        <dsp:cNvPr id="0" name=""/>
        <dsp:cNvSpPr/>
      </dsp:nvSpPr>
      <dsp:spPr>
        <a:xfrm rot="5400000">
          <a:off x="999678" y="2450432"/>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278499" y="2576701"/>
        <a:ext cx="832470" cy="956861"/>
      </dsp:txXfrm>
    </dsp:sp>
    <dsp:sp modelId="{89C7FF34-5701-4FE6-B510-FA37A4354CD2}">
      <dsp:nvSpPr>
        <dsp:cNvPr id="0" name=""/>
        <dsp:cNvSpPr/>
      </dsp:nvSpPr>
      <dsp:spPr>
        <a:xfrm rot="5400000">
          <a:off x="1650251" y="3630361"/>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Push Notification</a:t>
          </a:r>
        </a:p>
      </dsp:txBody>
      <dsp:txXfrm rot="-5400000">
        <a:off x="1929072" y="3756630"/>
        <a:ext cx="832470" cy="956861"/>
      </dsp:txXfrm>
    </dsp:sp>
    <dsp:sp modelId="{6D1F1779-EF99-413E-AA48-6808C74E44AD}">
      <dsp:nvSpPr>
        <dsp:cNvPr id="0" name=""/>
        <dsp:cNvSpPr/>
      </dsp:nvSpPr>
      <dsp:spPr>
        <a:xfrm>
          <a:off x="189242" y="3818026"/>
          <a:ext cx="1501322" cy="834068"/>
        </a:xfrm>
        <a:prstGeom prst="rect">
          <a:avLst/>
        </a:prstGeom>
        <a:noFill/>
        <a:ln>
          <a:noFill/>
        </a:ln>
        <a:effectLst/>
      </dsp:spPr>
      <dsp:style>
        <a:lnRef idx="0">
          <a:scrgbClr r="0" g="0" b="0"/>
        </a:lnRef>
        <a:fillRef idx="0">
          <a:scrgbClr r="0" g="0" b="0"/>
        </a:fillRef>
        <a:effectRef idx="0">
          <a:scrgbClr r="0" g="0" b="0"/>
        </a:effectRef>
        <a:fontRef idx="minor"/>
      </dsp:style>
    </dsp:sp>
    <dsp:sp modelId="{378CFF39-73EE-458E-9620-47DD8E014E7C}">
      <dsp:nvSpPr>
        <dsp:cNvPr id="0" name=""/>
        <dsp:cNvSpPr/>
      </dsp:nvSpPr>
      <dsp:spPr>
        <a:xfrm rot="5400000">
          <a:off x="2956402" y="3630361"/>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235223" y="3756630"/>
        <a:ext cx="832470" cy="956861"/>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D44051-66E2-4006-80A2-BD85057051F8}" type="datetimeFigureOut">
              <a:rPr lang="en-US" smtClean="0"/>
              <a:t>6/10/2017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931D7F-161B-4D39-BB3B-69956891E63C}" type="slidenum">
              <a:rPr lang="en-US" smtClean="0"/>
              <a:t>‹#›</a:t>
            </a:fld>
            <a:endParaRPr lang="en-US"/>
          </a:p>
        </p:txBody>
      </p:sp>
    </p:spTree>
    <p:extLst>
      <p:ext uri="{BB962C8B-B14F-4D97-AF65-F5344CB8AC3E}">
        <p14:creationId xmlns:p14="http://schemas.microsoft.com/office/powerpoint/2010/main" val="336286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07CE4-6ECC-4F8B-9D67-3C1718795CEC}" type="datetimeFigureOut">
              <a:rPr lang="en-US" smtClean="0"/>
              <a:t>6/10/2017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E4902-292F-4370-AFC1-6D92B180E54E}" type="slidenum">
              <a:rPr lang="en-US" smtClean="0"/>
              <a:t>‹#›</a:t>
            </a:fld>
            <a:endParaRPr lang="en-US"/>
          </a:p>
        </p:txBody>
      </p:sp>
    </p:spTree>
    <p:extLst>
      <p:ext uri="{BB962C8B-B14F-4D97-AF65-F5344CB8AC3E}">
        <p14:creationId xmlns:p14="http://schemas.microsoft.com/office/powerpoint/2010/main" val="252596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17</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1E28791-93A6-439E-A164-099D382DBFD9}"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6/10/2017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2541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Web Apps for Scalability and Performance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Scale up an app in Azure</a:t>
            </a:r>
          </a:p>
          <a:p>
            <a:r>
              <a:rPr lang="en-US" dirty="0"/>
              <a:t>https://docs.microsoft.com/en-us/azure/app-service-web/web-sites-scale</a:t>
            </a:r>
          </a:p>
          <a:p>
            <a:endParaRPr lang="en-US" dirty="0"/>
          </a:p>
          <a:p>
            <a:r>
              <a:rPr lang="en-US" b="1" dirty="0"/>
              <a:t>Scale instance count manually or automatically</a:t>
            </a:r>
          </a:p>
          <a:p>
            <a:r>
              <a:rPr lang="en-US" dirty="0"/>
              <a:t>https://docs.microsoft.com/en-us/azure/monitoring-and-diagnostics/insights-how-to-scale?toc=%2fazure%2fapp-service-web%2ftoc.json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25</a:t>
            </a:fld>
            <a:endParaRPr lang="en-US"/>
          </a:p>
        </p:txBody>
      </p:sp>
    </p:spTree>
    <p:extLst>
      <p:ext uri="{BB962C8B-B14F-4D97-AF65-F5344CB8AC3E}">
        <p14:creationId xmlns:p14="http://schemas.microsoft.com/office/powerpoint/2010/main" val="2550650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Azure Web Sites : Scaling Your Web Application with Azure Web Sites</a:t>
            </a:r>
          </a:p>
          <a:p>
            <a:r>
              <a:rPr lang="en-US" dirty="0"/>
              <a:t>https://msdn.microsoft.com/en-us/magazine/dn786914.aspx</a:t>
            </a:r>
          </a:p>
          <a:p>
            <a:endParaRPr lang="en-US" dirty="0"/>
          </a:p>
          <a:p>
            <a:endParaRPr lang="en-US" dirty="0"/>
          </a:p>
          <a:p>
            <a:r>
              <a:rPr lang="en-US" dirty="0"/>
              <a:t>Deploy Azure Web Apps to Multiple Regions for High Availability</a:t>
            </a:r>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Add a Content Delivery Network (CDN) to an Azure App Service</a:t>
            </a:r>
          </a:p>
          <a:p>
            <a:r>
              <a:rPr lang="en-US" dirty="0"/>
              <a:t>https://docs.microsoft.com/en-us/azure/app-service-web/app-service-web-tutorial-content-delivery-network</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27</a:t>
            </a:fld>
            <a:endParaRPr lang="en-US"/>
          </a:p>
        </p:txBody>
      </p:sp>
    </p:spTree>
    <p:extLst>
      <p:ext uri="{BB962C8B-B14F-4D97-AF65-F5344CB8AC3E}">
        <p14:creationId xmlns:p14="http://schemas.microsoft.com/office/powerpoint/2010/main" val="2176661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 Azure Web Apps to Multiple Regions for High Availability</a:t>
            </a:r>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Add a Content Delivery Network (CDN) to an Azure App Service</a:t>
            </a:r>
          </a:p>
          <a:p>
            <a:r>
              <a:rPr lang="en-US" dirty="0"/>
              <a:t>https://docs.microsoft.com/en-us/azure/app-service-web/app-service-web-tutorial-content-delivery-network</a:t>
            </a:r>
          </a:p>
          <a:p>
            <a:endParaRPr lang="en-US" dirty="0"/>
          </a:p>
          <a:p>
            <a:r>
              <a:rPr lang="en-US" b="1" dirty="0"/>
              <a:t>Best Practices: Windows Azure Websites (WAWS)</a:t>
            </a:r>
          </a:p>
          <a:p>
            <a:r>
              <a:rPr lang="en-US" dirty="0"/>
              <a:t>https://azure.microsoft.com/en-us/blog/best-practices-windows-azure-websites-waws/</a:t>
            </a:r>
          </a:p>
        </p:txBody>
      </p:sp>
      <p:sp>
        <p:nvSpPr>
          <p:cNvPr id="4" name="Slide Number Placeholder 3"/>
          <p:cNvSpPr>
            <a:spLocks noGrp="1"/>
          </p:cNvSpPr>
          <p:nvPr>
            <p:ph type="sldNum" sz="quarter" idx="10"/>
          </p:nvPr>
        </p:nvSpPr>
        <p:spPr/>
        <p:txBody>
          <a:bodyPr/>
          <a:lstStyle/>
          <a:p>
            <a:fld id="{3C6E4902-292F-4370-AFC1-6D92B180E54E}" type="slidenum">
              <a:rPr lang="en-US" smtClean="0"/>
              <a:t>28</a:t>
            </a:fld>
            <a:endParaRPr lang="en-US"/>
          </a:p>
        </p:txBody>
      </p:sp>
    </p:spTree>
    <p:extLst>
      <p:ext uri="{BB962C8B-B14F-4D97-AF65-F5344CB8AC3E}">
        <p14:creationId xmlns:p14="http://schemas.microsoft.com/office/powerpoint/2010/main" val="4012784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 Web Apps</a:t>
            </a:r>
          </a:p>
          <a:p>
            <a:endParaRPr lang="en-US" dirty="0"/>
          </a:p>
          <a:p>
            <a:r>
              <a:rPr lang="en-US" b="1" dirty="0"/>
              <a:t>Deploy your app to Azure App Service</a:t>
            </a:r>
          </a:p>
          <a:p>
            <a:r>
              <a:rPr lang="en-US" dirty="0"/>
              <a:t>https://docs.microsoft.com/en-us/azure/app-service-web/web-sites-deploy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31</a:t>
            </a:fld>
            <a:endParaRPr lang="en-US"/>
          </a:p>
        </p:txBody>
      </p:sp>
    </p:spTree>
    <p:extLst>
      <p:ext uri="{BB962C8B-B14F-4D97-AF65-F5344CB8AC3E}">
        <p14:creationId xmlns:p14="http://schemas.microsoft.com/office/powerpoint/2010/main" val="3397663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Azure Web Apps with Minimal Downtime</a:t>
            </a:r>
          </a:p>
          <a:p>
            <a:endParaRPr lang="en-US" dirty="0"/>
          </a:p>
          <a:p>
            <a:r>
              <a:rPr lang="en-US" b="1" dirty="0"/>
              <a:t>Set up staging environments in Azure App Service</a:t>
            </a:r>
          </a:p>
          <a:p>
            <a:r>
              <a:rPr lang="en-US" dirty="0"/>
              <a:t>https://docs.microsoft.com/en-us/azure/app-service-web/web-sites-staged-publishing</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32</a:t>
            </a:fld>
            <a:endParaRPr lang="en-US"/>
          </a:p>
        </p:txBody>
      </p:sp>
    </p:spTree>
    <p:extLst>
      <p:ext uri="{BB962C8B-B14F-4D97-AF65-F5344CB8AC3E}">
        <p14:creationId xmlns:p14="http://schemas.microsoft.com/office/powerpoint/2010/main" val="21762896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Web Apps for Business Continuity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**Restore from Azure Backup Vault - SQL DB has to be set for long term retention</a:t>
            </a:r>
          </a:p>
          <a:p>
            <a:endParaRPr lang="en-US" dirty="0"/>
          </a:p>
          <a:p>
            <a:r>
              <a:rPr lang="en-US" dirty="0"/>
              <a:t>Built in HA for App Service, SQL Database and Storage</a:t>
            </a:r>
          </a:p>
          <a:p>
            <a:endParaRPr lang="en-US" dirty="0"/>
          </a:p>
          <a:p>
            <a:r>
              <a:rPr lang="en-US" sz="1200" b="1" i="0" kern="1200" dirty="0">
                <a:solidFill>
                  <a:schemeClr val="tx1"/>
                </a:solidFill>
                <a:effectLst/>
                <a:latin typeface="+mn-lt"/>
                <a:ea typeface="+mn-ea"/>
                <a:cs typeface="+mn-cs"/>
              </a:rPr>
              <a:t>Business Continuity</a:t>
            </a:r>
            <a:r>
              <a:rPr lang="en-US" sz="1200" b="0" i="0" kern="1200" dirty="0">
                <a:solidFill>
                  <a:schemeClr val="tx1"/>
                </a:solidFill>
                <a:effectLst/>
                <a:latin typeface="+mn-lt"/>
                <a:ea typeface="+mn-ea"/>
                <a:cs typeface="+mn-cs"/>
              </a:rPr>
              <a:t> (BC) is defined as the capability of the organization to continue delivery of products or services at acceptable predefined levels following a disruptive incident. ( Source: ISO 22301:2012)</a:t>
            </a:r>
            <a:endParaRPr lang="en-US" dirty="0"/>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Overview of business continuity with Azure SQL Database</a:t>
            </a:r>
          </a:p>
          <a:p>
            <a:r>
              <a:rPr lang="en-US" dirty="0"/>
              <a:t>https://docs.microsoft.com/en-us/azure/sql-database/sql-database-business-continuity</a:t>
            </a:r>
          </a:p>
          <a:p>
            <a:endParaRPr lang="en-US" dirty="0"/>
          </a:p>
          <a:p>
            <a:r>
              <a:rPr lang="en-US" b="1" dirty="0"/>
              <a:t>Designing resilient applications for Azure</a:t>
            </a:r>
            <a:endParaRPr lang="en-US" dirty="0"/>
          </a:p>
          <a:p>
            <a:r>
              <a:rPr lang="en-US" dirty="0"/>
              <a:t>https://docs.microsoft.com/en-us/azure/architecture/resiliency/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35</a:t>
            </a:fld>
            <a:endParaRPr lang="en-US"/>
          </a:p>
        </p:txBody>
      </p:sp>
    </p:spTree>
    <p:extLst>
      <p:ext uri="{BB962C8B-B14F-4D97-AF65-F5344CB8AC3E}">
        <p14:creationId xmlns:p14="http://schemas.microsoft.com/office/powerpoint/2010/main" val="2466595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Configure Data Replication Patterns</a:t>
            </a:r>
          </a:p>
          <a:p>
            <a:endParaRPr lang="en-US" dirty="0"/>
          </a:p>
          <a:p>
            <a:r>
              <a:rPr lang="en-US" b="1" dirty="0"/>
              <a:t>Data Replication and Synchronization Guidance</a:t>
            </a:r>
          </a:p>
          <a:p>
            <a:r>
              <a:rPr lang="en-US" dirty="0"/>
              <a:t>https://msdn.microsoft.com/en-us/library/dn589787.aspx</a:t>
            </a:r>
          </a:p>
          <a:p>
            <a:endParaRPr lang="en-US" dirty="0"/>
          </a:p>
          <a:p>
            <a:r>
              <a:rPr lang="en-US" b="1" dirty="0"/>
              <a:t>Azure Storage replication</a:t>
            </a:r>
          </a:p>
          <a:p>
            <a:r>
              <a:rPr lang="en-US" dirty="0"/>
              <a:t>https://docs.microsoft.com/en-us/azure/storage/storage-redundancy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37</a:t>
            </a:fld>
            <a:endParaRPr lang="en-US"/>
          </a:p>
        </p:txBody>
      </p:sp>
    </p:spTree>
    <p:extLst>
      <p:ext uri="{BB962C8B-B14F-4D97-AF65-F5344CB8AC3E}">
        <p14:creationId xmlns:p14="http://schemas.microsoft.com/office/powerpoint/2010/main" val="270245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up and Restore Data</a:t>
            </a:r>
          </a:p>
          <a:p>
            <a:endParaRPr lang="en-US" dirty="0"/>
          </a:p>
          <a:p>
            <a:r>
              <a:rPr lang="en-US" dirty="0"/>
              <a:t>** For a database to appear in this list, its connection string must exist in the </a:t>
            </a:r>
            <a:r>
              <a:rPr lang="en-US" b="1" dirty="0"/>
              <a:t>Connection strings</a:t>
            </a:r>
            <a:r>
              <a:rPr lang="en-US" dirty="0"/>
              <a:t> section of the </a:t>
            </a:r>
            <a:r>
              <a:rPr lang="en-US" b="1" dirty="0"/>
              <a:t>Application settings</a:t>
            </a:r>
            <a:r>
              <a:rPr lang="en-US" dirty="0"/>
              <a:t> blade for your app.</a:t>
            </a:r>
          </a:p>
          <a:p>
            <a:endParaRPr lang="en-US" dirty="0"/>
          </a:p>
          <a:p>
            <a:r>
              <a:rPr lang="en-US" b="1" dirty="0"/>
              <a:t>Back up your app in Azure</a:t>
            </a:r>
          </a:p>
          <a:p>
            <a:r>
              <a:rPr lang="en-US" dirty="0"/>
              <a:t>https://docs.microsoft.com/en-us/azure/app-service-web/web-sites-backup</a:t>
            </a:r>
          </a:p>
          <a:p>
            <a:endParaRPr lang="en-US" dirty="0"/>
          </a:p>
          <a:p>
            <a:r>
              <a:rPr lang="en-US" b="1" dirty="0"/>
              <a:t>Restore an app in Azure</a:t>
            </a:r>
          </a:p>
          <a:p>
            <a:r>
              <a:rPr lang="en-US" dirty="0"/>
              <a:t>https://docs.microsoft.com/en-us/azure/app-service-web/web-sites-restore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41</a:t>
            </a:fld>
            <a:endParaRPr lang="en-US"/>
          </a:p>
        </p:txBody>
      </p:sp>
    </p:spTree>
    <p:extLst>
      <p:ext uri="{BB962C8B-B14F-4D97-AF65-F5344CB8AC3E}">
        <p14:creationId xmlns:p14="http://schemas.microsoft.com/office/powerpoint/2010/main" val="1322276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Back up and Restore Data</a:t>
            </a:r>
          </a:p>
          <a:p>
            <a:endParaRPr lang="en-US" b="1" dirty="0"/>
          </a:p>
          <a:p>
            <a:r>
              <a:rPr lang="en-US" b="1" dirty="0"/>
              <a:t>Restore an app in Azure</a:t>
            </a:r>
          </a:p>
          <a:p>
            <a:r>
              <a:rPr lang="en-US" dirty="0"/>
              <a:t>https://docs.microsoft.com/en-us/azure/app-service-web/web-sites-restore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42</a:t>
            </a:fld>
            <a:endParaRPr lang="en-US"/>
          </a:p>
        </p:txBody>
      </p:sp>
    </p:spTree>
    <p:extLst>
      <p:ext uri="{BB962C8B-B14F-4D97-AF65-F5344CB8AC3E}">
        <p14:creationId xmlns:p14="http://schemas.microsoft.com/office/powerpoint/2010/main" val="27997329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for Disaster Recovery</a:t>
            </a:r>
          </a:p>
          <a:p>
            <a:endParaRPr lang="en-US" dirty="0"/>
          </a:p>
          <a:p>
            <a:r>
              <a:rPr lang="en-US" b="1" dirty="0"/>
              <a:t>Availability checklist</a:t>
            </a:r>
          </a:p>
          <a:p>
            <a:r>
              <a:rPr lang="en-US" dirty="0"/>
              <a:t>https://docs.microsoft.com/en-us/azure/architecture/checklist/availability</a:t>
            </a:r>
          </a:p>
          <a:p>
            <a:endParaRPr lang="en-US" dirty="0"/>
          </a:p>
          <a:p>
            <a:r>
              <a:rPr lang="en-US" b="1" dirty="0"/>
              <a:t>Best Practices: Windows Azure Websites (WAWS)</a:t>
            </a:r>
          </a:p>
          <a:p>
            <a:r>
              <a:rPr lang="en-US" dirty="0"/>
              <a:t>https://azure.microsoft.com/en-us/blog/best-practices-windows-azure-websites-waws/</a:t>
            </a:r>
          </a:p>
          <a:p>
            <a:endParaRPr lang="en-US" dirty="0"/>
          </a:p>
          <a:p>
            <a:r>
              <a:rPr lang="en-US" sz="1200" b="1" kern="1200" dirty="0">
                <a:solidFill>
                  <a:schemeClr val="tx1"/>
                </a:solidFill>
                <a:effectLst/>
                <a:latin typeface="+mn-lt"/>
                <a:ea typeface="+mn-ea"/>
                <a:cs typeface="+mn-cs"/>
              </a:rPr>
              <a:t>Disaster recovery</a:t>
            </a:r>
            <a:r>
              <a:rPr lang="en-US" sz="1200" b="0" kern="1200" dirty="0">
                <a:solidFill>
                  <a:schemeClr val="tx1"/>
                </a:solidFill>
                <a:effectLst/>
                <a:latin typeface="+mn-lt"/>
                <a:ea typeface="+mn-ea"/>
                <a:cs typeface="+mn-cs"/>
              </a:rPr>
              <a:t> (DR) involves a set of policies and procedures to enable the </a:t>
            </a:r>
            <a:r>
              <a:rPr lang="en-US" sz="1200" b="1" kern="1200" dirty="0">
                <a:solidFill>
                  <a:schemeClr val="tx1"/>
                </a:solidFill>
                <a:effectLst/>
                <a:latin typeface="+mn-lt"/>
                <a:ea typeface="+mn-ea"/>
                <a:cs typeface="+mn-cs"/>
              </a:rPr>
              <a:t>recovery</a:t>
            </a:r>
            <a:r>
              <a:rPr lang="en-US" sz="1200" b="0" kern="1200" dirty="0">
                <a:solidFill>
                  <a:schemeClr val="tx1"/>
                </a:solidFill>
                <a:effectLst/>
                <a:latin typeface="+mn-lt"/>
                <a:ea typeface="+mn-ea"/>
                <a:cs typeface="+mn-cs"/>
              </a:rPr>
              <a:t> or continuation of vital technology infrastructure and systems following a natural or human-induced </a:t>
            </a:r>
            <a:r>
              <a:rPr lang="en-US" sz="1200" b="1" kern="1200" dirty="0">
                <a:solidFill>
                  <a:schemeClr val="tx1"/>
                </a:solidFill>
                <a:effectLst/>
                <a:latin typeface="+mn-lt"/>
                <a:ea typeface="+mn-ea"/>
                <a:cs typeface="+mn-cs"/>
              </a:rPr>
              <a:t>disaster</a:t>
            </a:r>
            <a:r>
              <a:rPr lang="en-US" sz="1200" b="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44</a:t>
            </a:fld>
            <a:endParaRPr lang="en-US"/>
          </a:p>
        </p:txBody>
      </p:sp>
    </p:spTree>
    <p:extLst>
      <p:ext uri="{BB962C8B-B14F-4D97-AF65-F5344CB8AC3E}">
        <p14:creationId xmlns:p14="http://schemas.microsoft.com/office/powerpoint/2010/main" val="422686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a:t>
            </a:fld>
            <a:endParaRPr lang="en-US"/>
          </a:p>
        </p:txBody>
      </p:sp>
    </p:spTree>
    <p:extLst>
      <p:ext uri="{BB962C8B-B14F-4D97-AF65-F5344CB8AC3E}">
        <p14:creationId xmlns:p14="http://schemas.microsoft.com/office/powerpoint/2010/main" val="27048446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What is Mobile Apps?</a:t>
            </a:r>
          </a:p>
          <a:p>
            <a:r>
              <a:rPr lang="en-US" dirty="0"/>
              <a:t>https://docs.microsoft.com/en-us/azure/app-service-mobile/app-service-mobile-value-prop</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48</a:t>
            </a:fld>
            <a:endParaRPr lang="en-US"/>
          </a:p>
        </p:txBody>
      </p:sp>
    </p:spTree>
    <p:extLst>
      <p:ext uri="{BB962C8B-B14F-4D97-AF65-F5344CB8AC3E}">
        <p14:creationId xmlns:p14="http://schemas.microsoft.com/office/powerpoint/2010/main" val="36748917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Integrate Offline Sync Capabilities Into an Application</a:t>
            </a:r>
          </a:p>
          <a:p>
            <a:endParaRPr lang="en-US" dirty="0"/>
          </a:p>
          <a:p>
            <a:r>
              <a:rPr lang="en-US" b="1" dirty="0"/>
              <a:t>Offline Data Sync in Azure Mobile Apps</a:t>
            </a:r>
          </a:p>
          <a:p>
            <a:r>
              <a:rPr lang="en-US" dirty="0"/>
              <a:t>https://docs.microsoft.com/en-us/azure/app-service-mobile/app-service-mobile-offline-data-sync</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50</a:t>
            </a:fld>
            <a:endParaRPr lang="en-US"/>
          </a:p>
        </p:txBody>
      </p:sp>
    </p:spTree>
    <p:extLst>
      <p:ext uri="{BB962C8B-B14F-4D97-AF65-F5344CB8AC3E}">
        <p14:creationId xmlns:p14="http://schemas.microsoft.com/office/powerpoint/2010/main" val="29990900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Extend Mobile Apps using Custom Code</a:t>
            </a:r>
          </a:p>
          <a:p>
            <a:endParaRPr lang="en-US" dirty="0"/>
          </a:p>
          <a:p>
            <a:r>
              <a:rPr lang="en-US" dirty="0"/>
              <a:t>Android</a:t>
            </a:r>
          </a:p>
          <a:p>
            <a:r>
              <a:rPr lang="en-US" dirty="0"/>
              <a:t>https://docs.microsoft.com/en-us/azure/app-service-mobile/app-service-mobile-android-how-to-use-client-library</a:t>
            </a:r>
          </a:p>
          <a:p>
            <a:endParaRPr lang="en-US" dirty="0"/>
          </a:p>
          <a:p>
            <a:r>
              <a:rPr lang="en-US" dirty="0"/>
              <a:t>Cordova</a:t>
            </a:r>
          </a:p>
          <a:p>
            <a:r>
              <a:rPr lang="en-US" dirty="0"/>
              <a:t>https://docs.microsoft.com/en-us/azure/app-service-mobile/app-service-mobile-cordova-how-to-use-client-library</a:t>
            </a:r>
          </a:p>
          <a:p>
            <a:endParaRPr lang="en-US" dirty="0"/>
          </a:p>
          <a:p>
            <a:r>
              <a:rPr lang="en-US" dirty="0"/>
              <a:t>iOS</a:t>
            </a:r>
          </a:p>
          <a:p>
            <a:r>
              <a:rPr lang="en-US" dirty="0"/>
              <a:t>https://docs.microsoft.com/en-us/azure/app-service-mobile/app-service-mobile-ios-how-to-use-client-library</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54</a:t>
            </a:fld>
            <a:endParaRPr lang="en-US"/>
          </a:p>
        </p:txBody>
      </p:sp>
    </p:spTree>
    <p:extLst>
      <p:ext uri="{BB962C8B-B14F-4D97-AF65-F5344CB8AC3E}">
        <p14:creationId xmlns:p14="http://schemas.microsoft.com/office/powerpoint/2010/main" val="2855429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Implement Mobile Apps Using Microsoft .NET or node.js</a:t>
            </a:r>
          </a:p>
          <a:p>
            <a:endParaRPr lang="en-US" dirty="0"/>
          </a:p>
          <a:p>
            <a:r>
              <a:rPr lang="en-US" dirty="0"/>
              <a:t>.NET</a:t>
            </a:r>
          </a:p>
          <a:p>
            <a:r>
              <a:rPr lang="en-US" dirty="0"/>
              <a:t>https://docs.microsoft.com/en-us/azure/app-service-mobile/app-service-mobile-dotnet-backend-how-to-use-server-sdk</a:t>
            </a:r>
          </a:p>
          <a:p>
            <a:endParaRPr lang="en-US" dirty="0"/>
          </a:p>
          <a:p>
            <a:r>
              <a:rPr lang="en-US" dirty="0"/>
              <a:t>Node.js</a:t>
            </a:r>
          </a:p>
          <a:p>
            <a:r>
              <a:rPr lang="en-US" dirty="0"/>
              <a:t>https://docs.microsoft.com/en-us/azure/app-service-mobile/app-service-mobile-node-backend-how-to-use-server-sdk</a:t>
            </a:r>
          </a:p>
        </p:txBody>
      </p:sp>
      <p:sp>
        <p:nvSpPr>
          <p:cNvPr id="4" name="Slide Number Placeholder 3"/>
          <p:cNvSpPr>
            <a:spLocks noGrp="1"/>
          </p:cNvSpPr>
          <p:nvPr>
            <p:ph type="sldNum" sz="quarter" idx="10"/>
          </p:nvPr>
        </p:nvSpPr>
        <p:spPr/>
        <p:txBody>
          <a:bodyPr/>
          <a:lstStyle/>
          <a:p>
            <a:fld id="{3C6E4902-292F-4370-AFC1-6D92B180E54E}" type="slidenum">
              <a:rPr lang="en-US" smtClean="0"/>
              <a:t>55</a:t>
            </a:fld>
            <a:endParaRPr lang="en-US"/>
          </a:p>
        </p:txBody>
      </p:sp>
    </p:spTree>
    <p:extLst>
      <p:ext uri="{BB962C8B-B14F-4D97-AF65-F5344CB8AC3E}">
        <p14:creationId xmlns:p14="http://schemas.microsoft.com/office/powerpoint/2010/main" val="8484070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Secure Mobile Apps Using Azure AD</a:t>
            </a:r>
          </a:p>
          <a:p>
            <a:endParaRPr lang="en-US" dirty="0"/>
          </a:p>
          <a:p>
            <a:r>
              <a:rPr lang="en-US" b="1" dirty="0"/>
              <a:t>How to configure your App Service application to use Azure Active Directory login</a:t>
            </a:r>
          </a:p>
          <a:p>
            <a:r>
              <a:rPr lang="en-US" dirty="0"/>
              <a:t>https://docs.microsoft.com/en-us/azure/app-service-mobile/app-service-mobile-how-to-configure-active-directory-authentication</a:t>
            </a:r>
          </a:p>
          <a:p>
            <a:endParaRPr lang="en-US" dirty="0"/>
          </a:p>
          <a:p>
            <a:r>
              <a:rPr lang="en-US" b="1" dirty="0"/>
              <a:t>Authentication and Authorization in Azure Mobile Apps</a:t>
            </a:r>
          </a:p>
          <a:p>
            <a:r>
              <a:rPr lang="en-US" dirty="0"/>
              <a:t>https://docs.microsoft.com/en-us/azure/app-service-mobile/app-service-mobile-auth</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57</a:t>
            </a:fld>
            <a:endParaRPr lang="en-US"/>
          </a:p>
        </p:txBody>
      </p:sp>
    </p:spTree>
    <p:extLst>
      <p:ext uri="{BB962C8B-B14F-4D97-AF65-F5344CB8AC3E}">
        <p14:creationId xmlns:p14="http://schemas.microsoft.com/office/powerpoint/2010/main" val="18701827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 Push Notification Services in Mobile Apps</a:t>
            </a:r>
          </a:p>
          <a:p>
            <a:endParaRPr lang="en-US" dirty="0"/>
          </a:p>
          <a:p>
            <a:r>
              <a:rPr lang="en-US" b="1" dirty="0"/>
              <a:t>Add push notifications to your Windows app</a:t>
            </a:r>
          </a:p>
          <a:p>
            <a:r>
              <a:rPr lang="en-US" dirty="0"/>
              <a:t>https://docs.microsoft.com/en-us/azure/app-service-mobile/app-service-mobile-windows-store-dotnet-get-started-push</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58</a:t>
            </a:fld>
            <a:endParaRPr lang="en-US"/>
          </a:p>
        </p:txBody>
      </p:sp>
    </p:spTree>
    <p:extLst>
      <p:ext uri="{BB962C8B-B14F-4D97-AF65-F5344CB8AC3E}">
        <p14:creationId xmlns:p14="http://schemas.microsoft.com/office/powerpoint/2010/main" val="29120639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 Push Notifications to All Subscribers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 Push Notifications to Specific Subscribers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 Push Notifications to a Segment of Subscribers</a:t>
            </a:r>
          </a:p>
          <a:p>
            <a:endParaRPr lang="en-US" dirty="0"/>
          </a:p>
          <a:p>
            <a:r>
              <a:rPr lang="en-US" b="1" dirty="0"/>
              <a:t>Azure Notification Hubs</a:t>
            </a:r>
          </a:p>
          <a:p>
            <a:r>
              <a:rPr lang="en-US" b="0" dirty="0"/>
              <a:t>https://docs.microsoft.com/en-us/azure/notification-hubs/notification-hubs-push-notification-overview</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59</a:t>
            </a:fld>
            <a:endParaRPr lang="en-US"/>
          </a:p>
        </p:txBody>
      </p:sp>
    </p:spTree>
    <p:extLst>
      <p:ext uri="{BB962C8B-B14F-4D97-AF65-F5344CB8AC3E}">
        <p14:creationId xmlns:p14="http://schemas.microsoft.com/office/powerpoint/2010/main" val="3967203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8</a:t>
            </a:fld>
            <a:endParaRPr lang="en-US"/>
          </a:p>
        </p:txBody>
      </p:sp>
    </p:spTree>
    <p:extLst>
      <p:ext uri="{BB962C8B-B14F-4D97-AF65-F5344CB8AC3E}">
        <p14:creationId xmlns:p14="http://schemas.microsoft.com/office/powerpoint/2010/main" val="1457632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App Service Plans</a:t>
            </a:r>
          </a:p>
          <a:p>
            <a:endParaRPr lang="en-US" dirty="0"/>
          </a:p>
          <a:p>
            <a:r>
              <a:rPr lang="en-US" b="1" dirty="0"/>
              <a:t>Azure App Service plans in-depth overview</a:t>
            </a:r>
          </a:p>
          <a:p>
            <a:r>
              <a:rPr lang="en-US" dirty="0"/>
              <a:t>https://docs.microsoft.com/en-us/azure/app-service/azure-web-sites-web-hosting-plans-in-depth-overview?toc=%2fazure%2fapp-service-web%2ftoc.json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9</a:t>
            </a:fld>
            <a:endParaRPr lang="en-US"/>
          </a:p>
        </p:txBody>
      </p:sp>
    </p:spTree>
    <p:extLst>
      <p:ext uri="{BB962C8B-B14F-4D97-AF65-F5344CB8AC3E}">
        <p14:creationId xmlns:p14="http://schemas.microsoft.com/office/powerpoint/2010/main" val="2166460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Azure App Service Web Apps</a:t>
            </a:r>
          </a:p>
          <a:p>
            <a:endParaRPr lang="en-US" b="1" dirty="0"/>
          </a:p>
          <a:p>
            <a:r>
              <a:rPr lang="en-US" b="1" dirty="0"/>
              <a:t>Web Apps overview</a:t>
            </a:r>
          </a:p>
          <a:p>
            <a:r>
              <a:rPr lang="en-US" dirty="0"/>
              <a:t>https://docs.microsoft.com/en-us/azure/app-service-web/app-service-web-overview</a:t>
            </a:r>
          </a:p>
          <a:p>
            <a:endParaRPr lang="en-US" dirty="0"/>
          </a:p>
          <a:p>
            <a:endParaRPr lang="en-US" dirty="0"/>
          </a:p>
          <a:p>
            <a:r>
              <a:rPr lang="en-US" dirty="0"/>
              <a:t>https://docs.microsoft.com/en-us/azure/app-service-web/choose-web-site-cloud-service-vm#scenarios</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11</a:t>
            </a:fld>
            <a:endParaRPr lang="en-US"/>
          </a:p>
        </p:txBody>
      </p:sp>
    </p:spTree>
    <p:extLst>
      <p:ext uri="{BB962C8B-B14F-4D97-AF65-F5344CB8AC3E}">
        <p14:creationId xmlns:p14="http://schemas.microsoft.com/office/powerpoint/2010/main" val="3249367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ASM = Azure Service Manager</a:t>
            </a:r>
          </a:p>
        </p:txBody>
      </p:sp>
      <p:sp>
        <p:nvSpPr>
          <p:cNvPr id="4" name="Slide Number Placeholder 3"/>
          <p:cNvSpPr>
            <a:spLocks noGrp="1"/>
          </p:cNvSpPr>
          <p:nvPr>
            <p:ph type="sldNum" sz="quarter" idx="10"/>
          </p:nvPr>
        </p:nvSpPr>
        <p:spPr/>
        <p:txBody>
          <a:bodyPr/>
          <a:lstStyle/>
          <a:p>
            <a:fld id="{3C6E4902-292F-4370-AFC1-6D92B180E54E}" type="slidenum">
              <a:rPr lang="en-US" smtClean="0"/>
              <a:t>12</a:t>
            </a:fld>
            <a:endParaRPr lang="en-US"/>
          </a:p>
        </p:txBody>
      </p:sp>
    </p:spTree>
    <p:extLst>
      <p:ext uri="{BB962C8B-B14F-4D97-AF65-F5344CB8AC3E}">
        <p14:creationId xmlns:p14="http://schemas.microsoft.com/office/powerpoint/2010/main" val="233145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Custom Web API</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Create a REST service using ASP.NET Web API and SQL Database in Azure App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https://docs.microsoft.com/en-us/azure/app-service-web/web-sites-dotnet-rest-service-aspnet-api-sql-database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https://azure.microsoft.com/en-us/services/api-management/</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15</a:t>
            </a:fld>
            <a:endParaRPr lang="en-US"/>
          </a:p>
        </p:txBody>
      </p:sp>
    </p:spTree>
    <p:extLst>
      <p:ext uri="{BB962C8B-B14F-4D97-AF65-F5344CB8AC3E}">
        <p14:creationId xmlns:p14="http://schemas.microsoft.com/office/powerpoint/2010/main" val="2746762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Offload Long-Running Applications Using </a:t>
            </a:r>
            <a:r>
              <a:rPr lang="en-US" dirty="0" err="1"/>
              <a:t>WebJobs</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Deploy </a:t>
            </a:r>
            <a:r>
              <a:rPr lang="en-US" sz="1200" b="0" i="0" kern="1200" dirty="0" err="1">
                <a:solidFill>
                  <a:schemeClr val="tx1"/>
                </a:solidFill>
                <a:effectLst/>
                <a:latin typeface="+mn-lt"/>
                <a:ea typeface="+mn-ea"/>
                <a:cs typeface="+mn-cs"/>
              </a:rPr>
              <a:t>WebJobs</a:t>
            </a:r>
            <a:r>
              <a:rPr lang="en-US" sz="1200" b="0" i="0" kern="1200" dirty="0">
                <a:solidFill>
                  <a:schemeClr val="tx1"/>
                </a:solidFill>
                <a:effectLst/>
                <a:latin typeface="+mn-lt"/>
                <a:ea typeface="+mn-ea"/>
                <a:cs typeface="+mn-cs"/>
              </a:rPr>
              <a:t> using Visual Studio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https://docs.microsoft.com/en-us/azure/app-service-web/websites-dotnet-deploy-webjobs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Run Background tasks with </a:t>
            </a:r>
            <a:r>
              <a:rPr lang="en-US" sz="1200" b="0" i="0" kern="1200" dirty="0" err="1">
                <a:solidFill>
                  <a:schemeClr val="tx1"/>
                </a:solidFill>
                <a:effectLst/>
                <a:latin typeface="+mn-lt"/>
                <a:ea typeface="+mn-ea"/>
                <a:cs typeface="+mn-cs"/>
              </a:rPr>
              <a:t>WebJobs</a:t>
            </a:r>
            <a:endParaRPr lang="en-US" dirty="0"/>
          </a:p>
          <a:p>
            <a:r>
              <a:rPr lang="en-US" dirty="0"/>
              <a:t>https://docs.microsoft.com/en-us/azure/app-service-web/web-sites-create-web-jobs</a:t>
            </a:r>
          </a:p>
        </p:txBody>
      </p:sp>
      <p:sp>
        <p:nvSpPr>
          <p:cNvPr id="4" name="Slide Number Placeholder 3"/>
          <p:cNvSpPr>
            <a:spLocks noGrp="1"/>
          </p:cNvSpPr>
          <p:nvPr>
            <p:ph type="sldNum" sz="quarter" idx="10"/>
          </p:nvPr>
        </p:nvSpPr>
        <p:spPr/>
        <p:txBody>
          <a:bodyPr/>
          <a:lstStyle/>
          <a:p>
            <a:fld id="{3C6E4902-292F-4370-AFC1-6D92B180E54E}" type="slidenum">
              <a:rPr lang="en-US" smtClean="0"/>
              <a:t>16</a:t>
            </a:fld>
            <a:endParaRPr lang="en-US"/>
          </a:p>
        </p:txBody>
      </p:sp>
    </p:spTree>
    <p:extLst>
      <p:ext uri="{BB962C8B-B14F-4D97-AF65-F5344CB8AC3E}">
        <p14:creationId xmlns:p14="http://schemas.microsoft.com/office/powerpoint/2010/main" val="501362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Secure Web API using Azure AD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to configure your App Service application to use Azure Active Directory login</a:t>
            </a:r>
          </a:p>
          <a:p>
            <a:r>
              <a:rPr lang="en-US" dirty="0"/>
              <a:t>https://docs.microsoft.com/en-us/azure/app-service-mobile/app-service-mobile-how-to-configure-active-directory-authentication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Secure an app in Azure App Service</a:t>
            </a:r>
          </a:p>
          <a:p>
            <a:r>
              <a:rPr lang="en-US" dirty="0"/>
              <a:t>https://docs.microsoft.com/en-us/azure/app-service-web/web-sites-security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Authentication and authorization in Azure App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https://docs.microsoft.com/en-us/azure/app-service/app-service-authentication-overview?toc=%2fazure%2fapp-service-mobile%2ftoc.json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Developing Web and Cross Platform Mobile Apps with Azure Active Directory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https://channel9.msdn.com/Events/Ignite/2015/BRK4850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Compare B2B collaboration and B2C in Azure Active Directory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https://docs.microsoft.com/en-us/azure/active-directory/active-directory-b2b-compare-b2c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21</a:t>
            </a:fld>
            <a:endParaRPr lang="en-US"/>
          </a:p>
        </p:txBody>
      </p:sp>
    </p:spTree>
    <p:extLst>
      <p:ext uri="{BB962C8B-B14F-4D97-AF65-F5344CB8AC3E}">
        <p14:creationId xmlns:p14="http://schemas.microsoft.com/office/powerpoint/2010/main" val="2962094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Exam-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r>
              <a:rPr lang="en-US" sz="5400" dirty="0"/>
              <a:t>EXAM TIP!</a:t>
            </a:r>
          </a:p>
        </p:txBody>
      </p:sp>
    </p:spTree>
    <p:extLst>
      <p:ext uri="{BB962C8B-B14F-4D97-AF65-F5344CB8AC3E}">
        <p14:creationId xmlns:p14="http://schemas.microsoft.com/office/powerpoint/2010/main" val="72111662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151AFF-1CEB-41B0-866D-D8FD275A6B63}"/>
              </a:ext>
            </a:extLst>
          </p:cNvPr>
          <p:cNvSpPr>
            <a:spLocks noGrp="1"/>
          </p:cNvSpPr>
          <p:nvPr>
            <p:ph type="dt" sz="half" idx="10"/>
          </p:nvPr>
        </p:nvSpPr>
        <p:spPr/>
        <p:txBody>
          <a:bodyPr/>
          <a:lstStyle/>
          <a:p>
            <a:fld id="{2830D52A-5F20-49F5-B0E2-4E520F8A6D94}" type="datetimeFigureOut">
              <a:rPr lang="en-US" smtClean="0"/>
              <a:t>6/10/2017</a:t>
            </a:fld>
            <a:endParaRPr lang="en-US"/>
          </a:p>
        </p:txBody>
      </p:sp>
      <p:sp>
        <p:nvSpPr>
          <p:cNvPr id="3" name="Footer Placeholder 2">
            <a:extLst>
              <a:ext uri="{FF2B5EF4-FFF2-40B4-BE49-F238E27FC236}">
                <a16:creationId xmlns:a16="http://schemas.microsoft.com/office/drawing/2014/main" id="{36DC7DE4-847E-49A7-B908-5C90390055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3922C7-12D1-4765-871C-BA3593C19DE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427861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FCD53-ED59-4D21-B680-BAD4B5932A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CE2B8E-9FEA-4616-B71E-534682F37B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57B19D-7AA1-4957-8152-2379EE4C9B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3EA3AD8-F626-4972-9BFE-628D46C32573}"/>
              </a:ext>
            </a:extLst>
          </p:cNvPr>
          <p:cNvSpPr>
            <a:spLocks noGrp="1"/>
          </p:cNvSpPr>
          <p:nvPr>
            <p:ph type="dt" sz="half" idx="10"/>
          </p:nvPr>
        </p:nvSpPr>
        <p:spPr/>
        <p:txBody>
          <a:bodyPr/>
          <a:lstStyle/>
          <a:p>
            <a:fld id="{2830D52A-5F20-49F5-B0E2-4E520F8A6D94}" type="datetimeFigureOut">
              <a:rPr lang="en-US" smtClean="0"/>
              <a:t>6/10/2017</a:t>
            </a:fld>
            <a:endParaRPr lang="en-US"/>
          </a:p>
        </p:txBody>
      </p:sp>
      <p:sp>
        <p:nvSpPr>
          <p:cNvPr id="6" name="Footer Placeholder 5">
            <a:extLst>
              <a:ext uri="{FF2B5EF4-FFF2-40B4-BE49-F238E27FC236}">
                <a16:creationId xmlns:a16="http://schemas.microsoft.com/office/drawing/2014/main" id="{581003AE-B33D-4FBE-898C-8E86C2CEE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A25726-5A1F-484A-8546-B63AFC91132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260969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1D06F-5485-44E7-A87E-40478BB66D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808487-B848-4D6A-8130-31A70162AE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43B7C5-DB38-4523-8237-6B1CBAC2B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8AD318-E8F2-4A96-B3D4-2BC67496E785}"/>
              </a:ext>
            </a:extLst>
          </p:cNvPr>
          <p:cNvSpPr>
            <a:spLocks noGrp="1"/>
          </p:cNvSpPr>
          <p:nvPr>
            <p:ph type="dt" sz="half" idx="10"/>
          </p:nvPr>
        </p:nvSpPr>
        <p:spPr/>
        <p:txBody>
          <a:bodyPr/>
          <a:lstStyle/>
          <a:p>
            <a:fld id="{2830D52A-5F20-49F5-B0E2-4E520F8A6D94}" type="datetimeFigureOut">
              <a:rPr lang="en-US" smtClean="0"/>
              <a:t>6/10/2017</a:t>
            </a:fld>
            <a:endParaRPr lang="en-US"/>
          </a:p>
        </p:txBody>
      </p:sp>
      <p:sp>
        <p:nvSpPr>
          <p:cNvPr id="6" name="Footer Placeholder 5">
            <a:extLst>
              <a:ext uri="{FF2B5EF4-FFF2-40B4-BE49-F238E27FC236}">
                <a16:creationId xmlns:a16="http://schemas.microsoft.com/office/drawing/2014/main" id="{64E2CA28-8311-4AFD-A9A9-08BF694EF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82E3F-291C-4858-8EA8-7C6C6F737FF9}"/>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808052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B233E-F21A-4595-B654-93C69F6C09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43C054-A0C1-4E3C-9A2B-0274992B77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99ACFF-2BB4-4E3F-9993-5D73DF76297A}"/>
              </a:ext>
            </a:extLst>
          </p:cNvPr>
          <p:cNvSpPr>
            <a:spLocks noGrp="1"/>
          </p:cNvSpPr>
          <p:nvPr>
            <p:ph type="dt" sz="half" idx="10"/>
          </p:nvPr>
        </p:nvSpPr>
        <p:spPr/>
        <p:txBody>
          <a:bodyPr/>
          <a:lstStyle/>
          <a:p>
            <a:fld id="{2830D52A-5F20-49F5-B0E2-4E520F8A6D94}" type="datetimeFigureOut">
              <a:rPr lang="en-US" smtClean="0"/>
              <a:t>6/10/2017</a:t>
            </a:fld>
            <a:endParaRPr lang="en-US"/>
          </a:p>
        </p:txBody>
      </p:sp>
      <p:sp>
        <p:nvSpPr>
          <p:cNvPr id="5" name="Footer Placeholder 4">
            <a:extLst>
              <a:ext uri="{FF2B5EF4-FFF2-40B4-BE49-F238E27FC236}">
                <a16:creationId xmlns:a16="http://schemas.microsoft.com/office/drawing/2014/main" id="{6114CAFB-E186-4994-B0FE-0D160DC68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94BFB5-5E75-4AA5-8420-8C5F18A3635F}"/>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932153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0D8942-18DE-4162-BFC1-A43DC681AD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68544D-679F-4072-BA8D-6C7EAFAF069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B7624-9FCE-47B6-8E56-9FB61B9194CB}"/>
              </a:ext>
            </a:extLst>
          </p:cNvPr>
          <p:cNvSpPr>
            <a:spLocks noGrp="1"/>
          </p:cNvSpPr>
          <p:nvPr>
            <p:ph type="dt" sz="half" idx="10"/>
          </p:nvPr>
        </p:nvSpPr>
        <p:spPr/>
        <p:txBody>
          <a:bodyPr/>
          <a:lstStyle/>
          <a:p>
            <a:fld id="{2830D52A-5F20-49F5-B0E2-4E520F8A6D94}" type="datetimeFigureOut">
              <a:rPr lang="en-US" smtClean="0"/>
              <a:t>6/10/2017</a:t>
            </a:fld>
            <a:endParaRPr lang="en-US"/>
          </a:p>
        </p:txBody>
      </p:sp>
      <p:sp>
        <p:nvSpPr>
          <p:cNvPr id="5" name="Footer Placeholder 4">
            <a:extLst>
              <a:ext uri="{FF2B5EF4-FFF2-40B4-BE49-F238E27FC236}">
                <a16:creationId xmlns:a16="http://schemas.microsoft.com/office/drawing/2014/main" id="{375749F6-49EC-4C01-ABE1-175D0C4ECC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8948C9-0156-4943-9331-F46A977CB79E}"/>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134127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5" name="Content Placeholder 2">
            <a:extLst>
              <a:ext uri="{FF2B5EF4-FFF2-40B4-BE49-F238E27FC236}">
                <a16:creationId xmlns:a16="http://schemas.microsoft.com/office/drawing/2014/main" id="{6EC94BA0-29BE-4C7C-B881-B6CB9487FC62}"/>
              </a:ext>
            </a:extLst>
          </p:cNvPr>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745419B3-75D0-487A-A82B-DB5C316BA813}"/>
              </a:ext>
            </a:extLst>
          </p:cNvPr>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37727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42" presetClass="path" presetSubtype="0" accel="50000" decel="50000" fill="hold" grpId="1" nodeType="afterEffect">
                                  <p:stCondLst>
                                    <p:cond delay="0"/>
                                  </p:stCondLst>
                                  <p:childTnLst>
                                    <p:animMotion origin="layout" path="M -4.16667E-6 -1.11111E-6 L -0.02187 -0.04537 " pathEditMode="relative" rAng="0" ptsTypes="AA">
                                      <p:cBhvr>
                                        <p:cTn id="9" dur="500" fill="hold"/>
                                        <p:tgtEl>
                                          <p:spTgt spid="6"/>
                                        </p:tgtEl>
                                        <p:attrNameLst>
                                          <p:attrName>ppt_x</p:attrName>
                                          <p:attrName>ppt_y</p:attrName>
                                        </p:attrNameLst>
                                      </p:cBhvr>
                                      <p:rCtr x="-1094" y="-2269"/>
                                    </p:animMotion>
                                  </p:childTnLst>
                                </p:cTn>
                              </p:par>
                            </p:childTnLst>
                          </p:cTn>
                        </p:par>
                        <p:par>
                          <p:cTn id="10" fill="hold">
                            <p:stCondLst>
                              <p:cond delay="500"/>
                            </p:stCondLst>
                            <p:childTnLst>
                              <p:par>
                                <p:cTn id="11" presetID="14" presetClass="entr" presetSubtype="1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1" presetClass="exit" presetSubtype="0" fill="hold" nodeType="after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Lst>
      </p:bldP>
      <p:bldP spid="6" grpId="0">
        <p:tmplLst>
          <p:tmpl>
            <p:tnLst>
              <p:par>
                <p:cTn presetID="14" presetClass="entr" presetSubtype="1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P spid="6" grpId="1">
        <p:tmplLst>
          <p:tmpl>
            <p:tnLst>
              <p:par>
                <p:cTn presetID="42" presetClass="path" presetSubtype="0" accel="50000" decel="50000" fill="hold" nodeType="afterEffect">
                  <p:stCondLst>
                    <p:cond delay="0"/>
                  </p:stCondLst>
                  <p:childTnLst>
                    <p:animMotion origin="layout" path="M -4.16667E-6 -1.11111E-6 L -0.02187 -0.04537 " pathEditMode="relative" rAng="0" ptsTypes="AA">
                      <p:cBhvr>
                        <p:cTn dur="500" fill="hold"/>
                        <p:tgtEl>
                          <p:spTgt spid="6"/>
                        </p:tgtEl>
                        <p:attrNameLst>
                          <p:attrName>ppt_x</p:attrName>
                          <p:attrName>ppt_y</p:attrName>
                        </p:attrNameLst>
                      </p:cBhvr>
                      <p:rCtr x="-1094" y="-2269"/>
                    </p:animMotion>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dirty="0"/>
              <a:t>Click to edit Master title style</a:t>
            </a:r>
          </a:p>
        </p:txBody>
      </p:sp>
      <p:sp>
        <p:nvSpPr>
          <p:cNvPr id="3" name="Content Placeholder 2"/>
          <p:cNvSpPr>
            <a:spLocks noGrp="1"/>
          </p:cNvSpPr>
          <p:nvPr>
            <p:ph idx="1"/>
          </p:nvPr>
        </p:nvSpPr>
        <p:spPr>
          <a:xfrm>
            <a:off x="201591" y="1231902"/>
            <a:ext cx="11778205" cy="2421204"/>
          </a:xfrm>
        </p:spPr>
        <p:txBody>
          <a:bodyPr>
            <a:normAutofit/>
          </a:bodyPr>
          <a:lstStyle>
            <a:lvl1pPr marL="0" indent="0">
              <a:buFont typeface="Arial" panose="020B0604020202020204" pitchFamily="34" charset="0"/>
              <a:buNone/>
              <a:defRPr sz="2800"/>
            </a:lvl1pPr>
            <a:lvl2pPr marL="457200" indent="0">
              <a:buFont typeface="Arial" panose="020B0604020202020204" pitchFamily="34" charset="0"/>
              <a:buNone/>
              <a:defRPr sz="2400"/>
            </a:lvl2pPr>
            <a:lvl3pPr marL="914400" indent="0">
              <a:buFont typeface="Arial" panose="020B0604020202020204" pitchFamily="34" charset="0"/>
              <a:buNone/>
              <a:defRPr sz="20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2" y="3653107"/>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1" y="3795486"/>
            <a:ext cx="11778205" cy="2910114"/>
          </a:xfrm>
          <a:solidFill>
            <a:schemeClr val="bg1"/>
          </a:solidFill>
        </p:spPr>
        <p:txBody>
          <a:bodyPr>
            <a:normAutofit/>
          </a:bodyPr>
          <a:lstStyle>
            <a:lvl1pPr marL="0" indent="0" defTabSz="0">
              <a:buFont typeface="Arial" panose="020B0604020202020204" pitchFamily="34" charset="0"/>
              <a:buNone/>
              <a:defRPr sz="1000">
                <a:latin typeface="Courier New" panose="02070309020205020404" pitchFamily="49" charset="0"/>
                <a:cs typeface="Courier New" panose="02070309020205020404" pitchFamily="49" charset="0"/>
              </a:defRPr>
            </a:lvl1pPr>
            <a:lvl2pPr marL="457200" indent="0" defTabSz="0">
              <a:buFont typeface="Arial" panose="020B0604020202020204" pitchFamily="34" charset="0"/>
              <a:buNone/>
              <a:defRPr sz="1000">
                <a:latin typeface="Courier New" panose="02070309020205020404" pitchFamily="49" charset="0"/>
                <a:cs typeface="Courier New" panose="02070309020205020404" pitchFamily="49" charset="0"/>
              </a:defRPr>
            </a:lvl2pPr>
            <a:lvl3pPr marL="914400" indent="0" defTabSz="0">
              <a:buFont typeface="Arial" panose="020B0604020202020204" pitchFamily="34" charset="0"/>
              <a:buNone/>
              <a:defRPr sz="1000">
                <a:latin typeface="Courier New" panose="02070309020205020404" pitchFamily="49" charset="0"/>
                <a:cs typeface="Courier New" panose="02070309020205020404" pitchFamily="49" charset="0"/>
              </a:defRPr>
            </a:lvl3pPr>
            <a:lvl4pPr marL="1371600" indent="0" defTabSz="0">
              <a:buFont typeface="Arial" panose="020B0604020202020204" pitchFamily="34" charset="0"/>
              <a:buNone/>
              <a:defRPr sz="1000">
                <a:latin typeface="Courier New" panose="02070309020205020404" pitchFamily="49" charset="0"/>
                <a:cs typeface="Courier New" panose="02070309020205020404" pitchFamily="49" charset="0"/>
              </a:defRPr>
            </a:lvl4pPr>
            <a:lvl5pPr marL="1828800" indent="0" defTabSz="0">
              <a:buFont typeface="Arial" panose="020B0604020202020204" pitchFamily="34" charset="0"/>
              <a:buNone/>
              <a:defRPr sz="10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461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0DD6-4E13-49C4-9A70-D98C161C8D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7A826E-B16E-4C6F-99CE-2E9A071BF7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457BB2-E55F-454D-97E4-364820B7A4D8}"/>
              </a:ext>
            </a:extLst>
          </p:cNvPr>
          <p:cNvSpPr>
            <a:spLocks noGrp="1"/>
          </p:cNvSpPr>
          <p:nvPr>
            <p:ph type="dt" sz="half" idx="10"/>
          </p:nvPr>
        </p:nvSpPr>
        <p:spPr/>
        <p:txBody>
          <a:bodyPr/>
          <a:lstStyle/>
          <a:p>
            <a:fld id="{2830D52A-5F20-49F5-B0E2-4E520F8A6D94}" type="datetimeFigureOut">
              <a:rPr lang="en-US" smtClean="0"/>
              <a:t>6/10/2017</a:t>
            </a:fld>
            <a:endParaRPr lang="en-US"/>
          </a:p>
        </p:txBody>
      </p:sp>
      <p:sp>
        <p:nvSpPr>
          <p:cNvPr id="5" name="Footer Placeholder 4">
            <a:extLst>
              <a:ext uri="{FF2B5EF4-FFF2-40B4-BE49-F238E27FC236}">
                <a16:creationId xmlns:a16="http://schemas.microsoft.com/office/drawing/2014/main" id="{4782507C-3967-4419-8F26-13E68DEF7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F91C0-BAFF-4B17-B006-F028B7C589B2}"/>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709850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Click to edit Master title style</a:t>
            </a:r>
          </a:p>
        </p:txBody>
      </p:sp>
      <p:sp>
        <p:nvSpPr>
          <p:cNvPr id="3" name="Content Placeholder 2">
            <a:extLst>
              <a:ext uri="{FF2B5EF4-FFF2-40B4-BE49-F238E27FC236}">
                <a16:creationId xmlns:a16="http://schemas.microsoft.com/office/drawing/2014/main"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2EAF4-6C87-4D07-8FA5-B5C4A16CF7C2}"/>
              </a:ext>
            </a:extLst>
          </p:cNvPr>
          <p:cNvSpPr>
            <a:spLocks noGrp="1"/>
          </p:cNvSpPr>
          <p:nvPr>
            <p:ph type="dt" sz="half" idx="10"/>
          </p:nvPr>
        </p:nvSpPr>
        <p:spPr/>
        <p:txBody>
          <a:bodyPr/>
          <a:lstStyle/>
          <a:p>
            <a:fld id="{2830D52A-5F20-49F5-B0E2-4E520F8A6D94}" type="datetimeFigureOut">
              <a:rPr lang="en-US" smtClean="0"/>
              <a:t>6/10/2017</a:t>
            </a:fld>
            <a:endParaRPr lang="en-US"/>
          </a:p>
        </p:txBody>
      </p:sp>
      <p:sp>
        <p:nvSpPr>
          <p:cNvPr id="5" name="Footer Placeholder 4">
            <a:extLst>
              <a:ext uri="{FF2B5EF4-FFF2-40B4-BE49-F238E27FC236}">
                <a16:creationId xmlns:a16="http://schemas.microsoft.com/office/drawing/2014/main" id="{72C0EDAA-1D8F-459F-A2FF-6F605688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8E5C7-6C19-4E58-8B28-D0AD4641A83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197836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F719-B971-48B3-BB3C-FDACE096A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F895F3-6654-4B0B-B4DF-D7261C7A81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E90CC53-1863-445F-B700-412477A7429F}"/>
              </a:ext>
            </a:extLst>
          </p:cNvPr>
          <p:cNvSpPr>
            <a:spLocks noGrp="1"/>
          </p:cNvSpPr>
          <p:nvPr>
            <p:ph type="dt" sz="half" idx="10"/>
          </p:nvPr>
        </p:nvSpPr>
        <p:spPr/>
        <p:txBody>
          <a:bodyPr/>
          <a:lstStyle/>
          <a:p>
            <a:fld id="{2830D52A-5F20-49F5-B0E2-4E520F8A6D94}" type="datetimeFigureOut">
              <a:rPr lang="en-US" smtClean="0"/>
              <a:t>6/10/2017</a:t>
            </a:fld>
            <a:endParaRPr lang="en-US"/>
          </a:p>
        </p:txBody>
      </p:sp>
      <p:sp>
        <p:nvSpPr>
          <p:cNvPr id="5" name="Footer Placeholder 4">
            <a:extLst>
              <a:ext uri="{FF2B5EF4-FFF2-40B4-BE49-F238E27FC236}">
                <a16:creationId xmlns:a16="http://schemas.microsoft.com/office/drawing/2014/main" id="{F20BD010-914B-4B1D-B2E9-918154C79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5AB0C9-767B-4422-A888-4F5F2DD21E4D}"/>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79607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9A6F9-746D-45B1-B086-2F4E604AC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71BC7C-4B78-4CBB-8C9A-568A0F0FF3D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6A9EBB-2D7A-46FB-97BF-0BEB0B9237C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635AC8-78D0-48ED-AD53-C02947976843}"/>
              </a:ext>
            </a:extLst>
          </p:cNvPr>
          <p:cNvSpPr>
            <a:spLocks noGrp="1"/>
          </p:cNvSpPr>
          <p:nvPr>
            <p:ph type="dt" sz="half" idx="10"/>
          </p:nvPr>
        </p:nvSpPr>
        <p:spPr/>
        <p:txBody>
          <a:bodyPr/>
          <a:lstStyle/>
          <a:p>
            <a:fld id="{2830D52A-5F20-49F5-B0E2-4E520F8A6D94}" type="datetimeFigureOut">
              <a:rPr lang="en-US" smtClean="0"/>
              <a:t>6/10/2017</a:t>
            </a:fld>
            <a:endParaRPr lang="en-US"/>
          </a:p>
        </p:txBody>
      </p:sp>
      <p:sp>
        <p:nvSpPr>
          <p:cNvPr id="6" name="Footer Placeholder 5">
            <a:extLst>
              <a:ext uri="{FF2B5EF4-FFF2-40B4-BE49-F238E27FC236}">
                <a16:creationId xmlns:a16="http://schemas.microsoft.com/office/drawing/2014/main" id="{AE84FA83-6EBE-429E-A5C1-E95F389C4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80274C-F123-44A8-9288-181E4541197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32552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828D-B33B-4E15-B858-F3BC5C74FB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1E93DD-C325-459D-94A2-5B2ACD9ED4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15F098-5E41-4BFF-842A-0AA0BED9817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0A17BF-6A05-4C5B-9950-579B0B89B4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FB8C13-CBFD-4D17-8532-153FAC6166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395BCA-54C0-4D78-9DD1-610F4933E170}"/>
              </a:ext>
            </a:extLst>
          </p:cNvPr>
          <p:cNvSpPr>
            <a:spLocks noGrp="1"/>
          </p:cNvSpPr>
          <p:nvPr>
            <p:ph type="dt" sz="half" idx="10"/>
          </p:nvPr>
        </p:nvSpPr>
        <p:spPr/>
        <p:txBody>
          <a:bodyPr/>
          <a:lstStyle/>
          <a:p>
            <a:fld id="{2830D52A-5F20-49F5-B0E2-4E520F8A6D94}" type="datetimeFigureOut">
              <a:rPr lang="en-US" smtClean="0"/>
              <a:t>6/10/2017</a:t>
            </a:fld>
            <a:endParaRPr lang="en-US"/>
          </a:p>
        </p:txBody>
      </p:sp>
      <p:sp>
        <p:nvSpPr>
          <p:cNvPr id="8" name="Footer Placeholder 7">
            <a:extLst>
              <a:ext uri="{FF2B5EF4-FFF2-40B4-BE49-F238E27FC236}">
                <a16:creationId xmlns:a16="http://schemas.microsoft.com/office/drawing/2014/main" id="{4361483C-0511-4283-B879-5863839281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AFC59F-5891-4017-A991-2AA425B7806C}"/>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910234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AB40E-AF67-4BA7-84F1-3670F03729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6A58ED-104A-424C-BDF6-0EA720F892DE}"/>
              </a:ext>
            </a:extLst>
          </p:cNvPr>
          <p:cNvSpPr>
            <a:spLocks noGrp="1"/>
          </p:cNvSpPr>
          <p:nvPr>
            <p:ph type="dt" sz="half" idx="10"/>
          </p:nvPr>
        </p:nvSpPr>
        <p:spPr/>
        <p:txBody>
          <a:bodyPr/>
          <a:lstStyle/>
          <a:p>
            <a:fld id="{2830D52A-5F20-49F5-B0E2-4E520F8A6D94}" type="datetimeFigureOut">
              <a:rPr lang="en-US" smtClean="0"/>
              <a:t>6/10/2017</a:t>
            </a:fld>
            <a:endParaRPr lang="en-US"/>
          </a:p>
        </p:txBody>
      </p:sp>
      <p:sp>
        <p:nvSpPr>
          <p:cNvPr id="4" name="Footer Placeholder 3">
            <a:extLst>
              <a:ext uri="{FF2B5EF4-FFF2-40B4-BE49-F238E27FC236}">
                <a16:creationId xmlns:a16="http://schemas.microsoft.com/office/drawing/2014/main" id="{E110AF60-75DF-4A0B-B16C-DD22E04AFB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8D98D7-EA8E-4306-A063-3A4EEBDEB2C4}"/>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692289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61DB75-399B-4142-9D86-1BA3C1303F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9B541C-D616-4967-ACD8-5A52170991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7F18BA-496D-410A-BBC4-0E5B5A5CAE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0D52A-5F20-49F5-B0E2-4E520F8A6D94}" type="datetimeFigureOut">
              <a:rPr lang="en-US" smtClean="0"/>
              <a:t>6/10/2017</a:t>
            </a:fld>
            <a:endParaRPr lang="en-US"/>
          </a:p>
        </p:txBody>
      </p:sp>
      <p:sp>
        <p:nvSpPr>
          <p:cNvPr id="5" name="Footer Placeholder 4">
            <a:extLst>
              <a:ext uri="{FF2B5EF4-FFF2-40B4-BE49-F238E27FC236}">
                <a16:creationId xmlns:a16="http://schemas.microsoft.com/office/drawing/2014/main" id="{9F5238E0-715C-4506-943E-C9E347BAA2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0E50ED-D1E2-4BBE-83CE-79AFDF3D88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693DF-7BA8-4423-8E15-3CEC68EDFBE7}" type="slidenum">
              <a:rPr lang="en-US" smtClean="0"/>
              <a:t>‹#›</a:t>
            </a:fld>
            <a:endParaRPr lang="en-US"/>
          </a:p>
        </p:txBody>
      </p:sp>
    </p:spTree>
    <p:extLst>
      <p:ext uri="{BB962C8B-B14F-4D97-AF65-F5344CB8AC3E}">
        <p14:creationId xmlns:p14="http://schemas.microsoft.com/office/powerpoint/2010/main" val="115364368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microsoft.com/en-us/learning/exam-70-534.aspx#syllabus-6" TargetMode="External"/><Relationship Id="rId3" Type="http://schemas.openxmlformats.org/officeDocument/2006/relationships/hyperlink" Target="https://www.microsoft.com/en-us/learning/exam-70-534.aspx#syllabus-1" TargetMode="External"/><Relationship Id="rId7" Type="http://schemas.openxmlformats.org/officeDocument/2006/relationships/hyperlink" Target="https://www.microsoft.com/en-us/learning/exam-70-534.aspx#syllabus-5"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microsoft.com/en-us/learning/exam-70-534.aspx#syllabus-4" TargetMode="External"/><Relationship Id="rId5" Type="http://schemas.openxmlformats.org/officeDocument/2006/relationships/hyperlink" Target="https://www.microsoft.com/en-us/learning/exam-70-534.aspx#syllabus-3" TargetMode="External"/><Relationship Id="rId4" Type="http://schemas.openxmlformats.org/officeDocument/2006/relationships/hyperlink" Target="https://www.microsoft.com/en-us/learning/exam-70-534.aspx#syllabus-2" TargetMode="External"/><Relationship Id="rId9" Type="http://schemas.openxmlformats.org/officeDocument/2006/relationships/hyperlink" Target="https://www.microsoft.com/en-us/learning/exam-70-534.aspx#syllabus-7"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microsoft.com/en-us/learning/exam-70-534.aspx#syllabus-5" TargetMode="Externa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effectLst>
            <a:outerShdw blurRad="50800" dist="38100" dir="13500000" algn="br" rotWithShape="0">
              <a:prstClr val="black">
                <a:alpha val="40000"/>
              </a:prstClr>
            </a:outerShdw>
          </a:effectLst>
        </p:spPr>
        <p:txBody>
          <a:bodyPr>
            <a:normAutofit/>
          </a:bodyPr>
          <a:lstStyle/>
          <a:p>
            <a:r>
              <a:rPr lang="en-US" sz="4313" dirty="0"/>
              <a:t>Design Azure Web and Mobile Apps</a:t>
            </a:r>
          </a:p>
        </p:txBody>
      </p:sp>
      <p:graphicFrame>
        <p:nvGraphicFramePr>
          <p:cNvPr id="32" name="Diagram 31"/>
          <p:cNvGraphicFramePr/>
          <p:nvPr>
            <p:extLst>
              <p:ext uri="{D42A27DB-BD31-4B8C-83A1-F6EECF244321}">
                <p14:modId xmlns:p14="http://schemas.microsoft.com/office/powerpoint/2010/main" val="4063446441"/>
              </p:ext>
            </p:extLst>
          </p:nvPr>
        </p:nvGraphicFramePr>
        <p:xfrm>
          <a:off x="-859879" y="1496135"/>
          <a:ext cx="5382894" cy="4930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74497" y="1496135"/>
            <a:ext cx="8057681" cy="4930336"/>
          </a:xfrm>
          <a:prstGeom prst="rect">
            <a:avLst/>
          </a:prstGeom>
        </p:spPr>
      </p:pic>
    </p:spTree>
    <p:extLst>
      <p:ext uri="{BB962C8B-B14F-4D97-AF65-F5344CB8AC3E}">
        <p14:creationId xmlns:p14="http://schemas.microsoft.com/office/powerpoint/2010/main" val="2213114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an web app that is to be deployed in two data centers (east us and west us) and will use traffic manager, what is the least expensive service plan you can use?</a:t>
            </a:r>
          </a:p>
        </p:txBody>
      </p:sp>
      <p:sp>
        <p:nvSpPr>
          <p:cNvPr id="5" name="Content Placeholder 4"/>
          <p:cNvSpPr>
            <a:spLocks noGrp="1"/>
          </p:cNvSpPr>
          <p:nvPr>
            <p:ph idx="1"/>
          </p:nvPr>
        </p:nvSpPr>
        <p:spPr/>
        <p:txBody>
          <a:bodyPr/>
          <a:lstStyle/>
          <a:p>
            <a:r>
              <a:rPr lang="en-US" dirty="0"/>
              <a:t>Free</a:t>
            </a:r>
          </a:p>
          <a:p>
            <a:r>
              <a:rPr lang="en-US" dirty="0"/>
              <a:t>Shared</a:t>
            </a:r>
          </a:p>
          <a:p>
            <a:r>
              <a:rPr lang="en-US" dirty="0"/>
              <a:t>Basic</a:t>
            </a:r>
          </a:p>
          <a:p>
            <a:r>
              <a:rPr lang="en-US" dirty="0"/>
              <a:t>Standard</a:t>
            </a:r>
          </a:p>
          <a:p>
            <a:r>
              <a:rPr lang="en-US" dirty="0"/>
              <a:t>Premium</a:t>
            </a:r>
          </a:p>
        </p:txBody>
      </p:sp>
      <p:sp>
        <p:nvSpPr>
          <p:cNvPr id="6" name="Content Placeholder 5"/>
          <p:cNvSpPr>
            <a:spLocks noGrp="1"/>
          </p:cNvSpPr>
          <p:nvPr>
            <p:ph idx="10"/>
          </p:nvPr>
        </p:nvSpPr>
        <p:spPr/>
        <p:txBody>
          <a:bodyPr/>
          <a:lstStyle/>
          <a:p>
            <a:pPr marL="0" indent="0">
              <a:buNone/>
            </a:pPr>
            <a:r>
              <a:rPr lang="en-US" dirty="0"/>
              <a:t>4)  Standard</a:t>
            </a:r>
          </a:p>
        </p:txBody>
      </p:sp>
    </p:spTree>
    <p:extLst>
      <p:ext uri="{BB962C8B-B14F-4D97-AF65-F5344CB8AC3E}">
        <p14:creationId xmlns:p14="http://schemas.microsoft.com/office/powerpoint/2010/main" val="1378233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20BB3-368F-440E-BC47-D622E4C7AABE}"/>
              </a:ext>
            </a:extLst>
          </p:cNvPr>
          <p:cNvSpPr>
            <a:spLocks noGrp="1"/>
          </p:cNvSpPr>
          <p:nvPr>
            <p:ph type="title"/>
          </p:nvPr>
        </p:nvSpPr>
        <p:spPr/>
        <p:txBody>
          <a:bodyPr/>
          <a:lstStyle/>
          <a:p>
            <a:r>
              <a:rPr lang="en-US" dirty="0"/>
              <a:t>Design Azure App Service Web Apps</a:t>
            </a:r>
          </a:p>
        </p:txBody>
      </p:sp>
      <p:pic>
        <p:nvPicPr>
          <p:cNvPr id="5" name="Picture 4">
            <a:extLst>
              <a:ext uri="{FF2B5EF4-FFF2-40B4-BE49-F238E27FC236}">
                <a16:creationId xmlns:a16="http://schemas.microsoft.com/office/drawing/2014/main" id="{5B63868F-769C-4C6A-9271-0AD34A4F07A3}"/>
              </a:ext>
            </a:extLst>
          </p:cNvPr>
          <p:cNvPicPr>
            <a:picLocks noChangeAspect="1"/>
          </p:cNvPicPr>
          <p:nvPr/>
        </p:nvPicPr>
        <p:blipFill>
          <a:blip r:embed="rId3"/>
          <a:stretch>
            <a:fillRect/>
          </a:stretch>
        </p:blipFill>
        <p:spPr>
          <a:xfrm>
            <a:off x="1467428" y="1690688"/>
            <a:ext cx="9257143" cy="4933333"/>
          </a:xfrm>
          <a:prstGeom prst="rect">
            <a:avLst/>
          </a:prstGeom>
        </p:spPr>
      </p:pic>
    </p:spTree>
    <p:extLst>
      <p:ext uri="{BB962C8B-B14F-4D97-AF65-F5344CB8AC3E}">
        <p14:creationId xmlns:p14="http://schemas.microsoft.com/office/powerpoint/2010/main" val="334928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0BC31-EFB3-408F-B1B4-0F4EF10535E5}"/>
              </a:ext>
            </a:extLst>
          </p:cNvPr>
          <p:cNvSpPr>
            <a:spLocks noGrp="1"/>
          </p:cNvSpPr>
          <p:nvPr>
            <p:ph type="title"/>
          </p:nvPr>
        </p:nvSpPr>
        <p:spPr/>
        <p:txBody>
          <a:bodyPr/>
          <a:lstStyle/>
          <a:p>
            <a:r>
              <a:rPr lang="en-US" dirty="0"/>
              <a:t>Design Azure App Service Web Apps</a:t>
            </a:r>
          </a:p>
        </p:txBody>
      </p:sp>
      <p:sp>
        <p:nvSpPr>
          <p:cNvPr id="3" name="Content Placeholder 2">
            <a:extLst>
              <a:ext uri="{FF2B5EF4-FFF2-40B4-BE49-F238E27FC236}">
                <a16:creationId xmlns:a16="http://schemas.microsoft.com/office/drawing/2014/main" id="{F2889C2F-DD15-45E1-96FD-A2D5D3E69370}"/>
              </a:ext>
            </a:extLst>
          </p:cNvPr>
          <p:cNvSpPr>
            <a:spLocks noGrp="1"/>
          </p:cNvSpPr>
          <p:nvPr>
            <p:ph idx="1"/>
          </p:nvPr>
        </p:nvSpPr>
        <p:spPr/>
        <p:txBody>
          <a:bodyPr>
            <a:normAutofit fontScale="92500" lnSpcReduction="10000"/>
          </a:bodyPr>
          <a:lstStyle/>
          <a:p>
            <a:pPr marL="0" indent="0">
              <a:buNone/>
            </a:pPr>
            <a:r>
              <a:rPr lang="en-US" dirty="0"/>
              <a:t>Platform as a Service</a:t>
            </a:r>
          </a:p>
          <a:p>
            <a:pPr marL="0" indent="0">
              <a:buNone/>
            </a:pPr>
            <a:r>
              <a:rPr lang="en-US" dirty="0"/>
              <a:t>Azure Resource Manager (ARM) Technology</a:t>
            </a:r>
          </a:p>
          <a:p>
            <a:pPr marL="0" indent="0">
              <a:buNone/>
            </a:pPr>
            <a:r>
              <a:rPr lang="en-US" dirty="0"/>
              <a:t>Easy to use with existing development skills:</a:t>
            </a:r>
          </a:p>
          <a:p>
            <a:pPr marL="0" indent="0">
              <a:buNone/>
            </a:pPr>
            <a:r>
              <a:rPr lang="en-US" dirty="0"/>
              <a:t>    VSTS/Git/GitHub/etc. for deployment</a:t>
            </a:r>
            <a:br>
              <a:rPr lang="en-US" dirty="0"/>
            </a:br>
            <a:r>
              <a:rPr lang="en-US" dirty="0"/>
              <a:t>    Visual Studio integration</a:t>
            </a:r>
          </a:p>
          <a:p>
            <a:pPr marL="0" indent="0">
              <a:buNone/>
            </a:pPr>
            <a:endParaRPr lang="en-US" dirty="0"/>
          </a:p>
          <a:p>
            <a:pPr marL="0" indent="0">
              <a:buNone/>
            </a:pPr>
            <a:r>
              <a:rPr lang="en-US" dirty="0"/>
              <a:t>Other Azure options for deploying web applications:</a:t>
            </a:r>
          </a:p>
          <a:p>
            <a:pPr marL="0" indent="0">
              <a:buNone/>
            </a:pPr>
            <a:r>
              <a:rPr lang="en-US" dirty="0"/>
              <a:t>    Virtual Machines (IaaS)</a:t>
            </a:r>
          </a:p>
          <a:p>
            <a:pPr marL="0" indent="0">
              <a:buNone/>
            </a:pPr>
            <a:r>
              <a:rPr lang="en-US" dirty="0"/>
              <a:t>    Service Fabric (Microservice architectures)</a:t>
            </a:r>
          </a:p>
          <a:p>
            <a:pPr marL="0" indent="0">
              <a:buNone/>
            </a:pPr>
            <a:r>
              <a:rPr lang="en-US" dirty="0"/>
              <a:t>    Cloud Services (Web Roles and Worker Roles) – Older ASM technology</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19611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When creating a website in Azure, which Azure services can you use?</a:t>
            </a:r>
          </a:p>
        </p:txBody>
      </p:sp>
      <p:sp>
        <p:nvSpPr>
          <p:cNvPr id="5" name="Content Placeholder 4"/>
          <p:cNvSpPr>
            <a:spLocks noGrp="1"/>
          </p:cNvSpPr>
          <p:nvPr>
            <p:ph idx="1"/>
          </p:nvPr>
        </p:nvSpPr>
        <p:spPr/>
        <p:txBody>
          <a:bodyPr/>
          <a:lstStyle/>
          <a:p>
            <a:r>
              <a:rPr lang="en-US" dirty="0"/>
              <a:t>Cloud Services</a:t>
            </a:r>
          </a:p>
          <a:p>
            <a:r>
              <a:rPr lang="en-US" dirty="0"/>
              <a:t>Virtual Machines</a:t>
            </a:r>
          </a:p>
          <a:p>
            <a:r>
              <a:rPr lang="en-US" dirty="0"/>
              <a:t>Web Apps</a:t>
            </a:r>
          </a:p>
          <a:p>
            <a:r>
              <a:rPr lang="en-US" dirty="0"/>
              <a:t>Microsoft Flow</a:t>
            </a:r>
          </a:p>
        </p:txBody>
      </p:sp>
      <p:sp>
        <p:nvSpPr>
          <p:cNvPr id="6" name="Content Placeholder 5"/>
          <p:cNvSpPr>
            <a:spLocks noGrp="1"/>
          </p:cNvSpPr>
          <p:nvPr>
            <p:ph idx="10"/>
          </p:nvPr>
        </p:nvSpPr>
        <p:spPr/>
        <p:txBody>
          <a:bodyPr/>
          <a:lstStyle/>
          <a:p>
            <a:r>
              <a:rPr lang="en-US" dirty="0"/>
              <a:t>Cloud Services</a:t>
            </a:r>
          </a:p>
          <a:p>
            <a:r>
              <a:rPr lang="en-US" dirty="0"/>
              <a:t>Virtual Machines</a:t>
            </a:r>
          </a:p>
          <a:p>
            <a:r>
              <a:rPr lang="en-US" dirty="0"/>
              <a:t>Web Apps</a:t>
            </a:r>
          </a:p>
        </p:txBody>
      </p:sp>
    </p:spTree>
    <p:extLst>
      <p:ext uri="{BB962C8B-B14F-4D97-AF65-F5344CB8AC3E}">
        <p14:creationId xmlns:p14="http://schemas.microsoft.com/office/powerpoint/2010/main" val="1736770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1EED6-55E3-4271-967A-1C53EE430C7D}"/>
              </a:ext>
            </a:extLst>
          </p:cNvPr>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Quite a few Azure services provide the same capability.  You need to understand the features and common usages in order to pick out the best choices on the exam.  </a:t>
            </a:r>
          </a:p>
          <a:p>
            <a:r>
              <a:rPr lang="en-US" dirty="0"/>
              <a:t>Example:  </a:t>
            </a:r>
          </a:p>
          <a:p>
            <a:r>
              <a:rPr lang="en-US" dirty="0"/>
              <a:t>Virtual machines and web apps can be used for websites however you cannot remote desktop to a web app machine.</a:t>
            </a:r>
          </a:p>
        </p:txBody>
      </p:sp>
    </p:spTree>
    <p:extLst>
      <p:ext uri="{BB962C8B-B14F-4D97-AF65-F5344CB8AC3E}">
        <p14:creationId xmlns:p14="http://schemas.microsoft.com/office/powerpoint/2010/main" val="184045467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1C94E-A7D2-40CF-9430-CE9EF3212D61}"/>
              </a:ext>
            </a:extLst>
          </p:cNvPr>
          <p:cNvSpPr>
            <a:spLocks noGrp="1"/>
          </p:cNvSpPr>
          <p:nvPr>
            <p:ph type="title"/>
          </p:nvPr>
        </p:nvSpPr>
        <p:spPr/>
        <p:txBody>
          <a:bodyPr/>
          <a:lstStyle/>
          <a:p>
            <a:r>
              <a:rPr lang="en-US" dirty="0"/>
              <a:t>Design Custom Web API</a:t>
            </a:r>
          </a:p>
        </p:txBody>
      </p:sp>
      <p:sp>
        <p:nvSpPr>
          <p:cNvPr id="3" name="Content Placeholder 2">
            <a:extLst>
              <a:ext uri="{FF2B5EF4-FFF2-40B4-BE49-F238E27FC236}">
                <a16:creationId xmlns:a16="http://schemas.microsoft.com/office/drawing/2014/main" id="{660D99D0-AEE4-4C97-9363-AE85263CB66A}"/>
              </a:ext>
            </a:extLst>
          </p:cNvPr>
          <p:cNvSpPr>
            <a:spLocks noGrp="1"/>
          </p:cNvSpPr>
          <p:nvPr>
            <p:ph idx="1"/>
          </p:nvPr>
        </p:nvSpPr>
        <p:spPr/>
        <p:txBody>
          <a:bodyPr>
            <a:normAutofit fontScale="92500"/>
          </a:bodyPr>
          <a:lstStyle/>
          <a:p>
            <a:pPr marL="0" indent="0">
              <a:buNone/>
            </a:pPr>
            <a:r>
              <a:rPr lang="en-US" dirty="0"/>
              <a:t>Web API is a one or more RESTful services (with one or more </a:t>
            </a:r>
            <a:r>
              <a:rPr lang="en-US" dirty="0" err="1"/>
              <a:t>opereations</a:t>
            </a:r>
            <a:r>
              <a:rPr lang="en-US" dirty="0"/>
              <a:t>)</a:t>
            </a:r>
          </a:p>
          <a:p>
            <a:pPr marL="0" indent="0">
              <a:buNone/>
            </a:pPr>
            <a:r>
              <a:rPr lang="en-US" dirty="0"/>
              <a:t>    Endpoints expose services to external, partner or internal developers</a:t>
            </a:r>
          </a:p>
          <a:p>
            <a:pPr marL="0" indent="0">
              <a:buNone/>
            </a:pPr>
            <a:r>
              <a:rPr lang="en-US" dirty="0"/>
              <a:t>Can implement in several technologies:</a:t>
            </a:r>
          </a:p>
          <a:p>
            <a:pPr marL="0" indent="0">
              <a:buNone/>
            </a:pPr>
            <a:r>
              <a:rPr lang="en-US" dirty="0"/>
              <a:t>    </a:t>
            </a:r>
            <a:r>
              <a:rPr lang="en-US" dirty="0" err="1"/>
              <a:t>ASP.Net</a:t>
            </a:r>
            <a:r>
              <a:rPr lang="en-US" dirty="0"/>
              <a:t> Web API</a:t>
            </a:r>
          </a:p>
          <a:p>
            <a:pPr marL="0" indent="0">
              <a:buNone/>
            </a:pPr>
            <a:r>
              <a:rPr lang="en-US" dirty="0"/>
              <a:t>    Node.js</a:t>
            </a:r>
          </a:p>
          <a:p>
            <a:pPr marL="0" indent="0">
              <a:buNone/>
            </a:pPr>
            <a:r>
              <a:rPr lang="en-US" dirty="0"/>
              <a:t>App Service options:</a:t>
            </a:r>
          </a:p>
          <a:p>
            <a:pPr marL="0" indent="0">
              <a:buNone/>
            </a:pPr>
            <a:r>
              <a:rPr lang="en-US" dirty="0"/>
              <a:t>    Web App (if you need a web site too)</a:t>
            </a:r>
          </a:p>
          <a:p>
            <a:pPr marL="0" indent="0">
              <a:buNone/>
            </a:pPr>
            <a:r>
              <a:rPr lang="en-US" dirty="0"/>
              <a:t>    Mobile App</a:t>
            </a:r>
          </a:p>
          <a:p>
            <a:pPr marL="0" indent="0">
              <a:buNone/>
            </a:pPr>
            <a:r>
              <a:rPr lang="en-US" dirty="0"/>
              <a:t>    API App</a:t>
            </a:r>
          </a:p>
        </p:txBody>
      </p:sp>
    </p:spTree>
    <p:extLst>
      <p:ext uri="{BB962C8B-B14F-4D97-AF65-F5344CB8AC3E}">
        <p14:creationId xmlns:p14="http://schemas.microsoft.com/office/powerpoint/2010/main" val="2538381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E95A0-14E5-4D19-8330-56B6DCC3165A}"/>
              </a:ext>
            </a:extLst>
          </p:cNvPr>
          <p:cNvSpPr>
            <a:spLocks noGrp="1"/>
          </p:cNvSpPr>
          <p:nvPr>
            <p:ph type="title"/>
          </p:nvPr>
        </p:nvSpPr>
        <p:spPr/>
        <p:txBody>
          <a:bodyPr/>
          <a:lstStyle/>
          <a:p>
            <a:r>
              <a:rPr lang="en-US" dirty="0" err="1"/>
              <a:t>WebJobs</a:t>
            </a:r>
            <a:endParaRPr lang="en-US" dirty="0"/>
          </a:p>
        </p:txBody>
      </p:sp>
      <p:sp>
        <p:nvSpPr>
          <p:cNvPr id="3" name="Content Placeholder 2">
            <a:extLst>
              <a:ext uri="{FF2B5EF4-FFF2-40B4-BE49-F238E27FC236}">
                <a16:creationId xmlns:a16="http://schemas.microsoft.com/office/drawing/2014/main" id="{F918F91A-C77A-45B5-B27F-9381A0BB3501}"/>
              </a:ext>
            </a:extLst>
          </p:cNvPr>
          <p:cNvSpPr>
            <a:spLocks noGrp="1"/>
          </p:cNvSpPr>
          <p:nvPr>
            <p:ph idx="1"/>
          </p:nvPr>
        </p:nvSpPr>
        <p:spPr/>
        <p:txBody>
          <a:bodyPr>
            <a:normAutofit lnSpcReduction="10000"/>
          </a:bodyPr>
          <a:lstStyle/>
          <a:p>
            <a:pPr marL="0" indent="0">
              <a:buNone/>
            </a:pPr>
            <a:r>
              <a:rPr lang="en-US" dirty="0"/>
              <a:t>Flexible way to run background jobs </a:t>
            </a:r>
          </a:p>
          <a:p>
            <a:pPr marL="0" indent="0">
              <a:buNone/>
            </a:pPr>
            <a:r>
              <a:rPr lang="en-US" dirty="0"/>
              <a:t>    Runs on same resources as Web/Mobile/API app</a:t>
            </a:r>
          </a:p>
          <a:p>
            <a:pPr marL="0" indent="0">
              <a:buNone/>
            </a:pPr>
            <a:r>
              <a:rPr lang="en-US" dirty="0"/>
              <a:t>Can be .</a:t>
            </a:r>
            <a:r>
              <a:rPr lang="en-US" dirty="0" err="1"/>
              <a:t>cmd</a:t>
            </a:r>
            <a:r>
              <a:rPr lang="en-US" dirty="0"/>
              <a:t>, .bat, .exe, .ps1, .</a:t>
            </a:r>
            <a:r>
              <a:rPr lang="en-US" dirty="0" err="1"/>
              <a:t>sh</a:t>
            </a:r>
            <a:r>
              <a:rPr lang="en-US" dirty="0"/>
              <a:t>, .</a:t>
            </a:r>
            <a:r>
              <a:rPr lang="en-US" dirty="0" err="1"/>
              <a:t>php</a:t>
            </a:r>
            <a:r>
              <a:rPr lang="en-US" dirty="0"/>
              <a:t>, .</a:t>
            </a:r>
            <a:r>
              <a:rPr lang="en-US" dirty="0" err="1"/>
              <a:t>py</a:t>
            </a:r>
            <a:r>
              <a:rPr lang="en-US" dirty="0"/>
              <a:t>, .</a:t>
            </a:r>
            <a:r>
              <a:rPr lang="en-US" dirty="0" err="1"/>
              <a:t>js</a:t>
            </a:r>
            <a:r>
              <a:rPr lang="en-US" dirty="0"/>
              <a:t>, .jar</a:t>
            </a:r>
          </a:p>
          <a:p>
            <a:pPr marL="0" indent="0">
              <a:buNone/>
            </a:pPr>
            <a:r>
              <a:rPr lang="en-US" dirty="0"/>
              <a:t>Execution options:</a:t>
            </a:r>
          </a:p>
          <a:p>
            <a:pPr marL="0" indent="0">
              <a:buNone/>
            </a:pPr>
            <a:r>
              <a:rPr lang="en-US" dirty="0"/>
              <a:t>    Continuous (make sure App Settings has Always On enabled)</a:t>
            </a:r>
          </a:p>
          <a:p>
            <a:pPr marL="0" indent="0">
              <a:buNone/>
            </a:pPr>
            <a:r>
              <a:rPr lang="en-US" dirty="0"/>
              <a:t>    On Demand</a:t>
            </a:r>
          </a:p>
          <a:p>
            <a:pPr marL="0" indent="0">
              <a:buNone/>
            </a:pPr>
            <a:r>
              <a:rPr lang="en-US" dirty="0"/>
              <a:t>    Scheduled</a:t>
            </a:r>
          </a:p>
          <a:p>
            <a:pPr marL="0" indent="0">
              <a:buNone/>
            </a:pPr>
            <a:r>
              <a:rPr lang="en-US" dirty="0"/>
              <a:t>Can scale with Web App or only run on single instance</a:t>
            </a:r>
          </a:p>
          <a:p>
            <a:pPr marL="0" indent="0">
              <a:buNone/>
            </a:pPr>
            <a:r>
              <a:rPr lang="en-US" dirty="0" err="1"/>
              <a:t>WebJob</a:t>
            </a:r>
            <a:r>
              <a:rPr lang="en-US" dirty="0"/>
              <a:t> SDK provides binding and triggering system</a:t>
            </a:r>
          </a:p>
          <a:p>
            <a:endParaRPr lang="en-US" dirty="0"/>
          </a:p>
        </p:txBody>
      </p:sp>
    </p:spTree>
    <p:extLst>
      <p:ext uri="{BB962C8B-B14F-4D97-AF65-F5344CB8AC3E}">
        <p14:creationId xmlns:p14="http://schemas.microsoft.com/office/powerpoint/2010/main" val="3703931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Which of the following technologies can you build a Web API with?</a:t>
            </a:r>
          </a:p>
        </p:txBody>
      </p:sp>
      <p:sp>
        <p:nvSpPr>
          <p:cNvPr id="5" name="Content Placeholder 4"/>
          <p:cNvSpPr>
            <a:spLocks noGrp="1"/>
          </p:cNvSpPr>
          <p:nvPr>
            <p:ph idx="1"/>
          </p:nvPr>
        </p:nvSpPr>
        <p:spPr/>
        <p:txBody>
          <a:bodyPr/>
          <a:lstStyle/>
          <a:p>
            <a:r>
              <a:rPr lang="en-US" dirty="0"/>
              <a:t>Express</a:t>
            </a:r>
          </a:p>
          <a:p>
            <a:r>
              <a:rPr lang="en-US" dirty="0" err="1"/>
              <a:t>Restify</a:t>
            </a:r>
            <a:endParaRPr lang="en-US" dirty="0"/>
          </a:p>
          <a:p>
            <a:r>
              <a:rPr lang="en-US" dirty="0"/>
              <a:t>ASP.NET Web API</a:t>
            </a:r>
          </a:p>
          <a:p>
            <a:r>
              <a:rPr lang="en-US" dirty="0"/>
              <a:t>ADAL</a:t>
            </a:r>
          </a:p>
          <a:p>
            <a:r>
              <a:rPr lang="en-US" dirty="0"/>
              <a:t>Angular</a:t>
            </a:r>
          </a:p>
          <a:p>
            <a:endParaRPr lang="en-US" dirty="0"/>
          </a:p>
        </p:txBody>
      </p:sp>
      <p:sp>
        <p:nvSpPr>
          <p:cNvPr id="6" name="Content Placeholder 5"/>
          <p:cNvSpPr>
            <a:spLocks noGrp="1"/>
          </p:cNvSpPr>
          <p:nvPr>
            <p:ph idx="10"/>
          </p:nvPr>
        </p:nvSpPr>
        <p:spPr/>
        <p:txBody>
          <a:bodyPr/>
          <a:lstStyle/>
          <a:p>
            <a:r>
              <a:rPr lang="en-US" dirty="0"/>
              <a:t>Express</a:t>
            </a:r>
          </a:p>
          <a:p>
            <a:r>
              <a:rPr lang="en-US" dirty="0" err="1"/>
              <a:t>Restify</a:t>
            </a:r>
            <a:endParaRPr lang="en-US" dirty="0"/>
          </a:p>
          <a:p>
            <a:r>
              <a:rPr lang="en-US" dirty="0"/>
              <a:t>ASP.NET Web API</a:t>
            </a:r>
          </a:p>
        </p:txBody>
      </p:sp>
    </p:spTree>
    <p:extLst>
      <p:ext uri="{BB962C8B-B14F-4D97-AF65-F5344CB8AC3E}">
        <p14:creationId xmlns:p14="http://schemas.microsoft.com/office/powerpoint/2010/main" val="3529265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the best option to add background processing to your app?</a:t>
            </a:r>
          </a:p>
        </p:txBody>
      </p:sp>
      <p:sp>
        <p:nvSpPr>
          <p:cNvPr id="5" name="Content Placeholder 4"/>
          <p:cNvSpPr>
            <a:spLocks noGrp="1"/>
          </p:cNvSpPr>
          <p:nvPr>
            <p:ph idx="1"/>
          </p:nvPr>
        </p:nvSpPr>
        <p:spPr/>
        <p:txBody>
          <a:bodyPr/>
          <a:lstStyle/>
          <a:p>
            <a:r>
              <a:rPr lang="en-US" dirty="0"/>
              <a:t>Virtual Machines</a:t>
            </a:r>
          </a:p>
          <a:p>
            <a:r>
              <a:rPr lang="en-US" dirty="0"/>
              <a:t>Cloud Services</a:t>
            </a:r>
          </a:p>
          <a:p>
            <a:r>
              <a:rPr lang="en-US" dirty="0"/>
              <a:t>Worker Roles</a:t>
            </a:r>
          </a:p>
          <a:p>
            <a:r>
              <a:rPr lang="en-US" dirty="0"/>
              <a:t>Web Jobs</a:t>
            </a:r>
          </a:p>
          <a:p>
            <a:r>
              <a:rPr lang="en-US" dirty="0"/>
              <a:t>Network Security Groups</a:t>
            </a:r>
          </a:p>
        </p:txBody>
      </p:sp>
      <p:sp>
        <p:nvSpPr>
          <p:cNvPr id="6" name="Content Placeholder 5"/>
          <p:cNvSpPr>
            <a:spLocks noGrp="1"/>
          </p:cNvSpPr>
          <p:nvPr>
            <p:ph idx="10"/>
          </p:nvPr>
        </p:nvSpPr>
        <p:spPr/>
        <p:txBody>
          <a:bodyPr/>
          <a:lstStyle/>
          <a:p>
            <a:pPr marL="0" indent="0">
              <a:buNone/>
            </a:pPr>
            <a:r>
              <a:rPr lang="en-US" dirty="0"/>
              <a:t>4) Web Jobs</a:t>
            </a:r>
          </a:p>
        </p:txBody>
      </p:sp>
    </p:spTree>
    <p:extLst>
      <p:ext uri="{BB962C8B-B14F-4D97-AF65-F5344CB8AC3E}">
        <p14:creationId xmlns:p14="http://schemas.microsoft.com/office/powerpoint/2010/main" val="3611321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3651C-9878-4596-8631-DDAE787A88D1}"/>
              </a:ext>
            </a:extLst>
          </p:cNvPr>
          <p:cNvSpPr>
            <a:spLocks noGrp="1"/>
          </p:cNvSpPr>
          <p:nvPr>
            <p:ph type="title"/>
          </p:nvPr>
        </p:nvSpPr>
        <p:spPr/>
        <p:txBody>
          <a:bodyPr/>
          <a:lstStyle/>
          <a:p>
            <a:r>
              <a:rPr lang="en-US" dirty="0"/>
              <a:t>Secure App Service – Azure AD</a:t>
            </a:r>
          </a:p>
        </p:txBody>
      </p:sp>
      <p:sp>
        <p:nvSpPr>
          <p:cNvPr id="3" name="Content Placeholder 2">
            <a:extLst>
              <a:ext uri="{FF2B5EF4-FFF2-40B4-BE49-F238E27FC236}">
                <a16:creationId xmlns:a16="http://schemas.microsoft.com/office/drawing/2014/main" id="{65194114-C5A3-4807-89DA-53B27D9240CC}"/>
              </a:ext>
            </a:extLst>
          </p:cNvPr>
          <p:cNvSpPr>
            <a:spLocks noGrp="1"/>
          </p:cNvSpPr>
          <p:nvPr>
            <p:ph idx="1"/>
          </p:nvPr>
        </p:nvSpPr>
        <p:spPr/>
        <p:txBody>
          <a:bodyPr/>
          <a:lstStyle/>
          <a:p>
            <a:pPr marL="0" indent="0">
              <a:buNone/>
            </a:pPr>
            <a:r>
              <a:rPr lang="en-US" dirty="0"/>
              <a:t>Azure AD B2B collaboration lets you </a:t>
            </a:r>
            <a:r>
              <a:rPr lang="en-US" b="1" dirty="0"/>
              <a:t>enable access to your corporate applications from partner-managed identities</a:t>
            </a:r>
            <a:r>
              <a:rPr lang="en-US" dirty="0"/>
              <a:t>. You can create cross-company relationships by inviting and authorizing users from partner companies to access your resources.</a:t>
            </a:r>
          </a:p>
          <a:p>
            <a:pPr marL="0" indent="0">
              <a:buNone/>
            </a:pPr>
            <a:endParaRPr lang="en-US" dirty="0"/>
          </a:p>
          <a:p>
            <a:pPr marL="0" indent="0">
              <a:buNone/>
            </a:pPr>
            <a:r>
              <a:rPr lang="en-US" dirty="0"/>
              <a:t>Azure Active Directory B2C is a highly available, global, identity management service for </a:t>
            </a:r>
            <a:r>
              <a:rPr lang="en-US" b="1" dirty="0"/>
              <a:t>consumer-facing applications</a:t>
            </a:r>
            <a:r>
              <a:rPr lang="en-US" dirty="0"/>
              <a:t> that scales to hundreds of millions of identities.</a:t>
            </a:r>
          </a:p>
        </p:txBody>
      </p:sp>
    </p:spTree>
    <p:extLst>
      <p:ext uri="{BB962C8B-B14F-4D97-AF65-F5344CB8AC3E}">
        <p14:creationId xmlns:p14="http://schemas.microsoft.com/office/powerpoint/2010/main" val="757545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E8CCE-89CE-4A1F-BAE2-4B4883CDC66F}"/>
              </a:ext>
            </a:extLst>
          </p:cNvPr>
          <p:cNvSpPr>
            <a:spLocks noGrp="1"/>
          </p:cNvSpPr>
          <p:nvPr>
            <p:ph type="title"/>
          </p:nvPr>
        </p:nvSpPr>
        <p:spPr/>
        <p:txBody>
          <a:bodyPr/>
          <a:lstStyle/>
          <a:p>
            <a:r>
              <a:rPr lang="en-US" b="1" dirty="0"/>
              <a:t>Jason Haley</a:t>
            </a:r>
          </a:p>
        </p:txBody>
      </p:sp>
      <p:sp>
        <p:nvSpPr>
          <p:cNvPr id="3" name="Content Placeholder 2">
            <a:extLst>
              <a:ext uri="{FF2B5EF4-FFF2-40B4-BE49-F238E27FC236}">
                <a16:creationId xmlns:a16="http://schemas.microsoft.com/office/drawing/2014/main" id="{59301733-1A94-4FBA-B56D-F48DDF56BEA2}"/>
              </a:ext>
            </a:extLst>
          </p:cNvPr>
          <p:cNvSpPr>
            <a:spLocks noGrp="1"/>
          </p:cNvSpPr>
          <p:nvPr>
            <p:ph idx="1"/>
          </p:nvPr>
        </p:nvSpPr>
        <p:spPr/>
        <p:txBody>
          <a:bodyPr/>
          <a:lstStyle/>
          <a:p>
            <a:pPr marL="0" indent="0">
              <a:buNone/>
            </a:pPr>
            <a:r>
              <a:rPr lang="en-US" dirty="0"/>
              <a:t>Salem, MA</a:t>
            </a:r>
          </a:p>
          <a:p>
            <a:pPr marL="0" indent="0">
              <a:buNone/>
            </a:pPr>
            <a:r>
              <a:rPr lang="en-US" dirty="0"/>
              <a:t>@</a:t>
            </a:r>
            <a:r>
              <a:rPr lang="en-US" dirty="0" err="1"/>
              <a:t>halejason</a:t>
            </a:r>
            <a:endParaRPr lang="en-US" dirty="0"/>
          </a:p>
          <a:p>
            <a:pPr marL="0" indent="0">
              <a:buNone/>
            </a:pPr>
            <a:r>
              <a:rPr lang="en-US" dirty="0"/>
              <a:t>Independent Consultant</a:t>
            </a:r>
          </a:p>
          <a:p>
            <a:pPr marL="0" indent="0">
              <a:buNone/>
            </a:pPr>
            <a:r>
              <a:rPr lang="en-US" dirty="0"/>
              <a:t>Azure &amp; Angular</a:t>
            </a:r>
          </a:p>
          <a:p>
            <a:pPr marL="0" indent="0">
              <a:buNone/>
            </a:pPr>
            <a:r>
              <a:rPr lang="en-US" dirty="0"/>
              <a:t>Microsoft Azure MVP</a:t>
            </a:r>
          </a:p>
          <a:p>
            <a:pPr marL="0" indent="0">
              <a:buNone/>
            </a:pPr>
            <a:endParaRPr lang="en-US" dirty="0"/>
          </a:p>
          <a:p>
            <a:pPr marL="0" indent="0">
              <a:buNone/>
            </a:pPr>
            <a:r>
              <a:rPr lang="en-US" dirty="0"/>
              <a:t>Microsoft Certified Solutions Expert: Cloud Platform and Infrastructure</a:t>
            </a:r>
          </a:p>
          <a:p>
            <a:pPr marL="0" indent="0">
              <a:buNone/>
            </a:pPr>
            <a:r>
              <a:rPr lang="en-US" dirty="0"/>
              <a:t>Passed 70-532 (July 2016), 70-533 (Sept 2016), 70-534 (May 2017)</a:t>
            </a:r>
          </a:p>
          <a:p>
            <a:pPr marL="0" indent="0">
              <a:buNone/>
            </a:pPr>
            <a:endParaRPr lang="en-US" dirty="0"/>
          </a:p>
        </p:txBody>
      </p:sp>
      <p:pic>
        <p:nvPicPr>
          <p:cNvPr id="5" name="Picture 4">
            <a:extLst>
              <a:ext uri="{FF2B5EF4-FFF2-40B4-BE49-F238E27FC236}">
                <a16:creationId xmlns:a16="http://schemas.microsoft.com/office/drawing/2014/main" id="{8FA230E3-ECDD-4EAA-920C-E3D7C7453D7F}"/>
              </a:ext>
            </a:extLst>
          </p:cNvPr>
          <p:cNvPicPr>
            <a:picLocks noChangeAspect="1"/>
          </p:cNvPicPr>
          <p:nvPr/>
        </p:nvPicPr>
        <p:blipFill>
          <a:blip r:embed="rId2"/>
          <a:stretch>
            <a:fillRect/>
          </a:stretch>
        </p:blipFill>
        <p:spPr>
          <a:xfrm>
            <a:off x="7120417" y="1763479"/>
            <a:ext cx="419158" cy="304843"/>
          </a:xfrm>
          <a:prstGeom prst="rect">
            <a:avLst/>
          </a:prstGeom>
        </p:spPr>
      </p:pic>
      <p:sp>
        <p:nvSpPr>
          <p:cNvPr id="6" name="TextBox 5">
            <a:extLst>
              <a:ext uri="{FF2B5EF4-FFF2-40B4-BE49-F238E27FC236}">
                <a16:creationId xmlns:a16="http://schemas.microsoft.com/office/drawing/2014/main" id="{45FE97FD-3980-4AE3-99BA-7729D5C1340A}"/>
              </a:ext>
            </a:extLst>
          </p:cNvPr>
          <p:cNvSpPr txBox="1"/>
          <p:nvPr/>
        </p:nvSpPr>
        <p:spPr>
          <a:xfrm>
            <a:off x="7539575" y="1650588"/>
            <a:ext cx="4404775"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Jason Haley Consulting LLC</a:t>
            </a:r>
          </a:p>
        </p:txBody>
      </p:sp>
      <p:pic>
        <p:nvPicPr>
          <p:cNvPr id="7" name="Picture 6" descr="MVP_Logo_Secondary_Blue288_RGB_300ppi">
            <a:extLst>
              <a:ext uri="{FF2B5EF4-FFF2-40B4-BE49-F238E27FC236}">
                <a16:creationId xmlns:a16="http://schemas.microsoft.com/office/drawing/2014/main" id="{0246E309-5799-4F4C-B108-6D383685062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120417" y="2521991"/>
            <a:ext cx="972427" cy="1663968"/>
          </a:xfrm>
          <a:prstGeom prst="rect">
            <a:avLst/>
          </a:prstGeom>
          <a:noFill/>
          <a:ln>
            <a:noFill/>
          </a:ln>
        </p:spPr>
      </p:pic>
      <p:pic>
        <p:nvPicPr>
          <p:cNvPr id="9" name="Picture 8">
            <a:extLst>
              <a:ext uri="{FF2B5EF4-FFF2-40B4-BE49-F238E27FC236}">
                <a16:creationId xmlns:a16="http://schemas.microsoft.com/office/drawing/2014/main" id="{B8AA5794-2166-40C4-9992-A0907B2D2972}"/>
              </a:ext>
            </a:extLst>
          </p:cNvPr>
          <p:cNvPicPr>
            <a:picLocks noChangeAspect="1"/>
          </p:cNvPicPr>
          <p:nvPr/>
        </p:nvPicPr>
        <p:blipFill>
          <a:blip r:embed="rId4"/>
          <a:stretch>
            <a:fillRect/>
          </a:stretch>
        </p:blipFill>
        <p:spPr>
          <a:xfrm>
            <a:off x="8344819" y="2728816"/>
            <a:ext cx="2142857" cy="1457143"/>
          </a:xfrm>
          <a:prstGeom prst="rect">
            <a:avLst/>
          </a:prstGeom>
        </p:spPr>
      </p:pic>
    </p:spTree>
    <p:extLst>
      <p:ext uri="{BB962C8B-B14F-4D97-AF65-F5344CB8AC3E}">
        <p14:creationId xmlns:p14="http://schemas.microsoft.com/office/powerpoint/2010/main" val="2039453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11CB3-38D1-4F5A-BB76-CE4273B6CAC4}"/>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Azure AD B2B vs B2C</a:t>
            </a:r>
          </a:p>
        </p:txBody>
      </p:sp>
      <p:pic>
        <p:nvPicPr>
          <p:cNvPr id="13" name="Picture 12">
            <a:extLst>
              <a:ext uri="{FF2B5EF4-FFF2-40B4-BE49-F238E27FC236}">
                <a16:creationId xmlns:a16="http://schemas.microsoft.com/office/drawing/2014/main" id="{2FF74D1B-01A3-49EF-9B13-AF23945A8405}"/>
              </a:ext>
            </a:extLst>
          </p:cNvPr>
          <p:cNvPicPr>
            <a:picLocks noChangeAspect="1"/>
          </p:cNvPicPr>
          <p:nvPr/>
        </p:nvPicPr>
        <p:blipFill>
          <a:blip r:embed="rId2"/>
          <a:stretch>
            <a:fillRect/>
          </a:stretch>
        </p:blipFill>
        <p:spPr>
          <a:xfrm>
            <a:off x="255379" y="1339502"/>
            <a:ext cx="11684418" cy="5209888"/>
          </a:xfrm>
          <a:prstGeom prst="rect">
            <a:avLst/>
          </a:prstGeom>
        </p:spPr>
      </p:pic>
    </p:spTree>
    <p:extLst>
      <p:ext uri="{BB962C8B-B14F-4D97-AF65-F5344CB8AC3E}">
        <p14:creationId xmlns:p14="http://schemas.microsoft.com/office/powerpoint/2010/main" val="1033230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92589-1FE6-42A0-80C2-44157588FBC6}"/>
              </a:ext>
            </a:extLst>
          </p:cNvPr>
          <p:cNvSpPr>
            <a:spLocks noGrp="1"/>
          </p:cNvSpPr>
          <p:nvPr>
            <p:ph type="title"/>
          </p:nvPr>
        </p:nvSpPr>
        <p:spPr/>
        <p:txBody>
          <a:bodyPr>
            <a:normAutofit/>
          </a:bodyPr>
          <a:lstStyle/>
          <a:p>
            <a:r>
              <a:rPr lang="en-US" dirty="0"/>
              <a:t>Secure App Service Options</a:t>
            </a:r>
          </a:p>
        </p:txBody>
      </p:sp>
      <p:sp>
        <p:nvSpPr>
          <p:cNvPr id="3" name="Content Placeholder 2">
            <a:extLst>
              <a:ext uri="{FF2B5EF4-FFF2-40B4-BE49-F238E27FC236}">
                <a16:creationId xmlns:a16="http://schemas.microsoft.com/office/drawing/2014/main" id="{8781F244-1627-49F6-BBDE-14459C5E3B62}"/>
              </a:ext>
            </a:extLst>
          </p:cNvPr>
          <p:cNvSpPr>
            <a:spLocks noGrp="1"/>
          </p:cNvSpPr>
          <p:nvPr>
            <p:ph idx="1"/>
          </p:nvPr>
        </p:nvSpPr>
        <p:spPr/>
        <p:txBody>
          <a:bodyPr>
            <a:normAutofit/>
          </a:bodyPr>
          <a:lstStyle/>
          <a:p>
            <a:pPr marL="0" indent="0">
              <a:buNone/>
            </a:pPr>
            <a:r>
              <a:rPr lang="en-US" dirty="0"/>
              <a:t>On Premises AD</a:t>
            </a:r>
          </a:p>
          <a:p>
            <a:pPr marL="0" indent="0">
              <a:buNone/>
            </a:pPr>
            <a:r>
              <a:rPr lang="en-US" dirty="0"/>
              <a:t>    1. Connect and Sync with Azure AD</a:t>
            </a:r>
          </a:p>
          <a:p>
            <a:pPr marL="0" indent="0">
              <a:buNone/>
            </a:pPr>
            <a:r>
              <a:rPr lang="en-US" dirty="0"/>
              <a:t>    2. Authenticate through Azure AD</a:t>
            </a:r>
          </a:p>
          <a:p>
            <a:pPr marL="0" indent="0">
              <a:buNone/>
            </a:pPr>
            <a:r>
              <a:rPr lang="en-US" dirty="0"/>
              <a:t>Azure AD B2B or B2C</a:t>
            </a:r>
          </a:p>
          <a:p>
            <a:pPr marL="0" indent="0">
              <a:buNone/>
            </a:pPr>
            <a:r>
              <a:rPr lang="en-US" dirty="0"/>
              <a:t>Facebook</a:t>
            </a:r>
          </a:p>
          <a:p>
            <a:pPr marL="0" indent="0">
              <a:buNone/>
            </a:pPr>
            <a:r>
              <a:rPr lang="en-US" dirty="0"/>
              <a:t>Google</a:t>
            </a:r>
          </a:p>
          <a:p>
            <a:pPr marL="0" indent="0">
              <a:buNone/>
            </a:pPr>
            <a:r>
              <a:rPr lang="en-US" dirty="0"/>
              <a:t>Twitter</a:t>
            </a:r>
          </a:p>
          <a:p>
            <a:pPr marL="0" indent="0">
              <a:buNone/>
            </a:pPr>
            <a:r>
              <a:rPr lang="en-US" dirty="0"/>
              <a:t>Microsoft Account</a:t>
            </a:r>
          </a:p>
        </p:txBody>
      </p:sp>
    </p:spTree>
    <p:extLst>
      <p:ext uri="{BB962C8B-B14F-4D97-AF65-F5344CB8AC3E}">
        <p14:creationId xmlns:p14="http://schemas.microsoft.com/office/powerpoint/2010/main" val="1753143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an </a:t>
            </a:r>
            <a:r>
              <a:rPr lang="en-US" dirty="0" err="1"/>
              <a:t>on-premise</a:t>
            </a:r>
            <a:r>
              <a:rPr lang="en-US" dirty="0"/>
              <a:t> ASP.NET MVC website that uses windows authentication.  Which of the following items are steps you need to take in moving it to Azure?</a:t>
            </a:r>
          </a:p>
        </p:txBody>
      </p:sp>
      <p:sp>
        <p:nvSpPr>
          <p:cNvPr id="5" name="Content Placeholder 4"/>
          <p:cNvSpPr>
            <a:spLocks noGrp="1"/>
          </p:cNvSpPr>
          <p:nvPr>
            <p:ph idx="1"/>
          </p:nvPr>
        </p:nvSpPr>
        <p:spPr/>
        <p:txBody>
          <a:bodyPr/>
          <a:lstStyle/>
          <a:p>
            <a:r>
              <a:rPr lang="en-US" dirty="0"/>
              <a:t>Create an Azure AD</a:t>
            </a:r>
          </a:p>
          <a:p>
            <a:r>
              <a:rPr lang="en-US" dirty="0"/>
              <a:t>Create a SQL Database</a:t>
            </a:r>
          </a:p>
          <a:p>
            <a:r>
              <a:rPr lang="en-US" dirty="0"/>
              <a:t>Create and deploy as a Web App</a:t>
            </a:r>
          </a:p>
          <a:p>
            <a:r>
              <a:rPr lang="en-US" dirty="0"/>
              <a:t>Create a </a:t>
            </a:r>
            <a:r>
              <a:rPr lang="en-US" dirty="0" err="1"/>
              <a:t>Redis</a:t>
            </a:r>
            <a:r>
              <a:rPr lang="en-US" dirty="0"/>
              <a:t> Cache</a:t>
            </a:r>
          </a:p>
          <a:p>
            <a:r>
              <a:rPr lang="en-US" dirty="0"/>
              <a:t>Add application to Azure AD</a:t>
            </a:r>
          </a:p>
          <a:p>
            <a:r>
              <a:rPr lang="en-US" dirty="0"/>
              <a:t>Use the Authorize attribute</a:t>
            </a:r>
          </a:p>
          <a:p>
            <a:r>
              <a:rPr lang="en-US" dirty="0"/>
              <a:t>Connect and Sync local AD with Azure AD</a:t>
            </a:r>
          </a:p>
          <a:p>
            <a:endParaRPr lang="en-US" dirty="0"/>
          </a:p>
          <a:p>
            <a:endParaRPr lang="en-US" dirty="0"/>
          </a:p>
        </p:txBody>
      </p:sp>
      <p:sp>
        <p:nvSpPr>
          <p:cNvPr id="6" name="Content Placeholder 5"/>
          <p:cNvSpPr>
            <a:spLocks noGrp="1"/>
          </p:cNvSpPr>
          <p:nvPr>
            <p:ph idx="10"/>
          </p:nvPr>
        </p:nvSpPr>
        <p:spPr/>
        <p:txBody>
          <a:bodyPr/>
          <a:lstStyle/>
          <a:p>
            <a:r>
              <a:rPr lang="en-US" dirty="0"/>
              <a:t>Create an Azure AD</a:t>
            </a:r>
          </a:p>
          <a:p>
            <a:pPr>
              <a:buAutoNum type="arabicParenR" startAt="3"/>
            </a:pPr>
            <a:r>
              <a:rPr lang="en-US" dirty="0"/>
              <a:t>Create and deploy as a Web App</a:t>
            </a:r>
          </a:p>
          <a:p>
            <a:pPr>
              <a:buAutoNum type="arabicParenR" startAt="5"/>
            </a:pPr>
            <a:r>
              <a:rPr lang="en-US" dirty="0"/>
              <a:t>Add application to Azure AD</a:t>
            </a:r>
          </a:p>
          <a:p>
            <a:pPr>
              <a:buAutoNum type="arabicParenR" startAt="6"/>
            </a:pPr>
            <a:r>
              <a:rPr lang="en-US" dirty="0"/>
              <a:t>Use the Authorize Attribute</a:t>
            </a:r>
          </a:p>
          <a:p>
            <a:pPr>
              <a:buAutoNum type="arabicParenR" startAt="6"/>
            </a:pPr>
            <a:r>
              <a:rPr lang="en-US" dirty="0"/>
              <a:t>Connect and Sync local AD with Azure AD</a:t>
            </a:r>
          </a:p>
        </p:txBody>
      </p:sp>
    </p:spTree>
    <p:extLst>
      <p:ext uri="{BB962C8B-B14F-4D97-AF65-F5344CB8AC3E}">
        <p14:creationId xmlns:p14="http://schemas.microsoft.com/office/powerpoint/2010/main" val="3070368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 that needs to authenticate users against Active Directory but need to authenticate external users using social identity providers like Facebook and Twitter. Which services will you use?</a:t>
            </a:r>
          </a:p>
        </p:txBody>
      </p:sp>
      <p:sp>
        <p:nvSpPr>
          <p:cNvPr id="5" name="Content Placeholder 4"/>
          <p:cNvSpPr>
            <a:spLocks noGrp="1"/>
          </p:cNvSpPr>
          <p:nvPr>
            <p:ph idx="1"/>
          </p:nvPr>
        </p:nvSpPr>
        <p:spPr/>
        <p:txBody>
          <a:bodyPr/>
          <a:lstStyle/>
          <a:p>
            <a:r>
              <a:rPr lang="en-US" dirty="0"/>
              <a:t>Azure AD</a:t>
            </a:r>
          </a:p>
          <a:p>
            <a:r>
              <a:rPr lang="en-US" dirty="0"/>
              <a:t>Azure AD Domain Services</a:t>
            </a:r>
          </a:p>
          <a:p>
            <a:r>
              <a:rPr lang="en-US" dirty="0"/>
              <a:t>Twitter Bootstrap</a:t>
            </a:r>
          </a:p>
          <a:p>
            <a:r>
              <a:rPr lang="en-US" dirty="0"/>
              <a:t>App Service Authentication</a:t>
            </a:r>
          </a:p>
          <a:p>
            <a:endParaRPr lang="en-US" dirty="0"/>
          </a:p>
        </p:txBody>
      </p:sp>
      <p:sp>
        <p:nvSpPr>
          <p:cNvPr id="6" name="Content Placeholder 5"/>
          <p:cNvSpPr>
            <a:spLocks noGrp="1"/>
          </p:cNvSpPr>
          <p:nvPr>
            <p:ph idx="10"/>
          </p:nvPr>
        </p:nvSpPr>
        <p:spPr/>
        <p:txBody>
          <a:bodyPr/>
          <a:lstStyle/>
          <a:p>
            <a:r>
              <a:rPr lang="en-US" dirty="0"/>
              <a:t>Azure AD</a:t>
            </a:r>
          </a:p>
          <a:p>
            <a:pPr marL="0" indent="0">
              <a:buNone/>
            </a:pPr>
            <a:r>
              <a:rPr lang="en-US" dirty="0"/>
              <a:t>4)    App Service Authentication</a:t>
            </a:r>
          </a:p>
        </p:txBody>
      </p:sp>
    </p:spTree>
    <p:extLst>
      <p:ext uri="{BB962C8B-B14F-4D97-AF65-F5344CB8AC3E}">
        <p14:creationId xmlns:p14="http://schemas.microsoft.com/office/powerpoint/2010/main" val="2344956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Authentication and authorization is very important in real life and for this exam.  With App Service, Web Apps, Mobile Apps and API Apps can use the same App Service Authentication.  You should plan time to explore and experiment with how to utilize the feature.</a:t>
            </a:r>
          </a:p>
        </p:txBody>
      </p:sp>
    </p:spTree>
    <p:extLst>
      <p:ext uri="{BB962C8B-B14F-4D97-AF65-F5344CB8AC3E}">
        <p14:creationId xmlns:p14="http://schemas.microsoft.com/office/powerpoint/2010/main" val="34292375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19A09-B49A-4571-9092-1052FBF2AA13}"/>
              </a:ext>
            </a:extLst>
          </p:cNvPr>
          <p:cNvSpPr>
            <a:spLocks noGrp="1"/>
          </p:cNvSpPr>
          <p:nvPr>
            <p:ph type="title"/>
          </p:nvPr>
        </p:nvSpPr>
        <p:spPr/>
        <p:txBody>
          <a:bodyPr/>
          <a:lstStyle/>
          <a:p>
            <a:r>
              <a:rPr lang="en-US" dirty="0"/>
              <a:t>Design for Scalability and Performance</a:t>
            </a:r>
          </a:p>
        </p:txBody>
      </p:sp>
      <p:sp>
        <p:nvSpPr>
          <p:cNvPr id="3" name="Content Placeholder 2">
            <a:extLst>
              <a:ext uri="{FF2B5EF4-FFF2-40B4-BE49-F238E27FC236}">
                <a16:creationId xmlns:a16="http://schemas.microsoft.com/office/drawing/2014/main" id="{D7A86C12-65CF-445A-A889-2F6D02BC8408}"/>
              </a:ext>
            </a:extLst>
          </p:cNvPr>
          <p:cNvSpPr>
            <a:spLocks noGrp="1"/>
          </p:cNvSpPr>
          <p:nvPr>
            <p:ph idx="1"/>
          </p:nvPr>
        </p:nvSpPr>
        <p:spPr/>
        <p:txBody>
          <a:bodyPr/>
          <a:lstStyle/>
          <a:p>
            <a:pPr marL="0" indent="0">
              <a:buNone/>
            </a:pPr>
            <a:r>
              <a:rPr lang="en-US" dirty="0"/>
              <a:t>Scale Up – Change pricing tiers (Free, Shared, Basic, Standard Premium)</a:t>
            </a:r>
          </a:p>
          <a:p>
            <a:pPr marL="0" indent="0">
              <a:buNone/>
            </a:pPr>
            <a:r>
              <a:rPr lang="en-US" dirty="0"/>
              <a:t>Scale Out – Change instance count (manually, auto)</a:t>
            </a:r>
          </a:p>
          <a:p>
            <a:pPr marL="0" indent="0">
              <a:buNone/>
            </a:pPr>
            <a:endParaRPr lang="en-US" dirty="0"/>
          </a:p>
          <a:p>
            <a:pPr marL="0" indent="0">
              <a:buNone/>
            </a:pPr>
            <a:r>
              <a:rPr lang="en-US" dirty="0"/>
              <a:t>Scaling condition rules: Scheduled or Metric</a:t>
            </a:r>
          </a:p>
          <a:p>
            <a:pPr marL="0" indent="0">
              <a:buNone/>
            </a:pPr>
            <a:endParaRPr lang="en-US" dirty="0"/>
          </a:p>
          <a:p>
            <a:pPr marL="0" indent="0">
              <a:buNone/>
            </a:pPr>
            <a:endParaRPr lang="en-US" dirty="0"/>
          </a:p>
          <a:p>
            <a:pPr marL="0" indent="0">
              <a:buNone/>
            </a:pPr>
            <a:r>
              <a:rPr lang="en-US" dirty="0"/>
              <a:t>Can have multiple condition rules</a:t>
            </a:r>
          </a:p>
          <a:p>
            <a:pPr marL="0" indent="0">
              <a:buNone/>
            </a:pPr>
            <a:r>
              <a:rPr lang="en-US" dirty="0"/>
              <a:t>Can notify via email or </a:t>
            </a:r>
            <a:r>
              <a:rPr lang="en-US" dirty="0" err="1"/>
              <a:t>webhook</a:t>
            </a:r>
            <a:r>
              <a:rPr lang="en-US" dirty="0"/>
              <a:t> when </a:t>
            </a:r>
            <a:r>
              <a:rPr lang="en-US" dirty="0" err="1"/>
              <a:t>autoscale</a:t>
            </a:r>
            <a:r>
              <a:rPr lang="en-US" dirty="0"/>
              <a:t> events occur</a:t>
            </a:r>
          </a:p>
        </p:txBody>
      </p:sp>
      <p:pic>
        <p:nvPicPr>
          <p:cNvPr id="4" name="Picture 3">
            <a:extLst>
              <a:ext uri="{FF2B5EF4-FFF2-40B4-BE49-F238E27FC236}">
                <a16:creationId xmlns:a16="http://schemas.microsoft.com/office/drawing/2014/main" id="{BD7FF7A9-FAB5-4DE6-B4F1-96255B4DEBD8}"/>
              </a:ext>
            </a:extLst>
          </p:cNvPr>
          <p:cNvPicPr>
            <a:picLocks noChangeAspect="1"/>
          </p:cNvPicPr>
          <p:nvPr/>
        </p:nvPicPr>
        <p:blipFill>
          <a:blip r:embed="rId3"/>
          <a:stretch>
            <a:fillRect/>
          </a:stretch>
        </p:blipFill>
        <p:spPr>
          <a:xfrm>
            <a:off x="7493544" y="2913829"/>
            <a:ext cx="4210776" cy="2442472"/>
          </a:xfrm>
          <a:prstGeom prst="rect">
            <a:avLst/>
          </a:prstGeom>
        </p:spPr>
      </p:pic>
    </p:spTree>
    <p:extLst>
      <p:ext uri="{BB962C8B-B14F-4D97-AF65-F5344CB8AC3E}">
        <p14:creationId xmlns:p14="http://schemas.microsoft.com/office/powerpoint/2010/main" val="2216942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concerned about the performance of a new </a:t>
            </a:r>
            <a:r>
              <a:rPr lang="en-US" dirty="0" err="1"/>
              <a:t>WebApp</a:t>
            </a:r>
            <a:r>
              <a:rPr lang="en-US" dirty="0"/>
              <a:t> and want to make sure it scales when it starts to get heavy use.  Which choice is the best for you to do?</a:t>
            </a:r>
          </a:p>
        </p:txBody>
      </p:sp>
      <p:sp>
        <p:nvSpPr>
          <p:cNvPr id="5" name="Content Placeholder 4"/>
          <p:cNvSpPr>
            <a:spLocks noGrp="1"/>
          </p:cNvSpPr>
          <p:nvPr>
            <p:ph idx="1"/>
          </p:nvPr>
        </p:nvSpPr>
        <p:spPr/>
        <p:txBody>
          <a:bodyPr/>
          <a:lstStyle/>
          <a:p>
            <a:r>
              <a:rPr lang="en-US" dirty="0"/>
              <a:t>Deploy another instance from </a:t>
            </a:r>
            <a:r>
              <a:rPr lang="en-US" dirty="0" err="1"/>
              <a:t>Github</a:t>
            </a:r>
            <a:endParaRPr lang="en-US" dirty="0"/>
          </a:p>
          <a:p>
            <a:r>
              <a:rPr lang="en-US" dirty="0"/>
              <a:t>Change the Pricing tier to a larger machine size?</a:t>
            </a:r>
          </a:p>
          <a:p>
            <a:r>
              <a:rPr lang="en-US" dirty="0"/>
              <a:t>Configure auto scale to increase instance count when CPU hits 80% </a:t>
            </a:r>
          </a:p>
          <a:p>
            <a:r>
              <a:rPr lang="en-US" dirty="0"/>
              <a:t>Stop all </a:t>
            </a:r>
            <a:r>
              <a:rPr lang="en-US" dirty="0" err="1"/>
              <a:t>WebJobs</a:t>
            </a:r>
            <a:r>
              <a:rPr lang="en-US" dirty="0"/>
              <a:t> currently running on the </a:t>
            </a:r>
            <a:r>
              <a:rPr lang="en-US" dirty="0" err="1"/>
              <a:t>WebApp</a:t>
            </a:r>
            <a:endParaRPr lang="en-US" dirty="0"/>
          </a:p>
          <a:p>
            <a:endParaRPr lang="en-US" dirty="0"/>
          </a:p>
        </p:txBody>
      </p:sp>
      <p:sp>
        <p:nvSpPr>
          <p:cNvPr id="6" name="Content Placeholder 5"/>
          <p:cNvSpPr>
            <a:spLocks noGrp="1"/>
          </p:cNvSpPr>
          <p:nvPr>
            <p:ph idx="10"/>
          </p:nvPr>
        </p:nvSpPr>
        <p:spPr/>
        <p:txBody>
          <a:bodyPr/>
          <a:lstStyle/>
          <a:p>
            <a:pPr marL="0" indent="0">
              <a:buNone/>
            </a:pPr>
            <a:r>
              <a:rPr lang="en-US" dirty="0"/>
              <a:t>3)   Configure auto scale to increase instance count when CPU hits 80%</a:t>
            </a:r>
          </a:p>
        </p:txBody>
      </p:sp>
    </p:spTree>
    <p:extLst>
      <p:ext uri="{BB962C8B-B14F-4D97-AF65-F5344CB8AC3E}">
        <p14:creationId xmlns:p14="http://schemas.microsoft.com/office/powerpoint/2010/main" val="28991973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EA693-C7A8-46A2-8EE2-FDB13A71D20A}"/>
              </a:ext>
            </a:extLst>
          </p:cNvPr>
          <p:cNvSpPr>
            <a:spLocks noGrp="1"/>
          </p:cNvSpPr>
          <p:nvPr>
            <p:ph type="title"/>
          </p:nvPr>
        </p:nvSpPr>
        <p:spPr/>
        <p:txBody>
          <a:bodyPr/>
          <a:lstStyle/>
          <a:p>
            <a:r>
              <a:rPr lang="en-US" dirty="0"/>
              <a:t>Design for Scalability and Performance</a:t>
            </a:r>
          </a:p>
        </p:txBody>
      </p:sp>
      <p:sp>
        <p:nvSpPr>
          <p:cNvPr id="3" name="Content Placeholder 2">
            <a:extLst>
              <a:ext uri="{FF2B5EF4-FFF2-40B4-BE49-F238E27FC236}">
                <a16:creationId xmlns:a16="http://schemas.microsoft.com/office/drawing/2014/main" id="{674A99C0-3BE1-4D9B-AE2D-A2BA3091CA81}"/>
              </a:ext>
            </a:extLst>
          </p:cNvPr>
          <p:cNvSpPr>
            <a:spLocks noGrp="1"/>
          </p:cNvSpPr>
          <p:nvPr>
            <p:ph idx="1"/>
          </p:nvPr>
        </p:nvSpPr>
        <p:spPr/>
        <p:txBody>
          <a:bodyPr/>
          <a:lstStyle/>
          <a:p>
            <a:pPr marL="0" indent="0">
              <a:buNone/>
            </a:pPr>
            <a:r>
              <a:rPr lang="en-US" dirty="0"/>
              <a:t>Design for Scale Out</a:t>
            </a:r>
          </a:p>
          <a:p>
            <a:pPr marL="0" indent="0">
              <a:buNone/>
            </a:pPr>
            <a:r>
              <a:rPr lang="en-US" dirty="0"/>
              <a:t>    Move towards stateless or at least distributed session/cache</a:t>
            </a:r>
          </a:p>
          <a:p>
            <a:pPr marL="0" indent="0">
              <a:buNone/>
            </a:pPr>
            <a:r>
              <a:rPr lang="en-US" dirty="0"/>
              <a:t>        </a:t>
            </a:r>
            <a:r>
              <a:rPr lang="en-US" dirty="0" err="1"/>
              <a:t>Redis</a:t>
            </a:r>
            <a:r>
              <a:rPr lang="en-US" dirty="0"/>
              <a:t> Cache for any Session/Cache needed</a:t>
            </a:r>
          </a:p>
          <a:p>
            <a:pPr marL="0" indent="0">
              <a:buNone/>
            </a:pPr>
            <a:r>
              <a:rPr lang="en-US" dirty="0"/>
              <a:t>    Move towards asynchronous UI</a:t>
            </a:r>
          </a:p>
          <a:p>
            <a:pPr marL="0" indent="0">
              <a:buNone/>
            </a:pPr>
            <a:r>
              <a:rPr lang="en-US" dirty="0"/>
              <a:t>        Queues for passing work off</a:t>
            </a:r>
          </a:p>
          <a:p>
            <a:pPr marL="0" indent="0">
              <a:buNone/>
            </a:pPr>
            <a:r>
              <a:rPr lang="en-US" dirty="0"/>
              <a:t>    </a:t>
            </a:r>
          </a:p>
        </p:txBody>
      </p:sp>
      <p:pic>
        <p:nvPicPr>
          <p:cNvPr id="5" name="Picture 4">
            <a:extLst>
              <a:ext uri="{FF2B5EF4-FFF2-40B4-BE49-F238E27FC236}">
                <a16:creationId xmlns:a16="http://schemas.microsoft.com/office/drawing/2014/main" id="{3432F2CF-5435-4991-885E-8E6A27A74613}"/>
              </a:ext>
            </a:extLst>
          </p:cNvPr>
          <p:cNvPicPr>
            <a:picLocks noChangeAspect="1"/>
          </p:cNvPicPr>
          <p:nvPr/>
        </p:nvPicPr>
        <p:blipFill>
          <a:blip r:embed="rId3"/>
          <a:stretch>
            <a:fillRect/>
          </a:stretch>
        </p:blipFill>
        <p:spPr>
          <a:xfrm>
            <a:off x="7031596" y="3393946"/>
            <a:ext cx="3866667" cy="3019048"/>
          </a:xfrm>
          <a:prstGeom prst="rect">
            <a:avLst/>
          </a:prstGeom>
        </p:spPr>
      </p:pic>
    </p:spTree>
    <p:extLst>
      <p:ext uri="{BB962C8B-B14F-4D97-AF65-F5344CB8AC3E}">
        <p14:creationId xmlns:p14="http://schemas.microsoft.com/office/powerpoint/2010/main" val="16074458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D71A-E130-480D-B8D7-B478034F9F05}"/>
              </a:ext>
            </a:extLst>
          </p:cNvPr>
          <p:cNvSpPr>
            <a:spLocks noGrp="1"/>
          </p:cNvSpPr>
          <p:nvPr>
            <p:ph type="title"/>
          </p:nvPr>
        </p:nvSpPr>
        <p:spPr/>
        <p:txBody>
          <a:bodyPr>
            <a:normAutofit/>
          </a:bodyPr>
          <a:lstStyle/>
          <a:p>
            <a:r>
              <a:rPr lang="en-US" dirty="0"/>
              <a:t>Deploy Azure Web Apps to Multiple Regions</a:t>
            </a:r>
          </a:p>
        </p:txBody>
      </p:sp>
      <p:sp>
        <p:nvSpPr>
          <p:cNvPr id="3" name="Content Placeholder 2">
            <a:extLst>
              <a:ext uri="{FF2B5EF4-FFF2-40B4-BE49-F238E27FC236}">
                <a16:creationId xmlns:a16="http://schemas.microsoft.com/office/drawing/2014/main" id="{F3D0F589-4BF4-4BF1-8CB1-F3E415D5EEC0}"/>
              </a:ext>
            </a:extLst>
          </p:cNvPr>
          <p:cNvSpPr>
            <a:spLocks noGrp="1"/>
          </p:cNvSpPr>
          <p:nvPr>
            <p:ph idx="1"/>
          </p:nvPr>
        </p:nvSpPr>
        <p:spPr/>
        <p:txBody>
          <a:bodyPr/>
          <a:lstStyle/>
          <a:p>
            <a:pPr marL="0" indent="0">
              <a:buNone/>
            </a:pPr>
            <a:r>
              <a:rPr lang="en-US" dirty="0"/>
              <a:t>Traffic Manager for routing traffic between regions</a:t>
            </a:r>
          </a:p>
          <a:p>
            <a:pPr marL="0" indent="0">
              <a:buNone/>
            </a:pPr>
            <a:r>
              <a:rPr lang="en-US" dirty="0"/>
              <a:t>    Performance – for directing user to closest region</a:t>
            </a:r>
            <a:br>
              <a:rPr lang="en-US" dirty="0"/>
            </a:br>
            <a:r>
              <a:rPr lang="en-US" dirty="0"/>
              <a:t>    Failover – for secondary site</a:t>
            </a:r>
            <a:br>
              <a:rPr lang="en-US" dirty="0"/>
            </a:br>
            <a:r>
              <a:rPr lang="en-US" dirty="0"/>
              <a:t>    Round Robin – for balancing traffic</a:t>
            </a:r>
          </a:p>
          <a:p>
            <a:pPr marL="0" indent="0">
              <a:buNone/>
            </a:pPr>
            <a:r>
              <a:rPr lang="en-US" dirty="0"/>
              <a:t>CDN</a:t>
            </a:r>
          </a:p>
          <a:p>
            <a:pPr marL="0" indent="0">
              <a:buNone/>
            </a:pPr>
            <a:r>
              <a:rPr lang="en-US" dirty="0"/>
              <a:t>    Places static content close</a:t>
            </a:r>
            <a:br>
              <a:rPr lang="en-US" dirty="0"/>
            </a:br>
            <a:r>
              <a:rPr lang="en-US" dirty="0"/>
              <a:t>    to user (images, media, </a:t>
            </a:r>
            <a:r>
              <a:rPr lang="en-US" dirty="0" err="1"/>
              <a:t>etc</a:t>
            </a:r>
            <a:r>
              <a:rPr lang="en-US" dirty="0"/>
              <a:t>)</a:t>
            </a:r>
          </a:p>
        </p:txBody>
      </p:sp>
      <p:pic>
        <p:nvPicPr>
          <p:cNvPr id="4" name="Picture 3">
            <a:extLst>
              <a:ext uri="{FF2B5EF4-FFF2-40B4-BE49-F238E27FC236}">
                <a16:creationId xmlns:a16="http://schemas.microsoft.com/office/drawing/2014/main" id="{CFD1AA3F-6454-4893-9AD4-D4DEC15757E6}"/>
              </a:ext>
            </a:extLst>
          </p:cNvPr>
          <p:cNvPicPr>
            <a:picLocks noChangeAspect="1"/>
          </p:cNvPicPr>
          <p:nvPr/>
        </p:nvPicPr>
        <p:blipFill>
          <a:blip r:embed="rId3"/>
          <a:stretch>
            <a:fillRect/>
          </a:stretch>
        </p:blipFill>
        <p:spPr>
          <a:xfrm>
            <a:off x="5364887" y="3467295"/>
            <a:ext cx="6514286" cy="3123809"/>
          </a:xfrm>
          <a:prstGeom prst="rect">
            <a:avLst/>
          </a:prstGeom>
        </p:spPr>
      </p:pic>
    </p:spTree>
    <p:extLst>
      <p:ext uri="{BB962C8B-B14F-4D97-AF65-F5344CB8AC3E}">
        <p14:creationId xmlns:p14="http://schemas.microsoft.com/office/powerpoint/2010/main" val="23310649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have a website that uses a lot of session state.  You need to move the site to Azure.  What two choices should you do?</a:t>
            </a:r>
          </a:p>
        </p:txBody>
      </p:sp>
      <p:sp>
        <p:nvSpPr>
          <p:cNvPr id="5" name="Content Placeholder 4"/>
          <p:cNvSpPr>
            <a:spLocks noGrp="1"/>
          </p:cNvSpPr>
          <p:nvPr>
            <p:ph idx="1"/>
          </p:nvPr>
        </p:nvSpPr>
        <p:spPr/>
        <p:txBody>
          <a:bodyPr/>
          <a:lstStyle/>
          <a:p>
            <a:r>
              <a:rPr lang="en-US" dirty="0"/>
              <a:t>Create a Virtual Machine</a:t>
            </a:r>
          </a:p>
          <a:p>
            <a:r>
              <a:rPr lang="en-US" dirty="0"/>
              <a:t>Create a </a:t>
            </a:r>
            <a:r>
              <a:rPr lang="en-US" dirty="0" err="1"/>
              <a:t>Redis</a:t>
            </a:r>
            <a:r>
              <a:rPr lang="en-US" dirty="0"/>
              <a:t> Cache</a:t>
            </a:r>
          </a:p>
          <a:p>
            <a:r>
              <a:rPr lang="en-US" dirty="0"/>
              <a:t>Download and configure the ASP.NET Session State Provider in your </a:t>
            </a:r>
            <a:r>
              <a:rPr lang="en-US" dirty="0" err="1"/>
              <a:t>web.config</a:t>
            </a:r>
            <a:endParaRPr lang="en-US" dirty="0"/>
          </a:p>
          <a:p>
            <a:r>
              <a:rPr lang="en-US" dirty="0"/>
              <a:t>Deploy your web application to the virtual machine</a:t>
            </a:r>
          </a:p>
        </p:txBody>
      </p:sp>
      <p:sp>
        <p:nvSpPr>
          <p:cNvPr id="6" name="Content Placeholder 5"/>
          <p:cNvSpPr>
            <a:spLocks noGrp="1"/>
          </p:cNvSpPr>
          <p:nvPr>
            <p:ph idx="10"/>
          </p:nvPr>
        </p:nvSpPr>
        <p:spPr/>
        <p:txBody>
          <a:bodyPr/>
          <a:lstStyle/>
          <a:p>
            <a:pPr marL="0" indent="0">
              <a:buNone/>
            </a:pPr>
            <a:r>
              <a:rPr lang="en-US" dirty="0"/>
              <a:t>2)   Create a </a:t>
            </a:r>
            <a:r>
              <a:rPr lang="en-US" dirty="0" err="1"/>
              <a:t>Redis</a:t>
            </a:r>
            <a:r>
              <a:rPr lang="en-US" dirty="0"/>
              <a:t> Cache</a:t>
            </a:r>
          </a:p>
          <a:p>
            <a:pPr marL="0" indent="0">
              <a:buNone/>
            </a:pPr>
            <a:r>
              <a:rPr lang="en-US" dirty="0"/>
              <a:t>3)   Download and configure the ASP.NET Session State Provider in your </a:t>
            </a:r>
            <a:r>
              <a:rPr lang="en-US" dirty="0" err="1"/>
              <a:t>web.config</a:t>
            </a:r>
            <a:endParaRPr lang="en-US" dirty="0"/>
          </a:p>
        </p:txBody>
      </p:sp>
    </p:spTree>
    <p:extLst>
      <p:ext uri="{BB962C8B-B14F-4D97-AF65-F5344CB8AC3E}">
        <p14:creationId xmlns:p14="http://schemas.microsoft.com/office/powerpoint/2010/main" val="155644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48" y="74893"/>
            <a:ext cx="11919689" cy="905377"/>
          </a:xfrm>
        </p:spPr>
        <p:txBody>
          <a:bodyPr>
            <a:noAutofit/>
          </a:bodyPr>
          <a:lstStyle/>
          <a:p>
            <a:r>
              <a:rPr lang="en-US" sz="4800" b="1" dirty="0"/>
              <a:t>Exam 70-534 </a:t>
            </a:r>
            <a:r>
              <a:rPr lang="en-US" sz="4000" b="1" dirty="0"/>
              <a:t>Architecting Microsoft Azure Solutions</a:t>
            </a:r>
            <a:endParaRPr lang="en-US" sz="4000" dirty="0"/>
          </a:p>
        </p:txBody>
      </p:sp>
      <p:sp>
        <p:nvSpPr>
          <p:cNvPr id="7" name="Content Placeholder 6"/>
          <p:cNvSpPr>
            <a:spLocks noGrp="1"/>
          </p:cNvSpPr>
          <p:nvPr>
            <p:ph sz="half" idx="1"/>
          </p:nvPr>
        </p:nvSpPr>
        <p:spPr>
          <a:xfrm>
            <a:off x="398232" y="1043730"/>
            <a:ext cx="5699760" cy="5327539"/>
          </a:xfrm>
        </p:spPr>
        <p:txBody>
          <a:bodyPr>
            <a:normAutofit/>
          </a:bodyPr>
          <a:lstStyle/>
          <a:p>
            <a:pPr marL="0" indent="0" eaLnBrk="0" fontAlgn="t" hangingPunct="0">
              <a:lnSpc>
                <a:spcPct val="100000"/>
              </a:lnSpc>
              <a:spcBef>
                <a:spcPct val="0"/>
              </a:spcBef>
              <a:spcAft>
                <a:spcPct val="0"/>
              </a:spcAft>
              <a:buNone/>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sz="1600" u="sng" dirty="0">
                <a:hlinkClick r:id="rId3"/>
              </a:rPr>
              <a:t>Design Azure Resource Manager (ARM) networking (5–10%)</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virtual networks - Extend on-premises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VPN and Express Route architecture and design </a:t>
            </a: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sz="1600" u="sng" dirty="0">
                <a:hlinkClick r:id="rId4"/>
              </a:rPr>
              <a:t>Secure resources (20–25%)</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identity providers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Identify an appropriate data security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role-based access control (RBAC)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Manage security risks by using an appropriate security solution </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#3 </a:t>
            </a:r>
            <a:r>
              <a:rPr lang="en-US" sz="1600" u="sng" dirty="0">
                <a:hlinkClick r:id="rId5"/>
              </a:rPr>
              <a:t>Design an application storage and data access strategy (5–10%)</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data storage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Select the appropriate storage option</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#4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6"/>
              </a:rPr>
              <a:t>Design advanced applications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compute-intensive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long-running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Integrate Azure services in a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messaging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applications for background processing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connectivity for hybrid applications</a:t>
            </a:r>
          </a:p>
        </p:txBody>
      </p:sp>
      <p:sp>
        <p:nvSpPr>
          <p:cNvPr id="3" name="Content Placeholder 2"/>
          <p:cNvSpPr>
            <a:spLocks noGrp="1"/>
          </p:cNvSpPr>
          <p:nvPr>
            <p:ph sz="half" idx="2"/>
          </p:nvPr>
        </p:nvSpPr>
        <p:spPr>
          <a:xfrm>
            <a:off x="6358077" y="980270"/>
            <a:ext cx="5699760" cy="5091695"/>
          </a:xfrm>
        </p:spPr>
        <p:txBody>
          <a:bodyPr>
            <a:noAutofit/>
          </a:bodyPr>
          <a:lstStyle/>
          <a:p>
            <a:pPr marL="0" lvl="1" indent="0" fontAlgn="t">
              <a:lnSpc>
                <a:spcPct val="107000"/>
              </a:lnSpc>
              <a:spcBef>
                <a:spcPts val="1000"/>
              </a:spcBef>
              <a:spcAft>
                <a:spcPct val="0"/>
              </a:spcAft>
              <a:buSzPts val="1000"/>
              <a:buNone/>
              <a:tabLst>
                <a:tab pos="228600" algn="l"/>
              </a:tabLst>
            </a:pPr>
            <a:r>
              <a:rPr lang="en-US" sz="16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sz="16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hlinkClick r:id="rId7"/>
              </a:rPr>
              <a:t>Design Azure Web and Mobile Apps (5–10%)</a:t>
            </a:r>
            <a:endParaRPr lang="en-US" sz="16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Design Web Applications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Design Mobile Applications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#6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8"/>
              </a:rPr>
              <a:t>Design a management, monitoring, and business continuity strategy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monitoring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business continuity/disaster recovery (BC/DR) capabilities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disaster recovery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Automation and PowerShell workflows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the use cases for Azure Automation configuration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#7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9"/>
              </a:rPr>
              <a:t>Architect an Azure Compute infrastructure (10–15%)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Virtual Machines (VMs)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template deployment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for availability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 Bonus: Containers</a:t>
            </a:r>
          </a:p>
          <a:p>
            <a:pPr marL="0" lvl="1" indent="0" fontAlgn="t">
              <a:lnSpc>
                <a:spcPct val="100000"/>
              </a:lnSpc>
              <a:spcBef>
                <a:spcPts val="0"/>
              </a:spcBef>
              <a:spcAft>
                <a:spcPct val="0"/>
              </a:spcAft>
              <a:buSzPts val="1000"/>
              <a:buNone/>
              <a:tabLst>
                <a:tab pos="228600" algn="l"/>
              </a:tabLst>
            </a:pPr>
            <a:endParaRPr lang="en-US" sz="15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13631" y="6193488"/>
            <a:ext cx="10628807" cy="58477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https://www.microsoft.com/learning/en-us/exam-70-534.aspx</a:t>
            </a:r>
          </a:p>
        </p:txBody>
      </p:sp>
    </p:spTree>
    <p:extLst>
      <p:ext uri="{BB962C8B-B14F-4D97-AF65-F5344CB8AC3E}">
        <p14:creationId xmlns:p14="http://schemas.microsoft.com/office/powerpoint/2010/main" val="24715845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going to deploy your web application on the east coast and west coast.  You also want to make sure your users are sent to the closest location.  What three things do you need to do?</a:t>
            </a:r>
          </a:p>
        </p:txBody>
      </p:sp>
      <p:sp>
        <p:nvSpPr>
          <p:cNvPr id="5" name="Content Placeholder 4"/>
          <p:cNvSpPr>
            <a:spLocks noGrp="1"/>
          </p:cNvSpPr>
          <p:nvPr>
            <p:ph idx="1"/>
          </p:nvPr>
        </p:nvSpPr>
        <p:spPr/>
        <p:txBody>
          <a:bodyPr/>
          <a:lstStyle/>
          <a:p>
            <a:r>
              <a:rPr lang="en-US" dirty="0"/>
              <a:t>Create a Traffic Manager profile</a:t>
            </a:r>
          </a:p>
          <a:p>
            <a:r>
              <a:rPr lang="en-US" dirty="0"/>
              <a:t>Set the Routing method to priority</a:t>
            </a:r>
          </a:p>
          <a:p>
            <a:r>
              <a:rPr lang="en-US" dirty="0"/>
              <a:t>Set the Routing method to performance</a:t>
            </a:r>
          </a:p>
          <a:p>
            <a:r>
              <a:rPr lang="en-US" dirty="0"/>
              <a:t>Create a new Resource Group</a:t>
            </a:r>
          </a:p>
        </p:txBody>
      </p:sp>
      <p:sp>
        <p:nvSpPr>
          <p:cNvPr id="6" name="Content Placeholder 5"/>
          <p:cNvSpPr>
            <a:spLocks noGrp="1"/>
          </p:cNvSpPr>
          <p:nvPr>
            <p:ph idx="10"/>
          </p:nvPr>
        </p:nvSpPr>
        <p:spPr/>
        <p:txBody>
          <a:bodyPr/>
          <a:lstStyle/>
          <a:p>
            <a:r>
              <a:rPr lang="en-US" dirty="0"/>
              <a:t>Create a Traffic Manager profile</a:t>
            </a:r>
          </a:p>
          <a:p>
            <a:pPr marL="0" indent="0">
              <a:buNone/>
            </a:pPr>
            <a:r>
              <a:rPr lang="en-US" dirty="0"/>
              <a:t>3)   Set the Routing method to performance</a:t>
            </a:r>
          </a:p>
        </p:txBody>
      </p:sp>
    </p:spTree>
    <p:extLst>
      <p:ext uri="{BB962C8B-B14F-4D97-AF65-F5344CB8AC3E}">
        <p14:creationId xmlns:p14="http://schemas.microsoft.com/office/powerpoint/2010/main" val="861128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1A5F5-342D-4153-A519-64C48E182F45}"/>
              </a:ext>
            </a:extLst>
          </p:cNvPr>
          <p:cNvSpPr>
            <a:spLocks noGrp="1"/>
          </p:cNvSpPr>
          <p:nvPr>
            <p:ph type="title"/>
          </p:nvPr>
        </p:nvSpPr>
        <p:spPr/>
        <p:txBody>
          <a:bodyPr/>
          <a:lstStyle/>
          <a:p>
            <a:r>
              <a:rPr lang="en-US" dirty="0"/>
              <a:t>Deploy</a:t>
            </a:r>
          </a:p>
        </p:txBody>
      </p:sp>
      <p:sp>
        <p:nvSpPr>
          <p:cNvPr id="3" name="Content Placeholder 2">
            <a:extLst>
              <a:ext uri="{FF2B5EF4-FFF2-40B4-BE49-F238E27FC236}">
                <a16:creationId xmlns:a16="http://schemas.microsoft.com/office/drawing/2014/main" id="{B8EE65A1-EDB7-4E2E-8021-FCC49A959672}"/>
              </a:ext>
            </a:extLst>
          </p:cNvPr>
          <p:cNvSpPr>
            <a:spLocks noGrp="1"/>
          </p:cNvSpPr>
          <p:nvPr>
            <p:ph idx="1"/>
          </p:nvPr>
        </p:nvSpPr>
        <p:spPr/>
        <p:txBody>
          <a:bodyPr>
            <a:normAutofit lnSpcReduction="10000"/>
          </a:bodyPr>
          <a:lstStyle/>
          <a:p>
            <a:pPr marL="0" indent="0">
              <a:buNone/>
            </a:pPr>
            <a:r>
              <a:rPr lang="en-US" dirty="0"/>
              <a:t>Web Deploy</a:t>
            </a:r>
          </a:p>
          <a:p>
            <a:pPr marL="0" indent="0">
              <a:buNone/>
            </a:pPr>
            <a:r>
              <a:rPr lang="en-US" dirty="0"/>
              <a:t>Kudu (Git/Mercurial/OneDrive/Dropbox)</a:t>
            </a:r>
          </a:p>
          <a:p>
            <a:pPr marL="0" indent="0">
              <a:buNone/>
            </a:pPr>
            <a:r>
              <a:rPr lang="en-US" dirty="0"/>
              <a:t>    VSTS/</a:t>
            </a:r>
            <a:r>
              <a:rPr lang="en-US" dirty="0" err="1"/>
              <a:t>Github</a:t>
            </a:r>
            <a:r>
              <a:rPr lang="en-US" dirty="0"/>
              <a:t>/Bitbucket</a:t>
            </a:r>
          </a:p>
          <a:p>
            <a:pPr marL="0" indent="0">
              <a:buNone/>
            </a:pPr>
            <a:r>
              <a:rPr lang="en-US" dirty="0"/>
              <a:t>    Browser drag and drop (Chrome and Firefox)</a:t>
            </a:r>
          </a:p>
          <a:p>
            <a:pPr marL="0" indent="0">
              <a:buNone/>
            </a:pPr>
            <a:r>
              <a:rPr lang="en-US" dirty="0"/>
              <a:t>FTP/FTPS</a:t>
            </a:r>
          </a:p>
          <a:p>
            <a:pPr marL="0" indent="0">
              <a:buNone/>
            </a:pPr>
            <a:r>
              <a:rPr lang="en-US" dirty="0"/>
              <a:t>    </a:t>
            </a:r>
            <a:r>
              <a:rPr lang="en-US" dirty="0" err="1"/>
              <a:t>Filezilla</a:t>
            </a:r>
            <a:r>
              <a:rPr lang="en-US" dirty="0"/>
              <a:t>, Windows Explorer</a:t>
            </a:r>
          </a:p>
          <a:p>
            <a:pPr marL="0" indent="0">
              <a:buNone/>
            </a:pPr>
            <a:endParaRPr lang="en-US" dirty="0"/>
          </a:p>
          <a:p>
            <a:pPr marL="0" indent="0">
              <a:buNone/>
            </a:pPr>
            <a:r>
              <a:rPr lang="en-US" dirty="0"/>
              <a:t>App Service infrastructure can be setup using PowerShell or RM templates</a:t>
            </a:r>
          </a:p>
        </p:txBody>
      </p:sp>
    </p:spTree>
    <p:extLst>
      <p:ext uri="{BB962C8B-B14F-4D97-AF65-F5344CB8AC3E}">
        <p14:creationId xmlns:p14="http://schemas.microsoft.com/office/powerpoint/2010/main" val="23349657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0F499-1E80-4B20-8F27-A0EF79866D19}"/>
              </a:ext>
            </a:extLst>
          </p:cNvPr>
          <p:cNvSpPr>
            <a:spLocks noGrp="1"/>
          </p:cNvSpPr>
          <p:nvPr>
            <p:ph type="title"/>
          </p:nvPr>
        </p:nvSpPr>
        <p:spPr/>
        <p:txBody>
          <a:bodyPr/>
          <a:lstStyle/>
          <a:p>
            <a:r>
              <a:rPr lang="en-US" dirty="0"/>
              <a:t>Update Web Apps with Minimal Downtime</a:t>
            </a:r>
          </a:p>
        </p:txBody>
      </p:sp>
      <p:sp>
        <p:nvSpPr>
          <p:cNvPr id="3" name="Content Placeholder 2">
            <a:extLst>
              <a:ext uri="{FF2B5EF4-FFF2-40B4-BE49-F238E27FC236}">
                <a16:creationId xmlns:a16="http://schemas.microsoft.com/office/drawing/2014/main" id="{E67C3018-2418-4254-B8C3-C3BA70F29454}"/>
              </a:ext>
            </a:extLst>
          </p:cNvPr>
          <p:cNvSpPr>
            <a:spLocks noGrp="1"/>
          </p:cNvSpPr>
          <p:nvPr>
            <p:ph idx="1"/>
          </p:nvPr>
        </p:nvSpPr>
        <p:spPr/>
        <p:txBody>
          <a:bodyPr/>
          <a:lstStyle/>
          <a:p>
            <a:pPr marL="0" indent="0">
              <a:buNone/>
            </a:pPr>
            <a:r>
              <a:rPr lang="en-US" dirty="0"/>
              <a:t>Deployment Slots are live apps with their own hostnames</a:t>
            </a:r>
          </a:p>
          <a:p>
            <a:pPr marL="0" indent="0">
              <a:buNone/>
            </a:pPr>
            <a:r>
              <a:rPr lang="en-US" dirty="0"/>
              <a:t>    Only available for Standard or Premium App Service plans</a:t>
            </a:r>
          </a:p>
          <a:p>
            <a:pPr marL="0" indent="0">
              <a:buNone/>
            </a:pPr>
            <a:r>
              <a:rPr lang="en-US" dirty="0"/>
              <a:t>Number of slots available depend on App Service Plan</a:t>
            </a:r>
          </a:p>
          <a:p>
            <a:pPr marL="0" indent="0">
              <a:buNone/>
            </a:pPr>
            <a:r>
              <a:rPr lang="en-US" dirty="0"/>
              <a:t>App content and configurations can be swapped between two deployment slots</a:t>
            </a:r>
          </a:p>
          <a:p>
            <a:pPr marL="0" indent="0">
              <a:buNone/>
            </a:pPr>
            <a:r>
              <a:rPr lang="en-US" dirty="0"/>
              <a:t>    Not all settings and configurations are swapped</a:t>
            </a:r>
          </a:p>
          <a:p>
            <a:pPr marL="0" indent="0">
              <a:buNone/>
            </a:pPr>
            <a:r>
              <a:rPr lang="en-US" dirty="0"/>
              <a:t>    Some settings can be marked to not swap</a:t>
            </a:r>
          </a:p>
          <a:p>
            <a:pPr marL="0" indent="0">
              <a:buNone/>
            </a:pPr>
            <a:r>
              <a:rPr lang="en-US" dirty="0"/>
              <a:t>Testing in Production feature allows you to spread traffic across multiple deployment slots</a:t>
            </a:r>
          </a:p>
        </p:txBody>
      </p:sp>
    </p:spTree>
    <p:extLst>
      <p:ext uri="{BB962C8B-B14F-4D97-AF65-F5344CB8AC3E}">
        <p14:creationId xmlns:p14="http://schemas.microsoft.com/office/powerpoint/2010/main" val="39852458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62C07-1015-4D24-8D91-970D8847F52A}"/>
              </a:ext>
            </a:extLst>
          </p:cNvPr>
          <p:cNvSpPr>
            <a:spLocks noGrp="1"/>
          </p:cNvSpPr>
          <p:nvPr>
            <p:ph type="title"/>
          </p:nvPr>
        </p:nvSpPr>
        <p:spPr/>
        <p:txBody>
          <a:bodyPr/>
          <a:lstStyle/>
          <a:p>
            <a:r>
              <a:rPr lang="en-US" dirty="0"/>
              <a:t>What gets Swapped with a Deployment Slot?</a:t>
            </a:r>
          </a:p>
        </p:txBody>
      </p:sp>
      <p:graphicFrame>
        <p:nvGraphicFramePr>
          <p:cNvPr id="4" name="Content Placeholder 3">
            <a:extLst>
              <a:ext uri="{FF2B5EF4-FFF2-40B4-BE49-F238E27FC236}">
                <a16:creationId xmlns:a16="http://schemas.microsoft.com/office/drawing/2014/main" id="{23013F02-B430-4FD6-95A0-842ECDD25C5B}"/>
              </a:ext>
            </a:extLst>
          </p:cNvPr>
          <p:cNvGraphicFramePr>
            <a:graphicFrameLocks noGrp="1"/>
          </p:cNvGraphicFramePr>
          <p:nvPr>
            <p:ph idx="1"/>
            <p:extLst>
              <p:ext uri="{D42A27DB-BD31-4B8C-83A1-F6EECF244321}">
                <p14:modId xmlns:p14="http://schemas.microsoft.com/office/powerpoint/2010/main" val="1381652601"/>
              </p:ext>
            </p:extLst>
          </p:nvPr>
        </p:nvGraphicFramePr>
        <p:xfrm>
          <a:off x="838200" y="1825624"/>
          <a:ext cx="10706100" cy="3256385"/>
        </p:xfrm>
        <a:graphic>
          <a:graphicData uri="http://schemas.openxmlformats.org/drawingml/2006/table">
            <a:tbl>
              <a:tblPr firstRow="1" bandRow="1">
                <a:tableStyleId>{5C22544A-7EE6-4342-B048-85BDC9FD1C3A}</a:tableStyleId>
              </a:tblPr>
              <a:tblGrid>
                <a:gridCol w="5353050">
                  <a:extLst>
                    <a:ext uri="{9D8B030D-6E8A-4147-A177-3AD203B41FA5}">
                      <a16:colId xmlns:a16="http://schemas.microsoft.com/office/drawing/2014/main" val="205592187"/>
                    </a:ext>
                  </a:extLst>
                </a:gridCol>
                <a:gridCol w="5353050">
                  <a:extLst>
                    <a:ext uri="{9D8B030D-6E8A-4147-A177-3AD203B41FA5}">
                      <a16:colId xmlns:a16="http://schemas.microsoft.com/office/drawing/2014/main" val="2062387511"/>
                    </a:ext>
                  </a:extLst>
                </a:gridCol>
              </a:tblGrid>
              <a:tr h="511069">
                <a:tc>
                  <a:txBody>
                    <a:bodyPr/>
                    <a:lstStyle/>
                    <a:p>
                      <a:r>
                        <a:rPr lang="en-US" dirty="0"/>
                        <a:t>Swapped</a:t>
                      </a:r>
                    </a:p>
                  </a:txBody>
                  <a:tcPr/>
                </a:tc>
                <a:tc>
                  <a:txBody>
                    <a:bodyPr/>
                    <a:lstStyle/>
                    <a:p>
                      <a:r>
                        <a:rPr lang="en-US" dirty="0"/>
                        <a:t>Not Swapped</a:t>
                      </a:r>
                    </a:p>
                  </a:txBody>
                  <a:tcPr/>
                </a:tc>
                <a:extLst>
                  <a:ext uri="{0D108BD9-81ED-4DB2-BD59-A6C34878D82A}">
                    <a16:rowId xmlns:a16="http://schemas.microsoft.com/office/drawing/2014/main" val="1054934108"/>
                  </a:ext>
                </a:extLst>
              </a:tr>
              <a:tr h="511069">
                <a:tc>
                  <a:txBody>
                    <a:bodyPr/>
                    <a:lstStyle/>
                    <a:p>
                      <a:r>
                        <a:rPr lang="en-US" sz="2000" dirty="0"/>
                        <a:t>App Settings – can be configured to not swap</a:t>
                      </a:r>
                    </a:p>
                  </a:txBody>
                  <a:tcPr/>
                </a:tc>
                <a:tc>
                  <a:txBody>
                    <a:bodyPr/>
                    <a:lstStyle/>
                    <a:p>
                      <a:r>
                        <a:rPr lang="en-US" sz="2000" dirty="0"/>
                        <a:t>Custom Domain Names</a:t>
                      </a:r>
                    </a:p>
                  </a:txBody>
                  <a:tcPr/>
                </a:tc>
                <a:extLst>
                  <a:ext uri="{0D108BD9-81ED-4DB2-BD59-A6C34878D82A}">
                    <a16:rowId xmlns:a16="http://schemas.microsoft.com/office/drawing/2014/main" val="259655956"/>
                  </a:ext>
                </a:extLst>
              </a:tr>
              <a:tr h="511069">
                <a:tc>
                  <a:txBody>
                    <a:bodyPr/>
                    <a:lstStyle/>
                    <a:p>
                      <a:r>
                        <a:rPr lang="en-US" sz="2000" dirty="0"/>
                        <a:t>Connection Strings – can be configured to not swap</a:t>
                      </a:r>
                    </a:p>
                  </a:txBody>
                  <a:tcPr/>
                </a:tc>
                <a:tc>
                  <a:txBody>
                    <a:bodyPr/>
                    <a:lstStyle/>
                    <a:p>
                      <a:r>
                        <a:rPr lang="en-US" sz="2000" dirty="0"/>
                        <a:t>SSL certificates and bindings</a:t>
                      </a:r>
                    </a:p>
                  </a:txBody>
                  <a:tcPr/>
                </a:tc>
                <a:extLst>
                  <a:ext uri="{0D108BD9-81ED-4DB2-BD59-A6C34878D82A}">
                    <a16:rowId xmlns:a16="http://schemas.microsoft.com/office/drawing/2014/main" val="2433537931"/>
                  </a:ext>
                </a:extLst>
              </a:tr>
              <a:tr h="511069">
                <a:tc>
                  <a:txBody>
                    <a:bodyPr/>
                    <a:lstStyle/>
                    <a:p>
                      <a:r>
                        <a:rPr lang="en-US" sz="2000" dirty="0"/>
                        <a:t>General settings</a:t>
                      </a:r>
                    </a:p>
                  </a:txBody>
                  <a:tcPr/>
                </a:tc>
                <a:tc>
                  <a:txBody>
                    <a:bodyPr/>
                    <a:lstStyle/>
                    <a:p>
                      <a:r>
                        <a:rPr lang="en-US" sz="2000" dirty="0"/>
                        <a:t>Scale settings (only production slots are scalable)</a:t>
                      </a:r>
                    </a:p>
                  </a:txBody>
                  <a:tcPr/>
                </a:tc>
                <a:extLst>
                  <a:ext uri="{0D108BD9-81ED-4DB2-BD59-A6C34878D82A}">
                    <a16:rowId xmlns:a16="http://schemas.microsoft.com/office/drawing/2014/main" val="1498419463"/>
                  </a:ext>
                </a:extLst>
              </a:tr>
              <a:tr h="511069">
                <a:tc>
                  <a:txBody>
                    <a:bodyPr/>
                    <a:lstStyle/>
                    <a:p>
                      <a:r>
                        <a:rPr lang="en-US" sz="2000" dirty="0"/>
                        <a:t>Handler mappings</a:t>
                      </a:r>
                    </a:p>
                  </a:txBody>
                  <a:tcPr/>
                </a:tc>
                <a:tc>
                  <a:txBody>
                    <a:bodyPr/>
                    <a:lstStyle/>
                    <a:p>
                      <a:r>
                        <a:rPr lang="en-US" sz="2000" dirty="0"/>
                        <a:t>Publishing endpoints</a:t>
                      </a:r>
                    </a:p>
                  </a:txBody>
                  <a:tcPr/>
                </a:tc>
                <a:extLst>
                  <a:ext uri="{0D108BD9-81ED-4DB2-BD59-A6C34878D82A}">
                    <a16:rowId xmlns:a16="http://schemas.microsoft.com/office/drawing/2014/main" val="820869244"/>
                  </a:ext>
                </a:extLst>
              </a:tr>
              <a:tr h="511069">
                <a:tc>
                  <a:txBody>
                    <a:bodyPr/>
                    <a:lstStyle/>
                    <a:p>
                      <a:r>
                        <a:rPr lang="en-US" sz="2000" dirty="0"/>
                        <a:t>Diagnostic logs settings</a:t>
                      </a:r>
                    </a:p>
                  </a:txBody>
                  <a:tcPr/>
                </a:tc>
                <a:tc>
                  <a:txBody>
                    <a:bodyPr/>
                    <a:lstStyle/>
                    <a:p>
                      <a:endParaRPr lang="en-US" sz="2000" dirty="0"/>
                    </a:p>
                  </a:txBody>
                  <a:tcPr/>
                </a:tc>
                <a:extLst>
                  <a:ext uri="{0D108BD9-81ED-4DB2-BD59-A6C34878D82A}">
                    <a16:rowId xmlns:a16="http://schemas.microsoft.com/office/drawing/2014/main" val="2081598700"/>
                  </a:ext>
                </a:extLst>
              </a:tr>
            </a:tbl>
          </a:graphicData>
        </a:graphic>
      </p:graphicFrame>
    </p:spTree>
    <p:extLst>
      <p:ext uri="{BB962C8B-B14F-4D97-AF65-F5344CB8AC3E}">
        <p14:creationId xmlns:p14="http://schemas.microsoft.com/office/powerpoint/2010/main" val="38774931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 and want to create a staging deployment slot in order to test a release before moving to production.  Your app service plan is currently a Shared plan.  What two things do you need to do?</a:t>
            </a:r>
          </a:p>
        </p:txBody>
      </p:sp>
      <p:sp>
        <p:nvSpPr>
          <p:cNvPr id="5" name="Content Placeholder 4"/>
          <p:cNvSpPr>
            <a:spLocks noGrp="1"/>
          </p:cNvSpPr>
          <p:nvPr>
            <p:ph idx="1"/>
          </p:nvPr>
        </p:nvSpPr>
        <p:spPr/>
        <p:txBody>
          <a:bodyPr/>
          <a:lstStyle/>
          <a:p>
            <a:r>
              <a:rPr lang="en-US" dirty="0"/>
              <a:t>Call Microsoft support</a:t>
            </a:r>
          </a:p>
          <a:p>
            <a:r>
              <a:rPr lang="en-US" dirty="0"/>
              <a:t>Change your App Service Plan to a Basic plan</a:t>
            </a:r>
          </a:p>
          <a:p>
            <a:r>
              <a:rPr lang="en-US" dirty="0"/>
              <a:t>Create a new deployment slot named staging</a:t>
            </a:r>
          </a:p>
          <a:p>
            <a:r>
              <a:rPr lang="en-US" dirty="0"/>
              <a:t>Change your App Service Plan to a Standard plan</a:t>
            </a:r>
          </a:p>
          <a:p>
            <a:r>
              <a:rPr lang="en-US" dirty="0"/>
              <a:t>Create a new Resource Group</a:t>
            </a:r>
          </a:p>
          <a:p>
            <a:endParaRPr lang="en-US" dirty="0"/>
          </a:p>
          <a:p>
            <a:endParaRPr lang="en-US" dirty="0"/>
          </a:p>
        </p:txBody>
      </p:sp>
      <p:sp>
        <p:nvSpPr>
          <p:cNvPr id="6" name="Content Placeholder 5"/>
          <p:cNvSpPr>
            <a:spLocks noGrp="1"/>
          </p:cNvSpPr>
          <p:nvPr>
            <p:ph idx="10"/>
          </p:nvPr>
        </p:nvSpPr>
        <p:spPr/>
        <p:txBody>
          <a:bodyPr/>
          <a:lstStyle/>
          <a:p>
            <a:pPr>
              <a:buAutoNum type="arabicParenR" startAt="3"/>
            </a:pPr>
            <a:r>
              <a:rPr lang="en-US" dirty="0"/>
              <a:t>Create a new deployment slot named staging</a:t>
            </a:r>
          </a:p>
          <a:p>
            <a:pPr>
              <a:buAutoNum type="arabicParenR" startAt="3"/>
            </a:pPr>
            <a:r>
              <a:rPr lang="en-US" dirty="0"/>
              <a:t>Change your App Service Plan to a Standard plan</a:t>
            </a:r>
          </a:p>
        </p:txBody>
      </p:sp>
    </p:spTree>
    <p:extLst>
      <p:ext uri="{BB962C8B-B14F-4D97-AF65-F5344CB8AC3E}">
        <p14:creationId xmlns:p14="http://schemas.microsoft.com/office/powerpoint/2010/main" val="40419658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5B469-977B-4FE1-8214-3FB08020F6E5}"/>
              </a:ext>
            </a:extLst>
          </p:cNvPr>
          <p:cNvSpPr>
            <a:spLocks noGrp="1"/>
          </p:cNvSpPr>
          <p:nvPr>
            <p:ph type="title"/>
          </p:nvPr>
        </p:nvSpPr>
        <p:spPr/>
        <p:txBody>
          <a:bodyPr/>
          <a:lstStyle/>
          <a:p>
            <a:r>
              <a:rPr lang="en-US" dirty="0"/>
              <a:t>Design Web Apps for Business Continuity</a:t>
            </a:r>
          </a:p>
        </p:txBody>
      </p:sp>
      <p:sp>
        <p:nvSpPr>
          <p:cNvPr id="3" name="Content Placeholder 2">
            <a:extLst>
              <a:ext uri="{FF2B5EF4-FFF2-40B4-BE49-F238E27FC236}">
                <a16:creationId xmlns:a16="http://schemas.microsoft.com/office/drawing/2014/main" id="{9828D97D-A222-4D4A-AEC8-A79488AA9B55}"/>
              </a:ext>
            </a:extLst>
          </p:cNvPr>
          <p:cNvSpPr>
            <a:spLocks noGrp="1"/>
          </p:cNvSpPr>
          <p:nvPr>
            <p:ph idx="1"/>
          </p:nvPr>
        </p:nvSpPr>
        <p:spPr/>
        <p:txBody>
          <a:bodyPr>
            <a:normAutofit/>
          </a:bodyPr>
          <a:lstStyle/>
          <a:p>
            <a:pPr marL="0" indent="0">
              <a:buNone/>
            </a:pPr>
            <a:r>
              <a:rPr lang="en-US" dirty="0"/>
              <a:t>Web/Mobile/API Apps</a:t>
            </a:r>
          </a:p>
          <a:p>
            <a:pPr marL="0" indent="0">
              <a:buNone/>
            </a:pPr>
            <a:r>
              <a:rPr lang="en-US" dirty="0"/>
              <a:t>    Multiple instances (single data center)</a:t>
            </a:r>
          </a:p>
          <a:p>
            <a:pPr marL="0" indent="0">
              <a:buNone/>
            </a:pPr>
            <a:r>
              <a:rPr lang="en-US" dirty="0"/>
              <a:t>    Multiple data centers with Traffic Manager to balance traffic</a:t>
            </a:r>
          </a:p>
          <a:p>
            <a:pPr marL="0" indent="0">
              <a:buNone/>
            </a:pPr>
            <a:r>
              <a:rPr lang="en-US" dirty="0"/>
              <a:t>    Backup/Restore </a:t>
            </a:r>
          </a:p>
          <a:p>
            <a:pPr marL="0" indent="0">
              <a:buNone/>
            </a:pPr>
            <a:endParaRPr lang="en-US" dirty="0"/>
          </a:p>
        </p:txBody>
      </p:sp>
    </p:spTree>
    <p:extLst>
      <p:ext uri="{BB962C8B-B14F-4D97-AF65-F5344CB8AC3E}">
        <p14:creationId xmlns:p14="http://schemas.microsoft.com/office/powerpoint/2010/main" val="14907251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21E1C-CC28-4726-BE9E-799DD37E09C9}"/>
              </a:ext>
            </a:extLst>
          </p:cNvPr>
          <p:cNvSpPr>
            <a:spLocks noGrp="1"/>
          </p:cNvSpPr>
          <p:nvPr>
            <p:ph type="title"/>
          </p:nvPr>
        </p:nvSpPr>
        <p:spPr/>
        <p:txBody>
          <a:bodyPr/>
          <a:lstStyle/>
          <a:p>
            <a:r>
              <a:rPr lang="en-US" dirty="0"/>
              <a:t>SQL Database features for Business Continuity</a:t>
            </a:r>
          </a:p>
        </p:txBody>
      </p:sp>
      <p:sp>
        <p:nvSpPr>
          <p:cNvPr id="6" name="Content Placeholder 5">
            <a:extLst>
              <a:ext uri="{FF2B5EF4-FFF2-40B4-BE49-F238E27FC236}">
                <a16:creationId xmlns:a16="http://schemas.microsoft.com/office/drawing/2014/main" id="{020A9258-6358-4B53-89F7-ECD7B5C47F26}"/>
              </a:ext>
            </a:extLst>
          </p:cNvPr>
          <p:cNvSpPr>
            <a:spLocks noGrp="1"/>
          </p:cNvSpPr>
          <p:nvPr>
            <p:ph idx="1"/>
          </p:nvPr>
        </p:nvSpPr>
        <p:spPr/>
        <p:txBody>
          <a:bodyPr/>
          <a:lstStyle/>
          <a:p>
            <a:pPr marL="0" indent="0">
              <a:buNone/>
            </a:pPr>
            <a:r>
              <a:rPr lang="en-US" dirty="0"/>
              <a:t>SQL Database</a:t>
            </a:r>
          </a:p>
          <a:p>
            <a:pPr marL="0" indent="0">
              <a:buNone/>
            </a:pPr>
            <a:r>
              <a:rPr lang="en-US" dirty="0"/>
              <a:t>    Point in time restore</a:t>
            </a:r>
          </a:p>
          <a:p>
            <a:pPr marL="0" indent="0">
              <a:buNone/>
            </a:pPr>
            <a:r>
              <a:rPr lang="en-US" dirty="0"/>
              <a:t>    Geo-restore</a:t>
            </a:r>
          </a:p>
          <a:p>
            <a:pPr marL="0" indent="0">
              <a:buNone/>
            </a:pPr>
            <a:r>
              <a:rPr lang="en-US" dirty="0"/>
              <a:t>    Restore from Azure Backup Vault</a:t>
            </a:r>
          </a:p>
          <a:p>
            <a:pPr marL="0" indent="0">
              <a:buNone/>
            </a:pPr>
            <a:r>
              <a:rPr lang="en-US" dirty="0"/>
              <a:t>    Active geo replication</a:t>
            </a:r>
          </a:p>
          <a:p>
            <a:endParaRPr lang="en-US" dirty="0"/>
          </a:p>
        </p:txBody>
      </p:sp>
      <p:pic>
        <p:nvPicPr>
          <p:cNvPr id="7" name="Picture 6">
            <a:extLst>
              <a:ext uri="{FF2B5EF4-FFF2-40B4-BE49-F238E27FC236}">
                <a16:creationId xmlns:a16="http://schemas.microsoft.com/office/drawing/2014/main" id="{E3D73193-60A1-46D2-B661-E70A0AA89649}"/>
              </a:ext>
            </a:extLst>
          </p:cNvPr>
          <p:cNvPicPr>
            <a:picLocks noChangeAspect="1"/>
          </p:cNvPicPr>
          <p:nvPr/>
        </p:nvPicPr>
        <p:blipFill>
          <a:blip r:embed="rId2"/>
          <a:stretch>
            <a:fillRect/>
          </a:stretch>
        </p:blipFill>
        <p:spPr>
          <a:xfrm>
            <a:off x="838200" y="4477825"/>
            <a:ext cx="10228571" cy="1971429"/>
          </a:xfrm>
          <a:prstGeom prst="rect">
            <a:avLst/>
          </a:prstGeom>
        </p:spPr>
      </p:pic>
      <p:sp>
        <p:nvSpPr>
          <p:cNvPr id="8" name="TextBox 7">
            <a:extLst>
              <a:ext uri="{FF2B5EF4-FFF2-40B4-BE49-F238E27FC236}">
                <a16:creationId xmlns:a16="http://schemas.microsoft.com/office/drawing/2014/main" id="{9E8A3BE6-1F1D-45AD-9BD1-ACA1995D0AE8}"/>
              </a:ext>
            </a:extLst>
          </p:cNvPr>
          <p:cNvSpPr txBox="1"/>
          <p:nvPr/>
        </p:nvSpPr>
        <p:spPr>
          <a:xfrm>
            <a:off x="6976110" y="1649967"/>
            <a:ext cx="4377690" cy="923330"/>
          </a:xfrm>
          <a:prstGeom prst="rect">
            <a:avLst/>
          </a:prstGeom>
          <a:noFill/>
        </p:spPr>
        <p:txBody>
          <a:bodyPr wrap="square" rtlCol="0">
            <a:spAutoFit/>
          </a:bodyPr>
          <a:lstStyle/>
          <a:p>
            <a:r>
              <a:rPr lang="en-US" b="1" dirty="0"/>
              <a:t>Recovery time objective (RTO)</a:t>
            </a:r>
            <a:r>
              <a:rPr lang="en-US" dirty="0"/>
              <a:t> – maximum acceptable time before the application fully recovers after the disruption.</a:t>
            </a:r>
          </a:p>
        </p:txBody>
      </p:sp>
      <p:sp>
        <p:nvSpPr>
          <p:cNvPr id="9" name="TextBox 8">
            <a:extLst>
              <a:ext uri="{FF2B5EF4-FFF2-40B4-BE49-F238E27FC236}">
                <a16:creationId xmlns:a16="http://schemas.microsoft.com/office/drawing/2014/main" id="{597E0FA1-0F2A-4F3D-9D7D-F6E6CCB47D39}"/>
              </a:ext>
            </a:extLst>
          </p:cNvPr>
          <p:cNvSpPr txBox="1"/>
          <p:nvPr/>
        </p:nvSpPr>
        <p:spPr>
          <a:xfrm>
            <a:off x="6976110" y="2624345"/>
            <a:ext cx="4377690" cy="923330"/>
          </a:xfrm>
          <a:prstGeom prst="rect">
            <a:avLst/>
          </a:prstGeom>
          <a:noFill/>
        </p:spPr>
        <p:txBody>
          <a:bodyPr wrap="square" rtlCol="0">
            <a:spAutoFit/>
          </a:bodyPr>
          <a:lstStyle/>
          <a:p>
            <a:r>
              <a:rPr lang="en-US" b="1" dirty="0"/>
              <a:t>Recovery point objective (RPO)</a:t>
            </a:r>
            <a:r>
              <a:rPr lang="en-US" dirty="0"/>
              <a:t> – maximum amount of recent data updates (time interval) the application can tolerate losing.</a:t>
            </a:r>
          </a:p>
        </p:txBody>
      </p:sp>
      <p:sp>
        <p:nvSpPr>
          <p:cNvPr id="10" name="TextBox 9">
            <a:extLst>
              <a:ext uri="{FF2B5EF4-FFF2-40B4-BE49-F238E27FC236}">
                <a16:creationId xmlns:a16="http://schemas.microsoft.com/office/drawing/2014/main" id="{DDF35361-2C52-41C6-A067-973D9D0734E6}"/>
              </a:ext>
            </a:extLst>
          </p:cNvPr>
          <p:cNvSpPr txBox="1"/>
          <p:nvPr/>
        </p:nvSpPr>
        <p:spPr>
          <a:xfrm>
            <a:off x="6976110" y="3598723"/>
            <a:ext cx="4377690" cy="646331"/>
          </a:xfrm>
          <a:prstGeom prst="rect">
            <a:avLst/>
          </a:prstGeom>
          <a:noFill/>
        </p:spPr>
        <p:txBody>
          <a:bodyPr wrap="square" rtlCol="0">
            <a:spAutoFit/>
          </a:bodyPr>
          <a:lstStyle/>
          <a:p>
            <a:r>
              <a:rPr lang="en-US" b="1" dirty="0"/>
              <a:t>Estimated recovery time (ERT)</a:t>
            </a:r>
            <a:r>
              <a:rPr lang="en-US" dirty="0"/>
              <a:t> – estimated time interval needed to return service.</a:t>
            </a:r>
          </a:p>
        </p:txBody>
      </p:sp>
    </p:spTree>
    <p:extLst>
      <p:ext uri="{BB962C8B-B14F-4D97-AF65-F5344CB8AC3E}">
        <p14:creationId xmlns:p14="http://schemas.microsoft.com/office/powerpoint/2010/main" val="8167824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9EE3D-392E-432C-9450-7FAC87FF2BD2}"/>
              </a:ext>
            </a:extLst>
          </p:cNvPr>
          <p:cNvSpPr>
            <a:spLocks noGrp="1"/>
          </p:cNvSpPr>
          <p:nvPr>
            <p:ph type="title"/>
          </p:nvPr>
        </p:nvSpPr>
        <p:spPr/>
        <p:txBody>
          <a:bodyPr/>
          <a:lstStyle/>
          <a:p>
            <a:r>
              <a:rPr lang="en-US" dirty="0"/>
              <a:t>Configure Data Replication Patterns</a:t>
            </a:r>
          </a:p>
        </p:txBody>
      </p:sp>
      <p:sp>
        <p:nvSpPr>
          <p:cNvPr id="3" name="Content Placeholder 2">
            <a:extLst>
              <a:ext uri="{FF2B5EF4-FFF2-40B4-BE49-F238E27FC236}">
                <a16:creationId xmlns:a16="http://schemas.microsoft.com/office/drawing/2014/main" id="{C157A279-0BCB-4990-B1E1-98611C68281F}"/>
              </a:ext>
            </a:extLst>
          </p:cNvPr>
          <p:cNvSpPr>
            <a:spLocks noGrp="1"/>
          </p:cNvSpPr>
          <p:nvPr>
            <p:ph idx="1"/>
          </p:nvPr>
        </p:nvSpPr>
        <p:spPr/>
        <p:txBody>
          <a:bodyPr/>
          <a:lstStyle/>
          <a:p>
            <a:pPr marL="0" indent="0">
              <a:buNone/>
            </a:pPr>
            <a:r>
              <a:rPr lang="en-US" dirty="0"/>
              <a:t>Features Available</a:t>
            </a:r>
          </a:p>
          <a:p>
            <a:pPr marL="0" indent="0">
              <a:buNone/>
            </a:pPr>
            <a:r>
              <a:rPr lang="en-US" dirty="0"/>
              <a:t>    Blob storage: geo-redundant and read-access geo-redundant storage</a:t>
            </a:r>
          </a:p>
          <a:p>
            <a:pPr marL="0" indent="0">
              <a:buNone/>
            </a:pPr>
            <a:r>
              <a:rPr lang="en-US" dirty="0"/>
              <a:t>    SQL Database:  geo-restore, geo-replicate</a:t>
            </a:r>
          </a:p>
          <a:p>
            <a:pPr marL="0" indent="0">
              <a:buNone/>
            </a:pPr>
            <a:r>
              <a:rPr lang="en-US" dirty="0"/>
              <a:t>    </a:t>
            </a:r>
            <a:r>
              <a:rPr lang="en-US" dirty="0" err="1"/>
              <a:t>CosmosDB</a:t>
            </a:r>
            <a:r>
              <a:rPr lang="en-US" dirty="0"/>
              <a:t>/</a:t>
            </a:r>
            <a:r>
              <a:rPr lang="en-US" dirty="0" err="1"/>
              <a:t>DocumentDB</a:t>
            </a:r>
            <a:r>
              <a:rPr lang="en-US" dirty="0"/>
              <a:t>: global replication</a:t>
            </a:r>
          </a:p>
          <a:p>
            <a:pPr marL="0" indent="0">
              <a:buNone/>
            </a:pPr>
            <a:endParaRPr lang="en-US" dirty="0"/>
          </a:p>
          <a:p>
            <a:pPr marL="0" indent="0">
              <a:buNone/>
            </a:pPr>
            <a:r>
              <a:rPr lang="en-US" dirty="0"/>
              <a:t>Custom Code</a:t>
            </a:r>
          </a:p>
          <a:p>
            <a:pPr marL="0" indent="0">
              <a:buNone/>
            </a:pPr>
            <a:r>
              <a:rPr lang="en-US" dirty="0"/>
              <a:t>    Can write </a:t>
            </a:r>
            <a:r>
              <a:rPr lang="en-US" dirty="0" err="1"/>
              <a:t>WebJob</a:t>
            </a:r>
            <a:r>
              <a:rPr lang="en-US" dirty="0"/>
              <a:t> to copy data to other regions or </a:t>
            </a:r>
            <a:r>
              <a:rPr lang="en-US" dirty="0" err="1"/>
              <a:t>on-premise</a:t>
            </a:r>
            <a:endParaRPr lang="en-US" dirty="0"/>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28258236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are having problems with stability of your latest website release.  What can you do to minimize downtime?</a:t>
            </a:r>
          </a:p>
        </p:txBody>
      </p:sp>
      <p:sp>
        <p:nvSpPr>
          <p:cNvPr id="5" name="Content Placeholder 4"/>
          <p:cNvSpPr>
            <a:spLocks noGrp="1"/>
          </p:cNvSpPr>
          <p:nvPr>
            <p:ph idx="1"/>
          </p:nvPr>
        </p:nvSpPr>
        <p:spPr/>
        <p:txBody>
          <a:bodyPr/>
          <a:lstStyle/>
          <a:p>
            <a:r>
              <a:rPr lang="en-US" dirty="0"/>
              <a:t>Create multiple instances of your Web App</a:t>
            </a:r>
          </a:p>
          <a:p>
            <a:r>
              <a:rPr lang="en-US" dirty="0"/>
              <a:t>Change the App Service Plan to Premium</a:t>
            </a:r>
          </a:p>
          <a:p>
            <a:r>
              <a:rPr lang="en-US" dirty="0"/>
              <a:t>Setup VNET Integration</a:t>
            </a:r>
          </a:p>
          <a:p>
            <a:r>
              <a:rPr lang="en-US" dirty="0"/>
              <a:t>Create another deployment slot</a:t>
            </a:r>
          </a:p>
          <a:p>
            <a:endParaRPr lang="en-US" dirty="0"/>
          </a:p>
          <a:p>
            <a:endParaRPr lang="en-US" dirty="0"/>
          </a:p>
          <a:p>
            <a:endParaRPr lang="en-US" dirty="0"/>
          </a:p>
        </p:txBody>
      </p:sp>
      <p:sp>
        <p:nvSpPr>
          <p:cNvPr id="6" name="Content Placeholder 5"/>
          <p:cNvSpPr>
            <a:spLocks noGrp="1"/>
          </p:cNvSpPr>
          <p:nvPr>
            <p:ph idx="10"/>
          </p:nvPr>
        </p:nvSpPr>
        <p:spPr/>
        <p:txBody>
          <a:bodyPr/>
          <a:lstStyle/>
          <a:p>
            <a:r>
              <a:rPr lang="en-US" dirty="0"/>
              <a:t>Create multiple instances of your Web App</a:t>
            </a:r>
          </a:p>
        </p:txBody>
      </p:sp>
    </p:spTree>
    <p:extLst>
      <p:ext uri="{BB962C8B-B14F-4D97-AF65-F5344CB8AC3E}">
        <p14:creationId xmlns:p14="http://schemas.microsoft.com/office/powerpoint/2010/main" val="2804260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 that uses SQL Database.  You need to make sure your database will not be down any less than a one minute.  Which option should you use? </a:t>
            </a:r>
          </a:p>
        </p:txBody>
      </p:sp>
      <p:sp>
        <p:nvSpPr>
          <p:cNvPr id="5" name="Content Placeholder 4"/>
          <p:cNvSpPr>
            <a:spLocks noGrp="1"/>
          </p:cNvSpPr>
          <p:nvPr>
            <p:ph idx="1"/>
          </p:nvPr>
        </p:nvSpPr>
        <p:spPr/>
        <p:txBody>
          <a:bodyPr/>
          <a:lstStyle/>
          <a:p>
            <a:r>
              <a:rPr lang="en-US" dirty="0"/>
              <a:t>Point in Time Restore</a:t>
            </a:r>
          </a:p>
          <a:p>
            <a:r>
              <a:rPr lang="en-US" dirty="0"/>
              <a:t>Active geo-replication</a:t>
            </a:r>
          </a:p>
          <a:p>
            <a:r>
              <a:rPr lang="en-US" dirty="0"/>
              <a:t>Azure Backup Vault</a:t>
            </a:r>
          </a:p>
          <a:p>
            <a:r>
              <a:rPr lang="en-US" dirty="0"/>
              <a:t>Site Recovery</a:t>
            </a:r>
          </a:p>
          <a:p>
            <a:r>
              <a:rPr lang="en-US" dirty="0" err="1"/>
              <a:t>StorSimple</a:t>
            </a:r>
            <a:endParaRPr lang="en-US" dirty="0"/>
          </a:p>
        </p:txBody>
      </p:sp>
      <p:sp>
        <p:nvSpPr>
          <p:cNvPr id="6" name="Content Placeholder 5"/>
          <p:cNvSpPr>
            <a:spLocks noGrp="1"/>
          </p:cNvSpPr>
          <p:nvPr>
            <p:ph idx="10"/>
          </p:nvPr>
        </p:nvSpPr>
        <p:spPr/>
        <p:txBody>
          <a:bodyPr/>
          <a:lstStyle/>
          <a:p>
            <a:pPr marL="0" indent="0">
              <a:buNone/>
            </a:pPr>
            <a:r>
              <a:rPr lang="en-US" dirty="0"/>
              <a:t>2)  Active geo-replication</a:t>
            </a:r>
          </a:p>
        </p:txBody>
      </p:sp>
    </p:spTree>
    <p:extLst>
      <p:ext uri="{BB962C8B-B14F-4D97-AF65-F5344CB8AC3E}">
        <p14:creationId xmlns:p14="http://schemas.microsoft.com/office/powerpoint/2010/main" val="2427151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8980" cy="1325563"/>
          </a:xfrm>
        </p:spPr>
        <p:txBody>
          <a:bodyPr>
            <a:normAutofit/>
          </a:bodyPr>
          <a:lstStyle/>
          <a:p>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u="sng" dirty="0">
                <a:hlinkClick r:id="rId2"/>
              </a:rPr>
              <a:t>Design Azure Web and Mobile Apps (5–10%)</a:t>
            </a:r>
            <a:endParaRPr lang="en-US" dirty="0"/>
          </a:p>
        </p:txBody>
      </p:sp>
      <p:sp>
        <p:nvSpPr>
          <p:cNvPr id="5" name="Content Placeholder 4"/>
          <p:cNvSpPr>
            <a:spLocks noGrp="1"/>
          </p:cNvSpPr>
          <p:nvPr>
            <p:ph sz="half" idx="1"/>
          </p:nvPr>
        </p:nvSpPr>
        <p:spPr>
          <a:xfrm>
            <a:off x="239849" y="1516288"/>
            <a:ext cx="5699760" cy="5193698"/>
          </a:xfrm>
        </p:spPr>
        <p:txBody>
          <a:bodyPr>
            <a:normAutofit/>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1. Design Web Applications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Azure App Service Web Apps, design custom web API, offload long-running applications using </a:t>
            </a:r>
            <a:r>
              <a:rPr lang="en-US" sz="1800" dirty="0" err="1">
                <a:latin typeface="Calibri" panose="020F0502020204030204" pitchFamily="34" charset="0"/>
                <a:ea typeface="Calibri" panose="020F0502020204030204" pitchFamily="34" charset="0"/>
                <a:cs typeface="Times New Roman" panose="02020603050405020304" pitchFamily="18" charset="0"/>
              </a:rPr>
              <a:t>WebJobs</a:t>
            </a:r>
            <a:r>
              <a:rPr lang="en-US" sz="1800" dirty="0">
                <a:latin typeface="Calibri" panose="020F0502020204030204" pitchFamily="34" charset="0"/>
                <a:ea typeface="Calibri" panose="020F0502020204030204" pitchFamily="34" charset="0"/>
                <a:cs typeface="Times New Roman" panose="02020603050405020304" pitchFamily="18" charset="0"/>
              </a:rPr>
              <a:t>, secure Web API using Azure AD, design Web Apps for scalability and performance, deploy Azure Web Apps to multiple regions for high availability, deploy Web Apps, create App Service plans, design Web Apps for business continuity, configure data replication patterns, update Azure Web Apps with minimal downtime, back up and restore data, design for disaster recovery </a:t>
            </a:r>
          </a:p>
          <a:p>
            <a:pPr marL="457200" lvl="1" indent="0">
              <a:lnSpc>
                <a:spcPct val="120000"/>
              </a:lnSpc>
              <a:spcAft>
                <a:spcPts val="600"/>
              </a:spcAft>
              <a:buSzPts val="1000"/>
              <a:buNone/>
              <a:tabLst>
                <a:tab pos="685800" algn="l"/>
              </a:tabLst>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sz="half" idx="2"/>
          </p:nvPr>
        </p:nvSpPr>
        <p:spPr>
          <a:xfrm>
            <a:off x="6369413" y="1516287"/>
            <a:ext cx="5699760" cy="4968875"/>
          </a:xfrm>
        </p:spPr>
        <p:txBody>
          <a:bodyPr>
            <a:normAutofit/>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Azure Mobile Services; consume Mobile Apps from cross-platform clients; integrate offline sync capabilities into an application; extend Mobile Apps using custom code; implement Mobile Apps using Microsoft .NET or Node.js; secure Mobile Apps using Azure AD; implement push notification services in Mobile Apps; send push notifications to all subscribers, specific subscribers, or a segment of subscribers</a:t>
            </a:r>
          </a:p>
        </p:txBody>
      </p:sp>
    </p:spTree>
    <p:extLst>
      <p:ext uri="{BB962C8B-B14F-4D97-AF65-F5344CB8AC3E}">
        <p14:creationId xmlns:p14="http://schemas.microsoft.com/office/powerpoint/2010/main" val="9560772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dirty="0"/>
          </a:p>
        </p:txBody>
      </p:sp>
      <p:sp>
        <p:nvSpPr>
          <p:cNvPr id="6" name="Text Placeholder 5"/>
          <p:cNvSpPr>
            <a:spLocks noGrp="1"/>
          </p:cNvSpPr>
          <p:nvPr>
            <p:ph type="body" sz="quarter" idx="11"/>
          </p:nvPr>
        </p:nvSpPr>
        <p:spPr/>
        <p:txBody>
          <a:bodyPr/>
          <a:lstStyle/>
          <a:p>
            <a:r>
              <a:rPr lang="en-US" dirty="0"/>
              <a:t>Many Azure services are highly available (HA) by design – such as SQL Database, Web Apps, Azure Storage and </a:t>
            </a:r>
            <a:r>
              <a:rPr lang="en-US" dirty="0" err="1"/>
              <a:t>DocumentDB</a:t>
            </a:r>
            <a:r>
              <a:rPr lang="en-US" dirty="0"/>
              <a:t>.  Others require you to use specific pricing tiers in order to get HA – such as Virtual Machines, </a:t>
            </a:r>
            <a:r>
              <a:rPr lang="en-US" dirty="0" err="1"/>
              <a:t>Redis</a:t>
            </a:r>
            <a:r>
              <a:rPr lang="en-US" dirty="0"/>
              <a:t> Cache and Search. Before taking the exam, you should look through the Service Level Agreements and learn what it takes to get HA for each product that is on the exam.</a:t>
            </a:r>
          </a:p>
          <a:p>
            <a:r>
              <a:rPr lang="en-US" dirty="0"/>
              <a:t>https://azure.microsoft.com/en-us/support/legal/sla/</a:t>
            </a:r>
          </a:p>
        </p:txBody>
      </p:sp>
    </p:spTree>
    <p:extLst>
      <p:ext uri="{BB962C8B-B14F-4D97-AF65-F5344CB8AC3E}">
        <p14:creationId xmlns:p14="http://schemas.microsoft.com/office/powerpoint/2010/main" val="391831737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10614-279C-422B-B6A7-5F93FE705D00}"/>
              </a:ext>
            </a:extLst>
          </p:cNvPr>
          <p:cNvSpPr>
            <a:spLocks noGrp="1"/>
          </p:cNvSpPr>
          <p:nvPr>
            <p:ph type="title"/>
          </p:nvPr>
        </p:nvSpPr>
        <p:spPr/>
        <p:txBody>
          <a:bodyPr/>
          <a:lstStyle/>
          <a:p>
            <a:r>
              <a:rPr lang="en-US" dirty="0"/>
              <a:t>App Service Backup</a:t>
            </a:r>
          </a:p>
        </p:txBody>
      </p:sp>
      <p:sp>
        <p:nvSpPr>
          <p:cNvPr id="3" name="Content Placeholder 2">
            <a:extLst>
              <a:ext uri="{FF2B5EF4-FFF2-40B4-BE49-F238E27FC236}">
                <a16:creationId xmlns:a16="http://schemas.microsoft.com/office/drawing/2014/main" id="{9180F882-EC6A-4B55-9A97-AA708BC72C9D}"/>
              </a:ext>
            </a:extLst>
          </p:cNvPr>
          <p:cNvSpPr>
            <a:spLocks noGrp="1"/>
          </p:cNvSpPr>
          <p:nvPr>
            <p:ph idx="1"/>
          </p:nvPr>
        </p:nvSpPr>
        <p:spPr/>
        <p:txBody>
          <a:bodyPr/>
          <a:lstStyle/>
          <a:p>
            <a:pPr marL="0" indent="0">
              <a:buNone/>
            </a:pPr>
            <a:r>
              <a:rPr lang="en-US" dirty="0"/>
              <a:t>Configure a storage account and container to store backup</a:t>
            </a:r>
          </a:p>
          <a:p>
            <a:pPr marL="0" indent="0">
              <a:buNone/>
            </a:pPr>
            <a:r>
              <a:rPr lang="en-US" dirty="0"/>
              <a:t>    Can store backup in another region</a:t>
            </a:r>
          </a:p>
          <a:p>
            <a:pPr marL="0" indent="0">
              <a:buNone/>
            </a:pPr>
            <a:r>
              <a:rPr lang="en-US" dirty="0"/>
              <a:t>Configure schedule for backup to occur</a:t>
            </a:r>
          </a:p>
          <a:p>
            <a:pPr marL="0" indent="0">
              <a:buNone/>
            </a:pPr>
            <a:r>
              <a:rPr lang="en-US" dirty="0"/>
              <a:t>Can optionally back up database too (as a </a:t>
            </a:r>
            <a:r>
              <a:rPr lang="en-US" dirty="0" err="1"/>
              <a:t>bacpac</a:t>
            </a:r>
            <a:r>
              <a:rPr lang="en-US" dirty="0"/>
              <a:t> file)</a:t>
            </a:r>
          </a:p>
          <a:p>
            <a:pPr marL="0" indent="0">
              <a:buNone/>
            </a:pPr>
            <a:r>
              <a:rPr lang="en-US" dirty="0"/>
              <a:t>Exclude files wit a _</a:t>
            </a:r>
            <a:r>
              <a:rPr lang="en-US" dirty="0" err="1"/>
              <a:t>backup.filter</a:t>
            </a:r>
            <a:r>
              <a:rPr lang="en-US" dirty="0"/>
              <a:t> file listing paths to exclude</a:t>
            </a:r>
          </a:p>
          <a:p>
            <a:pPr marL="0" indent="0">
              <a:buNone/>
            </a:pPr>
            <a:r>
              <a:rPr lang="en-US" dirty="0"/>
              <a:t>Limit of 10GB of content for a backup (site files + </a:t>
            </a:r>
            <a:r>
              <a:rPr lang="en-US" dirty="0" err="1"/>
              <a:t>bacpac</a:t>
            </a:r>
            <a:r>
              <a:rPr lang="en-US" dirty="0"/>
              <a:t>)</a:t>
            </a:r>
          </a:p>
          <a:p>
            <a:pPr marL="0" indent="0">
              <a:buNone/>
            </a:pPr>
            <a:r>
              <a:rPr lang="en-US" dirty="0"/>
              <a:t>Stores backup as .zip</a:t>
            </a:r>
          </a:p>
        </p:txBody>
      </p:sp>
    </p:spTree>
    <p:extLst>
      <p:ext uri="{BB962C8B-B14F-4D97-AF65-F5344CB8AC3E}">
        <p14:creationId xmlns:p14="http://schemas.microsoft.com/office/powerpoint/2010/main" val="42851956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A2B74-26DF-4945-A659-6327771D9CF0}"/>
              </a:ext>
            </a:extLst>
          </p:cNvPr>
          <p:cNvSpPr>
            <a:spLocks noGrp="1"/>
          </p:cNvSpPr>
          <p:nvPr>
            <p:ph type="title"/>
          </p:nvPr>
        </p:nvSpPr>
        <p:spPr/>
        <p:txBody>
          <a:bodyPr/>
          <a:lstStyle/>
          <a:p>
            <a:r>
              <a:rPr lang="en-US" dirty="0"/>
              <a:t>App Service Restore</a:t>
            </a:r>
          </a:p>
        </p:txBody>
      </p:sp>
      <p:sp>
        <p:nvSpPr>
          <p:cNvPr id="3" name="Content Placeholder 2">
            <a:extLst>
              <a:ext uri="{FF2B5EF4-FFF2-40B4-BE49-F238E27FC236}">
                <a16:creationId xmlns:a16="http://schemas.microsoft.com/office/drawing/2014/main" id="{5B19A312-122A-456F-A6F4-0BA0E1A7EEBA}"/>
              </a:ext>
            </a:extLst>
          </p:cNvPr>
          <p:cNvSpPr>
            <a:spLocks noGrp="1"/>
          </p:cNvSpPr>
          <p:nvPr>
            <p:ph idx="1"/>
          </p:nvPr>
        </p:nvSpPr>
        <p:spPr/>
        <p:txBody>
          <a:bodyPr/>
          <a:lstStyle/>
          <a:p>
            <a:pPr marL="0" indent="0">
              <a:buNone/>
            </a:pPr>
            <a:r>
              <a:rPr lang="en-US" dirty="0"/>
              <a:t>Restore options:</a:t>
            </a:r>
          </a:p>
          <a:p>
            <a:pPr marL="0" indent="0">
              <a:buNone/>
            </a:pPr>
            <a:r>
              <a:rPr lang="en-US" dirty="0"/>
              <a:t>    Replace existing app (backup was taken from)</a:t>
            </a:r>
          </a:p>
          <a:p>
            <a:pPr marL="0" indent="0">
              <a:buNone/>
            </a:pPr>
            <a:r>
              <a:rPr lang="en-US" dirty="0"/>
              <a:t>    Replace another app or create another app based on backup</a:t>
            </a:r>
          </a:p>
          <a:p>
            <a:pPr marL="0" indent="0">
              <a:buNone/>
            </a:pPr>
            <a:endParaRPr lang="en-US" dirty="0"/>
          </a:p>
        </p:txBody>
      </p:sp>
    </p:spTree>
    <p:extLst>
      <p:ext uri="{BB962C8B-B14F-4D97-AF65-F5344CB8AC3E}">
        <p14:creationId xmlns:p14="http://schemas.microsoft.com/office/powerpoint/2010/main" val="32425457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F51C-0BC6-4A16-9B25-A1F0CE9BF17F}"/>
              </a:ext>
            </a:extLst>
          </p:cNvPr>
          <p:cNvSpPr>
            <a:spLocks noGrp="1"/>
          </p:cNvSpPr>
          <p:nvPr>
            <p:ph type="title"/>
          </p:nvPr>
        </p:nvSpPr>
        <p:spPr/>
        <p:txBody>
          <a:bodyPr/>
          <a:lstStyle/>
          <a:p>
            <a:r>
              <a:rPr lang="en-US" dirty="0"/>
              <a:t>Design for Disaster Recovery</a:t>
            </a:r>
          </a:p>
        </p:txBody>
      </p:sp>
      <p:sp>
        <p:nvSpPr>
          <p:cNvPr id="3" name="Content Placeholder 2">
            <a:extLst>
              <a:ext uri="{FF2B5EF4-FFF2-40B4-BE49-F238E27FC236}">
                <a16:creationId xmlns:a16="http://schemas.microsoft.com/office/drawing/2014/main" id="{662FED7E-1546-433C-B1DC-56029A2DF84B}"/>
              </a:ext>
            </a:extLst>
          </p:cNvPr>
          <p:cNvSpPr>
            <a:spLocks noGrp="1"/>
          </p:cNvSpPr>
          <p:nvPr>
            <p:ph idx="1"/>
          </p:nvPr>
        </p:nvSpPr>
        <p:spPr/>
        <p:txBody>
          <a:bodyPr/>
          <a:lstStyle/>
          <a:p>
            <a:pPr marL="0" indent="0">
              <a:buNone/>
            </a:pPr>
            <a:r>
              <a:rPr lang="en-US" b="1" dirty="0"/>
              <a:t>Backup/Restore - </a:t>
            </a:r>
            <a:r>
              <a:rPr lang="en-US" dirty="0"/>
              <a:t>is about data or workloads and getting them back to a known state and running </a:t>
            </a:r>
          </a:p>
          <a:p>
            <a:pPr marL="0" indent="0">
              <a:buNone/>
            </a:pPr>
            <a:r>
              <a:rPr lang="en-US" b="1" dirty="0"/>
              <a:t>Disaster Recovery -</a:t>
            </a:r>
            <a:r>
              <a:rPr lang="en-US" dirty="0"/>
              <a:t> is about getting your systems up and running in another location.</a:t>
            </a:r>
          </a:p>
          <a:p>
            <a:pPr marL="0" indent="0">
              <a:buNone/>
            </a:pPr>
            <a:r>
              <a:rPr lang="en-US" b="1" dirty="0"/>
              <a:t>Recovery time objective (RTO)</a:t>
            </a:r>
            <a:r>
              <a:rPr lang="en-US" dirty="0"/>
              <a:t> – maximum acceptable time before the application fully recovers after the disruption.</a:t>
            </a:r>
          </a:p>
          <a:p>
            <a:pPr marL="0" indent="0">
              <a:buNone/>
            </a:pPr>
            <a:r>
              <a:rPr lang="en-US" b="1" dirty="0"/>
              <a:t>Recovery point objective (RPO)</a:t>
            </a:r>
            <a:r>
              <a:rPr lang="en-US" dirty="0"/>
              <a:t> – maximum amount of recent data updates (time interval) the application can tolerate losing.</a:t>
            </a:r>
          </a:p>
          <a:p>
            <a:pPr marL="0" indent="0">
              <a:buNone/>
            </a:pPr>
            <a:endParaRPr lang="en-US" dirty="0"/>
          </a:p>
          <a:p>
            <a:endParaRPr lang="en-US" dirty="0"/>
          </a:p>
        </p:txBody>
      </p:sp>
    </p:spTree>
    <p:extLst>
      <p:ext uri="{BB962C8B-B14F-4D97-AF65-F5344CB8AC3E}">
        <p14:creationId xmlns:p14="http://schemas.microsoft.com/office/powerpoint/2010/main" val="6524516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474F0-8BD9-4E64-A077-7E2124E871CF}"/>
              </a:ext>
            </a:extLst>
          </p:cNvPr>
          <p:cNvSpPr>
            <a:spLocks noGrp="1"/>
          </p:cNvSpPr>
          <p:nvPr>
            <p:ph type="title"/>
          </p:nvPr>
        </p:nvSpPr>
        <p:spPr/>
        <p:txBody>
          <a:bodyPr/>
          <a:lstStyle/>
          <a:p>
            <a:r>
              <a:rPr lang="en-US" dirty="0"/>
              <a:t>Design for Disaster Recovery</a:t>
            </a:r>
          </a:p>
        </p:txBody>
      </p:sp>
      <p:sp>
        <p:nvSpPr>
          <p:cNvPr id="3" name="Content Placeholder 2">
            <a:extLst>
              <a:ext uri="{FF2B5EF4-FFF2-40B4-BE49-F238E27FC236}">
                <a16:creationId xmlns:a16="http://schemas.microsoft.com/office/drawing/2014/main" id="{A441DF10-9083-4C36-B1F0-D2A48F62E7F4}"/>
              </a:ext>
            </a:extLst>
          </p:cNvPr>
          <p:cNvSpPr>
            <a:spLocks noGrp="1"/>
          </p:cNvSpPr>
          <p:nvPr>
            <p:ph idx="1"/>
          </p:nvPr>
        </p:nvSpPr>
        <p:spPr>
          <a:xfrm>
            <a:off x="838200" y="1825624"/>
            <a:ext cx="10515600" cy="4746625"/>
          </a:xfrm>
        </p:spPr>
        <p:txBody>
          <a:bodyPr>
            <a:normAutofit fontScale="92500" lnSpcReduction="20000"/>
          </a:bodyPr>
          <a:lstStyle/>
          <a:p>
            <a:pPr marL="0" indent="0">
              <a:buNone/>
            </a:pPr>
            <a:r>
              <a:rPr lang="en-US" dirty="0"/>
              <a:t>How do you bring up a new site in a new location, if not using Traffic Manager?</a:t>
            </a:r>
          </a:p>
          <a:p>
            <a:pPr marL="0" indent="0">
              <a:buNone/>
            </a:pPr>
            <a:endParaRPr lang="en-US" dirty="0"/>
          </a:p>
          <a:p>
            <a:pPr marL="0" indent="0">
              <a:buNone/>
            </a:pPr>
            <a:r>
              <a:rPr lang="en-US" dirty="0"/>
              <a:t>1. Database Layer</a:t>
            </a:r>
          </a:p>
          <a:p>
            <a:pPr marL="0" indent="0">
              <a:buNone/>
            </a:pPr>
            <a:r>
              <a:rPr lang="en-US" dirty="0"/>
              <a:t>    Initiate unplanned failovers to bring secondary site up as primary</a:t>
            </a:r>
          </a:p>
          <a:p>
            <a:pPr marL="0" indent="0">
              <a:buNone/>
            </a:pPr>
            <a:r>
              <a:rPr lang="en-US" dirty="0"/>
              <a:t>    or perform geo-restore from replicated backup</a:t>
            </a:r>
          </a:p>
          <a:p>
            <a:pPr marL="0" indent="0">
              <a:buNone/>
            </a:pPr>
            <a:r>
              <a:rPr lang="en-US" dirty="0"/>
              <a:t>2. Storage Layer</a:t>
            </a:r>
          </a:p>
          <a:p>
            <a:pPr marL="0" indent="0">
              <a:buNone/>
            </a:pPr>
            <a:r>
              <a:rPr lang="en-US" dirty="0"/>
              <a:t>    If only have read only access, need process to copy in order to read/write</a:t>
            </a:r>
          </a:p>
          <a:p>
            <a:pPr marL="0" indent="0">
              <a:buNone/>
            </a:pPr>
            <a:r>
              <a:rPr lang="en-US" dirty="0"/>
              <a:t>3. Web Layer</a:t>
            </a:r>
          </a:p>
          <a:p>
            <a:pPr marL="0" indent="0">
              <a:buNone/>
            </a:pPr>
            <a:r>
              <a:rPr lang="en-US" dirty="0"/>
              <a:t>    Restore from backup (stored in storage account for failover site)</a:t>
            </a:r>
          </a:p>
          <a:p>
            <a:pPr marL="0" indent="0">
              <a:buNone/>
            </a:pPr>
            <a:r>
              <a:rPr lang="en-US" dirty="0"/>
              <a:t>    or Redeploy from RM templates and code from Releases repository</a:t>
            </a:r>
          </a:p>
          <a:p>
            <a:pPr marL="0" indent="0">
              <a:buNone/>
            </a:pPr>
            <a:r>
              <a:rPr lang="en-US" dirty="0"/>
              <a:t>4. Fix up connection strings</a:t>
            </a:r>
          </a:p>
          <a:p>
            <a:pPr marL="0" indent="0">
              <a:buNone/>
            </a:pPr>
            <a:endParaRPr lang="en-US" dirty="0"/>
          </a:p>
        </p:txBody>
      </p:sp>
    </p:spTree>
    <p:extLst>
      <p:ext uri="{BB962C8B-B14F-4D97-AF65-F5344CB8AC3E}">
        <p14:creationId xmlns:p14="http://schemas.microsoft.com/office/powerpoint/2010/main" val="26365777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launching a beta site and have little budget to spend.  You need to be ready in case the site or </a:t>
            </a:r>
            <a:r>
              <a:rPr lang="en-US" dirty="0" err="1"/>
              <a:t>db</a:t>
            </a:r>
            <a:r>
              <a:rPr lang="en-US" dirty="0"/>
              <a:t> goes down and are ok with some downtime.  What is the best thing to do?</a:t>
            </a:r>
          </a:p>
        </p:txBody>
      </p:sp>
      <p:sp>
        <p:nvSpPr>
          <p:cNvPr id="5" name="Content Placeholder 4"/>
          <p:cNvSpPr>
            <a:spLocks noGrp="1"/>
          </p:cNvSpPr>
          <p:nvPr>
            <p:ph idx="1"/>
          </p:nvPr>
        </p:nvSpPr>
        <p:spPr/>
        <p:txBody>
          <a:bodyPr/>
          <a:lstStyle/>
          <a:p>
            <a:r>
              <a:rPr lang="en-US" dirty="0"/>
              <a:t>Deploy another Web App but don’t give anyone the URL</a:t>
            </a:r>
          </a:p>
          <a:p>
            <a:r>
              <a:rPr lang="en-US" dirty="0"/>
              <a:t>Setup Traffic Manager</a:t>
            </a:r>
          </a:p>
          <a:p>
            <a:r>
              <a:rPr lang="en-US" dirty="0"/>
              <a:t>Setup Backup for the Web App using a storage account in another region</a:t>
            </a:r>
          </a:p>
          <a:p>
            <a:r>
              <a:rPr lang="en-US" dirty="0"/>
              <a:t>Create a </a:t>
            </a:r>
            <a:r>
              <a:rPr lang="en-US" dirty="0" err="1"/>
              <a:t>WebJob</a:t>
            </a:r>
            <a:r>
              <a:rPr lang="en-US" dirty="0"/>
              <a:t> that backs up the database</a:t>
            </a:r>
          </a:p>
        </p:txBody>
      </p:sp>
      <p:sp>
        <p:nvSpPr>
          <p:cNvPr id="6" name="Content Placeholder 5"/>
          <p:cNvSpPr>
            <a:spLocks noGrp="1"/>
          </p:cNvSpPr>
          <p:nvPr>
            <p:ph idx="10"/>
          </p:nvPr>
        </p:nvSpPr>
        <p:spPr/>
        <p:txBody>
          <a:bodyPr/>
          <a:lstStyle/>
          <a:p>
            <a:pPr marL="0" indent="0">
              <a:buNone/>
            </a:pPr>
            <a:r>
              <a:rPr lang="en-US" dirty="0"/>
              <a:t>3)   Setup Backup for the Web App using a storage account in another region</a:t>
            </a:r>
          </a:p>
        </p:txBody>
      </p:sp>
    </p:spTree>
    <p:extLst>
      <p:ext uri="{BB962C8B-B14F-4D97-AF65-F5344CB8AC3E}">
        <p14:creationId xmlns:p14="http://schemas.microsoft.com/office/powerpoint/2010/main" val="29534552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are evaluating your Web Apps for disaster recovery.  What is the first thing you should look for?</a:t>
            </a:r>
          </a:p>
        </p:txBody>
      </p:sp>
      <p:sp>
        <p:nvSpPr>
          <p:cNvPr id="5" name="Content Placeholder 4"/>
          <p:cNvSpPr>
            <a:spLocks noGrp="1"/>
          </p:cNvSpPr>
          <p:nvPr>
            <p:ph idx="1"/>
          </p:nvPr>
        </p:nvSpPr>
        <p:spPr/>
        <p:txBody>
          <a:bodyPr/>
          <a:lstStyle/>
          <a:p>
            <a:r>
              <a:rPr lang="en-US" dirty="0"/>
              <a:t>Verify Backups are configured</a:t>
            </a:r>
          </a:p>
          <a:p>
            <a:r>
              <a:rPr lang="en-US" dirty="0"/>
              <a:t>Verify the SSL bindings</a:t>
            </a:r>
          </a:p>
          <a:p>
            <a:r>
              <a:rPr lang="en-US" dirty="0"/>
              <a:t>Check if Traffic Manager is setup</a:t>
            </a:r>
          </a:p>
          <a:p>
            <a:r>
              <a:rPr lang="en-US" dirty="0"/>
              <a:t>Confirm you are using </a:t>
            </a:r>
            <a:r>
              <a:rPr lang="en-US" dirty="0" err="1"/>
              <a:t>Redis</a:t>
            </a:r>
            <a:r>
              <a:rPr lang="en-US" dirty="0"/>
              <a:t> Cache</a:t>
            </a:r>
          </a:p>
        </p:txBody>
      </p:sp>
      <p:sp>
        <p:nvSpPr>
          <p:cNvPr id="6" name="Content Placeholder 5"/>
          <p:cNvSpPr>
            <a:spLocks noGrp="1"/>
          </p:cNvSpPr>
          <p:nvPr>
            <p:ph idx="10"/>
          </p:nvPr>
        </p:nvSpPr>
        <p:spPr/>
        <p:txBody>
          <a:bodyPr/>
          <a:lstStyle/>
          <a:p>
            <a:r>
              <a:rPr lang="en-US" dirty="0"/>
              <a:t>Verify Backups are configured</a:t>
            </a:r>
          </a:p>
        </p:txBody>
      </p:sp>
    </p:spTree>
    <p:extLst>
      <p:ext uri="{BB962C8B-B14F-4D97-AF65-F5344CB8AC3E}">
        <p14:creationId xmlns:p14="http://schemas.microsoft.com/office/powerpoint/2010/main" val="23666392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Take a look at the Azure PowerShell cmdlets and the CLI documentation.  The exam will have questions that use either PowerShell or CLI commands.  </a:t>
            </a:r>
          </a:p>
          <a:p>
            <a:endParaRPr lang="en-US" dirty="0"/>
          </a:p>
          <a:p>
            <a:r>
              <a:rPr lang="en-US" dirty="0"/>
              <a:t>Just because this is a design level exam, does not mean there won’t be any code level questions.</a:t>
            </a:r>
          </a:p>
        </p:txBody>
      </p:sp>
    </p:spTree>
    <p:extLst>
      <p:ext uri="{BB962C8B-B14F-4D97-AF65-F5344CB8AC3E}">
        <p14:creationId xmlns:p14="http://schemas.microsoft.com/office/powerpoint/2010/main" val="349613738"/>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5EA8D-B59E-49ED-998E-E214AF94730D}"/>
              </a:ext>
            </a:extLst>
          </p:cNvPr>
          <p:cNvSpPr>
            <a:spLocks noGrp="1"/>
          </p:cNvSpPr>
          <p:nvPr>
            <p:ph type="title"/>
          </p:nvPr>
        </p:nvSpPr>
        <p:spPr/>
        <p:txBody>
          <a:bodyPr/>
          <a:lstStyle/>
          <a:p>
            <a:r>
              <a:rPr lang="en-US" dirty="0"/>
              <a:t>Design App Service Mobile Apps</a:t>
            </a:r>
          </a:p>
        </p:txBody>
      </p:sp>
      <p:pic>
        <p:nvPicPr>
          <p:cNvPr id="4" name="Picture 3">
            <a:extLst>
              <a:ext uri="{FF2B5EF4-FFF2-40B4-BE49-F238E27FC236}">
                <a16:creationId xmlns:a16="http://schemas.microsoft.com/office/drawing/2014/main" id="{7830DBE6-C063-44EE-8B4B-102F5BD841F9}"/>
              </a:ext>
            </a:extLst>
          </p:cNvPr>
          <p:cNvPicPr>
            <a:picLocks noChangeAspect="1"/>
          </p:cNvPicPr>
          <p:nvPr/>
        </p:nvPicPr>
        <p:blipFill>
          <a:blip r:embed="rId3"/>
          <a:stretch>
            <a:fillRect/>
          </a:stretch>
        </p:blipFill>
        <p:spPr>
          <a:xfrm>
            <a:off x="361726" y="1588638"/>
            <a:ext cx="8741565" cy="4640712"/>
          </a:xfrm>
          <a:prstGeom prst="rect">
            <a:avLst/>
          </a:prstGeom>
        </p:spPr>
      </p:pic>
      <p:sp>
        <p:nvSpPr>
          <p:cNvPr id="5" name="Text Placeholder 5">
            <a:extLst>
              <a:ext uri="{FF2B5EF4-FFF2-40B4-BE49-F238E27FC236}">
                <a16:creationId xmlns:a16="http://schemas.microsoft.com/office/drawing/2014/main" id="{64CB7F0B-FA56-40E8-BB33-64B79F1C76EC}"/>
              </a:ext>
            </a:extLst>
          </p:cNvPr>
          <p:cNvSpPr txBox="1">
            <a:spLocks/>
          </p:cNvSpPr>
          <p:nvPr/>
        </p:nvSpPr>
        <p:spPr>
          <a:xfrm>
            <a:off x="8807599" y="1588638"/>
            <a:ext cx="3384401" cy="48464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0">
              <a:buFont typeface="Arial" panose="020B0604020202020204" pitchFamily="34" charset="0"/>
              <a:buNone/>
            </a:pPr>
            <a:r>
              <a:rPr lang="en-US" sz="2000" dirty="0"/>
              <a:t>Native and Cross Platform</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Connect your enterprise</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Build offline-ready apps</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Scalable Push Notifications</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Client SDKs:</a:t>
            </a:r>
          </a:p>
          <a:p>
            <a:pPr marL="342900" lvl="1" indent="0">
              <a:buFont typeface="Arial" panose="020B0604020202020204" pitchFamily="34" charset="0"/>
              <a:buNone/>
            </a:pPr>
            <a:r>
              <a:rPr lang="en-US" sz="2000" dirty="0"/>
              <a:t>    iOS</a:t>
            </a:r>
          </a:p>
          <a:p>
            <a:pPr marL="342900" lvl="1" indent="0">
              <a:buFont typeface="Arial" panose="020B0604020202020204" pitchFamily="34" charset="0"/>
              <a:buNone/>
            </a:pPr>
            <a:r>
              <a:rPr lang="en-US" sz="2000" dirty="0"/>
              <a:t>    Android</a:t>
            </a:r>
          </a:p>
          <a:p>
            <a:pPr marL="342900" lvl="1" indent="0">
              <a:buFont typeface="Arial" panose="020B0604020202020204" pitchFamily="34" charset="0"/>
              <a:buNone/>
            </a:pPr>
            <a:r>
              <a:rPr lang="en-US" sz="2000" dirty="0"/>
              <a:t>    Windows</a:t>
            </a:r>
          </a:p>
          <a:p>
            <a:pPr marL="342900" lvl="1" indent="0">
              <a:buFont typeface="Arial" panose="020B0604020202020204" pitchFamily="34" charset="0"/>
              <a:buNone/>
            </a:pPr>
            <a:r>
              <a:rPr lang="en-US" sz="2000" dirty="0"/>
              <a:t>    Xamarin</a:t>
            </a:r>
          </a:p>
          <a:p>
            <a:pPr marL="342900" lvl="1" indent="0">
              <a:buFont typeface="Arial" panose="020B0604020202020204" pitchFamily="34" charset="0"/>
              <a:buNone/>
            </a:pPr>
            <a:r>
              <a:rPr lang="en-US" sz="2000" dirty="0"/>
              <a:t>    Cordova</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endParaRPr lang="en-US" sz="2000" dirty="0"/>
          </a:p>
        </p:txBody>
      </p:sp>
    </p:spTree>
    <p:extLst>
      <p:ext uri="{BB962C8B-B14F-4D97-AF65-F5344CB8AC3E}">
        <p14:creationId xmlns:p14="http://schemas.microsoft.com/office/powerpoint/2010/main" val="17126619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Mobile Apps are mobile client apps and sever backend apps.  Be prepared to answer questions on Node.js as well as .NET.  If you have never created a Node.js application, make sure you take the time and do some of the Mobile Apps tutorials that use Node.js for the backend.</a:t>
            </a:r>
          </a:p>
        </p:txBody>
      </p:sp>
    </p:spTree>
    <p:extLst>
      <p:ext uri="{BB962C8B-B14F-4D97-AF65-F5344CB8AC3E}">
        <p14:creationId xmlns:p14="http://schemas.microsoft.com/office/powerpoint/2010/main" val="288316521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760EC-120F-4928-93CB-D1F8C3676CED}"/>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Web Apps and Mobile Apps in 70-534</a:t>
            </a:r>
          </a:p>
        </p:txBody>
      </p:sp>
      <p:sp>
        <p:nvSpPr>
          <p:cNvPr id="3" name="Content Placeholder 2">
            <a:extLst>
              <a:ext uri="{FF2B5EF4-FFF2-40B4-BE49-F238E27FC236}">
                <a16:creationId xmlns:a16="http://schemas.microsoft.com/office/drawing/2014/main" id="{D2BC4806-3FEA-4AF2-8AEA-CD5C2EEEEEFD}"/>
              </a:ext>
            </a:extLst>
          </p:cNvPr>
          <p:cNvSpPr>
            <a:spLocks noGrp="1"/>
          </p:cNvSpPr>
          <p:nvPr>
            <p:ph idx="1"/>
          </p:nvPr>
        </p:nvSpPr>
        <p:spPr/>
        <p:txBody>
          <a:bodyPr numCol="2">
            <a:normAutofit fontScale="85000" lnSpcReduction="20000"/>
          </a:bodyPr>
          <a:lstStyle/>
          <a:p>
            <a:pPr marL="0" indent="0">
              <a:buNone/>
            </a:pPr>
            <a:r>
              <a:rPr lang="en-US" dirty="0"/>
              <a:t>Products</a:t>
            </a:r>
          </a:p>
          <a:p>
            <a:pPr marL="0" indent="0">
              <a:buNone/>
            </a:pPr>
            <a:r>
              <a:rPr lang="en-US" dirty="0"/>
              <a:t>App Service</a:t>
            </a:r>
          </a:p>
          <a:p>
            <a:pPr marL="457200" lvl="1" indent="0">
              <a:buNone/>
            </a:pPr>
            <a:r>
              <a:rPr lang="en-US" dirty="0"/>
              <a:t>Web Apps</a:t>
            </a:r>
          </a:p>
          <a:p>
            <a:pPr marL="457200" lvl="1" indent="0">
              <a:buNone/>
            </a:pPr>
            <a:r>
              <a:rPr lang="en-US" dirty="0"/>
              <a:t>Mobile Apps</a:t>
            </a:r>
          </a:p>
          <a:p>
            <a:pPr marL="457200" lvl="1" indent="0">
              <a:buNone/>
            </a:pPr>
            <a:r>
              <a:rPr lang="en-US" dirty="0"/>
              <a:t>Web API Apps</a:t>
            </a:r>
          </a:p>
          <a:p>
            <a:pPr marL="457200" lvl="1" indent="0">
              <a:buNone/>
            </a:pPr>
            <a:r>
              <a:rPr lang="en-US" dirty="0"/>
              <a:t>Azure Functions</a:t>
            </a:r>
          </a:p>
          <a:p>
            <a:pPr marL="0" indent="0">
              <a:buNone/>
            </a:pPr>
            <a:r>
              <a:rPr lang="en-US" dirty="0"/>
              <a:t>SQL Database</a:t>
            </a:r>
          </a:p>
          <a:p>
            <a:pPr marL="0" indent="0">
              <a:buNone/>
            </a:pPr>
            <a:r>
              <a:rPr lang="en-US" dirty="0"/>
              <a:t>Azure AD</a:t>
            </a:r>
          </a:p>
          <a:p>
            <a:pPr marL="0" indent="0">
              <a:buNone/>
            </a:pPr>
            <a:r>
              <a:rPr lang="en-US" dirty="0"/>
              <a:t>Notification Hub</a:t>
            </a:r>
          </a:p>
          <a:p>
            <a:pPr marL="0" indent="0">
              <a:buNone/>
            </a:pPr>
            <a:r>
              <a:rPr lang="en-US" dirty="0"/>
              <a:t>Virtual Network (VPN)</a:t>
            </a:r>
          </a:p>
          <a:p>
            <a:pPr marL="0" indent="0">
              <a:buNone/>
            </a:pPr>
            <a:r>
              <a:rPr lang="en-US" dirty="0"/>
              <a:t>Hybrid Connections</a:t>
            </a:r>
          </a:p>
          <a:p>
            <a:pPr marL="0" indent="0">
              <a:buNone/>
            </a:pPr>
            <a:r>
              <a:rPr lang="en-US" dirty="0"/>
              <a:t>CDN</a:t>
            </a:r>
          </a:p>
          <a:p>
            <a:pPr marL="0" indent="0">
              <a:buNone/>
            </a:pPr>
            <a:r>
              <a:rPr lang="en-US" dirty="0"/>
              <a:t>Security Options</a:t>
            </a:r>
          </a:p>
          <a:p>
            <a:pPr marL="0" indent="0">
              <a:buNone/>
            </a:pPr>
            <a:r>
              <a:rPr lang="en-US" dirty="0"/>
              <a:t>    Azure AD</a:t>
            </a:r>
          </a:p>
          <a:p>
            <a:pPr marL="0" indent="0">
              <a:buNone/>
            </a:pPr>
            <a:r>
              <a:rPr lang="en-US" dirty="0"/>
              <a:t>    External Identity Providers</a:t>
            </a:r>
          </a:p>
          <a:p>
            <a:pPr marL="0" indent="0">
              <a:buNone/>
            </a:pPr>
            <a:r>
              <a:rPr lang="en-US" dirty="0"/>
              <a:t>Deployment</a:t>
            </a:r>
          </a:p>
          <a:p>
            <a:pPr marL="0" indent="0">
              <a:buNone/>
            </a:pPr>
            <a:r>
              <a:rPr lang="en-US" dirty="0"/>
              <a:t>Scalability</a:t>
            </a:r>
          </a:p>
          <a:p>
            <a:pPr marL="0" indent="0">
              <a:buNone/>
            </a:pPr>
            <a:r>
              <a:rPr lang="en-US" dirty="0"/>
              <a:t>High Availability</a:t>
            </a:r>
          </a:p>
          <a:p>
            <a:pPr marL="0" indent="0">
              <a:buNone/>
            </a:pPr>
            <a:r>
              <a:rPr lang="en-US" dirty="0"/>
              <a:t>Disaster Recovery</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2699802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F012A4C-9923-43E6-897D-CCBAC3ED3722}"/>
              </a:ext>
            </a:extLst>
          </p:cNvPr>
          <p:cNvPicPr>
            <a:picLocks noChangeAspect="1"/>
          </p:cNvPicPr>
          <p:nvPr/>
        </p:nvPicPr>
        <p:blipFill>
          <a:blip r:embed="rId3"/>
          <a:stretch>
            <a:fillRect/>
          </a:stretch>
        </p:blipFill>
        <p:spPr>
          <a:xfrm>
            <a:off x="4803554" y="2366010"/>
            <a:ext cx="6797516" cy="5143500"/>
          </a:xfrm>
          <a:prstGeom prst="rect">
            <a:avLst/>
          </a:prstGeom>
        </p:spPr>
      </p:pic>
      <p:sp>
        <p:nvSpPr>
          <p:cNvPr id="2" name="Title 1">
            <a:extLst>
              <a:ext uri="{FF2B5EF4-FFF2-40B4-BE49-F238E27FC236}">
                <a16:creationId xmlns:a16="http://schemas.microsoft.com/office/drawing/2014/main" id="{CE8E10F2-3618-4360-8479-E75E182C450D}"/>
              </a:ext>
            </a:extLst>
          </p:cNvPr>
          <p:cNvSpPr>
            <a:spLocks noGrp="1"/>
          </p:cNvSpPr>
          <p:nvPr>
            <p:ph type="title"/>
          </p:nvPr>
        </p:nvSpPr>
        <p:spPr/>
        <p:txBody>
          <a:bodyPr/>
          <a:lstStyle/>
          <a:p>
            <a:r>
              <a:rPr lang="en-US" dirty="0"/>
              <a:t>Offline Sync Capabilities</a:t>
            </a:r>
          </a:p>
        </p:txBody>
      </p:sp>
      <p:sp>
        <p:nvSpPr>
          <p:cNvPr id="3" name="Content Placeholder 2">
            <a:extLst>
              <a:ext uri="{FF2B5EF4-FFF2-40B4-BE49-F238E27FC236}">
                <a16:creationId xmlns:a16="http://schemas.microsoft.com/office/drawing/2014/main" id="{D9113E88-DC31-4BA4-B327-E665A1C2A534}"/>
              </a:ext>
            </a:extLst>
          </p:cNvPr>
          <p:cNvSpPr>
            <a:spLocks noGrp="1"/>
          </p:cNvSpPr>
          <p:nvPr>
            <p:ph idx="1"/>
          </p:nvPr>
        </p:nvSpPr>
        <p:spPr>
          <a:xfrm>
            <a:off x="838200" y="1825625"/>
            <a:ext cx="10515600" cy="2369899"/>
          </a:xfrm>
        </p:spPr>
        <p:txBody>
          <a:bodyPr/>
          <a:lstStyle/>
          <a:p>
            <a:pPr marL="0" indent="0">
              <a:buNone/>
            </a:pPr>
            <a:r>
              <a:rPr lang="en-US" dirty="0"/>
              <a:t>Mobile Client App – use platform specific SDKs and local data stores</a:t>
            </a:r>
          </a:p>
          <a:p>
            <a:pPr marL="0" indent="0">
              <a:buNone/>
            </a:pPr>
            <a:r>
              <a:rPr lang="en-US" dirty="0"/>
              <a:t>    SQL Lite or Core Data on iOS</a:t>
            </a:r>
          </a:p>
          <a:p>
            <a:pPr marL="0" indent="0">
              <a:buNone/>
            </a:pPr>
            <a:r>
              <a:rPr lang="en-US" dirty="0"/>
              <a:t>Server endpoint – use SDK </a:t>
            </a:r>
            <a:r>
              <a:rPr lang="en-US" dirty="0" err="1"/>
              <a:t>TableController</a:t>
            </a:r>
            <a:r>
              <a:rPr lang="en-US" dirty="0"/>
              <a:t> base class for table syncing</a:t>
            </a:r>
          </a:p>
        </p:txBody>
      </p:sp>
      <p:pic>
        <p:nvPicPr>
          <p:cNvPr id="9" name="Picture 8">
            <a:extLst>
              <a:ext uri="{FF2B5EF4-FFF2-40B4-BE49-F238E27FC236}">
                <a16:creationId xmlns:a16="http://schemas.microsoft.com/office/drawing/2014/main" id="{DBA82D15-3ECE-4CF6-A704-51F7C8DF897C}"/>
              </a:ext>
            </a:extLst>
          </p:cNvPr>
          <p:cNvPicPr>
            <a:picLocks noChangeAspect="1"/>
          </p:cNvPicPr>
          <p:nvPr/>
        </p:nvPicPr>
        <p:blipFill>
          <a:blip r:embed="rId4"/>
          <a:stretch>
            <a:fillRect/>
          </a:stretch>
        </p:blipFill>
        <p:spPr>
          <a:xfrm>
            <a:off x="10447400" y="5069142"/>
            <a:ext cx="780290" cy="780290"/>
          </a:xfrm>
          <a:prstGeom prst="rect">
            <a:avLst/>
          </a:prstGeom>
        </p:spPr>
      </p:pic>
      <p:pic>
        <p:nvPicPr>
          <p:cNvPr id="13" name="Picture 12">
            <a:extLst>
              <a:ext uri="{FF2B5EF4-FFF2-40B4-BE49-F238E27FC236}">
                <a16:creationId xmlns:a16="http://schemas.microsoft.com/office/drawing/2014/main" id="{9E9B0A2F-CC12-4618-9E2C-12699048A5CB}"/>
              </a:ext>
            </a:extLst>
          </p:cNvPr>
          <p:cNvPicPr>
            <a:picLocks noChangeAspect="1"/>
          </p:cNvPicPr>
          <p:nvPr/>
        </p:nvPicPr>
        <p:blipFill>
          <a:blip r:embed="rId5">
            <a:biLevel thresh="50000"/>
          </a:blip>
          <a:stretch>
            <a:fillRect/>
          </a:stretch>
        </p:blipFill>
        <p:spPr>
          <a:xfrm>
            <a:off x="541780" y="4985006"/>
            <a:ext cx="780290" cy="780290"/>
          </a:xfrm>
          <a:prstGeom prst="rect">
            <a:avLst/>
          </a:prstGeom>
        </p:spPr>
      </p:pic>
      <p:pic>
        <p:nvPicPr>
          <p:cNvPr id="15" name="Picture 14">
            <a:extLst>
              <a:ext uri="{FF2B5EF4-FFF2-40B4-BE49-F238E27FC236}">
                <a16:creationId xmlns:a16="http://schemas.microsoft.com/office/drawing/2014/main" id="{FF6E15F6-F812-4DAD-A7EF-C97EF7526A91}"/>
              </a:ext>
            </a:extLst>
          </p:cNvPr>
          <p:cNvPicPr>
            <a:picLocks noChangeAspect="1"/>
          </p:cNvPicPr>
          <p:nvPr/>
        </p:nvPicPr>
        <p:blipFill>
          <a:blip r:embed="rId6">
            <a:biLevel thresh="50000"/>
          </a:blip>
          <a:stretch>
            <a:fillRect/>
          </a:stretch>
        </p:blipFill>
        <p:spPr>
          <a:xfrm>
            <a:off x="4364351" y="5441378"/>
            <a:ext cx="780290" cy="780290"/>
          </a:xfrm>
          <a:prstGeom prst="rect">
            <a:avLst/>
          </a:prstGeom>
        </p:spPr>
      </p:pic>
      <p:pic>
        <p:nvPicPr>
          <p:cNvPr id="17" name="Picture 16">
            <a:extLst>
              <a:ext uri="{FF2B5EF4-FFF2-40B4-BE49-F238E27FC236}">
                <a16:creationId xmlns:a16="http://schemas.microsoft.com/office/drawing/2014/main" id="{74629CCC-0D92-471F-AA50-A0757B9283C9}"/>
              </a:ext>
            </a:extLst>
          </p:cNvPr>
          <p:cNvPicPr>
            <a:picLocks noChangeAspect="1"/>
          </p:cNvPicPr>
          <p:nvPr/>
        </p:nvPicPr>
        <p:blipFill>
          <a:blip r:embed="rId7">
            <a:duotone>
              <a:prstClr val="black"/>
              <a:schemeClr val="tx2">
                <a:tint val="45000"/>
                <a:satMod val="400000"/>
              </a:schemeClr>
            </a:duotone>
          </a:blip>
          <a:stretch>
            <a:fillRect/>
          </a:stretch>
        </p:blipFill>
        <p:spPr>
          <a:xfrm>
            <a:off x="1569340" y="4845876"/>
            <a:ext cx="893064" cy="446532"/>
          </a:xfrm>
          <a:prstGeom prst="rect">
            <a:avLst/>
          </a:prstGeom>
        </p:spPr>
      </p:pic>
      <p:pic>
        <p:nvPicPr>
          <p:cNvPr id="19" name="Picture 18">
            <a:extLst>
              <a:ext uri="{FF2B5EF4-FFF2-40B4-BE49-F238E27FC236}">
                <a16:creationId xmlns:a16="http://schemas.microsoft.com/office/drawing/2014/main" id="{4ABEB722-7877-408B-BF8D-F68DF84901E8}"/>
              </a:ext>
            </a:extLst>
          </p:cNvPr>
          <p:cNvPicPr>
            <a:picLocks noChangeAspect="1"/>
          </p:cNvPicPr>
          <p:nvPr/>
        </p:nvPicPr>
        <p:blipFill>
          <a:blip r:embed="rId8"/>
          <a:stretch>
            <a:fillRect/>
          </a:stretch>
        </p:blipFill>
        <p:spPr>
          <a:xfrm>
            <a:off x="8225407" y="4902263"/>
            <a:ext cx="780290" cy="780290"/>
          </a:xfrm>
          <a:prstGeom prst="rect">
            <a:avLst/>
          </a:prstGeom>
        </p:spPr>
      </p:pic>
      <p:pic>
        <p:nvPicPr>
          <p:cNvPr id="21" name="Picture 20">
            <a:extLst>
              <a:ext uri="{FF2B5EF4-FFF2-40B4-BE49-F238E27FC236}">
                <a16:creationId xmlns:a16="http://schemas.microsoft.com/office/drawing/2014/main" id="{F987605D-292D-4E9D-BD70-8E9DC66E89C1}"/>
              </a:ext>
            </a:extLst>
          </p:cNvPr>
          <p:cNvPicPr>
            <a:picLocks noChangeAspect="1"/>
          </p:cNvPicPr>
          <p:nvPr/>
        </p:nvPicPr>
        <p:blipFill>
          <a:blip r:embed="rId9"/>
          <a:stretch>
            <a:fillRect/>
          </a:stretch>
        </p:blipFill>
        <p:spPr>
          <a:xfrm>
            <a:off x="8981313" y="5423470"/>
            <a:ext cx="780290" cy="780290"/>
          </a:xfrm>
          <a:prstGeom prst="rect">
            <a:avLst/>
          </a:prstGeom>
        </p:spPr>
      </p:pic>
      <p:pic>
        <p:nvPicPr>
          <p:cNvPr id="23" name="Picture 22">
            <a:extLst>
              <a:ext uri="{FF2B5EF4-FFF2-40B4-BE49-F238E27FC236}">
                <a16:creationId xmlns:a16="http://schemas.microsoft.com/office/drawing/2014/main" id="{F7E2B1C3-0052-4D02-B260-EBB6578BA219}"/>
              </a:ext>
            </a:extLst>
          </p:cNvPr>
          <p:cNvPicPr>
            <a:picLocks noChangeAspect="1"/>
          </p:cNvPicPr>
          <p:nvPr/>
        </p:nvPicPr>
        <p:blipFill>
          <a:blip r:embed="rId10"/>
          <a:stretch>
            <a:fillRect/>
          </a:stretch>
        </p:blipFill>
        <p:spPr>
          <a:xfrm>
            <a:off x="9008173" y="4661537"/>
            <a:ext cx="646938" cy="646938"/>
          </a:xfrm>
          <a:prstGeom prst="rect">
            <a:avLst/>
          </a:prstGeom>
        </p:spPr>
      </p:pic>
      <p:sp>
        <p:nvSpPr>
          <p:cNvPr id="24" name="Rectangle 23">
            <a:extLst>
              <a:ext uri="{FF2B5EF4-FFF2-40B4-BE49-F238E27FC236}">
                <a16:creationId xmlns:a16="http://schemas.microsoft.com/office/drawing/2014/main" id="{73356E71-1FD8-4BEC-A368-6454AB75EDC3}"/>
              </a:ext>
            </a:extLst>
          </p:cNvPr>
          <p:cNvSpPr/>
          <p:nvPr/>
        </p:nvSpPr>
        <p:spPr>
          <a:xfrm>
            <a:off x="1652776" y="5459287"/>
            <a:ext cx="2666907" cy="744473"/>
          </a:xfrm>
          <a:prstGeom prst="rect">
            <a:avLst/>
          </a:prstGeom>
          <a:noFill/>
          <a:ln w="635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144C469-20B1-47D0-AFAB-943D3871CCD4}"/>
              </a:ext>
            </a:extLst>
          </p:cNvPr>
          <p:cNvSpPr/>
          <p:nvPr/>
        </p:nvSpPr>
        <p:spPr>
          <a:xfrm>
            <a:off x="1405890" y="4263390"/>
            <a:ext cx="3005708" cy="2263140"/>
          </a:xfrm>
          <a:prstGeom prst="rect">
            <a:avLst/>
          </a:prstGeom>
          <a:noFill/>
          <a:ln w="63500">
            <a:prstDash val="sysDot"/>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9BCEB22-1107-4365-8EEB-8A8E797F6A23}"/>
              </a:ext>
            </a:extLst>
          </p:cNvPr>
          <p:cNvSpPr txBox="1"/>
          <p:nvPr/>
        </p:nvSpPr>
        <p:spPr>
          <a:xfrm>
            <a:off x="1569340" y="4492007"/>
            <a:ext cx="2339720" cy="369332"/>
          </a:xfrm>
          <a:prstGeom prst="rect">
            <a:avLst/>
          </a:prstGeom>
          <a:noFill/>
        </p:spPr>
        <p:txBody>
          <a:bodyPr wrap="square" rtlCol="0">
            <a:spAutoFit/>
          </a:bodyPr>
          <a:lstStyle/>
          <a:p>
            <a:r>
              <a:rPr lang="en-US" dirty="0"/>
              <a:t>SQL Lite/Core Data</a:t>
            </a:r>
          </a:p>
        </p:txBody>
      </p:sp>
      <p:sp>
        <p:nvSpPr>
          <p:cNvPr id="29" name="TextBox 28">
            <a:extLst>
              <a:ext uri="{FF2B5EF4-FFF2-40B4-BE49-F238E27FC236}">
                <a16:creationId xmlns:a16="http://schemas.microsoft.com/office/drawing/2014/main" id="{51655295-4DB5-4E2F-A298-6B421E6825F3}"/>
              </a:ext>
            </a:extLst>
          </p:cNvPr>
          <p:cNvSpPr txBox="1"/>
          <p:nvPr/>
        </p:nvSpPr>
        <p:spPr>
          <a:xfrm>
            <a:off x="1735313" y="5622261"/>
            <a:ext cx="2619705" cy="369332"/>
          </a:xfrm>
          <a:prstGeom prst="rect">
            <a:avLst/>
          </a:prstGeom>
          <a:noFill/>
        </p:spPr>
        <p:txBody>
          <a:bodyPr wrap="square" rtlCol="0">
            <a:spAutoFit/>
          </a:bodyPr>
          <a:lstStyle/>
          <a:p>
            <a:r>
              <a:rPr lang="en-US" dirty="0" err="1"/>
              <a:t>IMobileServiceSyncTable</a:t>
            </a:r>
            <a:endParaRPr lang="en-US" dirty="0"/>
          </a:p>
        </p:txBody>
      </p:sp>
      <p:sp>
        <p:nvSpPr>
          <p:cNvPr id="30" name="TextBox 29">
            <a:extLst>
              <a:ext uri="{FF2B5EF4-FFF2-40B4-BE49-F238E27FC236}">
                <a16:creationId xmlns:a16="http://schemas.microsoft.com/office/drawing/2014/main" id="{F19519CE-1754-40EA-B9F5-BACA27B2B8D6}"/>
              </a:ext>
            </a:extLst>
          </p:cNvPr>
          <p:cNvSpPr txBox="1"/>
          <p:nvPr/>
        </p:nvSpPr>
        <p:spPr>
          <a:xfrm>
            <a:off x="1322070" y="3781276"/>
            <a:ext cx="2997614" cy="369332"/>
          </a:xfrm>
          <a:prstGeom prst="rect">
            <a:avLst/>
          </a:prstGeom>
          <a:noFill/>
        </p:spPr>
        <p:txBody>
          <a:bodyPr wrap="square" rtlCol="0">
            <a:spAutoFit/>
          </a:bodyPr>
          <a:lstStyle/>
          <a:p>
            <a:r>
              <a:rPr lang="en-US" dirty="0"/>
              <a:t>Mobile Client App using SDKs</a:t>
            </a:r>
          </a:p>
        </p:txBody>
      </p:sp>
      <p:sp>
        <p:nvSpPr>
          <p:cNvPr id="31" name="Rectangle 30">
            <a:extLst>
              <a:ext uri="{FF2B5EF4-FFF2-40B4-BE49-F238E27FC236}">
                <a16:creationId xmlns:a16="http://schemas.microsoft.com/office/drawing/2014/main" id="{8FAEA410-020D-473E-BC3F-44DDC8D7738D}"/>
              </a:ext>
            </a:extLst>
          </p:cNvPr>
          <p:cNvSpPr/>
          <p:nvPr/>
        </p:nvSpPr>
        <p:spPr>
          <a:xfrm>
            <a:off x="5234176" y="5477195"/>
            <a:ext cx="2666907" cy="744473"/>
          </a:xfrm>
          <a:prstGeom prst="rect">
            <a:avLst/>
          </a:prstGeom>
          <a:noFill/>
          <a:ln w="635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D4C110A4-3C91-4E9B-8490-3706A89F852F}"/>
              </a:ext>
            </a:extLst>
          </p:cNvPr>
          <p:cNvSpPr txBox="1"/>
          <p:nvPr/>
        </p:nvSpPr>
        <p:spPr>
          <a:xfrm>
            <a:off x="5720494" y="5656932"/>
            <a:ext cx="2619705" cy="369332"/>
          </a:xfrm>
          <a:prstGeom prst="rect">
            <a:avLst/>
          </a:prstGeom>
          <a:noFill/>
        </p:spPr>
        <p:txBody>
          <a:bodyPr wrap="square" rtlCol="0">
            <a:spAutoFit/>
          </a:bodyPr>
          <a:lstStyle/>
          <a:p>
            <a:r>
              <a:rPr lang="en-US" dirty="0" err="1"/>
              <a:t>TableController</a:t>
            </a:r>
            <a:r>
              <a:rPr lang="en-US" dirty="0"/>
              <a:t>&lt;T&gt;</a:t>
            </a:r>
          </a:p>
        </p:txBody>
      </p:sp>
      <p:sp>
        <p:nvSpPr>
          <p:cNvPr id="33" name="Rectangle 32">
            <a:extLst>
              <a:ext uri="{FF2B5EF4-FFF2-40B4-BE49-F238E27FC236}">
                <a16:creationId xmlns:a16="http://schemas.microsoft.com/office/drawing/2014/main" id="{B4B12E73-4C88-4937-9F68-6206B40C456C}"/>
              </a:ext>
            </a:extLst>
          </p:cNvPr>
          <p:cNvSpPr/>
          <p:nvPr/>
        </p:nvSpPr>
        <p:spPr>
          <a:xfrm>
            <a:off x="5097394" y="4255011"/>
            <a:ext cx="4700401" cy="2263140"/>
          </a:xfrm>
          <a:prstGeom prst="rect">
            <a:avLst/>
          </a:prstGeom>
          <a:noFill/>
          <a:ln w="63500">
            <a:prstDash val="sysDot"/>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A34EB240-6FB9-4783-B5DF-22E6DC2C4D06}"/>
              </a:ext>
            </a:extLst>
          </p:cNvPr>
          <p:cNvSpPr txBox="1"/>
          <p:nvPr/>
        </p:nvSpPr>
        <p:spPr>
          <a:xfrm>
            <a:off x="5097393" y="3845172"/>
            <a:ext cx="4784223" cy="369332"/>
          </a:xfrm>
          <a:prstGeom prst="rect">
            <a:avLst/>
          </a:prstGeom>
          <a:noFill/>
        </p:spPr>
        <p:txBody>
          <a:bodyPr wrap="square" rtlCol="0">
            <a:spAutoFit/>
          </a:bodyPr>
          <a:lstStyle/>
          <a:p>
            <a:r>
              <a:rPr lang="en-US" dirty="0"/>
              <a:t>Mobile App/API App or Web App using SDKs</a:t>
            </a:r>
          </a:p>
        </p:txBody>
      </p:sp>
      <p:sp>
        <p:nvSpPr>
          <p:cNvPr id="38" name="Arrow: Right 37">
            <a:extLst>
              <a:ext uri="{FF2B5EF4-FFF2-40B4-BE49-F238E27FC236}">
                <a16:creationId xmlns:a16="http://schemas.microsoft.com/office/drawing/2014/main" id="{D663A04F-B709-44DD-867F-7F9361D6779A}"/>
              </a:ext>
            </a:extLst>
          </p:cNvPr>
          <p:cNvSpPr/>
          <p:nvPr/>
        </p:nvSpPr>
        <p:spPr>
          <a:xfrm>
            <a:off x="9875715" y="5195283"/>
            <a:ext cx="571685" cy="4921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39006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mobile app and need to allow your users to enter data while they are not online or connected to a network.  What do you need to do?</a:t>
            </a:r>
          </a:p>
        </p:txBody>
      </p:sp>
      <p:sp>
        <p:nvSpPr>
          <p:cNvPr id="5" name="Content Placeholder 4"/>
          <p:cNvSpPr>
            <a:spLocks noGrp="1"/>
          </p:cNvSpPr>
          <p:nvPr>
            <p:ph idx="1"/>
          </p:nvPr>
        </p:nvSpPr>
        <p:spPr/>
        <p:txBody>
          <a:bodyPr/>
          <a:lstStyle/>
          <a:p>
            <a:r>
              <a:rPr lang="en-US" dirty="0"/>
              <a:t>Download your Windows Store certification</a:t>
            </a:r>
          </a:p>
          <a:p>
            <a:r>
              <a:rPr lang="en-US" dirty="0"/>
              <a:t>Change the native client app code</a:t>
            </a:r>
          </a:p>
          <a:p>
            <a:r>
              <a:rPr lang="en-US" dirty="0"/>
              <a:t>Expose a new endpoint on your server for data synchronization</a:t>
            </a:r>
          </a:p>
          <a:p>
            <a:r>
              <a:rPr lang="en-US" dirty="0"/>
              <a:t>Create a new Azure AD</a:t>
            </a:r>
          </a:p>
          <a:p>
            <a:endParaRPr lang="en-US" dirty="0"/>
          </a:p>
        </p:txBody>
      </p:sp>
      <p:sp>
        <p:nvSpPr>
          <p:cNvPr id="6" name="Content Placeholder 5"/>
          <p:cNvSpPr>
            <a:spLocks noGrp="1"/>
          </p:cNvSpPr>
          <p:nvPr>
            <p:ph idx="10"/>
          </p:nvPr>
        </p:nvSpPr>
        <p:spPr/>
        <p:txBody>
          <a:bodyPr/>
          <a:lstStyle/>
          <a:p>
            <a:pPr>
              <a:buAutoNum type="arabicParenR" startAt="2"/>
            </a:pPr>
            <a:r>
              <a:rPr lang="en-US" dirty="0"/>
              <a:t>Change the native client app code</a:t>
            </a:r>
          </a:p>
          <a:p>
            <a:pPr>
              <a:buAutoNum type="arabicParenR" startAt="2"/>
            </a:pPr>
            <a:r>
              <a:rPr lang="en-US" dirty="0"/>
              <a:t>Expose a new endpoint on your server for data synchronization</a:t>
            </a:r>
          </a:p>
        </p:txBody>
      </p:sp>
    </p:spTree>
    <p:extLst>
      <p:ext uri="{BB962C8B-B14F-4D97-AF65-F5344CB8AC3E}">
        <p14:creationId xmlns:p14="http://schemas.microsoft.com/office/powerpoint/2010/main" val="39638172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Users of your mobile application need access to an </a:t>
            </a:r>
            <a:r>
              <a:rPr lang="en-US" dirty="0" err="1"/>
              <a:t>on-premise</a:t>
            </a:r>
            <a:r>
              <a:rPr lang="en-US" dirty="0"/>
              <a:t> database.  Which of the following are valid steps for exposing that data?</a:t>
            </a:r>
          </a:p>
        </p:txBody>
      </p:sp>
      <p:sp>
        <p:nvSpPr>
          <p:cNvPr id="5" name="Content Placeholder 4"/>
          <p:cNvSpPr>
            <a:spLocks noGrp="1"/>
          </p:cNvSpPr>
          <p:nvPr>
            <p:ph idx="1"/>
          </p:nvPr>
        </p:nvSpPr>
        <p:spPr/>
        <p:txBody>
          <a:bodyPr/>
          <a:lstStyle/>
          <a:p>
            <a:r>
              <a:rPr lang="en-US" dirty="0"/>
              <a:t>Download and install the Hybrid Connection Manager</a:t>
            </a:r>
          </a:p>
          <a:p>
            <a:r>
              <a:rPr lang="en-US" dirty="0"/>
              <a:t>Add new hybrid connection</a:t>
            </a:r>
          </a:p>
          <a:p>
            <a:r>
              <a:rPr lang="en-US" dirty="0"/>
              <a:t>Configure Hybrid Connection Manager</a:t>
            </a:r>
          </a:p>
          <a:p>
            <a:r>
              <a:rPr lang="en-US" dirty="0"/>
              <a:t>Change connection string in </a:t>
            </a:r>
            <a:r>
              <a:rPr lang="en-US" dirty="0" err="1"/>
              <a:t>web.config</a:t>
            </a:r>
            <a:r>
              <a:rPr lang="en-US" dirty="0"/>
              <a:t> to point at new endpoint</a:t>
            </a:r>
          </a:p>
          <a:p>
            <a:r>
              <a:rPr lang="en-US" dirty="0"/>
              <a:t>Create Service Bus Relay</a:t>
            </a:r>
          </a:p>
          <a:p>
            <a:endParaRPr lang="en-US" dirty="0"/>
          </a:p>
        </p:txBody>
      </p:sp>
      <p:sp>
        <p:nvSpPr>
          <p:cNvPr id="6" name="Content Placeholder 5"/>
          <p:cNvSpPr>
            <a:spLocks noGrp="1"/>
          </p:cNvSpPr>
          <p:nvPr>
            <p:ph idx="10"/>
          </p:nvPr>
        </p:nvSpPr>
        <p:spPr/>
        <p:txBody>
          <a:bodyPr/>
          <a:lstStyle/>
          <a:p>
            <a:r>
              <a:rPr lang="en-US" dirty="0"/>
              <a:t>Download and install the Hybrid Connection Manager</a:t>
            </a:r>
          </a:p>
          <a:p>
            <a:r>
              <a:rPr lang="en-US" dirty="0"/>
              <a:t>Add new hybrid connection</a:t>
            </a:r>
          </a:p>
          <a:p>
            <a:r>
              <a:rPr lang="en-US" dirty="0"/>
              <a:t>Configure Hybrid Connection Manager</a:t>
            </a:r>
          </a:p>
          <a:p>
            <a:pPr marL="0" indent="0">
              <a:buNone/>
            </a:pPr>
            <a:endParaRPr lang="en-US" dirty="0"/>
          </a:p>
        </p:txBody>
      </p:sp>
    </p:spTree>
    <p:extLst>
      <p:ext uri="{BB962C8B-B14F-4D97-AF65-F5344CB8AC3E}">
        <p14:creationId xmlns:p14="http://schemas.microsoft.com/office/powerpoint/2010/main" val="35377076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Mobile Apps are part of App Service, so the Authentication, Networking, Scaling, </a:t>
            </a:r>
            <a:r>
              <a:rPr lang="en-US" dirty="0" err="1"/>
              <a:t>WebJobs</a:t>
            </a:r>
            <a:r>
              <a:rPr lang="en-US" dirty="0"/>
              <a:t>, etc. are also available for Mobile Apps too.  </a:t>
            </a:r>
          </a:p>
        </p:txBody>
      </p:sp>
    </p:spTree>
    <p:extLst>
      <p:ext uri="{BB962C8B-B14F-4D97-AF65-F5344CB8AC3E}">
        <p14:creationId xmlns:p14="http://schemas.microsoft.com/office/powerpoint/2010/main" val="99180192"/>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28EF4-50D0-4281-9F30-738B4D6F378F}"/>
              </a:ext>
            </a:extLst>
          </p:cNvPr>
          <p:cNvSpPr>
            <a:spLocks noGrp="1"/>
          </p:cNvSpPr>
          <p:nvPr>
            <p:ph type="title"/>
          </p:nvPr>
        </p:nvSpPr>
        <p:spPr/>
        <p:txBody>
          <a:bodyPr/>
          <a:lstStyle/>
          <a:p>
            <a:r>
              <a:rPr lang="en-US" dirty="0"/>
              <a:t>Extend Mobile Apps using Custom Code</a:t>
            </a:r>
          </a:p>
        </p:txBody>
      </p:sp>
      <p:sp>
        <p:nvSpPr>
          <p:cNvPr id="3" name="Content Placeholder 2">
            <a:extLst>
              <a:ext uri="{FF2B5EF4-FFF2-40B4-BE49-F238E27FC236}">
                <a16:creationId xmlns:a16="http://schemas.microsoft.com/office/drawing/2014/main" id="{4D551EE9-2319-46D8-BC55-B5B8B2ED79BA}"/>
              </a:ext>
            </a:extLst>
          </p:cNvPr>
          <p:cNvSpPr>
            <a:spLocks noGrp="1"/>
          </p:cNvSpPr>
          <p:nvPr>
            <p:ph idx="1"/>
          </p:nvPr>
        </p:nvSpPr>
        <p:spPr/>
        <p:txBody>
          <a:bodyPr/>
          <a:lstStyle/>
          <a:p>
            <a:pPr marL="0" indent="0">
              <a:buNone/>
            </a:pPr>
            <a:r>
              <a:rPr lang="en-US" dirty="0"/>
              <a:t>Mobile Client SDKs available for:</a:t>
            </a:r>
          </a:p>
          <a:p>
            <a:pPr marL="0" indent="0">
              <a:buNone/>
            </a:pPr>
            <a:r>
              <a:rPr lang="en-US" dirty="0"/>
              <a:t>    Android</a:t>
            </a:r>
          </a:p>
          <a:p>
            <a:pPr marL="0" indent="0">
              <a:buNone/>
            </a:pPr>
            <a:r>
              <a:rPr lang="en-US" dirty="0"/>
              <a:t>    Apache Cordova</a:t>
            </a:r>
          </a:p>
          <a:p>
            <a:pPr marL="0" indent="0">
              <a:buNone/>
            </a:pPr>
            <a:r>
              <a:rPr lang="en-US" dirty="0"/>
              <a:t>    iOS</a:t>
            </a:r>
          </a:p>
          <a:p>
            <a:pPr marL="0" indent="0">
              <a:buNone/>
            </a:pPr>
            <a:r>
              <a:rPr lang="en-US" dirty="0"/>
              <a:t>    Windows</a:t>
            </a:r>
          </a:p>
          <a:p>
            <a:pPr marL="0" indent="0">
              <a:buNone/>
            </a:pPr>
            <a:r>
              <a:rPr lang="en-US" dirty="0"/>
              <a:t>    </a:t>
            </a:r>
            <a:r>
              <a:rPr lang="en-US" dirty="0" err="1"/>
              <a:t>Xamarin.Android</a:t>
            </a:r>
            <a:endParaRPr lang="en-US" dirty="0"/>
          </a:p>
          <a:p>
            <a:pPr marL="0" indent="0">
              <a:buNone/>
            </a:pPr>
            <a:r>
              <a:rPr lang="en-US" dirty="0"/>
              <a:t>    </a:t>
            </a:r>
            <a:r>
              <a:rPr lang="en-US" dirty="0" err="1"/>
              <a:t>Xamarin.Forms</a:t>
            </a:r>
            <a:endParaRPr lang="en-US" dirty="0"/>
          </a:p>
          <a:p>
            <a:pPr marL="0" indent="0">
              <a:buNone/>
            </a:pPr>
            <a:r>
              <a:rPr lang="en-US" dirty="0"/>
              <a:t>    </a:t>
            </a:r>
            <a:r>
              <a:rPr lang="en-US" dirty="0" err="1"/>
              <a:t>Xamarin.iOS</a:t>
            </a:r>
            <a:endParaRPr lang="en-US" dirty="0"/>
          </a:p>
          <a:p>
            <a:pPr marL="0" indent="0">
              <a:buNone/>
            </a:pPr>
            <a:endParaRPr lang="en-US" dirty="0"/>
          </a:p>
        </p:txBody>
      </p:sp>
    </p:spTree>
    <p:extLst>
      <p:ext uri="{BB962C8B-B14F-4D97-AF65-F5344CB8AC3E}">
        <p14:creationId xmlns:p14="http://schemas.microsoft.com/office/powerpoint/2010/main" val="4267153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CD7BD-4D46-4D2D-A359-7177B2083FA7}"/>
              </a:ext>
            </a:extLst>
          </p:cNvPr>
          <p:cNvSpPr>
            <a:spLocks noGrp="1"/>
          </p:cNvSpPr>
          <p:nvPr>
            <p:ph type="title"/>
          </p:nvPr>
        </p:nvSpPr>
        <p:spPr/>
        <p:txBody>
          <a:bodyPr/>
          <a:lstStyle/>
          <a:p>
            <a:r>
              <a:rPr lang="en-US" dirty="0"/>
              <a:t>Implement Mobile Apps Using Microsoft .NET or node.js</a:t>
            </a:r>
          </a:p>
        </p:txBody>
      </p:sp>
      <p:sp>
        <p:nvSpPr>
          <p:cNvPr id="3" name="Content Placeholder 2">
            <a:extLst>
              <a:ext uri="{FF2B5EF4-FFF2-40B4-BE49-F238E27FC236}">
                <a16:creationId xmlns:a16="http://schemas.microsoft.com/office/drawing/2014/main" id="{B80CBE5C-51AB-4E8F-B51C-292D4BDC6283}"/>
              </a:ext>
            </a:extLst>
          </p:cNvPr>
          <p:cNvSpPr>
            <a:spLocks noGrp="1"/>
          </p:cNvSpPr>
          <p:nvPr>
            <p:ph idx="1"/>
          </p:nvPr>
        </p:nvSpPr>
        <p:spPr/>
        <p:txBody>
          <a:bodyPr>
            <a:normAutofit lnSpcReduction="10000"/>
          </a:bodyPr>
          <a:lstStyle/>
          <a:p>
            <a:pPr marL="0" indent="0">
              <a:buNone/>
            </a:pPr>
            <a:r>
              <a:rPr lang="en-US" dirty="0"/>
              <a:t>Mobile App server SDKs available for:</a:t>
            </a:r>
          </a:p>
          <a:p>
            <a:pPr marL="0" indent="0">
              <a:buNone/>
            </a:pPr>
            <a:r>
              <a:rPr lang="en-US" dirty="0"/>
              <a:t>    .NET</a:t>
            </a:r>
          </a:p>
          <a:p>
            <a:pPr marL="0" indent="0">
              <a:buNone/>
            </a:pPr>
            <a:r>
              <a:rPr lang="en-US" dirty="0"/>
              <a:t>    Node.js (has Easy Tables and Easy APIs available in portal)</a:t>
            </a:r>
          </a:p>
          <a:p>
            <a:pPr marL="0" indent="0">
              <a:buNone/>
            </a:pPr>
            <a:endParaRPr lang="en-US" dirty="0"/>
          </a:p>
          <a:p>
            <a:pPr marL="0" indent="0">
              <a:buNone/>
            </a:pPr>
            <a:r>
              <a:rPr lang="en-US" dirty="0"/>
              <a:t>SDKs provide:</a:t>
            </a:r>
          </a:p>
          <a:p>
            <a:pPr marL="0" indent="0">
              <a:buNone/>
            </a:pPr>
            <a:r>
              <a:rPr lang="en-US" dirty="0"/>
              <a:t>    Table operations for data access</a:t>
            </a:r>
          </a:p>
          <a:p>
            <a:pPr marL="0" indent="0">
              <a:buNone/>
            </a:pPr>
            <a:r>
              <a:rPr lang="en-US" dirty="0"/>
              <a:t>    Custom API operations</a:t>
            </a:r>
          </a:p>
          <a:p>
            <a:pPr marL="0" indent="0">
              <a:buNone/>
            </a:pPr>
            <a:r>
              <a:rPr lang="en-US" dirty="0"/>
              <a:t>    Push Notifications</a:t>
            </a:r>
          </a:p>
          <a:p>
            <a:pPr marL="0" indent="0">
              <a:buNone/>
            </a:pPr>
            <a:r>
              <a:rPr lang="en-US" dirty="0"/>
              <a:t>    Integration with Authentication</a:t>
            </a:r>
          </a:p>
        </p:txBody>
      </p:sp>
    </p:spTree>
    <p:extLst>
      <p:ext uri="{BB962C8B-B14F-4D97-AF65-F5344CB8AC3E}">
        <p14:creationId xmlns:p14="http://schemas.microsoft.com/office/powerpoint/2010/main" val="35936521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have an existing Web App and want to add a Mobile App to the site.  What do you need to do?</a:t>
            </a:r>
          </a:p>
        </p:txBody>
      </p:sp>
      <p:sp>
        <p:nvSpPr>
          <p:cNvPr id="5" name="Content Placeholder 4"/>
          <p:cNvSpPr>
            <a:spLocks noGrp="1"/>
          </p:cNvSpPr>
          <p:nvPr>
            <p:ph idx="1"/>
          </p:nvPr>
        </p:nvSpPr>
        <p:spPr/>
        <p:txBody>
          <a:bodyPr/>
          <a:lstStyle/>
          <a:p>
            <a:r>
              <a:rPr lang="en-US" dirty="0"/>
              <a:t>Create a new Web App</a:t>
            </a:r>
          </a:p>
          <a:p>
            <a:r>
              <a:rPr lang="en-US" dirty="0"/>
              <a:t>Create an Azure AD Application Proxy</a:t>
            </a:r>
          </a:p>
          <a:p>
            <a:r>
              <a:rPr lang="en-US" dirty="0"/>
              <a:t>Merge your Web App and Mobile App server code base</a:t>
            </a:r>
          </a:p>
          <a:p>
            <a:r>
              <a:rPr lang="en-US" dirty="0"/>
              <a:t>Create a Service Bus Namespace</a:t>
            </a:r>
          </a:p>
        </p:txBody>
      </p:sp>
      <p:sp>
        <p:nvSpPr>
          <p:cNvPr id="6" name="Content Placeholder 5"/>
          <p:cNvSpPr>
            <a:spLocks noGrp="1"/>
          </p:cNvSpPr>
          <p:nvPr>
            <p:ph idx="10"/>
          </p:nvPr>
        </p:nvSpPr>
        <p:spPr/>
        <p:txBody>
          <a:bodyPr/>
          <a:lstStyle/>
          <a:p>
            <a:r>
              <a:rPr lang="en-US" dirty="0"/>
              <a:t>Merge your Web App and Mobile Apps server code base</a:t>
            </a:r>
          </a:p>
        </p:txBody>
      </p:sp>
    </p:spTree>
    <p:extLst>
      <p:ext uri="{BB962C8B-B14F-4D97-AF65-F5344CB8AC3E}">
        <p14:creationId xmlns:p14="http://schemas.microsoft.com/office/powerpoint/2010/main" val="10134111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CF1B-4171-4BFB-8893-88449295D791}"/>
              </a:ext>
            </a:extLst>
          </p:cNvPr>
          <p:cNvSpPr>
            <a:spLocks noGrp="1"/>
          </p:cNvSpPr>
          <p:nvPr>
            <p:ph type="title"/>
          </p:nvPr>
        </p:nvSpPr>
        <p:spPr/>
        <p:txBody>
          <a:bodyPr/>
          <a:lstStyle/>
          <a:p>
            <a:r>
              <a:rPr lang="en-US" dirty="0"/>
              <a:t>Secure Mobile Apps Using Azure AD</a:t>
            </a:r>
          </a:p>
        </p:txBody>
      </p:sp>
      <p:sp>
        <p:nvSpPr>
          <p:cNvPr id="3" name="Content Placeholder 2">
            <a:extLst>
              <a:ext uri="{FF2B5EF4-FFF2-40B4-BE49-F238E27FC236}">
                <a16:creationId xmlns:a16="http://schemas.microsoft.com/office/drawing/2014/main" id="{FC07E9F5-019D-417D-8779-1EF7ED46AFE8}"/>
              </a:ext>
            </a:extLst>
          </p:cNvPr>
          <p:cNvSpPr>
            <a:spLocks noGrp="1"/>
          </p:cNvSpPr>
          <p:nvPr>
            <p:ph idx="1"/>
          </p:nvPr>
        </p:nvSpPr>
        <p:spPr/>
        <p:txBody>
          <a:bodyPr>
            <a:normAutofit fontScale="85000" lnSpcReduction="20000"/>
          </a:bodyPr>
          <a:lstStyle/>
          <a:p>
            <a:pPr marL="0" indent="0">
              <a:buNone/>
            </a:pPr>
            <a:r>
              <a:rPr lang="en-US" dirty="0"/>
              <a:t>Mobile Client Apps use platform specific Azure Mobile Client SDKs</a:t>
            </a:r>
          </a:p>
          <a:p>
            <a:pPr marL="0" indent="0">
              <a:buNone/>
            </a:pPr>
            <a:r>
              <a:rPr lang="en-US" dirty="0"/>
              <a:t>Server is same as App Service Authentication/Authorization</a:t>
            </a:r>
          </a:p>
          <a:p>
            <a:pPr marL="0" indent="0">
              <a:buNone/>
            </a:pPr>
            <a:endParaRPr lang="en-US" dirty="0"/>
          </a:p>
          <a:p>
            <a:pPr marL="0" indent="0">
              <a:buNone/>
            </a:pPr>
            <a:r>
              <a:rPr lang="en-US" dirty="0"/>
              <a:t>    On Premises AD</a:t>
            </a:r>
          </a:p>
          <a:p>
            <a:pPr marL="0" indent="0">
              <a:buNone/>
            </a:pPr>
            <a:r>
              <a:rPr lang="en-US" dirty="0"/>
              <a:t>        1. Connect and Sync with Azure AD</a:t>
            </a:r>
          </a:p>
          <a:p>
            <a:pPr marL="0" indent="0">
              <a:buNone/>
            </a:pPr>
            <a:r>
              <a:rPr lang="en-US" dirty="0"/>
              <a:t>        2. Authenticate through Azure AD</a:t>
            </a:r>
          </a:p>
          <a:p>
            <a:pPr marL="0" indent="0">
              <a:buNone/>
            </a:pPr>
            <a:r>
              <a:rPr lang="en-US" dirty="0"/>
              <a:t>    Azure AD B2B or B2C</a:t>
            </a:r>
          </a:p>
          <a:p>
            <a:pPr marL="0" indent="0">
              <a:buNone/>
            </a:pPr>
            <a:r>
              <a:rPr lang="en-US" dirty="0"/>
              <a:t>    Facebook</a:t>
            </a:r>
          </a:p>
          <a:p>
            <a:pPr marL="0" indent="0">
              <a:buNone/>
            </a:pPr>
            <a:r>
              <a:rPr lang="en-US" dirty="0"/>
              <a:t>    Google</a:t>
            </a:r>
          </a:p>
          <a:p>
            <a:pPr marL="0" indent="0">
              <a:buNone/>
            </a:pPr>
            <a:r>
              <a:rPr lang="en-US" dirty="0"/>
              <a:t>    Twitter</a:t>
            </a:r>
          </a:p>
          <a:p>
            <a:pPr marL="0" indent="0">
              <a:buNone/>
            </a:pPr>
            <a:r>
              <a:rPr lang="en-US" dirty="0"/>
              <a:t>    Microsoft Account</a:t>
            </a:r>
          </a:p>
          <a:p>
            <a:pPr marL="0" indent="0">
              <a:buNone/>
            </a:pPr>
            <a:endParaRPr lang="en-US" dirty="0"/>
          </a:p>
        </p:txBody>
      </p:sp>
    </p:spTree>
    <p:extLst>
      <p:ext uri="{BB962C8B-B14F-4D97-AF65-F5344CB8AC3E}">
        <p14:creationId xmlns:p14="http://schemas.microsoft.com/office/powerpoint/2010/main" val="1145148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6EAEA-B440-4762-BC31-EE8CE8EA332D}"/>
              </a:ext>
            </a:extLst>
          </p:cNvPr>
          <p:cNvSpPr>
            <a:spLocks noGrp="1"/>
          </p:cNvSpPr>
          <p:nvPr>
            <p:ph type="title"/>
          </p:nvPr>
        </p:nvSpPr>
        <p:spPr/>
        <p:txBody>
          <a:bodyPr/>
          <a:lstStyle/>
          <a:p>
            <a:r>
              <a:rPr lang="en-US" dirty="0"/>
              <a:t>Implement Push Notification Services in Mobile Apps</a:t>
            </a:r>
          </a:p>
        </p:txBody>
      </p:sp>
      <p:sp>
        <p:nvSpPr>
          <p:cNvPr id="3" name="Content Placeholder 2">
            <a:extLst>
              <a:ext uri="{FF2B5EF4-FFF2-40B4-BE49-F238E27FC236}">
                <a16:creationId xmlns:a16="http://schemas.microsoft.com/office/drawing/2014/main" id="{7B931AF1-C88A-424F-ADAC-A05E586BD5CD}"/>
              </a:ext>
            </a:extLst>
          </p:cNvPr>
          <p:cNvSpPr>
            <a:spLocks noGrp="1"/>
          </p:cNvSpPr>
          <p:nvPr>
            <p:ph idx="1"/>
          </p:nvPr>
        </p:nvSpPr>
        <p:spPr/>
        <p:txBody>
          <a:bodyPr/>
          <a:lstStyle/>
          <a:p>
            <a:pPr marL="0" indent="0">
              <a:lnSpc>
                <a:spcPct val="100000"/>
              </a:lnSpc>
              <a:spcBef>
                <a:spcPts val="1200"/>
              </a:spcBef>
              <a:buNone/>
            </a:pPr>
            <a:r>
              <a:rPr lang="en-US" dirty="0"/>
              <a:t>Abstracts the choreography to support push notification to mobile clients</a:t>
            </a:r>
          </a:p>
          <a:p>
            <a:pPr marL="256032" lvl="1" indent="0">
              <a:lnSpc>
                <a:spcPct val="100000"/>
              </a:lnSpc>
              <a:spcBef>
                <a:spcPts val="1200"/>
              </a:spcBef>
              <a:buNone/>
            </a:pPr>
            <a:r>
              <a:rPr lang="en-US" dirty="0"/>
              <a:t>Apple Push Notifications (APNS)</a:t>
            </a:r>
          </a:p>
          <a:p>
            <a:pPr marL="256032" lvl="1" indent="0">
              <a:lnSpc>
                <a:spcPct val="100000"/>
              </a:lnSpc>
              <a:spcBef>
                <a:spcPts val="1200"/>
              </a:spcBef>
              <a:buNone/>
            </a:pPr>
            <a:r>
              <a:rPr lang="en-US" dirty="0"/>
              <a:t>Google Cloud Messaging (GCM)</a:t>
            </a:r>
          </a:p>
          <a:p>
            <a:pPr marL="256032" lvl="1" indent="0">
              <a:lnSpc>
                <a:spcPct val="100000"/>
              </a:lnSpc>
              <a:spcBef>
                <a:spcPts val="1200"/>
              </a:spcBef>
              <a:buNone/>
            </a:pPr>
            <a:r>
              <a:rPr lang="en-US" dirty="0"/>
              <a:t>Windows (WNS)</a:t>
            </a:r>
          </a:p>
          <a:p>
            <a:pPr marL="256032" lvl="1" indent="0">
              <a:lnSpc>
                <a:spcPct val="100000"/>
              </a:lnSpc>
              <a:spcBef>
                <a:spcPts val="1200"/>
              </a:spcBef>
              <a:buNone/>
            </a:pPr>
            <a:r>
              <a:rPr lang="en-US" dirty="0"/>
              <a:t>Windows Phone (MPNS)</a:t>
            </a:r>
          </a:p>
          <a:p>
            <a:pPr marL="256032" lvl="1" indent="0">
              <a:lnSpc>
                <a:spcPct val="100000"/>
              </a:lnSpc>
              <a:spcBef>
                <a:spcPts val="1200"/>
              </a:spcBef>
              <a:buNone/>
            </a:pPr>
            <a:r>
              <a:rPr lang="en-US" dirty="0"/>
              <a:t>Amazon (ADM)</a:t>
            </a:r>
          </a:p>
          <a:p>
            <a:pPr marL="256032" lvl="1" indent="0">
              <a:lnSpc>
                <a:spcPct val="100000"/>
              </a:lnSpc>
              <a:spcBef>
                <a:spcPts val="1200"/>
              </a:spcBef>
              <a:buNone/>
            </a:pPr>
            <a:endParaRPr lang="en-US" dirty="0"/>
          </a:p>
          <a:p>
            <a:endParaRPr lang="en-US" dirty="0"/>
          </a:p>
        </p:txBody>
      </p:sp>
      <p:pic>
        <p:nvPicPr>
          <p:cNvPr id="4" name="Picture 3">
            <a:extLst>
              <a:ext uri="{FF2B5EF4-FFF2-40B4-BE49-F238E27FC236}">
                <a16:creationId xmlns:a16="http://schemas.microsoft.com/office/drawing/2014/main" id="{65659194-FA80-411F-9896-71EF0A6BF652}"/>
              </a:ext>
            </a:extLst>
          </p:cNvPr>
          <p:cNvPicPr>
            <a:picLocks noChangeAspect="1"/>
          </p:cNvPicPr>
          <p:nvPr/>
        </p:nvPicPr>
        <p:blipFill>
          <a:blip r:embed="rId3"/>
          <a:stretch>
            <a:fillRect/>
          </a:stretch>
        </p:blipFill>
        <p:spPr>
          <a:xfrm>
            <a:off x="5722346" y="3265170"/>
            <a:ext cx="6142268" cy="3403490"/>
          </a:xfrm>
          <a:prstGeom prst="rect">
            <a:avLst/>
          </a:prstGeom>
        </p:spPr>
      </p:pic>
    </p:spTree>
    <p:extLst>
      <p:ext uri="{BB962C8B-B14F-4D97-AF65-F5344CB8AC3E}">
        <p14:creationId xmlns:p14="http://schemas.microsoft.com/office/powerpoint/2010/main" val="12221006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FE9F5-341D-4502-9F81-C58B7B74868F}"/>
              </a:ext>
            </a:extLst>
          </p:cNvPr>
          <p:cNvSpPr>
            <a:spLocks noGrp="1"/>
          </p:cNvSpPr>
          <p:nvPr>
            <p:ph type="title"/>
          </p:nvPr>
        </p:nvSpPr>
        <p:spPr/>
        <p:txBody>
          <a:bodyPr/>
          <a:lstStyle/>
          <a:p>
            <a:r>
              <a:rPr lang="en-US" dirty="0"/>
              <a:t>Send Push Notifications</a:t>
            </a:r>
          </a:p>
        </p:txBody>
      </p:sp>
      <p:sp>
        <p:nvSpPr>
          <p:cNvPr id="3" name="Content Placeholder 2">
            <a:extLst>
              <a:ext uri="{FF2B5EF4-FFF2-40B4-BE49-F238E27FC236}">
                <a16:creationId xmlns:a16="http://schemas.microsoft.com/office/drawing/2014/main" id="{25A96AB2-A97F-468A-A4A6-CFEA4926C4DE}"/>
              </a:ext>
            </a:extLst>
          </p:cNvPr>
          <p:cNvSpPr>
            <a:spLocks noGrp="1"/>
          </p:cNvSpPr>
          <p:nvPr>
            <p:ph idx="1"/>
          </p:nvPr>
        </p:nvSpPr>
        <p:spPr/>
        <p:txBody>
          <a:bodyPr>
            <a:normAutofit lnSpcReduction="10000"/>
          </a:bodyPr>
          <a:lstStyle/>
          <a:p>
            <a:pPr marL="0" indent="0">
              <a:buNone/>
            </a:pPr>
            <a:r>
              <a:rPr lang="en-US" dirty="0"/>
              <a:t>Push on the App Service menu - Uses Notification Hubs</a:t>
            </a:r>
          </a:p>
          <a:p>
            <a:pPr marL="0" indent="0">
              <a:buNone/>
            </a:pPr>
            <a:r>
              <a:rPr lang="en-US" dirty="0"/>
              <a:t>Broadcast to one or multiple platforms</a:t>
            </a:r>
          </a:p>
          <a:p>
            <a:pPr marL="0" indent="0">
              <a:buNone/>
            </a:pPr>
            <a:r>
              <a:rPr lang="en-US" dirty="0"/>
              <a:t>Push to device or user</a:t>
            </a:r>
          </a:p>
          <a:p>
            <a:pPr marL="0" indent="0">
              <a:buNone/>
            </a:pPr>
            <a:r>
              <a:rPr lang="en-US" dirty="0"/>
              <a:t>Push to segment with dynamic tags</a:t>
            </a:r>
          </a:p>
          <a:p>
            <a:pPr marL="0" indent="0">
              <a:buNone/>
            </a:pPr>
            <a:r>
              <a:rPr lang="en-US" dirty="0"/>
              <a:t>Localized push</a:t>
            </a:r>
          </a:p>
          <a:p>
            <a:pPr marL="0" indent="0">
              <a:buNone/>
            </a:pPr>
            <a:r>
              <a:rPr lang="en-US" dirty="0"/>
              <a:t>Silent push</a:t>
            </a:r>
          </a:p>
          <a:p>
            <a:pPr marL="0" indent="0">
              <a:buNone/>
            </a:pPr>
            <a:r>
              <a:rPr lang="en-US" dirty="0"/>
              <a:t>Scheduled push</a:t>
            </a:r>
          </a:p>
          <a:p>
            <a:pPr marL="0" indent="0">
              <a:buNone/>
            </a:pPr>
            <a:r>
              <a:rPr lang="en-US" dirty="0"/>
              <a:t>Direct push</a:t>
            </a:r>
          </a:p>
          <a:p>
            <a:pPr marL="0" indent="0">
              <a:buNone/>
            </a:pPr>
            <a:r>
              <a:rPr lang="en-US" dirty="0"/>
              <a:t>Personalized push</a:t>
            </a:r>
          </a:p>
        </p:txBody>
      </p:sp>
      <p:pic>
        <p:nvPicPr>
          <p:cNvPr id="5" name="Picture 4">
            <a:extLst>
              <a:ext uri="{FF2B5EF4-FFF2-40B4-BE49-F238E27FC236}">
                <a16:creationId xmlns:a16="http://schemas.microsoft.com/office/drawing/2014/main" id="{61E5D648-5A4E-4C59-8658-DFAC995F3C5E}"/>
              </a:ext>
            </a:extLst>
          </p:cNvPr>
          <p:cNvPicPr>
            <a:picLocks noChangeAspect="1"/>
          </p:cNvPicPr>
          <p:nvPr/>
        </p:nvPicPr>
        <p:blipFill>
          <a:blip r:embed="rId3"/>
          <a:stretch>
            <a:fillRect/>
          </a:stretch>
        </p:blipFill>
        <p:spPr>
          <a:xfrm>
            <a:off x="5775960" y="3841274"/>
            <a:ext cx="5978349" cy="2627495"/>
          </a:xfrm>
          <a:prstGeom prst="rect">
            <a:avLst/>
          </a:prstGeom>
        </p:spPr>
      </p:pic>
    </p:spTree>
    <p:extLst>
      <p:ext uri="{BB962C8B-B14F-4D97-AF65-F5344CB8AC3E}">
        <p14:creationId xmlns:p14="http://schemas.microsoft.com/office/powerpoint/2010/main" val="521231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E4713-9299-4097-AF1C-90DF6DBACE00}"/>
              </a:ext>
            </a:extLst>
          </p:cNvPr>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There are many Azure products and features you need to be familiar with for the exam.  In preparing for the exam, you should strive for at least an introductory level of understanding about Azure products that are not specifically called out in the exam skills.  This will help you rule out choices when you see them on the exam.</a:t>
            </a:r>
          </a:p>
        </p:txBody>
      </p:sp>
    </p:spTree>
    <p:extLst>
      <p:ext uri="{BB962C8B-B14F-4D97-AF65-F5344CB8AC3E}">
        <p14:creationId xmlns:p14="http://schemas.microsoft.com/office/powerpoint/2010/main" val="3901704140"/>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Your Mobile App needs to authenticate users from an </a:t>
            </a:r>
            <a:r>
              <a:rPr lang="en-US" dirty="0" err="1"/>
              <a:t>on-premise</a:t>
            </a:r>
            <a:r>
              <a:rPr lang="en-US" dirty="0"/>
              <a:t> Active Directory.  What do you need to do?</a:t>
            </a:r>
          </a:p>
        </p:txBody>
      </p:sp>
      <p:sp>
        <p:nvSpPr>
          <p:cNvPr id="5" name="Content Placeholder 4"/>
          <p:cNvSpPr>
            <a:spLocks noGrp="1"/>
          </p:cNvSpPr>
          <p:nvPr>
            <p:ph idx="1"/>
          </p:nvPr>
        </p:nvSpPr>
        <p:spPr/>
        <p:txBody>
          <a:bodyPr/>
          <a:lstStyle/>
          <a:p>
            <a:r>
              <a:rPr lang="en-US" dirty="0"/>
              <a:t>Connect and Sync AD to Azure AD</a:t>
            </a:r>
          </a:p>
          <a:p>
            <a:r>
              <a:rPr lang="en-US" dirty="0"/>
              <a:t>Configure Mobile App to use Azure AD</a:t>
            </a:r>
          </a:p>
          <a:p>
            <a:r>
              <a:rPr lang="en-US" dirty="0"/>
              <a:t>Configure </a:t>
            </a:r>
            <a:r>
              <a:rPr lang="en-US" dirty="0" err="1"/>
              <a:t>Vnet</a:t>
            </a:r>
            <a:r>
              <a:rPr lang="en-US" dirty="0"/>
              <a:t> integration</a:t>
            </a:r>
          </a:p>
          <a:p>
            <a:r>
              <a:rPr lang="en-US" dirty="0"/>
              <a:t>Add a SSL binding</a:t>
            </a:r>
          </a:p>
        </p:txBody>
      </p:sp>
      <p:sp>
        <p:nvSpPr>
          <p:cNvPr id="6" name="Content Placeholder 5"/>
          <p:cNvSpPr>
            <a:spLocks noGrp="1"/>
          </p:cNvSpPr>
          <p:nvPr>
            <p:ph idx="10"/>
          </p:nvPr>
        </p:nvSpPr>
        <p:spPr/>
        <p:txBody>
          <a:bodyPr/>
          <a:lstStyle/>
          <a:p>
            <a:r>
              <a:rPr lang="en-US" dirty="0"/>
              <a:t>Connect and Sync AD to Azure AD</a:t>
            </a:r>
          </a:p>
          <a:p>
            <a:r>
              <a:rPr lang="en-US" dirty="0"/>
              <a:t>Configure Mobile App to use Azure AD</a:t>
            </a:r>
          </a:p>
        </p:txBody>
      </p:sp>
    </p:spTree>
    <p:extLst>
      <p:ext uri="{BB962C8B-B14F-4D97-AF65-F5344CB8AC3E}">
        <p14:creationId xmlns:p14="http://schemas.microsoft.com/office/powerpoint/2010/main" val="651821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Mobile App.  Your managers want an alert on their mobile app about sales numbers at the end of day.  How can you do that?</a:t>
            </a:r>
          </a:p>
        </p:txBody>
      </p:sp>
      <p:sp>
        <p:nvSpPr>
          <p:cNvPr id="5" name="Content Placeholder 4"/>
          <p:cNvSpPr>
            <a:spLocks noGrp="1"/>
          </p:cNvSpPr>
          <p:nvPr>
            <p:ph idx="1"/>
          </p:nvPr>
        </p:nvSpPr>
        <p:spPr/>
        <p:txBody>
          <a:bodyPr/>
          <a:lstStyle/>
          <a:p>
            <a:r>
              <a:rPr lang="en-US" dirty="0"/>
              <a:t>Set up an Alert for the App Service</a:t>
            </a:r>
          </a:p>
          <a:p>
            <a:r>
              <a:rPr lang="en-US" dirty="0"/>
              <a:t>Use Azure Scheduler to send the alert</a:t>
            </a:r>
          </a:p>
          <a:p>
            <a:r>
              <a:rPr lang="en-US" dirty="0"/>
              <a:t>Use a </a:t>
            </a:r>
            <a:r>
              <a:rPr lang="en-US" dirty="0" err="1"/>
              <a:t>webhook</a:t>
            </a:r>
            <a:endParaRPr lang="en-US" dirty="0"/>
          </a:p>
          <a:p>
            <a:r>
              <a:rPr lang="en-US" dirty="0"/>
              <a:t>Use a Push Notification</a:t>
            </a:r>
          </a:p>
        </p:txBody>
      </p:sp>
      <p:sp>
        <p:nvSpPr>
          <p:cNvPr id="6" name="Content Placeholder 5"/>
          <p:cNvSpPr>
            <a:spLocks noGrp="1"/>
          </p:cNvSpPr>
          <p:nvPr>
            <p:ph idx="10"/>
          </p:nvPr>
        </p:nvSpPr>
        <p:spPr/>
        <p:txBody>
          <a:bodyPr/>
          <a:lstStyle/>
          <a:p>
            <a:pPr marL="0" indent="0">
              <a:buNone/>
            </a:pPr>
            <a:r>
              <a:rPr lang="en-US" dirty="0"/>
              <a:t>4)   Use a Push Notification</a:t>
            </a:r>
          </a:p>
        </p:txBody>
      </p:sp>
    </p:spTree>
    <p:extLst>
      <p:ext uri="{BB962C8B-B14F-4D97-AF65-F5344CB8AC3E}">
        <p14:creationId xmlns:p14="http://schemas.microsoft.com/office/powerpoint/2010/main" val="3089922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Since there are multiple languages for the Mobile App SDKs, be familiar with the common objects and what they are used for.  Both on the client </a:t>
            </a:r>
            <a:r>
              <a:rPr lang="en-US" dirty="0" err="1"/>
              <a:t>sdk</a:t>
            </a:r>
            <a:r>
              <a:rPr lang="en-US" dirty="0"/>
              <a:t> and server </a:t>
            </a:r>
            <a:r>
              <a:rPr lang="en-US" dirty="0" err="1"/>
              <a:t>sdk</a:t>
            </a:r>
            <a:r>
              <a:rPr lang="en-US"/>
              <a:t>.</a:t>
            </a:r>
            <a:endParaRPr lang="en-US" dirty="0"/>
          </a:p>
        </p:txBody>
      </p:sp>
    </p:spTree>
    <p:extLst>
      <p:ext uri="{BB962C8B-B14F-4D97-AF65-F5344CB8AC3E}">
        <p14:creationId xmlns:p14="http://schemas.microsoft.com/office/powerpoint/2010/main" val="396343577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83EBA-0781-4946-821D-FFDA5F0BD545}"/>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App Service</a:t>
            </a:r>
          </a:p>
        </p:txBody>
      </p:sp>
      <p:pic>
        <p:nvPicPr>
          <p:cNvPr id="4" name="Picture 3">
            <a:extLst>
              <a:ext uri="{FF2B5EF4-FFF2-40B4-BE49-F238E27FC236}">
                <a16:creationId xmlns:a16="http://schemas.microsoft.com/office/drawing/2014/main" id="{67CC5FFB-23FF-4D8F-A3EE-B1F157A1FB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007" y="1588638"/>
            <a:ext cx="8291958" cy="4579938"/>
          </a:xfrm>
          <a:prstGeom prst="rect">
            <a:avLst/>
          </a:prstGeom>
        </p:spPr>
      </p:pic>
      <p:sp>
        <p:nvSpPr>
          <p:cNvPr id="5" name="Text Placeholder 5">
            <a:extLst>
              <a:ext uri="{FF2B5EF4-FFF2-40B4-BE49-F238E27FC236}">
                <a16:creationId xmlns:a16="http://schemas.microsoft.com/office/drawing/2014/main" id="{4CAC5F5C-2DE3-4E2E-B5CA-6BB266864C87}"/>
              </a:ext>
            </a:extLst>
          </p:cNvPr>
          <p:cNvSpPr txBox="1">
            <a:spLocks/>
          </p:cNvSpPr>
          <p:nvPr/>
        </p:nvSpPr>
        <p:spPr>
          <a:xfrm>
            <a:off x="8807599" y="1588638"/>
            <a:ext cx="3733800" cy="45243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0">
              <a:buFont typeface="Arial" panose="020B0604020202020204" pitchFamily="34" charset="0"/>
              <a:buNone/>
            </a:pPr>
            <a:r>
              <a:rPr lang="en-US" sz="2000" dirty="0"/>
              <a:t>Authentication</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Backup/Restore</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Deployment</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Networking</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Scalability</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err="1"/>
              <a:t>WebJobs</a:t>
            </a:r>
            <a:endParaRPr lang="en-US" sz="2000" dirty="0"/>
          </a:p>
          <a:p>
            <a:pPr marL="342900" lvl="1" indent="0">
              <a:buFont typeface="Arial" panose="020B0604020202020204" pitchFamily="34" charset="0"/>
              <a:buNone/>
            </a:pPr>
            <a:endParaRPr lang="en-US" sz="2000" dirty="0"/>
          </a:p>
          <a:p>
            <a:pPr marL="342900" lvl="1" indent="0">
              <a:buFont typeface="Arial" panose="020B0604020202020204" pitchFamily="34" charset="0"/>
              <a:buNone/>
            </a:pPr>
            <a:endParaRPr lang="en-US" sz="2000" dirty="0"/>
          </a:p>
        </p:txBody>
      </p:sp>
    </p:spTree>
    <p:extLst>
      <p:ext uri="{BB962C8B-B14F-4D97-AF65-F5344CB8AC3E}">
        <p14:creationId xmlns:p14="http://schemas.microsoft.com/office/powerpoint/2010/main" val="3094802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35DDC-5496-4BC7-9E0D-2F8D3A6A6F86}"/>
              </a:ext>
            </a:extLst>
          </p:cNvPr>
          <p:cNvSpPr>
            <a:spLocks noGrp="1"/>
          </p:cNvSpPr>
          <p:nvPr>
            <p:ph type="title"/>
          </p:nvPr>
        </p:nvSpPr>
        <p:spPr/>
        <p:txBody>
          <a:bodyPr/>
          <a:lstStyle/>
          <a:p>
            <a:r>
              <a:rPr lang="en-US" dirty="0"/>
              <a:t>App Service Plan Tiers</a:t>
            </a:r>
          </a:p>
        </p:txBody>
      </p:sp>
      <p:pic>
        <p:nvPicPr>
          <p:cNvPr id="8" name="Picture 7">
            <a:extLst>
              <a:ext uri="{FF2B5EF4-FFF2-40B4-BE49-F238E27FC236}">
                <a16:creationId xmlns:a16="http://schemas.microsoft.com/office/drawing/2014/main" id="{FAF2774B-5FDA-4BF5-AF6C-AB999D3C0E57}"/>
              </a:ext>
            </a:extLst>
          </p:cNvPr>
          <p:cNvPicPr>
            <a:picLocks noChangeAspect="1"/>
          </p:cNvPicPr>
          <p:nvPr/>
        </p:nvPicPr>
        <p:blipFill>
          <a:blip r:embed="rId3"/>
          <a:stretch>
            <a:fillRect/>
          </a:stretch>
        </p:blipFill>
        <p:spPr>
          <a:xfrm>
            <a:off x="1622560" y="1327240"/>
            <a:ext cx="8893040" cy="5530760"/>
          </a:xfrm>
          <a:prstGeom prst="rect">
            <a:avLst/>
          </a:prstGeom>
        </p:spPr>
      </p:pic>
    </p:spTree>
    <p:extLst>
      <p:ext uri="{BB962C8B-B14F-4D97-AF65-F5344CB8AC3E}">
        <p14:creationId xmlns:p14="http://schemas.microsoft.com/office/powerpoint/2010/main" val="1923420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62005-EEA7-4F49-BC4D-2231AECA2C2C}"/>
              </a:ext>
            </a:extLst>
          </p:cNvPr>
          <p:cNvSpPr>
            <a:spLocks noGrp="1"/>
          </p:cNvSpPr>
          <p:nvPr>
            <p:ph type="title"/>
          </p:nvPr>
        </p:nvSpPr>
        <p:spPr/>
        <p:txBody>
          <a:bodyPr/>
          <a:lstStyle/>
          <a:p>
            <a:r>
              <a:rPr lang="en-US" dirty="0"/>
              <a:t>App Service Plan</a:t>
            </a:r>
          </a:p>
        </p:txBody>
      </p:sp>
      <p:sp>
        <p:nvSpPr>
          <p:cNvPr id="3" name="Content Placeholder 2">
            <a:extLst>
              <a:ext uri="{FF2B5EF4-FFF2-40B4-BE49-F238E27FC236}">
                <a16:creationId xmlns:a16="http://schemas.microsoft.com/office/drawing/2014/main" id="{E1BF24BE-709F-4069-8943-5B0EA122AF79}"/>
              </a:ext>
            </a:extLst>
          </p:cNvPr>
          <p:cNvSpPr>
            <a:spLocks noGrp="1"/>
          </p:cNvSpPr>
          <p:nvPr>
            <p:ph idx="1"/>
          </p:nvPr>
        </p:nvSpPr>
        <p:spPr/>
        <p:txBody>
          <a:bodyPr/>
          <a:lstStyle/>
          <a:p>
            <a:pPr marL="0" indent="0">
              <a:buNone/>
            </a:pPr>
            <a:r>
              <a:rPr lang="en-US" dirty="0"/>
              <a:t>Represents the collection of physical resources used to host your apps</a:t>
            </a:r>
          </a:p>
          <a:p>
            <a:pPr marL="0" indent="0">
              <a:buNone/>
            </a:pPr>
            <a:r>
              <a:rPr lang="en-US" dirty="0"/>
              <a:t>    Region (West US, East US, etc.)</a:t>
            </a:r>
          </a:p>
          <a:p>
            <a:pPr marL="0" indent="0">
              <a:buNone/>
            </a:pPr>
            <a:r>
              <a:rPr lang="en-US" dirty="0"/>
              <a:t>    Scale count (one, two, three instances, etc.)</a:t>
            </a:r>
          </a:p>
          <a:p>
            <a:pPr marL="0" indent="0">
              <a:buNone/>
            </a:pPr>
            <a:r>
              <a:rPr lang="en-US" dirty="0"/>
              <a:t>    Instance size (Small, Medium, Large)</a:t>
            </a:r>
          </a:p>
          <a:p>
            <a:pPr marL="0" indent="0">
              <a:buNone/>
            </a:pPr>
            <a:r>
              <a:rPr lang="en-US" dirty="0"/>
              <a:t>    SKU (Free, Shared, Basic, Standard, Premium)</a:t>
            </a:r>
          </a:p>
          <a:p>
            <a:pPr marL="0" indent="0">
              <a:buNone/>
            </a:pPr>
            <a:endParaRPr lang="en-US" dirty="0"/>
          </a:p>
          <a:p>
            <a:pPr marL="0" indent="0">
              <a:buNone/>
            </a:pPr>
            <a:r>
              <a:rPr lang="en-US" dirty="0"/>
              <a:t>Web Apps, Mobile Apps, API Apps, Functions run in an App Service Plan</a:t>
            </a:r>
          </a:p>
        </p:txBody>
      </p:sp>
    </p:spTree>
    <p:extLst>
      <p:ext uri="{BB962C8B-B14F-4D97-AF65-F5344CB8AC3E}">
        <p14:creationId xmlns:p14="http://schemas.microsoft.com/office/powerpoint/2010/main" val="3411193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athena xmlns="http://schemas.microsoft.com/edu/athena" version="0.1.3885.0">
  <media streamable="true" recordStart="0" recordEnd="25966" recordLength="26029" audioOnly="true" start="0" end="25966" audioFormat="{00001610-0000-0010-8000-00AA00389B71}" audioRate="44100" muted="false" volume="0.8" fadeIn="0" fadeOut="0" videoFormat="{34363248-0000-0010-8000-00AA00389B71}" videoRate="15" videoWidth="256" videoHeight="256"/>
</athena>
</file>

<file path=customXml/item2.xml><?xml version="1.0" encoding="utf-8"?>
<athena xmlns="http://schemas.microsoft.com/edu/athena" version="0.1.3885.0">
  <timings duration="25966"/>
</athena>
</file>

<file path=customXml/itemProps1.xml><?xml version="1.0" encoding="utf-8"?>
<ds:datastoreItem xmlns:ds="http://schemas.openxmlformats.org/officeDocument/2006/customXml" ds:itemID="{39D1B4F6-E1FE-4B64-ADB5-8B247CD4930D}">
  <ds:schemaRefs>
    <ds:schemaRef ds:uri="http://schemas.microsoft.com/edu/athena"/>
  </ds:schemaRefs>
</ds:datastoreItem>
</file>

<file path=customXml/itemProps2.xml><?xml version="1.0" encoding="utf-8"?>
<ds:datastoreItem xmlns:ds="http://schemas.openxmlformats.org/officeDocument/2006/customXml" ds:itemID="{68A5C005-39DF-454A-8204-A59AF0EF4703}">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
  <TotalTime>6551</TotalTime>
  <Words>4745</Words>
  <Application>Microsoft Office PowerPoint</Application>
  <PresentationFormat>Widescreen</PresentationFormat>
  <Paragraphs>666</Paragraphs>
  <Slides>62</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Arial</vt:lpstr>
      <vt:lpstr>Calibri</vt:lpstr>
      <vt:lpstr>Calibri Light</vt:lpstr>
      <vt:lpstr>Courier New</vt:lpstr>
      <vt:lpstr>Segoe UI</vt:lpstr>
      <vt:lpstr>Times New Roman</vt:lpstr>
      <vt:lpstr>Wingdings</vt:lpstr>
      <vt:lpstr>Office Theme</vt:lpstr>
      <vt:lpstr>Design Azure Web and Mobile Apps</vt:lpstr>
      <vt:lpstr>Jason Haley</vt:lpstr>
      <vt:lpstr>Exam 70-534 Architecting Microsoft Azure Solutions</vt:lpstr>
      <vt:lpstr>#5 Design Azure Web and Mobile Apps (5–10%)</vt:lpstr>
      <vt:lpstr>Web Apps and Mobile Apps in 70-534</vt:lpstr>
      <vt:lpstr>PowerPoint Presentation</vt:lpstr>
      <vt:lpstr>App Service</vt:lpstr>
      <vt:lpstr>App Service Plan Tiers</vt:lpstr>
      <vt:lpstr>App Service Plan</vt:lpstr>
      <vt:lpstr>You have an web app that is to be deployed in two data centers (east us and west us) and will use traffic manager, what is the least expensive service plan you can use?</vt:lpstr>
      <vt:lpstr>Design Azure App Service Web Apps</vt:lpstr>
      <vt:lpstr>Design Azure App Service Web Apps</vt:lpstr>
      <vt:lpstr>When creating a website in Azure, which Azure services can you use?</vt:lpstr>
      <vt:lpstr>PowerPoint Presentation</vt:lpstr>
      <vt:lpstr>Design Custom Web API</vt:lpstr>
      <vt:lpstr>WebJobs</vt:lpstr>
      <vt:lpstr>Which of the following technologies can you build a Web API with?</vt:lpstr>
      <vt:lpstr>What is the best option to add background processing to your app?</vt:lpstr>
      <vt:lpstr>Secure App Service – Azure AD</vt:lpstr>
      <vt:lpstr>Azure AD B2B vs B2C</vt:lpstr>
      <vt:lpstr>Secure App Service Options</vt:lpstr>
      <vt:lpstr>You have an on-premise ASP.NET MVC website that uses windows authentication.  Which of the following items are steps you need to take in moving it to Azure?</vt:lpstr>
      <vt:lpstr>You have a web app that needs to authenticate users against Active Directory but need to authenticate external users using social identity providers like Facebook and Twitter. Which services will you use?</vt:lpstr>
      <vt:lpstr>PowerPoint Presentation</vt:lpstr>
      <vt:lpstr>Design for Scalability and Performance</vt:lpstr>
      <vt:lpstr>You are concerned about the performance of a new WebApp and want to make sure it scales when it starts to get heavy use.  Which choice is the best for you to do?</vt:lpstr>
      <vt:lpstr>Design for Scalability and Performance</vt:lpstr>
      <vt:lpstr>Deploy Azure Web Apps to Multiple Regions</vt:lpstr>
      <vt:lpstr>You have a website that uses a lot of session state.  You need to move the site to Azure.  What two choices should you do?</vt:lpstr>
      <vt:lpstr>You are going to deploy your web application on the east coast and west coast.  You also want to make sure your users are sent to the closest location.  What three things do you need to do?</vt:lpstr>
      <vt:lpstr>Deploy</vt:lpstr>
      <vt:lpstr>Update Web Apps with Minimal Downtime</vt:lpstr>
      <vt:lpstr>What gets Swapped with a Deployment Slot?</vt:lpstr>
      <vt:lpstr>You have a Web App and want to create a staging deployment slot in order to test a release before moving to production.  Your app service plan is currently a Shared plan.  What two things do you need to do?</vt:lpstr>
      <vt:lpstr>Design Web Apps for Business Continuity</vt:lpstr>
      <vt:lpstr>SQL Database features for Business Continuity</vt:lpstr>
      <vt:lpstr>Configure Data Replication Patterns</vt:lpstr>
      <vt:lpstr>You are having problems with stability of your latest website release.  What can you do to minimize downtime?</vt:lpstr>
      <vt:lpstr>You have a Web App that uses SQL Database.  You need to make sure your database will not be down any less than a one minute.  Which option should you use? </vt:lpstr>
      <vt:lpstr>PowerPoint Presentation</vt:lpstr>
      <vt:lpstr>App Service Backup</vt:lpstr>
      <vt:lpstr>App Service Restore</vt:lpstr>
      <vt:lpstr>Design for Disaster Recovery</vt:lpstr>
      <vt:lpstr>Design for Disaster Recovery</vt:lpstr>
      <vt:lpstr>You are launching a beta site and have little budget to spend.  You need to be ready in case the site or db goes down and are ok with some downtime.  What is the best thing to do?</vt:lpstr>
      <vt:lpstr>You are evaluating your Web Apps for disaster recovery.  What is the first thing you should look for?</vt:lpstr>
      <vt:lpstr>PowerPoint Presentation</vt:lpstr>
      <vt:lpstr>Design App Service Mobile Apps</vt:lpstr>
      <vt:lpstr>PowerPoint Presentation</vt:lpstr>
      <vt:lpstr>Offline Sync Capabilities</vt:lpstr>
      <vt:lpstr>You have a mobile app and need to allow your users to enter data while they are not online or connected to a network.  What do you need to do?</vt:lpstr>
      <vt:lpstr>Users of your mobile application need access to an on-premise database.  Which of the following are valid steps for exposing that data?</vt:lpstr>
      <vt:lpstr>PowerPoint Presentation</vt:lpstr>
      <vt:lpstr>Extend Mobile Apps using Custom Code</vt:lpstr>
      <vt:lpstr>Implement Mobile Apps Using Microsoft .NET or node.js</vt:lpstr>
      <vt:lpstr>You have an existing Web App and want to add a Mobile App to the site.  What do you need to do?</vt:lpstr>
      <vt:lpstr>Secure Mobile Apps Using Azure AD</vt:lpstr>
      <vt:lpstr>Implement Push Notification Services in Mobile Apps</vt:lpstr>
      <vt:lpstr>Send Push Notifications</vt:lpstr>
      <vt:lpstr>Your Mobile App needs to authenticate users from an on-premise Active Directory.  What do you need to do?</vt:lpstr>
      <vt:lpstr>You have a Mobile App.  Your managers want an alert on their mobile app about sales numbers at the end of day.  How can you do that?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Stolts ITProGuru</dc:creator>
  <cp:lastModifiedBy>Dan Stolts</cp:lastModifiedBy>
  <cp:revision>302</cp:revision>
  <dcterms:created xsi:type="dcterms:W3CDTF">2015-09-15T13:10:44Z</dcterms:created>
  <dcterms:modified xsi:type="dcterms:W3CDTF">2017-06-10T20:05:20Z</dcterms:modified>
</cp:coreProperties>
</file>