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8" r:id="rId3"/>
    <p:sldId id="266" r:id="rId4"/>
    <p:sldId id="259" r:id="rId5"/>
    <p:sldId id="263" r:id="rId6"/>
    <p:sldId id="267" r:id="rId7"/>
    <p:sldId id="264" r:id="rId8"/>
    <p:sldId id="265" r:id="rId9"/>
    <p:sldId id="268" r:id="rId10"/>
    <p:sldId id="260" r:id="rId11"/>
    <p:sldId id="261" r:id="rId12"/>
    <p:sldId id="262" r:id="rId13"/>
    <p:sldId id="25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463" autoAdjust="0"/>
  </p:normalViewPr>
  <p:slideViewPr>
    <p:cSldViewPr snapToGrid="0">
      <p:cViewPr varScale="1">
        <p:scale>
          <a:sx n="84" d="100"/>
          <a:sy n="84" d="100"/>
        </p:scale>
        <p:origin x="5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2</a:t>
            </a:fld>
            <a:endParaRPr lang="en-US"/>
          </a:p>
        </p:txBody>
      </p:sp>
    </p:spTree>
    <p:extLst>
      <p:ext uri="{BB962C8B-B14F-4D97-AF65-F5344CB8AC3E}">
        <p14:creationId xmlns:p14="http://schemas.microsoft.com/office/powerpoint/2010/main" val="356015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rooms here in NYC so speakers are splitting their time between the two.  This means the speaker of your topic may have to leave immediately to go to the other room, and there is a chance he/she will be a min or two late as they may be wrapping up in the other room. </a:t>
            </a:r>
          </a:p>
          <a:p>
            <a:r>
              <a:rPr lang="en-US" dirty="0"/>
              <a:t>Most sessions will be followed by a short lab time.  This time can be used for breaks but we hope you will start working on one of the labs for that session.  We do not expect you to finish the lab in this allocated time.  There will be more lab time during lunch and at the end of each event day.  Any labs not finished during the two days will simply be homework … Homework that is not graded but will certainly help you pass the exam. Lets go a bit </a:t>
            </a:r>
            <a:r>
              <a:rPr lang="en-US"/>
              <a:t>deeper…</a:t>
            </a:r>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2995750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7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fld id="{F0D91679-3A69-4641-964F-5E8374DF41E6}" type="slidenum">
              <a:rPr lang="en-US" smtClean="0"/>
              <a:t>9</a:t>
            </a:fld>
            <a:endParaRPr lang="en-US"/>
          </a:p>
        </p:txBody>
      </p:sp>
    </p:spTree>
    <p:extLst>
      <p:ext uri="{BB962C8B-B14F-4D97-AF65-F5344CB8AC3E}">
        <p14:creationId xmlns:p14="http://schemas.microsoft.com/office/powerpoint/2010/main" val="45426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6/13/2017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2050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likely see some sample questions like this through the various presentations.  The content creators are not authorized to see the actual exam questions or to share what was on the exam when we took it.  However, we wanted to give you some sample questions to get you into the Q&amp;A mode of the exam.</a:t>
            </a:r>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74001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12</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13</a:t>
            </a:fld>
            <a:endParaRPr lang="en-US"/>
          </a:p>
        </p:txBody>
      </p:sp>
    </p:spTree>
    <p:extLst>
      <p:ext uri="{BB962C8B-B14F-4D97-AF65-F5344CB8AC3E}">
        <p14:creationId xmlns:p14="http://schemas.microsoft.com/office/powerpoint/2010/main" val="418786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17688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6/13/2017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6/13/2017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6/13/2017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microsoft.com/en-us/learning/exam-70-534.aspx#syllabus-4" TargetMode="External"/><Relationship Id="rId3" Type="http://schemas.openxmlformats.org/officeDocument/2006/relationships/hyperlink" Target="https://www.microsoft.com/en-us/learning/exam-70-534.aspx#syllabus-7" TargetMode="External"/><Relationship Id="rId7" Type="http://schemas.openxmlformats.org/officeDocument/2006/relationships/hyperlink" Target="http://aka.ms/70-534" TargetMode="External"/><Relationship Id="rId12" Type="http://schemas.openxmlformats.org/officeDocument/2006/relationships/hyperlink" Target="https://www.microsoft.com/en-us/learning/exam-70-534.aspx#syllabus-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aka.ms/70-5" TargetMode="External"/><Relationship Id="rId11" Type="http://schemas.openxmlformats.org/officeDocument/2006/relationships/hyperlink" Target="https://www.microsoft.com/en-us/learning/exam-70-534.aspx#syllabus-5" TargetMode="External"/><Relationship Id="rId5" Type="http://schemas.openxmlformats.org/officeDocument/2006/relationships/image" Target="../media/image3.jpeg"/><Relationship Id="rId10" Type="http://schemas.openxmlformats.org/officeDocument/2006/relationships/hyperlink" Target="https://www.microsoft.com/en-us/learning/exam-70-534.aspx#syllabus-1" TargetMode="External"/><Relationship Id="rId4" Type="http://schemas.openxmlformats.org/officeDocument/2006/relationships/hyperlink" Target="https://www.microsoft.com/en-us/learning/exam-70-534.aspx#syllabus-6" TargetMode="External"/><Relationship Id="rId9" Type="http://schemas.openxmlformats.org/officeDocument/2006/relationships/hyperlink" Target="https://www.microsoft.com/en-us/learning/exam-70-534.aspx#syllabus-3"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microsoft.com/en-us/learning/exam-70-534.aspx#syllabus-3" TargetMode="External"/><Relationship Id="rId13" Type="http://schemas.openxmlformats.org/officeDocument/2006/relationships/hyperlink" Target="https://www.microsoft.com/en-us/learning/exam-70-534.aspx#syllabus-5" TargetMode="External"/><Relationship Id="rId3" Type="http://schemas.openxmlformats.org/officeDocument/2006/relationships/image" Target="../media/image3.jpeg"/><Relationship Id="rId7" Type="http://schemas.openxmlformats.org/officeDocument/2006/relationships/hyperlink" Target="https://www.microsoft.com/en-us/learning/exam-70-534.aspx#syllabus-1" TargetMode="External"/><Relationship Id="rId12" Type="http://schemas.openxmlformats.org/officeDocument/2006/relationships/hyperlink" Target="https://www.microsoft.com/en-us/learning/exam-70-534.aspx#syllabus-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microsoft.com/en-us/learning/exam-70-534.aspx#syllabus-2" TargetMode="External"/><Relationship Id="rId5" Type="http://schemas.openxmlformats.org/officeDocument/2006/relationships/hyperlink" Target="http://aka.ms/70-534"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aka.ms/70-5" TargetMode="External"/><Relationship Id="rId9" Type="http://schemas.openxmlformats.org/officeDocument/2006/relationships/hyperlink" Target="https://www.microsoft.com/en-us/learning/exam-70-534.aspx#syllabus-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hyperlink" Target="https://www.microsoft.com/en-us/learning/exam-70-534.aspx#syllabus-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95842963"/>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algn="r"/>
            <a:r>
              <a:rPr lang="en-US" sz="3200" dirty="0">
                <a:solidFill>
                  <a:schemeClr val="bg1"/>
                </a:solidFill>
              </a:rPr>
              <a:t>Content Location:</a:t>
            </a:r>
          </a:p>
          <a:p>
            <a:pPr algn="r"/>
            <a:r>
              <a:rPr lang="en-US" sz="3200" dirty="0">
                <a:solidFill>
                  <a:schemeClr val="bg1"/>
                </a:solidFill>
              </a:rPr>
              <a:t>https://github.com/dstolts/70-534</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a:t>
            </a:r>
          </a:p>
          <a:p>
            <a:r>
              <a:rPr lang="en-US" sz="5400" dirty="0">
                <a:solidFill>
                  <a:schemeClr val="tx1"/>
                </a:solidFill>
                <a:hlinkClick r:id="rId3"/>
              </a:rPr>
              <a:t>http://aka.ms/AzureExamPrep</a:t>
            </a:r>
            <a:endParaRPr lang="en-US" sz="5400" dirty="0">
              <a:solidFill>
                <a:schemeClr val="tx1"/>
              </a:solidFill>
            </a:endParaRPr>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5"/>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573269C8-08EC-4619-BF19-669BCE4C2361}"/>
              </a:ext>
            </a:extLst>
          </p:cNvPr>
          <p:cNvGraphicFramePr>
            <a:graphicFrameLocks noGrp="1"/>
          </p:cNvGraphicFramePr>
          <p:nvPr>
            <p:extLst>
              <p:ext uri="{D42A27DB-BD31-4B8C-83A1-F6EECF244321}">
                <p14:modId xmlns:p14="http://schemas.microsoft.com/office/powerpoint/2010/main" val="3941152484"/>
              </p:ext>
            </p:extLst>
          </p:nvPr>
        </p:nvGraphicFramePr>
        <p:xfrm>
          <a:off x="6261731" y="1132256"/>
          <a:ext cx="5600417" cy="4614000"/>
        </p:xfrm>
        <a:graphic>
          <a:graphicData uri="http://schemas.openxmlformats.org/drawingml/2006/table">
            <a:tbl>
              <a:tblPr>
                <a:tableStyleId>{5C22544A-7EE6-4342-B048-85BDC9FD1C3A}</a:tableStyleId>
              </a:tblPr>
              <a:tblGrid>
                <a:gridCol w="525731">
                  <a:extLst>
                    <a:ext uri="{9D8B030D-6E8A-4147-A177-3AD203B41FA5}">
                      <a16:colId xmlns:a16="http://schemas.microsoft.com/office/drawing/2014/main" val="1276874457"/>
                    </a:ext>
                  </a:extLst>
                </a:gridCol>
                <a:gridCol w="419201">
                  <a:extLst>
                    <a:ext uri="{9D8B030D-6E8A-4147-A177-3AD203B41FA5}">
                      <a16:colId xmlns:a16="http://schemas.microsoft.com/office/drawing/2014/main" val="187634770"/>
                    </a:ext>
                  </a:extLst>
                </a:gridCol>
                <a:gridCol w="1321245">
                  <a:extLst>
                    <a:ext uri="{9D8B030D-6E8A-4147-A177-3AD203B41FA5}">
                      <a16:colId xmlns:a16="http://schemas.microsoft.com/office/drawing/2014/main" val="167070666"/>
                    </a:ext>
                  </a:extLst>
                </a:gridCol>
                <a:gridCol w="3334240">
                  <a:extLst>
                    <a:ext uri="{9D8B030D-6E8A-4147-A177-3AD203B41FA5}">
                      <a16:colId xmlns:a16="http://schemas.microsoft.com/office/drawing/2014/main" val="3762272587"/>
                    </a:ext>
                  </a:extLst>
                </a:gridCol>
              </a:tblGrid>
              <a:tr h="321888">
                <a:tc gridSpan="4">
                  <a:txBody>
                    <a:bodyPr/>
                    <a:lstStyle/>
                    <a:p>
                      <a:pPr algn="ctr" fontAlgn="b"/>
                      <a:r>
                        <a:rPr lang="en-US" sz="1800" u="none" strike="noStrike">
                          <a:effectLst/>
                        </a:rPr>
                        <a:t>Day 2 Wednesday June 14th</a:t>
                      </a:r>
                      <a:endParaRPr lang="en-US" sz="1800" b="0" i="1"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0459569"/>
                  </a:ext>
                </a:extLst>
              </a:tr>
              <a:tr h="251658">
                <a:tc rowSpan="2">
                  <a:txBody>
                    <a:bodyPr/>
                    <a:lstStyle/>
                    <a:p>
                      <a:pPr algn="ctr" fontAlgn="ctr"/>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ctr"/>
                      <a:endParaRPr lang="en-US" sz="14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Registration, Breakfast and Networking</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038807808"/>
                  </a:ext>
                </a:extLst>
              </a:tr>
              <a:tr h="251658">
                <a:tc vMerge="1">
                  <a:txBody>
                    <a:bodyPr/>
                    <a:lstStyle/>
                    <a:p>
                      <a:endParaRPr lang="en-US"/>
                    </a:p>
                  </a:txBody>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Presentation followed by 15 min Lab and Q &amp; A</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511730075"/>
                  </a:ext>
                </a:extLst>
              </a:tr>
              <a:tr h="345298">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ctr"/>
                      <a:r>
                        <a:rPr lang="en-US" sz="900" u="none" strike="noStrike">
                          <a:effectLst/>
                        </a:rPr>
                        <a:t>Dur (Min)</a:t>
                      </a:r>
                      <a:endParaRPr lang="en-US" sz="9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t"/>
                      <a:r>
                        <a:rPr lang="en-US" sz="1400" u="sng" strike="noStrike">
                          <a:effectLst/>
                        </a:rPr>
                        <a:t>Speaker</a:t>
                      </a:r>
                      <a:endParaRPr lang="en-US" sz="1400" b="1" i="0" u="sng" strike="noStrike">
                        <a:solidFill>
                          <a:srgbClr val="000000"/>
                        </a:solidFill>
                        <a:effectLst/>
                        <a:latin typeface="Calibri" panose="020F0502020204030204" pitchFamily="34" charset="0"/>
                      </a:endParaRPr>
                    </a:p>
                  </a:txBody>
                  <a:tcPr marL="5853" marR="5853" marT="5853" marB="35115"/>
                </a:tc>
                <a:tc>
                  <a:txBody>
                    <a:bodyPr/>
                    <a:lstStyle/>
                    <a:p>
                      <a:pPr algn="ctr" fontAlgn="t"/>
                      <a:r>
                        <a:rPr lang="en-US" sz="2000" u="sng" strike="noStrike">
                          <a:effectLst/>
                        </a:rPr>
                        <a:t>Room 1 Name {Room #}</a:t>
                      </a:r>
                      <a:endParaRPr lang="en-US" sz="2000" b="1" i="0" u="sng" strike="noStrike">
                        <a:solidFill>
                          <a:srgbClr val="FF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303538763"/>
                  </a:ext>
                </a:extLst>
              </a:tr>
              <a:tr h="251658">
                <a:tc>
                  <a:txBody>
                    <a:bodyPr/>
                    <a:lstStyle/>
                    <a:p>
                      <a:pPr algn="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t"/>
                      <a:r>
                        <a:rPr lang="en-US" sz="1400" u="none" strike="noStrike">
                          <a:effectLst/>
                        </a:rPr>
                        <a:t>Michael Corkery</a:t>
                      </a:r>
                      <a:endParaRPr lang="en-US" sz="1400" b="0" i="0" u="none" strike="noStrike">
                        <a:solidFill>
                          <a:srgbClr val="000000"/>
                        </a:solidFill>
                        <a:effectLst/>
                        <a:latin typeface="Calibri" panose="020F0502020204030204" pitchFamily="34" charset="0"/>
                      </a:endParaRPr>
                    </a:p>
                  </a:txBody>
                  <a:tcPr marL="5853" marR="5853" marT="5853" marB="35115"/>
                </a:tc>
                <a:tc>
                  <a:txBody>
                    <a:bodyPr/>
                    <a:lstStyle/>
                    <a:p>
                      <a:pPr algn="l" fontAlgn="t"/>
                      <a:r>
                        <a:rPr lang="en-US" sz="1400" u="none" strike="noStrike">
                          <a:effectLst/>
                        </a:rPr>
                        <a:t>Exam Tips &amp; Tricks </a:t>
                      </a:r>
                      <a:endParaRPr lang="en-US" sz="1400" b="0" i="0" u="none" strike="noStrike">
                        <a:solidFill>
                          <a:srgbClr val="00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228199175"/>
                  </a:ext>
                </a:extLst>
              </a:tr>
              <a:tr h="453569">
                <a:tc>
                  <a:txBody>
                    <a:bodyPr/>
                    <a:lstStyle/>
                    <a:p>
                      <a:pPr algn="r" fontAlgn="b"/>
                      <a:r>
                        <a:rPr lang="en-US" sz="1400" u="none" strike="noStrike">
                          <a:effectLst/>
                        </a:rPr>
                        <a:t>9:20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Mike Richter</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3"/>
                        </a:rPr>
                        <a:t>Architect an Azure Compute infrastructure + Containers (10-15%)</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3072342"/>
                  </a:ext>
                </a:extLst>
              </a:tr>
              <a:tr h="251658">
                <a:tc>
                  <a:txBody>
                    <a:bodyPr/>
                    <a:lstStyle/>
                    <a:p>
                      <a:pPr algn="r" fontAlgn="b"/>
                      <a:r>
                        <a:rPr lang="en-US" sz="1400" u="none" strike="noStrike">
                          <a:effectLst/>
                        </a:rPr>
                        <a:t>10:35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Break/Labs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1821508151"/>
                  </a:ext>
                </a:extLst>
              </a:tr>
              <a:tr h="462348">
                <a:tc>
                  <a:txBody>
                    <a:bodyPr/>
                    <a:lstStyle/>
                    <a:p>
                      <a:pPr algn="r" fontAlgn="b"/>
                      <a:r>
                        <a:rPr lang="en-US" sz="1400" u="none" strike="noStrike">
                          <a:effectLst/>
                        </a:rPr>
                        <a:t>10:50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br>
                        <a:rPr lang="en-US" sz="1400" u="none" strike="noStrike">
                          <a:effectLst/>
                        </a:rPr>
                      </a:br>
                      <a:r>
                        <a:rPr lang="en-US" sz="1400" u="none" strike="noStrike">
                          <a:effectLst/>
                        </a:rPr>
                        <a:t>Ian Philpot</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4"/>
                        </a:rPr>
                        <a:t>Design a management, monitoring, and business continuity strategy (20-25%) </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79479508"/>
                  </a:ext>
                </a:extLst>
              </a:tr>
              <a:tr h="251658">
                <a:tc>
                  <a:txBody>
                    <a:bodyPr/>
                    <a:lstStyle/>
                    <a:p>
                      <a:pPr algn="r" fontAlgn="b"/>
                      <a:r>
                        <a:rPr lang="en-US" sz="1400" u="none" strike="noStrike">
                          <a:effectLst/>
                        </a:rPr>
                        <a:t>12:05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Lunch &amp; Networking</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343517350"/>
                  </a:ext>
                </a:extLst>
              </a:tr>
              <a:tr h="251658">
                <a:tc>
                  <a:txBody>
                    <a:bodyPr/>
                    <a:lstStyle/>
                    <a:p>
                      <a:pPr algn="r" fontAlgn="b"/>
                      <a:r>
                        <a:rPr lang="en-US" sz="1400" u="none" strike="noStrike">
                          <a:effectLst/>
                        </a:rPr>
                        <a:t>13:05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dirty="0">
                          <a:effectLst/>
                        </a:rPr>
                        <a:t>DevOps and Next Steps</a:t>
                      </a:r>
                      <a:endParaRPr lang="en-US" sz="1400" b="0" i="0" u="none" strike="noStrike" dirty="0">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1900998055"/>
                  </a:ext>
                </a:extLst>
              </a:tr>
              <a:tr h="251658">
                <a:tc>
                  <a:txBody>
                    <a:bodyPr/>
                    <a:lstStyle/>
                    <a:p>
                      <a:pPr algn="r" fontAlgn="b"/>
                      <a:r>
                        <a:rPr lang="en-US" sz="1400" u="none" strike="noStrike">
                          <a:effectLst/>
                        </a:rPr>
                        <a:t>13:25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Feedback &amp; Tips Presentation Prep</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9029737"/>
                  </a:ext>
                </a:extLst>
              </a:tr>
              <a:tr h="251658">
                <a:tc>
                  <a:txBody>
                    <a:bodyPr/>
                    <a:lstStyle/>
                    <a:p>
                      <a:pPr algn="r" fontAlgn="b"/>
                      <a:r>
                        <a:rPr lang="en-US" sz="1400" u="none" strike="noStrike">
                          <a:effectLst/>
                        </a:rPr>
                        <a:t>13:45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Presentations / Q &amp; A</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833779197"/>
                  </a:ext>
                </a:extLst>
              </a:tr>
              <a:tr h="251658">
                <a:tc>
                  <a:txBody>
                    <a:bodyPr/>
                    <a:lstStyle/>
                    <a:p>
                      <a:pPr algn="r" fontAlgn="b"/>
                      <a:r>
                        <a:rPr lang="en-US" sz="1400" u="none" strike="noStrike">
                          <a:effectLst/>
                        </a:rPr>
                        <a:t>14:05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Hands-On 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2822976507"/>
                  </a:ext>
                </a:extLst>
              </a:tr>
              <a:tr h="251658">
                <a:tc>
                  <a:txBody>
                    <a:bodyPr/>
                    <a:lstStyle/>
                    <a:p>
                      <a:pPr algn="r" fontAlgn="b"/>
                      <a:r>
                        <a:rPr lang="en-US" sz="1400" u="none" strike="noStrike">
                          <a:effectLst/>
                        </a:rPr>
                        <a:t>16:30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Networking and Social</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86332647"/>
                  </a:ext>
                </a:extLst>
              </a:tr>
              <a:tr h="251658">
                <a:tc>
                  <a:txBody>
                    <a:bodyPr/>
                    <a:lstStyle/>
                    <a:p>
                      <a:pPr algn="r" fontAlgn="b"/>
                      <a:r>
                        <a:rPr lang="en-US" sz="1400" u="none" strike="noStrike">
                          <a:effectLst/>
                        </a:rPr>
                        <a:t>5:00 PM</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b"/>
                      <a:r>
                        <a:rPr lang="en-US" sz="1400" u="none" strike="noStrike" dirty="0">
                          <a:effectLst/>
                        </a:rPr>
                        <a:t>Safe Journey Home :)</a:t>
                      </a:r>
                      <a:endParaRPr lang="en-US" sz="1400" b="1" i="0" u="none" strike="noStrike" dirty="0">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1357076485"/>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279850" y="6319603"/>
            <a:ext cx="799289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June 13-14 2017 – Microsoft – 11 Times Square NYC</a:t>
            </a:r>
            <a:endParaRPr lang="en-US" sz="2800" dirty="0">
              <a:solidFill>
                <a:srgbClr val="0070C0"/>
              </a:solidFill>
            </a:endParaRPr>
          </a:p>
        </p:txBody>
      </p:sp>
      <p:sp>
        <p:nvSpPr>
          <p:cNvPr id="7" name="TextBox 6"/>
          <p:cNvSpPr txBox="1"/>
          <p:nvPr/>
        </p:nvSpPr>
        <p:spPr>
          <a:xfrm>
            <a:off x="8551774" y="5798698"/>
            <a:ext cx="2842065" cy="923330"/>
          </a:xfrm>
          <a:prstGeom prst="rect">
            <a:avLst/>
          </a:prstGeom>
          <a:noFill/>
        </p:spPr>
        <p:txBody>
          <a:bodyPr wrap="square" rtlCol="0">
            <a:spAutoFit/>
          </a:bodyPr>
          <a:lstStyle/>
          <a:p>
            <a:r>
              <a:rPr lang="en-US" dirty="0"/>
              <a:t>Brought to you By:  </a:t>
            </a:r>
          </a:p>
          <a:p>
            <a:r>
              <a:rPr lang="en-US" dirty="0"/>
              <a:t>Dan Stolts @ITProGuru</a:t>
            </a:r>
          </a:p>
          <a:p>
            <a:r>
              <a:rPr lang="en-US" dirty="0">
                <a:hlinkClick r:id="rId6"/>
              </a:rPr>
              <a:t>http://aka.ms/70-5</a:t>
            </a:r>
            <a:r>
              <a:rPr lang="en-US" dirty="0">
                <a:hlinkClick r:id="rId7"/>
              </a:rPr>
              <a:t>34</a:t>
            </a:r>
            <a:r>
              <a:rPr lang="en-US" dirty="0"/>
              <a:t> </a:t>
            </a: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22" name="Table 21">
            <a:extLst>
              <a:ext uri="{FF2B5EF4-FFF2-40B4-BE49-F238E27FC236}">
                <a16:creationId xmlns:a16="http://schemas.microsoft.com/office/drawing/2014/main" id="{A6905EF5-E7E0-4A8D-9C93-199659A70396}"/>
              </a:ext>
            </a:extLst>
          </p:cNvPr>
          <p:cNvGraphicFramePr>
            <a:graphicFrameLocks noGrp="1"/>
          </p:cNvGraphicFramePr>
          <p:nvPr>
            <p:extLst>
              <p:ext uri="{D42A27DB-BD31-4B8C-83A1-F6EECF244321}">
                <p14:modId xmlns:p14="http://schemas.microsoft.com/office/powerpoint/2010/main" val="3754209676"/>
              </p:ext>
            </p:extLst>
          </p:nvPr>
        </p:nvGraphicFramePr>
        <p:xfrm>
          <a:off x="380089" y="1132256"/>
          <a:ext cx="5485986" cy="4966352"/>
        </p:xfrm>
        <a:graphic>
          <a:graphicData uri="http://schemas.openxmlformats.org/drawingml/2006/table">
            <a:tbl>
              <a:tblPr>
                <a:tableStyleId>{5C22544A-7EE6-4342-B048-85BDC9FD1C3A}</a:tableStyleId>
              </a:tblPr>
              <a:tblGrid>
                <a:gridCol w="514989">
                  <a:extLst>
                    <a:ext uri="{9D8B030D-6E8A-4147-A177-3AD203B41FA5}">
                      <a16:colId xmlns:a16="http://schemas.microsoft.com/office/drawing/2014/main" val="759827849"/>
                    </a:ext>
                  </a:extLst>
                </a:gridCol>
                <a:gridCol w="410636">
                  <a:extLst>
                    <a:ext uri="{9D8B030D-6E8A-4147-A177-3AD203B41FA5}">
                      <a16:colId xmlns:a16="http://schemas.microsoft.com/office/drawing/2014/main" val="3328090168"/>
                    </a:ext>
                  </a:extLst>
                </a:gridCol>
                <a:gridCol w="1294248">
                  <a:extLst>
                    <a:ext uri="{9D8B030D-6E8A-4147-A177-3AD203B41FA5}">
                      <a16:colId xmlns:a16="http://schemas.microsoft.com/office/drawing/2014/main" val="2866959912"/>
                    </a:ext>
                  </a:extLst>
                </a:gridCol>
                <a:gridCol w="3266113">
                  <a:extLst>
                    <a:ext uri="{9D8B030D-6E8A-4147-A177-3AD203B41FA5}">
                      <a16:colId xmlns:a16="http://schemas.microsoft.com/office/drawing/2014/main" val="2705578973"/>
                    </a:ext>
                  </a:extLst>
                </a:gridCol>
              </a:tblGrid>
              <a:tr h="295970">
                <a:tc gridSpan="4">
                  <a:txBody>
                    <a:bodyPr/>
                    <a:lstStyle/>
                    <a:p>
                      <a:pPr algn="ctr" fontAlgn="b"/>
                      <a:r>
                        <a:rPr lang="en-US" sz="1600" u="none" strike="noStrike" dirty="0">
                          <a:effectLst/>
                        </a:rPr>
                        <a:t>Day 1 Tuesday June 13th</a:t>
                      </a:r>
                      <a:endParaRPr lang="en-US" sz="1600" b="0" i="1"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22320"/>
                  </a:ext>
                </a:extLst>
              </a:tr>
              <a:tr h="231362">
                <a:tc rowSpan="2">
                  <a:txBody>
                    <a:bodyPr/>
                    <a:lstStyle/>
                    <a:p>
                      <a:pPr algn="ctr" fontAlgn="ctr"/>
                      <a:r>
                        <a:rPr lang="en-US" sz="1200" u="none" strike="noStrike" dirty="0">
                          <a:effectLst/>
                        </a:rPr>
                        <a:t>8:30 AM</a:t>
                      </a:r>
                      <a:endParaRPr lang="en-US" sz="1200" b="0" i="0" u="none" strike="noStrike" dirty="0">
                        <a:solidFill>
                          <a:srgbClr val="000000"/>
                        </a:solidFill>
                        <a:effectLst/>
                        <a:latin typeface="Calibri" panose="020F0502020204030204" pitchFamily="34" charset="0"/>
                      </a:endParaRPr>
                    </a:p>
                  </a:txBody>
                  <a:tcPr marL="5060" marR="5060" marT="5060" marB="3035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Registration, Breakfast and Networking</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2107240403"/>
                  </a:ext>
                </a:extLst>
              </a:tr>
              <a:tr h="231362">
                <a:tc vMerge="1">
                  <a:txBody>
                    <a:bodyPr/>
                    <a:lstStyle/>
                    <a:p>
                      <a:endParaRPr lang="en-US"/>
                    </a:p>
                  </a:txBody>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1571452148"/>
                  </a:ext>
                </a:extLst>
              </a:tr>
              <a:tr h="316386">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60" marR="5060" marT="5060" marB="30358" anchor="ctr"/>
                </a:tc>
                <a:tc>
                  <a:txBody>
                    <a:bodyPr/>
                    <a:lstStyle/>
                    <a:p>
                      <a:pPr algn="ctr" fontAlgn="t"/>
                      <a:r>
                        <a:rPr lang="en-US" sz="1200" u="sng" strike="noStrike" dirty="0">
                          <a:effectLst/>
                        </a:rPr>
                        <a:t>Speaker</a:t>
                      </a:r>
                      <a:endParaRPr lang="en-US" sz="1200" b="1" i="0" u="sng" strike="noStrike" dirty="0">
                        <a:solidFill>
                          <a:srgbClr val="000000"/>
                        </a:solidFill>
                        <a:effectLst/>
                        <a:latin typeface="Calibri" panose="020F0502020204030204" pitchFamily="34" charset="0"/>
                      </a:endParaRPr>
                    </a:p>
                  </a:txBody>
                  <a:tcPr marL="5060" marR="5060" marT="5060" marB="30358"/>
                </a:tc>
                <a:tc>
                  <a:txBody>
                    <a:bodyPr/>
                    <a:lstStyle/>
                    <a:p>
                      <a:pPr algn="ctr" fontAlgn="t"/>
                      <a:r>
                        <a:rPr lang="en-US" sz="1700" u="sng" strike="noStrike" dirty="0">
                          <a:effectLst/>
                        </a:rPr>
                        <a:t>Room 1 Name {Room #}</a:t>
                      </a:r>
                      <a:endParaRPr lang="en-US" sz="1700" b="1" i="0" u="sng" strike="noStrike" dirty="0">
                        <a:solidFill>
                          <a:srgbClr val="FF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116475400"/>
                  </a:ext>
                </a:extLst>
              </a:tr>
              <a:tr h="231362">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dirty="0">
                          <a:effectLst/>
                        </a:rPr>
                        <a:t>Laura Clayton McDonnell</a:t>
                      </a:r>
                      <a:endParaRPr lang="en-US" sz="1200" b="0" i="0" u="none" strike="noStrike" dirty="0">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Executive Welcome</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1132525447"/>
                  </a:ext>
                </a:extLst>
              </a:tr>
              <a:tr h="231362">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What to Expect; Q&amp;A; Labs; Simulcast</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542291342"/>
                  </a:ext>
                </a:extLst>
              </a:tr>
              <a:tr h="425186">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ctr"/>
                      <a:r>
                        <a:rPr lang="en-US" sz="1200" u="none" strike="noStrike" dirty="0">
                          <a:effectLst/>
                          <a:hlinkClick r:id="rId9"/>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1882220977"/>
                  </a:ext>
                </a:extLst>
              </a:tr>
              <a:tr h="231362">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Break  {No Lab Time / Confirm Open Lab Guides &amp; Env}</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1943720806"/>
                  </a:ext>
                </a:extLst>
              </a:tr>
              <a:tr h="425186">
                <a:tc>
                  <a:txBody>
                    <a:bodyPr/>
                    <a:lstStyle/>
                    <a:p>
                      <a:pPr algn="r" fontAlgn="b"/>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Mike Richter</a:t>
                      </a:r>
                      <a:br>
                        <a:rPr lang="en-US" sz="1200" u="none" strike="noStrike">
                          <a:effectLst/>
                        </a:rPr>
                      </a:br>
                      <a:r>
                        <a:rPr lang="en-US" sz="1200" u="none" strike="noStrike">
                          <a:effectLst/>
                        </a:rPr>
                        <a:t>Mark Grimes</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0"/>
                        </a:rPr>
                        <a:t>Design Azure Resource Manager (ARM) networking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461492468"/>
                  </a:ext>
                </a:extLst>
              </a:tr>
              <a:tr h="231362">
                <a:tc>
                  <a:txBody>
                    <a:bodyPr/>
                    <a:lstStyle/>
                    <a:p>
                      <a:pPr algn="r" fontAlgn="b"/>
                      <a:r>
                        <a:rPr lang="en-US" sz="1200" u="none" strike="noStrike">
                          <a:effectLst/>
                        </a:rPr>
                        <a:t>11:20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Jason Haley</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1"/>
                        </a:rPr>
                        <a:t>Design Azure Web and Mobile Apps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914297779"/>
                  </a:ext>
                </a:extLst>
              </a:tr>
              <a:tr h="231362">
                <a:tc>
                  <a:txBody>
                    <a:bodyPr/>
                    <a:lstStyle/>
                    <a:p>
                      <a:pPr algn="r" fontAlgn="b"/>
                      <a:r>
                        <a:rPr lang="en-US" sz="1200" u="none" strike="noStrike">
                          <a:effectLst/>
                        </a:rPr>
                        <a:t>12:20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Labs/Lunch &amp; Networking</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2750597093"/>
                  </a:ext>
                </a:extLst>
              </a:tr>
              <a:tr h="425186">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Steve Porter</a:t>
                      </a:r>
                      <a:br>
                        <a:rPr lang="en-US" sz="1200" u="none" strike="noStrike">
                          <a:effectLst/>
                        </a:rPr>
                      </a:br>
                      <a:r>
                        <a:rPr lang="en-US" sz="1200" u="none" strike="noStrike">
                          <a:effectLst/>
                        </a:rPr>
                        <a:t>Bill Wilder</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2"/>
                        </a:rPr>
                        <a:t>Secure resources (20-25%)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2707804130"/>
                  </a:ext>
                </a:extLst>
              </a:tr>
              <a:tr h="425186">
                <a:tc>
                  <a:txBody>
                    <a:bodyPr/>
                    <a:lstStyle/>
                    <a:p>
                      <a:pPr algn="r" fontAlgn="b"/>
                      <a:r>
                        <a:rPr lang="en-US" sz="1200" u="none" strike="noStrike">
                          <a:effectLst/>
                        </a:rPr>
                        <a:t>2:35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Praveen</a:t>
                      </a:r>
                      <a:br>
                        <a:rPr lang="en-US" sz="1200" u="none" strike="noStrike">
                          <a:effectLst/>
                        </a:rPr>
                      </a:br>
                      <a:r>
                        <a:rPr lang="en-US" sz="1200" u="none" strike="noStrike">
                          <a:effectLst/>
                        </a:rPr>
                        <a:t>Jim O'Neil</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3"/>
                        </a:rPr>
                        <a:t>Design advanced applications (20-25%)</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3571483851"/>
                  </a:ext>
                </a:extLst>
              </a:tr>
              <a:tr h="231362">
                <a:tc>
                  <a:txBody>
                    <a:bodyPr/>
                    <a:lstStyle/>
                    <a:p>
                      <a:pPr algn="r" fontAlgn="b"/>
                      <a:r>
                        <a:rPr lang="en-US" sz="1200" u="none" strike="noStrike">
                          <a:effectLst/>
                        </a:rPr>
                        <a:t>3:50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601471305"/>
                  </a:ext>
                </a:extLst>
              </a:tr>
              <a:tr h="231362">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4198198377"/>
                  </a:ext>
                </a:extLst>
              </a:tr>
              <a:tr h="2313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b"/>
                      <a:r>
                        <a:rPr lang="en-US" sz="1200" u="none" strike="noStrike" dirty="0">
                          <a:effectLst/>
                        </a:rPr>
                        <a:t>Safe Journey Home :)</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549650663"/>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279850" y="6319603"/>
            <a:ext cx="799289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June 13-14 2017 – Microsoft – 11 Times Square NYC</a:t>
            </a:r>
            <a:endParaRPr lang="en-US" sz="2800" dirty="0">
              <a:solidFill>
                <a:srgbClr val="0070C0"/>
              </a:solidFill>
            </a:endParaRPr>
          </a:p>
        </p:txBody>
      </p:sp>
      <p:sp>
        <p:nvSpPr>
          <p:cNvPr id="7" name="TextBox 6"/>
          <p:cNvSpPr txBox="1"/>
          <p:nvPr/>
        </p:nvSpPr>
        <p:spPr>
          <a:xfrm>
            <a:off x="8551774" y="5798698"/>
            <a:ext cx="2842065" cy="923330"/>
          </a:xfrm>
          <a:prstGeom prst="rect">
            <a:avLst/>
          </a:prstGeom>
          <a:noFill/>
        </p:spPr>
        <p:txBody>
          <a:bodyPr wrap="square" rtlCol="0">
            <a:spAutoFit/>
          </a:bodyPr>
          <a:lstStyle/>
          <a:p>
            <a:r>
              <a:rPr lang="en-US" dirty="0"/>
              <a:t>Brought to you By:  </a:t>
            </a:r>
          </a:p>
          <a:p>
            <a:r>
              <a:rPr lang="en-US" dirty="0"/>
              <a:t>Dan Stolts @ITProGuru</a:t>
            </a:r>
          </a:p>
          <a:p>
            <a:r>
              <a:rPr lang="en-US" dirty="0">
                <a:hlinkClick r:id="rId4"/>
              </a:rPr>
              <a:t>http://aka.ms/70-5</a:t>
            </a:r>
            <a:r>
              <a:rPr lang="en-US" dirty="0">
                <a:hlinkClick r:id="rId5"/>
              </a:rPr>
              <a:t>34</a:t>
            </a:r>
            <a:r>
              <a:rPr lang="en-US" dirty="0"/>
              <a:t> </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3" name="Table 2">
            <a:extLst>
              <a:ext uri="{FF2B5EF4-FFF2-40B4-BE49-F238E27FC236}">
                <a16:creationId xmlns:a16="http://schemas.microsoft.com/office/drawing/2014/main" id="{24E05025-892D-4147-B66A-824D0983C4A9}"/>
              </a:ext>
            </a:extLst>
          </p:cNvPr>
          <p:cNvGraphicFramePr>
            <a:graphicFrameLocks noGrp="1"/>
          </p:cNvGraphicFramePr>
          <p:nvPr>
            <p:extLst>
              <p:ext uri="{D42A27DB-BD31-4B8C-83A1-F6EECF244321}">
                <p14:modId xmlns:p14="http://schemas.microsoft.com/office/powerpoint/2010/main" val="192715497"/>
              </p:ext>
            </p:extLst>
          </p:nvPr>
        </p:nvGraphicFramePr>
        <p:xfrm>
          <a:off x="437007" y="1132256"/>
          <a:ext cx="5159122" cy="5260306"/>
        </p:xfrm>
        <a:graphic>
          <a:graphicData uri="http://schemas.openxmlformats.org/drawingml/2006/table">
            <a:tbl>
              <a:tblPr>
                <a:tableStyleId>{5C22544A-7EE6-4342-B048-85BDC9FD1C3A}</a:tableStyleId>
              </a:tblPr>
              <a:tblGrid>
                <a:gridCol w="434212">
                  <a:extLst>
                    <a:ext uri="{9D8B030D-6E8A-4147-A177-3AD203B41FA5}">
                      <a16:colId xmlns:a16="http://schemas.microsoft.com/office/drawing/2014/main" val="2323984395"/>
                    </a:ext>
                  </a:extLst>
                </a:gridCol>
                <a:gridCol w="434212">
                  <a:extLst>
                    <a:ext uri="{9D8B030D-6E8A-4147-A177-3AD203B41FA5}">
                      <a16:colId xmlns:a16="http://schemas.microsoft.com/office/drawing/2014/main" val="3954622712"/>
                    </a:ext>
                  </a:extLst>
                </a:gridCol>
                <a:gridCol w="799864">
                  <a:extLst>
                    <a:ext uri="{9D8B030D-6E8A-4147-A177-3AD203B41FA5}">
                      <a16:colId xmlns:a16="http://schemas.microsoft.com/office/drawing/2014/main" val="2882554037"/>
                    </a:ext>
                  </a:extLst>
                </a:gridCol>
                <a:gridCol w="3490834">
                  <a:extLst>
                    <a:ext uri="{9D8B030D-6E8A-4147-A177-3AD203B41FA5}">
                      <a16:colId xmlns:a16="http://schemas.microsoft.com/office/drawing/2014/main" val="3503348576"/>
                    </a:ext>
                  </a:extLst>
                </a:gridCol>
              </a:tblGrid>
              <a:tr h="22064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131" marR="5131" marT="5131" marB="30788"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extLst>
                  <a:ext uri="{0D108BD9-81ED-4DB2-BD59-A6C34878D82A}">
                    <a16:rowId xmlns:a16="http://schemas.microsoft.com/office/drawing/2014/main" val="2055089212"/>
                  </a:ext>
                </a:extLst>
              </a:tr>
              <a:tr h="220646">
                <a:tc v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5131" marR="5131" marT="5131" marB="30788" anchor="ctr"/>
                </a:tc>
                <a:tc gridSpan="2">
                  <a:txBody>
                    <a:bodyPr/>
                    <a:lstStyle/>
                    <a:p>
                      <a:pPr algn="ctr" fontAlgn="b"/>
                      <a:r>
                        <a:rPr lang="en-US" sz="1200" u="none" strike="noStrike">
                          <a:effectLst/>
                        </a:rPr>
                        <a:t>Presentation includes 15 min Lab and Q &amp; A</a:t>
                      </a:r>
                      <a:endParaRPr lang="en-US" sz="1200" b="1" i="0" u="none" strike="noStrike">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extLst>
                  <a:ext uri="{0D108BD9-81ED-4DB2-BD59-A6C34878D82A}">
                    <a16:rowId xmlns:a16="http://schemas.microsoft.com/office/drawing/2014/main" val="49516999"/>
                  </a:ext>
                </a:extLst>
              </a:tr>
              <a:tr h="302746">
                <a:tc>
                  <a:txBody>
                    <a:bodyPr/>
                    <a:lstStyle/>
                    <a:p>
                      <a:pPr algn="l" fontAlgn="b"/>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131" marR="5131" marT="5131" marB="30788"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5131" marR="5131" marT="5131" marB="30788"/>
                </a:tc>
                <a:tc>
                  <a:txBody>
                    <a:bodyPr/>
                    <a:lstStyle/>
                    <a:p>
                      <a:pPr algn="ctr" fontAlgn="t"/>
                      <a:r>
                        <a:rPr lang="en-US" sz="1800" u="sng" strike="noStrike">
                          <a:effectLst/>
                        </a:rPr>
                        <a:t>Winter Garden 5412</a:t>
                      </a:r>
                      <a:endParaRPr lang="en-US" sz="1800" b="1" i="0" u="sng"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354545890"/>
                  </a:ext>
                </a:extLst>
              </a:tr>
              <a:tr h="405372">
                <a:tc>
                  <a:txBody>
                    <a:bodyPr/>
                    <a:lstStyle/>
                    <a:p>
                      <a:pPr algn="r" fontAlgn="b"/>
                      <a:r>
                        <a:rPr lang="en-US" sz="1200" u="none" strike="noStrike" dirty="0">
                          <a:effectLst/>
                        </a:rPr>
                        <a:t>8:45</a:t>
                      </a:r>
                      <a:endParaRPr lang="en-US" sz="1200" b="0" i="0" u="none" strike="noStrike" dirty="0">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Laura Clayton McDonnell </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rPr>
                        <a:t>Welcome</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289757449"/>
                  </a:ext>
                </a:extLst>
              </a:tr>
              <a:tr h="220646">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Peter</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rPr>
                        <a:t>What to Expect; Q&amp;A; Labs</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2842153421"/>
                  </a:ext>
                </a:extLst>
              </a:tr>
              <a:tr h="4053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Mike Richter</a:t>
                      </a:r>
                      <a:br>
                        <a:rPr lang="en-US" sz="1200" u="none" strike="noStrike">
                          <a:effectLst/>
                        </a:rPr>
                      </a:br>
                      <a:r>
                        <a:rPr lang="en-US" sz="1200" u="none" strike="noStrike">
                          <a:effectLst/>
                        </a:rPr>
                        <a:t>Mark Grimes</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hlinkClick r:id="rId7"/>
                        </a:rPr>
                        <a:t>Design Azure Resource Manager (ARM) networking (5-10%)  </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3779111641"/>
                  </a:ext>
                </a:extLst>
              </a:tr>
              <a:tr h="220646">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Break  {No Lab Time / Confirm Open Lab Guides &amp; Env}</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1421621386"/>
                  </a:ext>
                </a:extLst>
              </a:tr>
              <a:tr h="220646">
                <a:tc>
                  <a:txBody>
                    <a:bodyPr/>
                    <a:lstStyle/>
                    <a:p>
                      <a:pPr algn="r" fontAlgn="b"/>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t"/>
                      <a:r>
                        <a:rPr lang="en-US" sz="1200" u="none" strike="noStrike">
                          <a:effectLst/>
                        </a:rPr>
                        <a:t>Ben Day</a:t>
                      </a:r>
                      <a:endParaRPr lang="en-US" sz="1200" b="0" i="0" u="none" strike="noStrike">
                        <a:solidFill>
                          <a:srgbClr val="000000"/>
                        </a:solidFill>
                        <a:effectLst/>
                        <a:latin typeface="Calibri" panose="020F0502020204030204" pitchFamily="34" charset="0"/>
                      </a:endParaRPr>
                    </a:p>
                  </a:txBody>
                  <a:tcPr marL="5131" marR="5131" marT="5131" marB="30788"/>
                </a:tc>
                <a:tc>
                  <a:txBody>
                    <a:bodyPr/>
                    <a:lstStyle/>
                    <a:p>
                      <a:pPr algn="l" fontAlgn="t"/>
                      <a:r>
                        <a:rPr lang="en-US" sz="1200" u="none" strike="noStrike">
                          <a:effectLst/>
                          <a:hlinkClick r:id="rId8"/>
                        </a:rPr>
                        <a:t>Design an application storage and data access strategy (5-10%)  </a:t>
                      </a:r>
                      <a:endParaRPr lang="en-US" sz="1200" b="0" i="0" u="none" strike="noStrike">
                        <a:solidFill>
                          <a:srgbClr val="000000"/>
                        </a:solidFill>
                        <a:effectLst/>
                        <a:latin typeface="Calibri" panose="020F0502020204030204" pitchFamily="34" charset="0"/>
                      </a:endParaRPr>
                    </a:p>
                  </a:txBody>
                  <a:tcPr marL="5131" marR="5131" marT="5131" marB="30788"/>
                </a:tc>
                <a:extLst>
                  <a:ext uri="{0D108BD9-81ED-4DB2-BD59-A6C34878D82A}">
                    <a16:rowId xmlns:a16="http://schemas.microsoft.com/office/drawing/2014/main" val="304937228"/>
                  </a:ext>
                </a:extLst>
              </a:tr>
              <a:tr h="405372">
                <a:tc>
                  <a:txBody>
                    <a:bodyPr/>
                    <a:lstStyle/>
                    <a:p>
                      <a:pPr algn="r" fontAlgn="b"/>
                      <a:r>
                        <a:rPr lang="en-US" sz="1200" u="none" strike="noStrike">
                          <a:effectLst/>
                        </a:rPr>
                        <a:t>11:20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ctr"/>
                      <a:r>
                        <a:rPr lang="en-US" sz="1200" u="none" strike="noStrike">
                          <a:effectLst/>
                        </a:rPr>
                        <a:t>Praveen</a:t>
                      </a:r>
                      <a:br>
                        <a:rPr lang="en-US" sz="1200" u="none" strike="noStrike">
                          <a:effectLst/>
                        </a:rPr>
                      </a:br>
                      <a:r>
                        <a:rPr lang="en-US" sz="1200" u="none" strike="noStrike">
                          <a:effectLst/>
                        </a:rPr>
                        <a:t>Jim O'Neil</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l" fontAlgn="ctr"/>
                      <a:r>
                        <a:rPr lang="en-US" sz="1200" u="sng" strike="noStrike">
                          <a:effectLst/>
                          <a:hlinkClick r:id="rId9"/>
                        </a:rPr>
                        <a:t>Design advanced applications (20-25%)</a:t>
                      </a:r>
                      <a:endParaRPr lang="en-US" sz="1200" b="0" i="0" u="sng" strike="noStrike">
                        <a:solidFill>
                          <a:srgbClr val="000000"/>
                        </a:solidFill>
                        <a:effectLst/>
                        <a:latin typeface="Calibri" panose="020F0502020204030204" pitchFamily="34" charset="0"/>
                      </a:endParaRPr>
                    </a:p>
                  </a:txBody>
                  <a:tcPr marL="5131" marR="5131" marT="5131" marB="30788" anchor="ctr"/>
                </a:tc>
                <a:extLst>
                  <a:ext uri="{0D108BD9-81ED-4DB2-BD59-A6C34878D82A}">
                    <a16:rowId xmlns:a16="http://schemas.microsoft.com/office/drawing/2014/main" val="1424502712"/>
                  </a:ext>
                </a:extLst>
              </a:tr>
              <a:tr h="220646">
                <a:tc>
                  <a:txBody>
                    <a:bodyPr/>
                    <a:lstStyle/>
                    <a:p>
                      <a:pPr algn="r" fontAlgn="b"/>
                      <a:r>
                        <a:rPr lang="en-US" sz="1200" u="none" strike="noStrike">
                          <a:effectLst/>
                        </a:rPr>
                        <a:t>12:20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Labs / Lunch &amp; Networking</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1301057796"/>
                  </a:ext>
                </a:extLst>
              </a:tr>
              <a:tr h="220646">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ctr"/>
                      <a:r>
                        <a:rPr lang="en-US" sz="1200" u="none" strike="noStrike">
                          <a:effectLst/>
                        </a:rPr>
                        <a:t>Mike Richter</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l" fontAlgn="ctr"/>
                      <a:r>
                        <a:rPr lang="en-US" sz="1200" u="sng" strike="noStrike">
                          <a:effectLst/>
                          <a:hlinkClick r:id="rId10"/>
                        </a:rPr>
                        <a:t>Architect an Azure Compute infrastructure + Containers (10-15%)</a:t>
                      </a:r>
                      <a:endParaRPr lang="en-US" sz="1200" b="0" i="0" u="sng" strike="noStrike">
                        <a:solidFill>
                          <a:srgbClr val="000000"/>
                        </a:solidFill>
                        <a:effectLst/>
                        <a:latin typeface="Calibri" panose="020F0502020204030204" pitchFamily="34" charset="0"/>
                      </a:endParaRPr>
                    </a:p>
                  </a:txBody>
                  <a:tcPr marL="5131" marR="5131" marT="5131" marB="30788" anchor="ctr"/>
                </a:tc>
                <a:extLst>
                  <a:ext uri="{0D108BD9-81ED-4DB2-BD59-A6C34878D82A}">
                    <a16:rowId xmlns:a16="http://schemas.microsoft.com/office/drawing/2014/main" val="470555330"/>
                  </a:ext>
                </a:extLst>
              </a:tr>
              <a:tr h="405372">
                <a:tc>
                  <a:txBody>
                    <a:bodyPr/>
                    <a:lstStyle/>
                    <a:p>
                      <a:pPr algn="r" fontAlgn="b"/>
                      <a:r>
                        <a:rPr lang="en-US" sz="1200" u="none" strike="noStrike">
                          <a:effectLst/>
                        </a:rPr>
                        <a:t>2:35</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ctr"/>
                      <a:r>
                        <a:rPr lang="en-US" sz="1200" u="none" strike="noStrike">
                          <a:effectLst/>
                        </a:rPr>
                        <a:t>Steve Porter</a:t>
                      </a:r>
                      <a:br>
                        <a:rPr lang="en-US" sz="1200" u="none" strike="noStrike">
                          <a:effectLst/>
                        </a:rPr>
                      </a:br>
                      <a:r>
                        <a:rPr lang="en-US" sz="1200" u="none" strike="noStrike">
                          <a:effectLst/>
                        </a:rPr>
                        <a:t>Bill Wilder</a:t>
                      </a:r>
                      <a:endParaRPr lang="en-US" sz="1200" b="0" i="0" u="none" strike="noStrike">
                        <a:solidFill>
                          <a:srgbClr val="000000"/>
                        </a:solidFill>
                        <a:effectLst/>
                        <a:latin typeface="Calibri" panose="020F0502020204030204" pitchFamily="34" charset="0"/>
                      </a:endParaRPr>
                    </a:p>
                  </a:txBody>
                  <a:tcPr marL="5131" marR="5131" marT="5131" marB="30788" anchor="ctr"/>
                </a:tc>
                <a:tc>
                  <a:txBody>
                    <a:bodyPr/>
                    <a:lstStyle/>
                    <a:p>
                      <a:pPr algn="l" fontAlgn="ctr"/>
                      <a:r>
                        <a:rPr lang="en-US" sz="1200" u="sng" strike="noStrike">
                          <a:effectLst/>
                          <a:hlinkClick r:id="rId11"/>
                        </a:rPr>
                        <a:t>Secure resources (20-25%)  </a:t>
                      </a:r>
                      <a:endParaRPr lang="en-US" sz="1200" b="0" i="0" u="sng" strike="noStrike">
                        <a:solidFill>
                          <a:srgbClr val="000000"/>
                        </a:solidFill>
                        <a:effectLst/>
                        <a:latin typeface="Calibri" panose="020F0502020204030204" pitchFamily="34" charset="0"/>
                      </a:endParaRPr>
                    </a:p>
                  </a:txBody>
                  <a:tcPr marL="5131" marR="5131" marT="5131" marB="30788" anchor="ctr"/>
                </a:tc>
                <a:extLst>
                  <a:ext uri="{0D108BD9-81ED-4DB2-BD59-A6C34878D82A}">
                    <a16:rowId xmlns:a16="http://schemas.microsoft.com/office/drawing/2014/main" val="3020571811"/>
                  </a:ext>
                </a:extLst>
              </a:tr>
              <a:tr h="220646">
                <a:tc>
                  <a:txBody>
                    <a:bodyPr/>
                    <a:lstStyle/>
                    <a:p>
                      <a:pPr algn="r" fontAlgn="b"/>
                      <a:r>
                        <a:rPr lang="en-US" sz="1200" u="none" strike="noStrike">
                          <a:effectLst/>
                        </a:rPr>
                        <a:t>3:50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3169757173"/>
                  </a:ext>
                </a:extLst>
              </a:tr>
              <a:tr h="220646">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131" marR="5131" marT="5131" marB="30788" anchor="ctr"/>
                </a:tc>
                <a:tc hMerge="1">
                  <a:txBody>
                    <a:bodyPr/>
                    <a:lstStyle/>
                    <a:p>
                      <a:endParaRPr lang="en-US"/>
                    </a:p>
                  </a:txBody>
                  <a:tcPr/>
                </a:tc>
                <a:extLst>
                  <a:ext uri="{0D108BD9-81ED-4DB2-BD59-A6C34878D82A}">
                    <a16:rowId xmlns:a16="http://schemas.microsoft.com/office/drawing/2014/main" val="3470278136"/>
                  </a:ext>
                </a:extLst>
              </a:tr>
              <a:tr h="220646">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131" marR="5131" marT="5131" marB="3078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131" marR="5131" marT="5131" marB="30788" anchor="b"/>
                </a:tc>
                <a:tc gridSpan="2">
                  <a:txBody>
                    <a:bodyPr/>
                    <a:lstStyle/>
                    <a:p>
                      <a:pPr algn="ctr" fontAlgn="b"/>
                      <a:r>
                        <a:rPr lang="en-US" sz="1200" u="none" strike="noStrike">
                          <a:effectLst/>
                        </a:rPr>
                        <a:t>Safe Journey Home :)</a:t>
                      </a:r>
                      <a:endParaRPr lang="en-US" sz="1200" b="1" i="0" u="none" strike="noStrike">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extLst>
                  <a:ext uri="{0D108BD9-81ED-4DB2-BD59-A6C34878D82A}">
                    <a16:rowId xmlns:a16="http://schemas.microsoft.com/office/drawing/2014/main" val="2002150399"/>
                  </a:ext>
                </a:extLst>
              </a:tr>
              <a:tr h="220646">
                <a:tc gridSpan="4">
                  <a:txBody>
                    <a:bodyPr/>
                    <a:lstStyle/>
                    <a:p>
                      <a:pPr algn="ctr" fontAlgn="b"/>
                      <a:r>
                        <a:rPr lang="fr-FR" sz="1200" u="none" strike="noStrike" dirty="0">
                          <a:effectLst/>
                        </a:rPr>
                        <a:t>Content: https://github.com/dstolts/70-534         </a:t>
                      </a:r>
                      <a:r>
                        <a:rPr lang="fr-FR" sz="1200" u="none" strike="noStrike" dirty="0" err="1">
                          <a:effectLst/>
                        </a:rPr>
                        <a:t>Socialize</a:t>
                      </a:r>
                      <a:r>
                        <a:rPr lang="fr-FR" sz="1200" u="none" strike="noStrike" dirty="0">
                          <a:effectLst/>
                        </a:rPr>
                        <a:t>: #70-534 @ITProGuru</a:t>
                      </a:r>
                      <a:endParaRPr lang="fr-FR" sz="1200" b="0" i="0" u="none" strike="noStrike" dirty="0">
                        <a:solidFill>
                          <a:srgbClr val="000000"/>
                        </a:solidFill>
                        <a:effectLst/>
                        <a:latin typeface="Calibri" panose="020F0502020204030204" pitchFamily="34" charset="0"/>
                      </a:endParaRPr>
                    </a:p>
                  </a:txBody>
                  <a:tcPr marL="5131" marR="5131" marT="5131" marB="3078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2944660"/>
                  </a:ext>
                </a:extLst>
              </a:tr>
            </a:tbl>
          </a:graphicData>
        </a:graphic>
      </p:graphicFrame>
      <p:graphicFrame>
        <p:nvGraphicFramePr>
          <p:cNvPr id="6" name="Table 5">
            <a:extLst>
              <a:ext uri="{FF2B5EF4-FFF2-40B4-BE49-F238E27FC236}">
                <a16:creationId xmlns:a16="http://schemas.microsoft.com/office/drawing/2014/main" id="{6C99DC6A-3BFE-4D2A-81DA-CA4B7222CB8D}"/>
              </a:ext>
            </a:extLst>
          </p:cNvPr>
          <p:cNvGraphicFramePr>
            <a:graphicFrameLocks noGrp="1"/>
          </p:cNvGraphicFramePr>
          <p:nvPr>
            <p:extLst>
              <p:ext uri="{D42A27DB-BD31-4B8C-83A1-F6EECF244321}">
                <p14:modId xmlns:p14="http://schemas.microsoft.com/office/powerpoint/2010/main" val="4186967693"/>
              </p:ext>
            </p:extLst>
          </p:nvPr>
        </p:nvGraphicFramePr>
        <p:xfrm>
          <a:off x="6183532" y="1063156"/>
          <a:ext cx="5620764" cy="4756452"/>
        </p:xfrm>
        <a:graphic>
          <a:graphicData uri="http://schemas.openxmlformats.org/drawingml/2006/table">
            <a:tbl>
              <a:tblPr>
                <a:tableStyleId>{5C22544A-7EE6-4342-B048-85BDC9FD1C3A}</a:tableStyleId>
              </a:tblPr>
              <a:tblGrid>
                <a:gridCol w="473066">
                  <a:extLst>
                    <a:ext uri="{9D8B030D-6E8A-4147-A177-3AD203B41FA5}">
                      <a16:colId xmlns:a16="http://schemas.microsoft.com/office/drawing/2014/main" val="2996489419"/>
                    </a:ext>
                  </a:extLst>
                </a:gridCol>
                <a:gridCol w="473066">
                  <a:extLst>
                    <a:ext uri="{9D8B030D-6E8A-4147-A177-3AD203B41FA5}">
                      <a16:colId xmlns:a16="http://schemas.microsoft.com/office/drawing/2014/main" val="1625614210"/>
                    </a:ext>
                  </a:extLst>
                </a:gridCol>
                <a:gridCol w="871436">
                  <a:extLst>
                    <a:ext uri="{9D8B030D-6E8A-4147-A177-3AD203B41FA5}">
                      <a16:colId xmlns:a16="http://schemas.microsoft.com/office/drawing/2014/main" val="102784969"/>
                    </a:ext>
                  </a:extLst>
                </a:gridCol>
                <a:gridCol w="3803196">
                  <a:extLst>
                    <a:ext uri="{9D8B030D-6E8A-4147-A177-3AD203B41FA5}">
                      <a16:colId xmlns:a16="http://schemas.microsoft.com/office/drawing/2014/main" val="1264620417"/>
                    </a:ext>
                  </a:extLst>
                </a:gridCol>
              </a:tblGrid>
              <a:tr h="275718">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endParaRPr lang="en-US" sz="1600" b="0" i="1"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b"/>
                      <a:r>
                        <a:rPr lang="en-US" sz="1600" u="none" strike="noStrike">
                          <a:effectLst/>
                        </a:rPr>
                        <a:t>Day 2 Wednesday June 14th</a:t>
                      </a:r>
                      <a:endParaRPr lang="en-US" sz="1600" b="0" i="1"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3574620525"/>
                  </a:ext>
                </a:extLst>
              </a:tr>
              <a:tr h="215562">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13" marR="5013" marT="5013" marB="30078"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3151019802"/>
                  </a:ext>
                </a:extLst>
              </a:tr>
              <a:tr h="215562">
                <a:tc v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5013" marR="5013" marT="5013" marB="30078" anchor="ctr"/>
                </a:tc>
                <a:tc gridSpan="2">
                  <a:txBody>
                    <a:bodyPr/>
                    <a:lstStyle/>
                    <a:p>
                      <a:pPr algn="ctr" fontAlgn="b"/>
                      <a:r>
                        <a:rPr lang="en-US" sz="1200" u="none" strike="noStrike">
                          <a:effectLst/>
                        </a:rPr>
                        <a:t>Presentation includes 15 min Lab and Q &amp; A</a:t>
                      </a:r>
                      <a:endParaRPr lang="en-US" sz="1200" b="1"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3689393797"/>
                  </a:ext>
                </a:extLst>
              </a:tr>
              <a:tr h="295771">
                <a:tc>
                  <a:txBody>
                    <a:bodyPr/>
                    <a:lstStyle/>
                    <a:p>
                      <a:pPr algn="l" fontAlgn="b"/>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13" marR="5013" marT="5013" marB="30078"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5013" marR="5013" marT="5013" marB="30078"/>
                </a:tc>
                <a:tc>
                  <a:txBody>
                    <a:bodyPr/>
                    <a:lstStyle/>
                    <a:p>
                      <a:pPr algn="ctr" fontAlgn="t"/>
                      <a:r>
                        <a:rPr lang="en-US" sz="1700" u="sng" strike="noStrike">
                          <a:effectLst/>
                        </a:rPr>
                        <a:t>Winter Garden 5412</a:t>
                      </a:r>
                      <a:endParaRPr lang="en-US" sz="1700" b="1" i="0" u="sng" strike="noStrike">
                        <a:solidFill>
                          <a:srgbClr val="000000"/>
                        </a:solidFill>
                        <a:effectLst/>
                        <a:latin typeface="Calibri" panose="020F0502020204030204" pitchFamily="34" charset="0"/>
                      </a:endParaRPr>
                    </a:p>
                  </a:txBody>
                  <a:tcPr marL="5013" marR="5013" marT="5013" marB="30078"/>
                </a:tc>
                <a:extLst>
                  <a:ext uri="{0D108BD9-81ED-4DB2-BD59-A6C34878D82A}">
                    <a16:rowId xmlns:a16="http://schemas.microsoft.com/office/drawing/2014/main" val="1260831495"/>
                  </a:ext>
                </a:extLst>
              </a:tr>
              <a:tr h="21556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t"/>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5013" marR="5013" marT="5013" marB="30078"/>
                </a:tc>
                <a:tc>
                  <a:txBody>
                    <a:bodyPr/>
                    <a:lstStyle/>
                    <a:p>
                      <a:pPr algn="l" fontAlgn="t"/>
                      <a:r>
                        <a:rPr lang="en-US" sz="1200" u="none" strike="noStrike">
                          <a:effectLst/>
                        </a:rPr>
                        <a:t>DevOps and Next Steps</a:t>
                      </a:r>
                      <a:endParaRPr lang="en-US" sz="1200" b="0" i="0" u="none" strike="noStrike">
                        <a:solidFill>
                          <a:srgbClr val="000000"/>
                        </a:solidFill>
                        <a:effectLst/>
                        <a:latin typeface="Calibri" panose="020F0502020204030204" pitchFamily="34" charset="0"/>
                      </a:endParaRPr>
                    </a:p>
                  </a:txBody>
                  <a:tcPr marL="5013" marR="5013" marT="5013" marB="30078"/>
                </a:tc>
                <a:extLst>
                  <a:ext uri="{0D108BD9-81ED-4DB2-BD59-A6C34878D82A}">
                    <a16:rowId xmlns:a16="http://schemas.microsoft.com/office/drawing/2014/main" val="2942706111"/>
                  </a:ext>
                </a:extLst>
              </a:tr>
              <a:tr h="39603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Dan Stolts</a:t>
                      </a:r>
                      <a:br>
                        <a:rPr lang="en-US" sz="1200" u="none" strike="noStrike">
                          <a:effectLst/>
                        </a:rPr>
                      </a:br>
                      <a:r>
                        <a:rPr lang="en-US" sz="1200" u="none" strike="noStrike">
                          <a:effectLst/>
                        </a:rPr>
                        <a:t>Ian Philpot</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t"/>
                      <a:r>
                        <a:rPr lang="en-US" sz="1200" u="none" strike="noStrike">
                          <a:effectLst/>
                          <a:hlinkClick r:id="rId12"/>
                        </a:rPr>
                        <a:t>Design a management, monitoring, and business continuity strategy (20-25%) </a:t>
                      </a:r>
                      <a:endParaRPr lang="en-US" sz="1200" b="0" i="0" u="none" strike="noStrike">
                        <a:solidFill>
                          <a:srgbClr val="000000"/>
                        </a:solidFill>
                        <a:effectLst/>
                        <a:latin typeface="Calibri" panose="020F0502020204030204" pitchFamily="34" charset="0"/>
                      </a:endParaRPr>
                    </a:p>
                  </a:txBody>
                  <a:tcPr marL="5013" marR="5013" marT="5013" marB="30078"/>
                </a:tc>
                <a:extLst>
                  <a:ext uri="{0D108BD9-81ED-4DB2-BD59-A6C34878D82A}">
                    <a16:rowId xmlns:a16="http://schemas.microsoft.com/office/drawing/2014/main" val="2946816710"/>
                  </a:ext>
                </a:extLst>
              </a:tr>
              <a:tr h="215562">
                <a:tc>
                  <a:txBody>
                    <a:bodyPr/>
                    <a:lstStyle/>
                    <a:p>
                      <a:pPr algn="r" fontAlgn="b"/>
                      <a:r>
                        <a:rPr lang="en-US" sz="1200" u="none" strike="noStrike">
                          <a:effectLst/>
                        </a:rPr>
                        <a:t>10:35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Break/Labs</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1203124201"/>
                  </a:ext>
                </a:extLst>
              </a:tr>
              <a:tr h="215562">
                <a:tc>
                  <a:txBody>
                    <a:bodyPr/>
                    <a:lstStyle/>
                    <a:p>
                      <a:pPr algn="r" fontAlgn="b"/>
                      <a:r>
                        <a:rPr lang="en-US" sz="1200" u="none" strike="noStrike">
                          <a:effectLst/>
                        </a:rPr>
                        <a:t>10:50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t"/>
                      <a:r>
                        <a:rPr lang="en-US" sz="1200" u="none" strike="noStrike">
                          <a:effectLst/>
                        </a:rPr>
                        <a:t>Jason Haley</a:t>
                      </a:r>
                      <a:endParaRPr lang="en-US" sz="1200" b="0" i="0" u="none" strike="noStrike">
                        <a:solidFill>
                          <a:srgbClr val="000000"/>
                        </a:solidFill>
                        <a:effectLst/>
                        <a:latin typeface="Calibri" panose="020F0502020204030204" pitchFamily="34" charset="0"/>
                      </a:endParaRPr>
                    </a:p>
                  </a:txBody>
                  <a:tcPr marL="5013" marR="5013" marT="5013" marB="30078"/>
                </a:tc>
                <a:tc>
                  <a:txBody>
                    <a:bodyPr/>
                    <a:lstStyle/>
                    <a:p>
                      <a:pPr algn="ctr" fontAlgn="ctr"/>
                      <a:r>
                        <a:rPr lang="en-US" sz="1200" u="none" strike="noStrike">
                          <a:effectLst/>
                          <a:hlinkClick r:id="rId13"/>
                        </a:rPr>
                        <a:t>Design Azure Web and Mobile Apps (5-10%)  </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1245494334"/>
                  </a:ext>
                </a:extLst>
              </a:tr>
              <a:tr h="215562">
                <a:tc>
                  <a:txBody>
                    <a:bodyPr/>
                    <a:lstStyle/>
                    <a:p>
                      <a:pPr algn="r" fontAlgn="b"/>
                      <a:r>
                        <a:rPr lang="en-US" sz="1200" u="none" strike="noStrike">
                          <a:effectLst/>
                        </a:rPr>
                        <a:t>12:05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Labs / Lunch &amp; Networking</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1402057770"/>
                  </a:ext>
                </a:extLst>
              </a:tr>
              <a:tr h="215562">
                <a:tc>
                  <a:txBody>
                    <a:bodyPr/>
                    <a:lstStyle/>
                    <a:p>
                      <a:pPr algn="r" fontAlgn="b"/>
                      <a:r>
                        <a:rPr lang="en-US" sz="1200" u="none" strike="noStrike">
                          <a:effectLst/>
                        </a:rPr>
                        <a:t>13:05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Michael Corkery</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ctr"/>
                      <a:r>
                        <a:rPr lang="en-US" sz="1200" u="none" strike="noStrike">
                          <a:effectLst/>
                        </a:rPr>
                        <a:t>Exam Tips &amp; Tricks</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2743057951"/>
                  </a:ext>
                </a:extLst>
              </a:tr>
              <a:tr h="215562">
                <a:tc>
                  <a:txBody>
                    <a:bodyPr/>
                    <a:lstStyle/>
                    <a:p>
                      <a:pPr algn="r" fontAlgn="b"/>
                      <a:r>
                        <a:rPr lang="en-US" sz="1200" u="none" strike="noStrike">
                          <a:effectLst/>
                        </a:rPr>
                        <a:t>13:25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Audience</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ctr"/>
                      <a:r>
                        <a:rPr lang="en-US" sz="1200" u="none" strike="noStrike">
                          <a:effectLst/>
                        </a:rPr>
                        <a:t>Feedback &amp; Tips Presentation Prep</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3756159124"/>
                  </a:ext>
                </a:extLst>
              </a:tr>
              <a:tr h="215562">
                <a:tc>
                  <a:txBody>
                    <a:bodyPr/>
                    <a:lstStyle/>
                    <a:p>
                      <a:pPr algn="r" fontAlgn="b"/>
                      <a:r>
                        <a:rPr lang="en-US" sz="1200" u="none" strike="noStrike">
                          <a:effectLst/>
                        </a:rPr>
                        <a:t>13:45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ctr"/>
                      <a:r>
                        <a:rPr lang="en-US" sz="1200" u="none" strike="noStrike">
                          <a:effectLst/>
                        </a:rPr>
                        <a:t>Audience</a:t>
                      </a:r>
                      <a:endParaRPr lang="en-US" sz="1200" b="0" i="0" u="none" strike="noStrike">
                        <a:solidFill>
                          <a:srgbClr val="000000"/>
                        </a:solidFill>
                        <a:effectLst/>
                        <a:latin typeface="Calibri" panose="020F0502020204030204" pitchFamily="34" charset="0"/>
                      </a:endParaRPr>
                    </a:p>
                  </a:txBody>
                  <a:tcPr marL="5013" marR="5013" marT="5013" marB="30078" anchor="ctr"/>
                </a:tc>
                <a:tc>
                  <a:txBody>
                    <a:bodyPr/>
                    <a:lstStyle/>
                    <a:p>
                      <a:pPr algn="l" fontAlgn="ctr"/>
                      <a:r>
                        <a:rPr lang="en-US" sz="1200" u="none" strike="noStrike">
                          <a:effectLst/>
                        </a:rPr>
                        <a:t>Presentations / Q &amp; A</a:t>
                      </a:r>
                      <a:endParaRPr lang="en-US" sz="1200" b="0" i="0" u="none" strike="noStrike">
                        <a:solidFill>
                          <a:srgbClr val="000000"/>
                        </a:solidFill>
                        <a:effectLst/>
                        <a:latin typeface="Calibri" panose="020F0502020204030204" pitchFamily="34" charset="0"/>
                      </a:endParaRPr>
                    </a:p>
                  </a:txBody>
                  <a:tcPr marL="5013" marR="5013" marT="5013" marB="30078" anchor="ctr"/>
                </a:tc>
                <a:extLst>
                  <a:ext uri="{0D108BD9-81ED-4DB2-BD59-A6C34878D82A}">
                    <a16:rowId xmlns:a16="http://schemas.microsoft.com/office/drawing/2014/main" val="376737594"/>
                  </a:ext>
                </a:extLst>
              </a:tr>
              <a:tr h="215562">
                <a:tc>
                  <a:txBody>
                    <a:bodyPr/>
                    <a:lstStyle/>
                    <a:p>
                      <a:pPr algn="r" fontAlgn="b"/>
                      <a:r>
                        <a:rPr lang="en-US" sz="1200" u="none" strike="noStrike">
                          <a:effectLst/>
                        </a:rPr>
                        <a:t>14:05</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155</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3488253763"/>
                  </a:ext>
                </a:extLst>
              </a:tr>
              <a:tr h="215562">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013" marR="5013" marT="5013" marB="30078" anchor="ctr"/>
                </a:tc>
                <a:tc hMerge="1">
                  <a:txBody>
                    <a:bodyPr/>
                    <a:lstStyle/>
                    <a:p>
                      <a:endParaRPr lang="en-US"/>
                    </a:p>
                  </a:txBody>
                  <a:tcPr/>
                </a:tc>
                <a:extLst>
                  <a:ext uri="{0D108BD9-81ED-4DB2-BD59-A6C34878D82A}">
                    <a16:rowId xmlns:a16="http://schemas.microsoft.com/office/drawing/2014/main" val="3841240783"/>
                  </a:ext>
                </a:extLst>
              </a:tr>
              <a:tr h="2155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13" marR="5013" marT="5013" marB="30078" anchor="b"/>
                </a:tc>
                <a:tc gridSpan="2">
                  <a:txBody>
                    <a:bodyPr/>
                    <a:lstStyle/>
                    <a:p>
                      <a:pPr algn="ctr" fontAlgn="b"/>
                      <a:r>
                        <a:rPr lang="en-US" sz="1200" u="none" strike="noStrike">
                          <a:effectLst/>
                        </a:rPr>
                        <a:t>Safe Journey Home :)</a:t>
                      </a:r>
                      <a:endParaRPr lang="en-US" sz="1200" b="1"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extLst>
                  <a:ext uri="{0D108BD9-81ED-4DB2-BD59-A6C34878D82A}">
                    <a16:rowId xmlns:a16="http://schemas.microsoft.com/office/drawing/2014/main" val="1329280270"/>
                  </a:ext>
                </a:extLst>
              </a:tr>
              <a:tr h="215562">
                <a:tc gridSpan="4">
                  <a:txBody>
                    <a:bodyPr/>
                    <a:lstStyle/>
                    <a:p>
                      <a:pPr algn="ctr" fontAlgn="b"/>
                      <a:r>
                        <a:rPr lang="fr-FR" sz="1200" u="none" strike="noStrike">
                          <a:effectLst/>
                        </a:rPr>
                        <a:t>Content: https://github.com/dstolts/70-534         Socialize: #70-534 @ITProGuru</a:t>
                      </a:r>
                      <a:endParaRPr lang="fr-FR" sz="1200" b="0" i="0" u="none" strike="noStrike">
                        <a:solidFill>
                          <a:srgbClr val="000000"/>
                        </a:solidFill>
                        <a:effectLst/>
                        <a:latin typeface="Calibri" panose="020F0502020204030204" pitchFamily="34" charset="0"/>
                      </a:endParaRPr>
                    </a:p>
                  </a:txBody>
                  <a:tcPr marL="5013" marR="5013" marT="5013" marB="3007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4277957"/>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rowSpan="4" gridSpan="2">
                  <a:txBody>
                    <a:bodyPr/>
                    <a:lstStyle/>
                    <a:p>
                      <a:pPr algn="ctr" fontAlgn="ctr"/>
                      <a:r>
                        <a:rPr lang="en-US" sz="1100" u="none" strike="noStrike">
                          <a:effectLst/>
                        </a:rPr>
                        <a:t>Evaluation Link: Please text MICROSOFT AZURE to 878787 to take part in a brief survey.  </a:t>
                      </a:r>
                      <a:br>
                        <a:rPr lang="en-US" sz="1100" u="none" strike="noStrike">
                          <a:effectLst/>
                        </a:rPr>
                      </a:br>
                      <a:r>
                        <a:rPr lang="en-US" sz="1100" u="none" strike="noStrike">
                          <a:effectLst/>
                        </a:rPr>
                        <a:t>Survey Link:  http://t.validar.com/1/VBV7Q  </a:t>
                      </a:r>
                      <a:endParaRPr lang="en-US" sz="1100" b="0" i="0" u="none" strike="noStrike">
                        <a:solidFill>
                          <a:srgbClr val="000000"/>
                        </a:solidFill>
                        <a:effectLst/>
                        <a:latin typeface="Calibri" panose="020F0502020204030204" pitchFamily="34" charset="0"/>
                      </a:endParaRPr>
                    </a:p>
                  </a:txBody>
                  <a:tcPr marL="5013" marR="5013" marT="5013" marB="30078" anchor="ctr"/>
                </a:tc>
                <a:tc rowSpan="4" hMerge="1">
                  <a:txBody>
                    <a:bodyPr/>
                    <a:lstStyle/>
                    <a:p>
                      <a:endParaRPr lang="en-US"/>
                    </a:p>
                  </a:txBody>
                  <a:tcPr/>
                </a:tc>
                <a:extLst>
                  <a:ext uri="{0D108BD9-81ED-4DB2-BD59-A6C34878D82A}">
                    <a16:rowId xmlns:a16="http://schemas.microsoft.com/office/drawing/2014/main" val="4142847617"/>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511700797"/>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77017595"/>
                  </a:ext>
                </a:extLst>
              </a:tr>
              <a:tr h="145379">
                <a:tc>
                  <a:txBody>
                    <a:bodyPr/>
                    <a:lstStyle/>
                    <a:p>
                      <a:pPr algn="l" fontAlgn="b"/>
                      <a:endParaRPr lang="en-US" sz="700" b="0" i="0" u="none" strike="noStrike">
                        <a:solidFill>
                          <a:srgbClr val="000000"/>
                        </a:solidFill>
                        <a:effectLst/>
                        <a:latin typeface="Calibri" panose="020F0502020204030204" pitchFamily="34" charset="0"/>
                      </a:endParaRPr>
                    </a:p>
                  </a:txBody>
                  <a:tcPr marL="5013" marR="5013" marT="5013" marB="30078"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5013" marR="5013" marT="5013" marB="30078" anchor="b"/>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00331754"/>
                  </a:ext>
                </a:extLst>
              </a:tr>
            </a:tbl>
          </a:graphicData>
        </a:graphic>
      </p:graphicFrame>
    </p:spTree>
    <p:extLst>
      <p:ext uri="{BB962C8B-B14F-4D97-AF65-F5344CB8AC3E}">
        <p14:creationId xmlns:p14="http://schemas.microsoft.com/office/powerpoint/2010/main" val="94761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3375888846"/>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dirty="0">
                          <a:effectLst/>
                        </a:rPr>
                        <a:t>8:50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b="0" i="0" u="none" strike="noStrike" dirty="0">
                          <a:solidFill>
                            <a:srgbClr val="000000"/>
                          </a:solidFill>
                          <a:effectLst/>
                          <a:latin typeface="Calibri" panose="020F0502020204030204" pitchFamily="34" charset="0"/>
                        </a:rPr>
                        <a:t>20</a:t>
                      </a:r>
                    </a:p>
                  </a:txBody>
                  <a:tcPr marL="7620" marR="7620" marT="7620" anchor="b"/>
                </a:tc>
                <a:tc>
                  <a:txBody>
                    <a:bodyPr/>
                    <a:lstStyle/>
                    <a:p>
                      <a:pPr algn="l" fontAlgn="t"/>
                      <a:r>
                        <a:rPr lang="en-US" sz="1200" b="0" i="0" u="none" strike="noStrike" dirty="0">
                          <a:solidFill>
                            <a:srgbClr val="000000"/>
                          </a:solidFill>
                          <a:effectLst/>
                          <a:latin typeface="Calibri" panose="020F0502020204030204" pitchFamily="34" charset="0"/>
                        </a:rPr>
                        <a:t>Peter</a:t>
                      </a:r>
                    </a:p>
                  </a:txBody>
                  <a:tcPr marL="7620" marR="7620" marT="7620"/>
                </a:tc>
                <a:tc>
                  <a:txBody>
                    <a:bodyPr/>
                    <a:lstStyle/>
                    <a:p>
                      <a:pPr algn="l" fontAlgn="t"/>
                      <a:r>
                        <a:rPr lang="en-US" sz="1200" u="none" strike="noStrike" dirty="0">
                          <a:effectLst/>
                        </a:rPr>
                        <a:t>What to Expect; Q&amp;A; Labs</a:t>
                      </a:r>
                      <a:endParaRPr lang="en-US" sz="1200" b="0" i="0" u="none" strike="noStrike" dirty="0">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algn="r"/>
            <a:r>
              <a:rPr lang="en-US" sz="3200" dirty="0">
                <a:solidFill>
                  <a:schemeClr val="bg1"/>
                </a:solidFill>
              </a:rPr>
              <a:t>Content Location:</a:t>
            </a:r>
          </a:p>
          <a:p>
            <a:pPr algn="r"/>
            <a:r>
              <a:rPr lang="en-US" sz="3200" dirty="0">
                <a:solidFill>
                  <a:schemeClr val="bg1"/>
                </a:solidFill>
              </a:rPr>
              <a:t>https://github.com/dstolts/70-534</a:t>
            </a:r>
          </a:p>
        </p:txBody>
      </p:sp>
    </p:spTree>
    <p:extLst>
      <p:ext uri="{BB962C8B-B14F-4D97-AF65-F5344CB8AC3E}">
        <p14:creationId xmlns:p14="http://schemas.microsoft.com/office/powerpoint/2010/main" val="63094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2456898310"/>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dirty="0">
                          <a:effectLst/>
                        </a:rPr>
                        <a:t>Dan</a:t>
                      </a:r>
                      <a:endParaRPr lang="en-US" sz="1200" b="0" i="0" u="none" strike="noStrike" dirty="0">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7" name="TextBox 6">
            <a:extLst>
              <a:ext uri="{FF2B5EF4-FFF2-40B4-BE49-F238E27FC236}">
                <a16:creationId xmlns:a16="http://schemas.microsoft.com/office/drawing/2014/main" id="{CCF2B950-9E31-4C6E-A4FB-E727A07D2C89}"/>
              </a:ext>
            </a:extLst>
          </p:cNvPr>
          <p:cNvSpPr txBox="1"/>
          <p:nvPr/>
        </p:nvSpPr>
        <p:spPr>
          <a:xfrm>
            <a:off x="6179128" y="5296706"/>
            <a:ext cx="6012871" cy="1077218"/>
          </a:xfrm>
          <a:prstGeom prst="rect">
            <a:avLst/>
          </a:prstGeom>
          <a:solidFill>
            <a:srgbClr val="002060"/>
          </a:solidFill>
        </p:spPr>
        <p:txBody>
          <a:bodyPr wrap="square" rtlCol="0">
            <a:spAutoFit/>
          </a:bodyPr>
          <a:lstStyle/>
          <a:p>
            <a:r>
              <a:rPr lang="en-US" sz="3200" dirty="0">
                <a:solidFill>
                  <a:schemeClr val="bg1"/>
                </a:solidFill>
              </a:rPr>
              <a:t>Content Location:</a:t>
            </a:r>
          </a:p>
          <a:p>
            <a:r>
              <a:rPr lang="en-US" sz="3200" dirty="0">
                <a:solidFill>
                  <a:schemeClr val="bg1"/>
                </a:solidFill>
              </a:rPr>
              <a:t>https://github.com/dstolts/70-534</a:t>
            </a:r>
          </a:p>
        </p:txBody>
      </p:sp>
    </p:spTree>
    <p:extLst>
      <p:ext uri="{BB962C8B-B14F-4D97-AF65-F5344CB8AC3E}">
        <p14:creationId xmlns:p14="http://schemas.microsoft.com/office/powerpoint/2010/main" val="58721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70-534 Architecting Microsoft Azure Solutions</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dirty="0">
                          <a:effectLst/>
                        </a:rPr>
                        <a:t>8:50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7620" marR="7620" marT="7620" anchor="b"/>
                </a:tc>
                <a:tc>
                  <a:txBody>
                    <a:bodyPr/>
                    <a:lstStyle/>
                    <a:p>
                      <a:pPr algn="ctr" fontAlgn="b"/>
                      <a:r>
                        <a:rPr lang="en-US" sz="1050" b="0" i="0" u="none" strike="noStrike" dirty="0">
                          <a:solidFill>
                            <a:srgbClr val="000000"/>
                          </a:solidFill>
                          <a:effectLst/>
                          <a:latin typeface="Calibri" panose="020F0502020204030204" pitchFamily="34" charset="0"/>
                        </a:rPr>
                        <a:t>20</a:t>
                      </a:r>
                    </a:p>
                  </a:txBody>
                  <a:tcPr marL="7620" marR="7620" marT="7620" anchor="b"/>
                </a:tc>
                <a:tc>
                  <a:txBody>
                    <a:bodyPr/>
                    <a:lstStyle/>
                    <a:p>
                      <a:pPr algn="l" fontAlgn="t"/>
                      <a:r>
                        <a:rPr lang="en-US" sz="1200" b="0" i="0" u="none" strike="noStrike" dirty="0">
                          <a:solidFill>
                            <a:srgbClr val="000000"/>
                          </a:solidFill>
                          <a:effectLst/>
                          <a:latin typeface="Calibri" panose="020F0502020204030204" pitchFamily="34" charset="0"/>
                        </a:rPr>
                        <a:t>Peter</a:t>
                      </a:r>
                    </a:p>
                  </a:txBody>
                  <a:tcPr marL="7620" marR="7620" marT="7620"/>
                </a:tc>
                <a:tc>
                  <a:txBody>
                    <a:bodyPr/>
                    <a:lstStyle/>
                    <a:p>
                      <a:pPr algn="l" fontAlgn="t"/>
                      <a:r>
                        <a:rPr lang="en-US" sz="1200" u="none" strike="noStrike" dirty="0">
                          <a:effectLst/>
                        </a:rPr>
                        <a:t>What to Expect; Q&amp;A; Labs</a:t>
                      </a:r>
                      <a:endParaRPr lang="en-US" sz="1200" b="0" i="0" u="none" strike="noStrike" dirty="0">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https://github.com/dstolts/70-534</a:t>
            </a:r>
          </a:p>
        </p:txBody>
      </p:sp>
    </p:spTree>
    <p:extLst>
      <p:ext uri="{BB962C8B-B14F-4D97-AF65-F5344CB8AC3E}">
        <p14:creationId xmlns:p14="http://schemas.microsoft.com/office/powerpoint/2010/main" val="285619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543464" y="1440611"/>
            <a:ext cx="10810336" cy="4736352"/>
          </a:xfrm>
        </p:spPr>
        <p:txBody>
          <a:bodyPr>
            <a:normAutofit/>
          </a:bodyPr>
          <a:lstStyle/>
          <a:p>
            <a:pPr marL="514350" lvl="0" indent="-514350">
              <a:buFont typeface="+mj-lt"/>
              <a:buAutoNum type="arabicPeriod"/>
            </a:pPr>
            <a:r>
              <a:rPr lang="en-US" dirty="0"/>
              <a:t>Do you feel you are educationally ready to deliver Azure Solutions?</a:t>
            </a:r>
          </a:p>
          <a:p>
            <a:pPr marL="0" lvl="0" indent="0">
              <a:buNone/>
            </a:pPr>
            <a:endParaRPr lang="en-US" dirty="0"/>
          </a:p>
          <a:p>
            <a:pPr marL="0" lvl="0" indent="0">
              <a:buNone/>
            </a:pPr>
            <a:r>
              <a:rPr lang="en-US" dirty="0"/>
              <a:t>Yes, Ready to go</a:t>
            </a:r>
          </a:p>
          <a:p>
            <a:pPr marL="0" lvl="0" indent="0">
              <a:buNone/>
            </a:pPr>
            <a:endParaRPr lang="en-US" dirty="0"/>
          </a:p>
          <a:p>
            <a:pPr marL="0" lvl="0" indent="0">
              <a:buNone/>
            </a:pPr>
            <a:r>
              <a:rPr lang="en-US" dirty="0"/>
              <a:t>Maybe, after doing homework, I will be ready</a:t>
            </a:r>
          </a:p>
          <a:p>
            <a:pPr marL="0" lvl="0" indent="0">
              <a:buNone/>
            </a:pPr>
            <a:endParaRPr lang="en-US" dirty="0"/>
          </a:p>
          <a:p>
            <a:pPr marL="0" lvl="0" indent="0">
              <a:buNone/>
            </a:pPr>
            <a:r>
              <a:rPr lang="en-US" dirty="0"/>
              <a:t>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2494</Words>
  <Application>Microsoft Office PowerPoint</Application>
  <PresentationFormat>Widescreen</PresentationFormat>
  <Paragraphs>397</Paragraphs>
  <Slides>13</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Welcome to New York</vt:lpstr>
      <vt:lpstr>Executive Welcome!</vt:lpstr>
      <vt:lpstr>Welcome to New York</vt:lpstr>
      <vt:lpstr>Welcome to New York</vt:lpstr>
      <vt:lpstr>Please Socialize! #70-534   @ITProGuru</vt:lpstr>
      <vt:lpstr>Voting: Show of Hands</vt:lpstr>
      <vt:lpstr>Voting: Show of Hands</vt:lpstr>
      <vt:lpstr>Exam 70-534 Architecting Microsoft Azure Solutions</vt:lpstr>
      <vt:lpstr>Questions Post Event…</vt:lpstr>
      <vt:lpstr>6.1.2 What size or type of company can benefit from System Center and hybrid scenarios?</vt:lpstr>
      <vt:lpstr>Azure Certification Jump Start – Free Event 70-534 Architecting Microsoft Azure Solutions</vt:lpstr>
      <vt:lpstr>Azure Certification Jump Start – Free Event 70-534 Architecting Microsoft Azure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38</cp:revision>
  <dcterms:created xsi:type="dcterms:W3CDTF">2015-08-13T14:29:23Z</dcterms:created>
  <dcterms:modified xsi:type="dcterms:W3CDTF">2017-06-13T11:53:35Z</dcterms:modified>
</cp:coreProperties>
</file>