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8"/>
  </p:notesMasterIdLst>
  <p:sldIdLst>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598"/>
    <a:srgbClr val="2E7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p:cViewPr varScale="1">
        <p:scale>
          <a:sx n="72" d="100"/>
          <a:sy n="72" d="100"/>
        </p:scale>
        <p:origin x="92" y="41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6/14/2017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33879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6/14/2017 1:52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13580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6/14/2017 1:58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74498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6/14/2017 2:03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781885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6/14/2017 2:13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34686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963084" y="1905000"/>
            <a:ext cx="1072091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92000" cy="5558294"/>
          </a:xfrm>
          <a:prstGeom prst="rect">
            <a:avLst/>
          </a:prstGeom>
        </p:spPr>
      </p:pic>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963083" y="1905001"/>
            <a:ext cx="10720917"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learning/azure-certification-training.aspx?intcmp=lexoffers_azbutton" TargetMode="External"/><Relationship Id="rId3" Type="http://schemas.openxmlformats.org/officeDocument/2006/relationships/hyperlink" Target="https://azure.microsoft.com/en-us/updates/" TargetMode="External"/><Relationship Id="rId7" Type="http://schemas.openxmlformats.org/officeDocument/2006/relationships/hyperlink" Target="https://www.the-mapa.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microsoft.com/handsonlabs/SelfPacedLabs#products=2%2C4&amp;page=1&amp;sort=Newest" TargetMode="External"/><Relationship Id="rId5" Type="http://schemas.openxmlformats.org/officeDocument/2006/relationships/hyperlink" Target="https://azure.microsoft.com/en-us/roadmap/" TargetMode="External"/><Relationship Id="rId4" Type="http://schemas.openxmlformats.org/officeDocument/2006/relationships/hyperlink" Target="https://azure.microsoft.com/en-us/blo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kloudezy.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5001"/>
            <a:ext cx="10058400" cy="1523495"/>
          </a:xfrm>
        </p:spPr>
        <p:txBody>
          <a:bodyPr/>
          <a:lstStyle/>
          <a:p>
            <a:r>
              <a:rPr lang="en-US" dirty="0"/>
              <a:t>Azure </a:t>
            </a:r>
            <a:r>
              <a:rPr lang="en-US" dirty="0" smtClean="0"/>
              <a:t>JumpStart- Audience Round</a:t>
            </a:r>
            <a:endParaRPr lang="en-US" dirty="0"/>
          </a:p>
        </p:txBody>
      </p:sp>
      <p:sp>
        <p:nvSpPr>
          <p:cNvPr id="3" name="Subtitle 2"/>
          <p:cNvSpPr>
            <a:spLocks noGrp="1"/>
          </p:cNvSpPr>
          <p:nvPr>
            <p:ph type="subTitle" idx="1"/>
          </p:nvPr>
        </p:nvSpPr>
        <p:spPr>
          <a:xfrm>
            <a:off x="609600" y="4267200"/>
            <a:ext cx="10668000" cy="1446212"/>
          </a:xfrm>
        </p:spPr>
        <p:txBody>
          <a:bodyPr>
            <a:normAutofit fontScale="92500"/>
          </a:bodyPr>
          <a:lstStyle/>
          <a:p>
            <a:r>
              <a:rPr lang="en-US" dirty="0"/>
              <a:t>Niraj Kumar</a:t>
            </a:r>
          </a:p>
          <a:p>
            <a:r>
              <a:rPr lang="en-US" dirty="0"/>
              <a:t>Cloud </a:t>
            </a:r>
            <a:r>
              <a:rPr lang="en-US" dirty="0" smtClean="0"/>
              <a:t>Architect, </a:t>
            </a:r>
          </a:p>
          <a:p>
            <a:r>
              <a:rPr lang="en-US" dirty="0" smtClean="0"/>
              <a:t>Ex-Microsoft</a:t>
            </a:r>
            <a:r>
              <a:rPr lang="en-US" dirty="0"/>
              <a:t>, MCT, MCSD Azure Architect, MCSA Azure, MCSA </a:t>
            </a:r>
            <a:r>
              <a:rPr lang="en-US" dirty="0" smtClean="0"/>
              <a:t>O365 </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0189"/>
            <a:ext cx="10058400" cy="760411"/>
          </a:xfrm>
        </p:spPr>
        <p:txBody>
          <a:bodyPr>
            <a:normAutofit/>
          </a:bodyPr>
          <a:lstStyle/>
          <a:p>
            <a:r>
              <a:rPr lang="en-US" dirty="0" smtClean="0"/>
              <a:t>Feedback and Tips</a:t>
            </a:r>
            <a:endParaRPr lang="en-US" dirty="0">
              <a:solidFill>
                <a:schemeClr val="tx2"/>
              </a:solidFill>
            </a:endParaRPr>
          </a:p>
        </p:txBody>
      </p:sp>
      <p:sp>
        <p:nvSpPr>
          <p:cNvPr id="3" name="Text Placeholder 2"/>
          <p:cNvSpPr>
            <a:spLocks noGrp="1"/>
          </p:cNvSpPr>
          <p:nvPr>
            <p:ph type="body" sz="quarter" idx="10"/>
          </p:nvPr>
        </p:nvSpPr>
        <p:spPr>
          <a:xfrm>
            <a:off x="228600" y="990600"/>
            <a:ext cx="11506200" cy="5334000"/>
          </a:xfrm>
        </p:spPr>
        <p:txBody>
          <a:bodyPr>
            <a:normAutofit fontScale="92500" lnSpcReduction="10000"/>
          </a:bodyPr>
          <a:lstStyle/>
          <a:p>
            <a:r>
              <a:rPr lang="en-US" b="1" dirty="0"/>
              <a:t>Azure Feature of the </a:t>
            </a:r>
            <a:r>
              <a:rPr lang="en-US" b="1" dirty="0" smtClean="0"/>
              <a:t>month</a:t>
            </a:r>
            <a:r>
              <a:rPr lang="en-US" dirty="0" smtClean="0"/>
              <a:t>: Some the places to refer the latest update</a:t>
            </a:r>
          </a:p>
          <a:p>
            <a:pPr lvl="1"/>
            <a:r>
              <a:rPr lang="en-US" dirty="0" smtClean="0">
                <a:hlinkClick r:id="rId3"/>
              </a:rPr>
              <a:t>Azure Service Updates</a:t>
            </a:r>
            <a:endParaRPr lang="en-US" dirty="0" smtClean="0"/>
          </a:p>
          <a:p>
            <a:pPr lvl="1"/>
            <a:r>
              <a:rPr lang="en-US" dirty="0" smtClean="0">
                <a:hlinkClick r:id="rId4"/>
              </a:rPr>
              <a:t>Azure Blog</a:t>
            </a:r>
            <a:endParaRPr lang="en-US" dirty="0" smtClean="0"/>
          </a:p>
          <a:p>
            <a:pPr lvl="1"/>
            <a:r>
              <a:rPr lang="en-US" dirty="0" smtClean="0">
                <a:hlinkClick r:id="rId5"/>
              </a:rPr>
              <a:t>Azure Roadmap</a:t>
            </a:r>
            <a:endParaRPr lang="en-US" dirty="0" smtClean="0"/>
          </a:p>
          <a:p>
            <a:pPr fontAlgn="ctr"/>
            <a:r>
              <a:rPr lang="en-US" b="1" dirty="0" smtClean="0"/>
              <a:t>Lab</a:t>
            </a:r>
            <a:r>
              <a:rPr lang="en-US" b="1" dirty="0"/>
              <a:t>:</a:t>
            </a:r>
            <a:r>
              <a:rPr lang="en-US" dirty="0"/>
              <a:t> </a:t>
            </a:r>
            <a:r>
              <a:rPr lang="en-US" dirty="0" smtClean="0"/>
              <a:t>Leverage JIT </a:t>
            </a:r>
            <a:r>
              <a:rPr lang="en-US" dirty="0"/>
              <a:t>provisioned Azure subscription ( access granted </a:t>
            </a:r>
            <a:r>
              <a:rPr lang="en-US" dirty="0" smtClean="0"/>
              <a:t>through Resource group) </a:t>
            </a:r>
            <a:r>
              <a:rPr lang="en-US" dirty="0"/>
              <a:t>for doing </a:t>
            </a:r>
            <a:r>
              <a:rPr lang="en-US" dirty="0" smtClean="0"/>
              <a:t>labs. Microsoft in </a:t>
            </a:r>
            <a:r>
              <a:rPr lang="en-US" dirty="0"/>
              <a:t>fact Microsoft is using this for </a:t>
            </a:r>
            <a:r>
              <a:rPr lang="en-US" dirty="0">
                <a:hlinkClick r:id="rId6"/>
              </a:rPr>
              <a:t>Azure Hands on Lab</a:t>
            </a:r>
            <a:r>
              <a:rPr lang="en-US" dirty="0"/>
              <a:t>. </a:t>
            </a:r>
            <a:endParaRPr lang="en-US" dirty="0" smtClean="0"/>
          </a:p>
          <a:p>
            <a:pPr fontAlgn="ctr"/>
            <a:r>
              <a:rPr lang="en-US" b="1" dirty="0"/>
              <a:t>Question format: </a:t>
            </a:r>
            <a:r>
              <a:rPr lang="en-US" dirty="0"/>
              <a:t>Please include some case study based questions. The exam format includes case study based </a:t>
            </a:r>
            <a:r>
              <a:rPr lang="en-US" dirty="0" smtClean="0"/>
              <a:t>questions.</a:t>
            </a:r>
          </a:p>
          <a:p>
            <a:pPr fontAlgn="ctr"/>
            <a:r>
              <a:rPr lang="en-US" b="1" dirty="0"/>
              <a:t>Useful </a:t>
            </a:r>
            <a:r>
              <a:rPr lang="en-US" b="1" dirty="0" smtClean="0"/>
              <a:t>learning resources </a:t>
            </a:r>
            <a:r>
              <a:rPr lang="en-US" b="1" dirty="0"/>
              <a:t>and </a:t>
            </a:r>
            <a:r>
              <a:rPr lang="en-US" b="1" dirty="0" smtClean="0"/>
              <a:t>offers:</a:t>
            </a:r>
            <a:endParaRPr lang="en-US" b="1" dirty="0"/>
          </a:p>
          <a:p>
            <a:pPr lvl="1" fontAlgn="ctr"/>
            <a:r>
              <a:rPr lang="en-US" dirty="0">
                <a:hlinkClick r:id="rId7"/>
              </a:rPr>
              <a:t>The MAPA</a:t>
            </a:r>
            <a:endParaRPr lang="en-US" dirty="0"/>
          </a:p>
          <a:p>
            <a:pPr lvl="1" fontAlgn="ctr"/>
            <a:r>
              <a:rPr lang="en-US" dirty="0">
                <a:hlinkClick r:id="rId6"/>
              </a:rPr>
              <a:t>Microsoft Hands On Lab</a:t>
            </a:r>
            <a:endParaRPr lang="en-US" dirty="0"/>
          </a:p>
          <a:p>
            <a:pPr lvl="1" fontAlgn="ctr"/>
            <a:r>
              <a:rPr lang="en-US" dirty="0">
                <a:hlinkClick r:id="rId8"/>
              </a:rPr>
              <a:t>Azure certification </a:t>
            </a:r>
            <a:r>
              <a:rPr lang="en-US" dirty="0" smtClean="0">
                <a:hlinkClick r:id="rId8"/>
              </a:rPr>
              <a:t>pack </a:t>
            </a:r>
            <a:endParaRPr lang="en-US" dirty="0"/>
          </a:p>
          <a:p>
            <a:pPr fontAlgn="ctr"/>
            <a:endParaRPr lang="en-US" dirty="0"/>
          </a:p>
          <a:p>
            <a:pPr marL="517525" lvl="1" indent="0">
              <a:buNone/>
            </a:pPr>
            <a:endParaRPr lang="en-US" dirty="0"/>
          </a:p>
          <a:p>
            <a:pPr lvl="1"/>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0189"/>
            <a:ext cx="10058400" cy="1065211"/>
          </a:xfrm>
        </p:spPr>
        <p:txBody>
          <a:bodyPr>
            <a:normAutofit fontScale="90000"/>
          </a:bodyPr>
          <a:lstStyle/>
          <a:p>
            <a:r>
              <a:rPr lang="en-US" dirty="0" smtClean="0"/>
              <a:t>Feedback and Tips, continued..</a:t>
            </a:r>
            <a:br>
              <a:rPr lang="en-US" dirty="0" smtClean="0"/>
            </a:br>
            <a:r>
              <a:rPr lang="en-US" dirty="0" smtClean="0"/>
              <a:t>Azure Talk</a:t>
            </a:r>
            <a:endParaRPr lang="en-US" dirty="0">
              <a:solidFill>
                <a:schemeClr val="tx2"/>
              </a:solidFill>
            </a:endParaRPr>
          </a:p>
        </p:txBody>
      </p:sp>
      <p:sp>
        <p:nvSpPr>
          <p:cNvPr id="3" name="Text Placeholder 2"/>
          <p:cNvSpPr>
            <a:spLocks noGrp="1"/>
          </p:cNvSpPr>
          <p:nvPr>
            <p:ph type="body" sz="quarter" idx="10"/>
          </p:nvPr>
        </p:nvSpPr>
        <p:spPr>
          <a:xfrm>
            <a:off x="228600" y="1524000"/>
            <a:ext cx="11506200" cy="4800600"/>
          </a:xfrm>
        </p:spPr>
        <p:txBody>
          <a:bodyPr>
            <a:normAutofit fontScale="85000" lnSpcReduction="20000"/>
          </a:bodyPr>
          <a:lstStyle/>
          <a:p>
            <a:r>
              <a:rPr lang="en-US" b="1" dirty="0" smtClean="0"/>
              <a:t>Sharing is Caring</a:t>
            </a:r>
            <a:r>
              <a:rPr lang="en-US" dirty="0" smtClean="0"/>
              <a:t>: I believe in sharing. The more I share, the more I learn.</a:t>
            </a:r>
          </a:p>
          <a:p>
            <a:r>
              <a:rPr lang="en-US" b="1" dirty="0" smtClean="0"/>
              <a:t>Azure Talk: </a:t>
            </a:r>
            <a:r>
              <a:rPr lang="en-US" dirty="0" smtClean="0"/>
              <a:t>I conduct </a:t>
            </a:r>
            <a:r>
              <a:rPr lang="en-US" sz="4200" b="1" dirty="0" smtClean="0"/>
              <a:t>free</a:t>
            </a:r>
            <a:r>
              <a:rPr lang="en-US" dirty="0" smtClean="0"/>
              <a:t> weekly online session on Azure and cover array of topic related to Azure including.</a:t>
            </a:r>
          </a:p>
          <a:p>
            <a:pPr lvl="1" fontAlgn="ctr"/>
            <a:r>
              <a:rPr lang="en-US" dirty="0" smtClean="0"/>
              <a:t>Azure IAM</a:t>
            </a:r>
          </a:p>
          <a:p>
            <a:pPr lvl="2" fontAlgn="ctr"/>
            <a:r>
              <a:rPr lang="en-US" dirty="0" smtClean="0"/>
              <a:t>Azure AD connect</a:t>
            </a:r>
          </a:p>
          <a:p>
            <a:pPr lvl="2" fontAlgn="ctr"/>
            <a:r>
              <a:rPr lang="en-US" dirty="0" smtClean="0"/>
              <a:t>Azure AD Pass Through</a:t>
            </a:r>
          </a:p>
          <a:p>
            <a:pPr lvl="2" fontAlgn="ctr"/>
            <a:r>
              <a:rPr lang="en-US" dirty="0" smtClean="0"/>
              <a:t>Azure ADFS SSO</a:t>
            </a:r>
          </a:p>
          <a:p>
            <a:pPr lvl="2" fontAlgn="ctr"/>
            <a:r>
              <a:rPr lang="en-US" dirty="0" smtClean="0"/>
              <a:t>Azure AD DS</a:t>
            </a:r>
          </a:p>
          <a:p>
            <a:pPr lvl="1" fontAlgn="ctr"/>
            <a:r>
              <a:rPr lang="en-US" dirty="0" err="1" smtClean="0"/>
              <a:t>WebApp</a:t>
            </a:r>
            <a:endParaRPr lang="en-US" dirty="0" smtClean="0"/>
          </a:p>
          <a:p>
            <a:pPr lvl="1" fontAlgn="ctr"/>
            <a:r>
              <a:rPr lang="en-US" dirty="0" smtClean="0"/>
              <a:t>Azure SQL</a:t>
            </a:r>
          </a:p>
          <a:p>
            <a:pPr fontAlgn="ctr"/>
            <a:r>
              <a:rPr lang="en-US" dirty="0" smtClean="0"/>
              <a:t>The sessions are recorded and published online.</a:t>
            </a:r>
          </a:p>
          <a:p>
            <a:pPr fontAlgn="ctr"/>
            <a:r>
              <a:rPr lang="en-US" dirty="0" smtClean="0"/>
              <a:t>If you want to join the session, please head over to </a:t>
            </a:r>
            <a:r>
              <a:rPr lang="en-US" dirty="0" smtClean="0">
                <a:hlinkClick r:id="rId3"/>
              </a:rPr>
              <a:t>www.</a:t>
            </a:r>
            <a:r>
              <a:rPr lang="en-US" sz="5200" dirty="0" smtClean="0">
                <a:hlinkClick r:id="rId3"/>
              </a:rPr>
              <a:t>k</a:t>
            </a:r>
            <a:r>
              <a:rPr lang="en-US" dirty="0" smtClean="0">
                <a:hlinkClick r:id="rId3"/>
              </a:rPr>
              <a:t>loudezy.com</a:t>
            </a:r>
            <a:r>
              <a:rPr lang="en-US" dirty="0" smtClean="0"/>
              <a:t> </a:t>
            </a:r>
          </a:p>
          <a:p>
            <a:pPr fontAlgn="ctr"/>
            <a:r>
              <a:rPr lang="en-US" dirty="0" smtClean="0"/>
              <a:t>You can also join </a:t>
            </a:r>
            <a:r>
              <a:rPr lang="en-US" dirty="0" err="1" smtClean="0"/>
              <a:t>AzureTalk</a:t>
            </a:r>
            <a:r>
              <a:rPr lang="en-US" dirty="0" smtClean="0"/>
              <a:t> WhatsApp group for interactive Q&amp;A on Azure and O365. </a:t>
            </a:r>
          </a:p>
          <a:p>
            <a:pPr marL="0" indent="0" fontAlgn="ctr">
              <a:buNone/>
            </a:pPr>
            <a:endParaRPr lang="en-US" dirty="0"/>
          </a:p>
          <a:p>
            <a:pPr marL="517525" lvl="1" indent="0">
              <a:buNone/>
            </a:pPr>
            <a:endParaRPr lang="en-US" dirty="0"/>
          </a:p>
          <a:p>
            <a:pPr lvl="1"/>
            <a:endParaRPr lang="en-US" dirty="0"/>
          </a:p>
        </p:txBody>
      </p:sp>
    </p:spTree>
    <p:extLst>
      <p:ext uri="{BB962C8B-B14F-4D97-AF65-F5344CB8AC3E}">
        <p14:creationId xmlns:p14="http://schemas.microsoft.com/office/powerpoint/2010/main" val="2852818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344988"/>
            <a:ext cx="9631363" cy="1370012"/>
          </a:xfrm>
        </p:spPr>
        <p:txBody>
          <a:bodyPr/>
          <a:lstStyle/>
          <a:p>
            <a:r>
              <a:rPr lang="en-US" dirty="0"/>
              <a:t>Niraj Kumar</a:t>
            </a:r>
          </a:p>
          <a:p>
            <a:r>
              <a:rPr lang="en-US" dirty="0"/>
              <a:t>Cloud Architect</a:t>
            </a:r>
          </a:p>
        </p:txBody>
      </p:sp>
      <p:sp>
        <p:nvSpPr>
          <p:cNvPr id="4" name="Text Placeholder 3"/>
          <p:cNvSpPr>
            <a:spLocks noGrp="1"/>
          </p:cNvSpPr>
          <p:nvPr>
            <p:ph type="body" sz="quarter" idx="10"/>
          </p:nvPr>
        </p:nvSpPr>
        <p:spPr>
          <a:xfrm>
            <a:off x="381000" y="2362200"/>
            <a:ext cx="9555163" cy="1384994"/>
          </a:xfrm>
        </p:spPr>
        <p:txBody>
          <a:bodyPr/>
          <a:lstStyle/>
          <a:p>
            <a:r>
              <a:rPr lang="en-US" dirty="0" smtClean="0"/>
              <a:t>Thank you!!</a:t>
            </a:r>
            <a:endParaRPr lang="en-US" dirty="0"/>
          </a:p>
        </p:txBody>
      </p:sp>
    </p:spTree>
    <p:extLst>
      <p:ext uri="{BB962C8B-B14F-4D97-AF65-F5344CB8AC3E}">
        <p14:creationId xmlns:p14="http://schemas.microsoft.com/office/powerpoint/2010/main" val="345535784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132905</vt:lpwstr>
  </property>
  <property fmtid="{D5CDD505-2E9C-101B-9397-08002B2CF9AE}" pid="4" name="OptimizationTime">
    <vt:lpwstr>20170614_1450</vt:lpwstr>
  </property>
</Properties>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12100</TotalTime>
  <Words>627</Words>
  <Application>Microsoft Office PowerPoint</Application>
  <PresentationFormat>Widescreen</PresentationFormat>
  <Paragraphs>49</Paragraphs>
  <Slides>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Courier New</vt:lpstr>
      <vt:lpstr>Wingdings</vt:lpstr>
      <vt:lpstr>7-00134_MS_Qwest_template_Segoe</vt:lpstr>
      <vt:lpstr>White with Courier font for code slides</vt:lpstr>
      <vt:lpstr>Azure JumpStart- Audience Round</vt:lpstr>
      <vt:lpstr>Feedback and Tips</vt:lpstr>
      <vt:lpstr>Feedback and Tips, continued.. Azure Talk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Talk – Azure AD IAM</dc:title>
  <dc:creator>niraj kumar</dc:creator>
  <cp:keywords/>
  <cp:lastModifiedBy>niraj kumar</cp:lastModifiedBy>
  <cp:revision>21</cp:revision>
  <dcterms:created xsi:type="dcterms:W3CDTF">2017-05-13T18:21:50Z</dcterms:created>
  <dcterms:modified xsi:type="dcterms:W3CDTF">2017-06-14T18:46:53Z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