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6" d="100"/>
          <a:sy n="146" d="100"/>
        </p:scale>
        <p:origin x="59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1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1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0"/>
            <a:ext cx="9143999" cy="513435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45185" y="3257549"/>
            <a:ext cx="527050" cy="0"/>
          </a:xfrm>
          <a:custGeom>
            <a:avLst/>
            <a:gdLst/>
            <a:ahLst/>
            <a:cxnLst/>
            <a:rect l="l" t="t" r="r" b="b"/>
            <a:pathLst>
              <a:path w="527050">
                <a:moveTo>
                  <a:pt x="0" y="0"/>
                </a:moveTo>
                <a:lnTo>
                  <a:pt x="527037" y="0"/>
                </a:lnTo>
              </a:path>
            </a:pathLst>
          </a:custGeom>
          <a:ln w="28575">
            <a:solidFill>
              <a:srgbClr val="2136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1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5143498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638555"/>
            <a:ext cx="4733925" cy="4030979"/>
          </a:xfrm>
          <a:custGeom>
            <a:avLst/>
            <a:gdLst/>
            <a:ahLst/>
            <a:cxnLst/>
            <a:rect l="l" t="t" r="r" b="b"/>
            <a:pathLst>
              <a:path w="4733925" h="4030979">
                <a:moveTo>
                  <a:pt x="4733544" y="0"/>
                </a:moveTo>
                <a:lnTo>
                  <a:pt x="0" y="0"/>
                </a:lnTo>
                <a:lnTo>
                  <a:pt x="0" y="4030979"/>
                </a:lnTo>
                <a:lnTo>
                  <a:pt x="4733544" y="4030979"/>
                </a:lnTo>
                <a:lnTo>
                  <a:pt x="4733544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819911"/>
            <a:ext cx="144780" cy="323215"/>
          </a:xfrm>
          <a:custGeom>
            <a:avLst/>
            <a:gdLst/>
            <a:ahLst/>
            <a:cxnLst/>
            <a:rect l="l" t="t" r="r" b="b"/>
            <a:pathLst>
              <a:path w="144780" h="323215">
                <a:moveTo>
                  <a:pt x="144780" y="0"/>
                </a:moveTo>
                <a:lnTo>
                  <a:pt x="0" y="0"/>
                </a:lnTo>
                <a:lnTo>
                  <a:pt x="0" y="323088"/>
                </a:lnTo>
                <a:lnTo>
                  <a:pt x="144780" y="323088"/>
                </a:lnTo>
                <a:lnTo>
                  <a:pt x="144780" y="0"/>
                </a:lnTo>
                <a:close/>
              </a:path>
            </a:pathLst>
          </a:custGeom>
          <a:solidFill>
            <a:srgbClr val="C78B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92324" y="614172"/>
            <a:ext cx="4959350" cy="832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1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3520" y="1487550"/>
            <a:ext cx="8696959" cy="2124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984" y="2428113"/>
            <a:ext cx="35521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0" spc="155" dirty="0">
                <a:solidFill>
                  <a:srgbClr val="213669"/>
                </a:solidFill>
                <a:latin typeface="Trebuchet MS"/>
                <a:cs typeface="Trebuchet MS"/>
              </a:rPr>
              <a:t>E</a:t>
            </a:r>
            <a:r>
              <a:rPr sz="2400" i="0" spc="60" dirty="0">
                <a:solidFill>
                  <a:srgbClr val="213669"/>
                </a:solidFill>
                <a:latin typeface="Trebuchet MS"/>
                <a:cs typeface="Trebuchet MS"/>
              </a:rPr>
              <a:t>-</a:t>
            </a:r>
            <a:r>
              <a:rPr sz="2400" i="0" spc="250" dirty="0">
                <a:solidFill>
                  <a:srgbClr val="213669"/>
                </a:solidFill>
                <a:latin typeface="Trebuchet MS"/>
                <a:cs typeface="Trebuchet MS"/>
              </a:rPr>
              <a:t>C</a:t>
            </a:r>
            <a:r>
              <a:rPr sz="2400" i="0" spc="275" dirty="0">
                <a:solidFill>
                  <a:srgbClr val="213669"/>
                </a:solidFill>
                <a:latin typeface="Trebuchet MS"/>
                <a:cs typeface="Trebuchet MS"/>
              </a:rPr>
              <a:t>OM</a:t>
            </a:r>
            <a:r>
              <a:rPr sz="2400" i="0" spc="260" dirty="0">
                <a:solidFill>
                  <a:srgbClr val="213669"/>
                </a:solidFill>
                <a:latin typeface="Trebuchet MS"/>
                <a:cs typeface="Trebuchet MS"/>
              </a:rPr>
              <a:t>MER</a:t>
            </a:r>
            <a:r>
              <a:rPr sz="2400" i="0" spc="250" dirty="0">
                <a:solidFill>
                  <a:srgbClr val="213669"/>
                </a:solidFill>
                <a:latin typeface="Trebuchet MS"/>
                <a:cs typeface="Trebuchet MS"/>
              </a:rPr>
              <a:t>C</a:t>
            </a:r>
            <a:r>
              <a:rPr sz="2400" i="0" spc="155" dirty="0">
                <a:solidFill>
                  <a:srgbClr val="213669"/>
                </a:solidFill>
                <a:latin typeface="Trebuchet MS"/>
                <a:cs typeface="Trebuchet MS"/>
              </a:rPr>
              <a:t>E</a:t>
            </a:r>
            <a:r>
              <a:rPr sz="2400" i="0" spc="-204" dirty="0">
                <a:solidFill>
                  <a:srgbClr val="213669"/>
                </a:solidFill>
                <a:latin typeface="Trebuchet MS"/>
                <a:cs typeface="Trebuchet MS"/>
              </a:rPr>
              <a:t> </a:t>
            </a:r>
            <a:r>
              <a:rPr sz="2400" i="0" spc="185" dirty="0">
                <a:solidFill>
                  <a:srgbClr val="213669"/>
                </a:solidFill>
                <a:latin typeface="Trebuchet MS"/>
                <a:cs typeface="Trebuchet MS"/>
              </a:rPr>
              <a:t>WEBAPP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i="0" spc="114" dirty="0">
                <a:solidFill>
                  <a:srgbClr val="213669"/>
                </a:solidFill>
                <a:latin typeface="Trebuchet MS"/>
                <a:cs typeface="Trebuchet MS"/>
              </a:rPr>
              <a:t>Ta</a:t>
            </a:r>
            <a:r>
              <a:rPr sz="2400" i="0" spc="70" dirty="0">
                <a:solidFill>
                  <a:srgbClr val="213669"/>
                </a:solidFill>
                <a:latin typeface="Trebuchet MS"/>
                <a:cs typeface="Trebuchet MS"/>
              </a:rPr>
              <a:t>s</a:t>
            </a:r>
            <a:r>
              <a:rPr sz="2400" i="0" spc="75" dirty="0">
                <a:solidFill>
                  <a:srgbClr val="213669"/>
                </a:solidFill>
                <a:latin typeface="Trebuchet MS"/>
                <a:cs typeface="Trebuchet MS"/>
              </a:rPr>
              <a:t>k</a:t>
            </a:r>
            <a:r>
              <a:rPr sz="2400" i="0" spc="-180" dirty="0">
                <a:solidFill>
                  <a:srgbClr val="213669"/>
                </a:solidFill>
                <a:latin typeface="Trebuchet MS"/>
                <a:cs typeface="Trebuchet MS"/>
              </a:rPr>
              <a:t> </a:t>
            </a:r>
            <a:r>
              <a:rPr sz="2400" i="0" spc="-380" dirty="0">
                <a:solidFill>
                  <a:srgbClr val="213669"/>
                </a:solidFill>
                <a:latin typeface="Trebuchet MS"/>
                <a:cs typeface="Trebuchet MS"/>
              </a:rPr>
              <a:t>1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995" y="735279"/>
            <a:ext cx="256921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i="0" spc="114" dirty="0">
                <a:latin typeface="Trebuchet MS"/>
                <a:cs typeface="Trebuchet MS"/>
              </a:rPr>
              <a:t>SOFTWA</a:t>
            </a:r>
            <a:r>
              <a:rPr sz="1500" i="0" spc="100" dirty="0">
                <a:latin typeface="Trebuchet MS"/>
                <a:cs typeface="Trebuchet MS"/>
              </a:rPr>
              <a:t>RE</a:t>
            </a:r>
            <a:r>
              <a:rPr sz="1500" i="0" spc="-120" dirty="0">
                <a:latin typeface="Trebuchet MS"/>
                <a:cs typeface="Trebuchet MS"/>
              </a:rPr>
              <a:t> </a:t>
            </a:r>
            <a:r>
              <a:rPr sz="1500" i="0" spc="120" dirty="0">
                <a:latin typeface="Trebuchet MS"/>
                <a:cs typeface="Trebuchet MS"/>
              </a:rPr>
              <a:t>R</a:t>
            </a:r>
            <a:r>
              <a:rPr sz="1500" i="0" spc="90" dirty="0">
                <a:latin typeface="Trebuchet MS"/>
                <a:cs typeface="Trebuchet MS"/>
              </a:rPr>
              <a:t>E</a:t>
            </a:r>
            <a:r>
              <a:rPr sz="1500" i="0" spc="85" dirty="0">
                <a:latin typeface="Trebuchet MS"/>
                <a:cs typeface="Trebuchet MS"/>
              </a:rPr>
              <a:t>QU</a:t>
            </a:r>
            <a:r>
              <a:rPr sz="1500" i="0" spc="30" dirty="0">
                <a:latin typeface="Trebuchet MS"/>
                <a:cs typeface="Trebuchet MS"/>
              </a:rPr>
              <a:t>I</a:t>
            </a:r>
            <a:r>
              <a:rPr sz="1500" i="0" spc="114" dirty="0">
                <a:latin typeface="Trebuchet MS"/>
                <a:cs typeface="Trebuchet MS"/>
              </a:rPr>
              <a:t>R</a:t>
            </a:r>
            <a:r>
              <a:rPr sz="1500" i="0" spc="100" dirty="0">
                <a:latin typeface="Trebuchet MS"/>
                <a:cs typeface="Trebuchet MS"/>
              </a:rPr>
              <a:t>E</a:t>
            </a:r>
            <a:r>
              <a:rPr sz="1500" i="0" spc="200" dirty="0">
                <a:latin typeface="Trebuchet MS"/>
                <a:cs typeface="Trebuchet MS"/>
              </a:rPr>
              <a:t>M</a:t>
            </a:r>
            <a:r>
              <a:rPr sz="1500" i="0" spc="150" dirty="0">
                <a:latin typeface="Trebuchet MS"/>
                <a:cs typeface="Trebuchet MS"/>
              </a:rPr>
              <a:t>E</a:t>
            </a:r>
            <a:r>
              <a:rPr sz="1500" i="0" spc="90" dirty="0">
                <a:latin typeface="Trebuchet MS"/>
                <a:cs typeface="Trebuchet MS"/>
              </a:rPr>
              <a:t>NT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i="0" spc="105" dirty="0">
                <a:latin typeface="Trebuchet MS"/>
                <a:cs typeface="Trebuchet MS"/>
              </a:rPr>
              <a:t>SPECIFICATION(SRS)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3520" y="1487550"/>
            <a:ext cx="3758565" cy="1895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55" dirty="0">
                <a:solidFill>
                  <a:srgbClr val="FFFFFF"/>
                </a:solidFill>
                <a:latin typeface="Trebuchet MS"/>
                <a:cs typeface="Trebuchet MS"/>
              </a:rPr>
              <a:t>Scheduling</a:t>
            </a:r>
            <a:r>
              <a:rPr sz="13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3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Estimates:</a:t>
            </a:r>
            <a:endParaRPr sz="1300">
              <a:latin typeface="Trebuchet MS"/>
              <a:cs typeface="Trebuchet MS"/>
            </a:endParaRPr>
          </a:p>
          <a:p>
            <a:pPr marL="12700" marR="5080">
              <a:lnSpc>
                <a:spcPct val="114599"/>
              </a:lnSpc>
              <a:spcBef>
                <a:spcPts val="1215"/>
              </a:spcBef>
            </a:pP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following </a:t>
            </a:r>
            <a:r>
              <a:rPr sz="1300" spc="35" dirty="0">
                <a:solidFill>
                  <a:srgbClr val="FFFFFF"/>
                </a:solidFill>
                <a:latin typeface="Trebuchet MS"/>
                <a:cs typeface="Trebuchet MS"/>
              </a:rPr>
              <a:t>is </a:t>
            </a:r>
            <a:r>
              <a:rPr sz="1300" spc="1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estimated 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timeline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 development</a:t>
            </a:r>
            <a:r>
              <a:rPr sz="13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3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ecommerce</a:t>
            </a:r>
            <a:r>
              <a:rPr sz="13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sz="13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application:</a:t>
            </a:r>
            <a:endParaRPr sz="1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rebuchet MS"/>
              <a:cs typeface="Trebuchet MS"/>
            </a:endParaRPr>
          </a:p>
          <a:p>
            <a:pPr marL="469900" indent="-299085">
              <a:lnSpc>
                <a:spcPct val="100000"/>
              </a:lnSpc>
              <a:buClr>
                <a:srgbClr val="000000"/>
              </a:buClr>
              <a:buSzPct val="84615"/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300" spc="55" dirty="0">
                <a:solidFill>
                  <a:srgbClr val="FFFFFF"/>
                </a:solidFill>
                <a:latin typeface="Trebuchet MS"/>
                <a:cs typeface="Trebuchet MS"/>
              </a:rPr>
              <a:t>User</a:t>
            </a:r>
            <a:r>
              <a:rPr sz="13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interface</a:t>
            </a:r>
            <a:r>
              <a:rPr sz="13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design: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9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13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55" dirty="0">
                <a:solidFill>
                  <a:srgbClr val="FFFFFF"/>
                </a:solidFill>
                <a:latin typeface="Trebuchet MS"/>
                <a:cs typeface="Trebuchet MS"/>
              </a:rPr>
              <a:t>weeks</a:t>
            </a:r>
            <a:endParaRPr sz="1300">
              <a:latin typeface="Trebuchet MS"/>
              <a:cs typeface="Trebuchet MS"/>
            </a:endParaRPr>
          </a:p>
          <a:p>
            <a:pPr marL="469900" indent="-299085">
              <a:lnSpc>
                <a:spcPct val="100000"/>
              </a:lnSpc>
              <a:spcBef>
                <a:spcPts val="229"/>
              </a:spcBef>
              <a:buClr>
                <a:srgbClr val="000000"/>
              </a:buClr>
              <a:buSzPct val="84615"/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300" spc="85" dirty="0">
                <a:solidFill>
                  <a:srgbClr val="FFFFFF"/>
                </a:solidFill>
                <a:latin typeface="Trebuchet MS"/>
                <a:cs typeface="Trebuchet MS"/>
              </a:rPr>
              <a:t>Ap</a:t>
            </a:r>
            <a:r>
              <a:rPr sz="1300" spc="7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300" spc="-20" dirty="0">
                <a:solidFill>
                  <a:srgbClr val="FFFFFF"/>
                </a:solidFill>
                <a:latin typeface="Trebuchet MS"/>
                <a:cs typeface="Trebuchet MS"/>
              </a:rPr>
              <a:t>li</a:t>
            </a:r>
            <a:r>
              <a:rPr sz="1300" spc="5" dirty="0">
                <a:solidFill>
                  <a:srgbClr val="FFFFFF"/>
                </a:solidFill>
                <a:latin typeface="Trebuchet MS"/>
                <a:cs typeface="Trebuchet MS"/>
              </a:rPr>
              <a:t>cati</a:t>
            </a:r>
            <a:r>
              <a:rPr sz="1300" spc="35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13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300" spc="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lop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300" spc="-100" dirty="0">
                <a:solidFill>
                  <a:srgbClr val="FFFFFF"/>
                </a:solidFill>
                <a:latin typeface="Trebuchet MS"/>
                <a:cs typeface="Trebuchet MS"/>
              </a:rPr>
              <a:t>t:</a:t>
            </a:r>
            <a:r>
              <a:rPr sz="13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rebuchet MS"/>
                <a:cs typeface="Trebuchet MS"/>
              </a:rPr>
              <a:t>10</a:t>
            </a:r>
            <a:r>
              <a:rPr sz="13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ee</a:t>
            </a:r>
            <a:r>
              <a:rPr sz="1300" spc="100" dirty="0">
                <a:solidFill>
                  <a:srgbClr val="FFFFFF"/>
                </a:solidFill>
                <a:latin typeface="Trebuchet MS"/>
                <a:cs typeface="Trebuchet MS"/>
              </a:rPr>
              <a:t>ks</a:t>
            </a:r>
            <a:endParaRPr sz="1300">
              <a:latin typeface="Trebuchet MS"/>
              <a:cs typeface="Trebuchet MS"/>
            </a:endParaRPr>
          </a:p>
          <a:p>
            <a:pPr marL="469900" indent="-299085">
              <a:lnSpc>
                <a:spcPct val="100000"/>
              </a:lnSpc>
              <a:spcBef>
                <a:spcPts val="240"/>
              </a:spcBef>
              <a:buClr>
                <a:srgbClr val="000000"/>
              </a:buClr>
              <a:buSzPct val="84615"/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Testing</a:t>
            </a:r>
            <a:r>
              <a:rPr sz="13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3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debugging:</a:t>
            </a:r>
            <a:r>
              <a:rPr sz="13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9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13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55" dirty="0">
                <a:solidFill>
                  <a:srgbClr val="FFFFFF"/>
                </a:solidFill>
                <a:latin typeface="Trebuchet MS"/>
                <a:cs typeface="Trebuchet MS"/>
              </a:rPr>
              <a:t>weeks</a:t>
            </a:r>
            <a:endParaRPr sz="1300">
              <a:latin typeface="Trebuchet MS"/>
              <a:cs typeface="Trebuchet MS"/>
            </a:endParaRPr>
          </a:p>
          <a:p>
            <a:pPr marL="469900" indent="-299085">
              <a:lnSpc>
                <a:spcPct val="100000"/>
              </a:lnSpc>
              <a:spcBef>
                <a:spcPts val="229"/>
              </a:spcBef>
              <a:buClr>
                <a:srgbClr val="000000"/>
              </a:buClr>
              <a:buSzPct val="84615"/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300" spc="55" dirty="0">
                <a:solidFill>
                  <a:srgbClr val="FFFFFF"/>
                </a:solidFill>
                <a:latin typeface="Trebuchet MS"/>
                <a:cs typeface="Trebuchet MS"/>
              </a:rPr>
              <a:t>Docu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me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300" spc="-10" dirty="0">
                <a:solidFill>
                  <a:srgbClr val="FFFFFF"/>
                </a:solidFill>
                <a:latin typeface="Trebuchet MS"/>
                <a:cs typeface="Trebuchet MS"/>
              </a:rPr>
              <a:t>tati</a:t>
            </a:r>
            <a:r>
              <a:rPr sz="1300" spc="3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300" spc="-19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13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15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13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300" spc="70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endParaRPr sz="1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995" y="735279"/>
            <a:ext cx="256921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i="0" spc="114" dirty="0">
                <a:latin typeface="Trebuchet MS"/>
                <a:cs typeface="Trebuchet MS"/>
              </a:rPr>
              <a:t>SOFTWA</a:t>
            </a:r>
            <a:r>
              <a:rPr sz="1500" i="0" spc="100" dirty="0">
                <a:latin typeface="Trebuchet MS"/>
                <a:cs typeface="Trebuchet MS"/>
              </a:rPr>
              <a:t>RE</a:t>
            </a:r>
            <a:r>
              <a:rPr sz="1500" i="0" spc="-120" dirty="0">
                <a:latin typeface="Trebuchet MS"/>
                <a:cs typeface="Trebuchet MS"/>
              </a:rPr>
              <a:t> </a:t>
            </a:r>
            <a:r>
              <a:rPr sz="1500" i="0" spc="120" dirty="0">
                <a:latin typeface="Trebuchet MS"/>
                <a:cs typeface="Trebuchet MS"/>
              </a:rPr>
              <a:t>R</a:t>
            </a:r>
            <a:r>
              <a:rPr sz="1500" i="0" spc="90" dirty="0">
                <a:latin typeface="Trebuchet MS"/>
                <a:cs typeface="Trebuchet MS"/>
              </a:rPr>
              <a:t>E</a:t>
            </a:r>
            <a:r>
              <a:rPr sz="1500" i="0" spc="85" dirty="0">
                <a:latin typeface="Trebuchet MS"/>
                <a:cs typeface="Trebuchet MS"/>
              </a:rPr>
              <a:t>QU</a:t>
            </a:r>
            <a:r>
              <a:rPr sz="1500" i="0" spc="30" dirty="0">
                <a:latin typeface="Trebuchet MS"/>
                <a:cs typeface="Trebuchet MS"/>
              </a:rPr>
              <a:t>I</a:t>
            </a:r>
            <a:r>
              <a:rPr sz="1500" i="0" spc="114" dirty="0">
                <a:latin typeface="Trebuchet MS"/>
                <a:cs typeface="Trebuchet MS"/>
              </a:rPr>
              <a:t>R</a:t>
            </a:r>
            <a:r>
              <a:rPr sz="1500" i="0" spc="100" dirty="0">
                <a:latin typeface="Trebuchet MS"/>
                <a:cs typeface="Trebuchet MS"/>
              </a:rPr>
              <a:t>E</a:t>
            </a:r>
            <a:r>
              <a:rPr sz="1500" i="0" spc="200" dirty="0">
                <a:latin typeface="Trebuchet MS"/>
                <a:cs typeface="Trebuchet MS"/>
              </a:rPr>
              <a:t>M</a:t>
            </a:r>
            <a:r>
              <a:rPr sz="1500" i="0" spc="150" dirty="0">
                <a:latin typeface="Trebuchet MS"/>
                <a:cs typeface="Trebuchet MS"/>
              </a:rPr>
              <a:t>E</a:t>
            </a:r>
            <a:r>
              <a:rPr sz="1500" i="0" spc="90" dirty="0">
                <a:latin typeface="Trebuchet MS"/>
                <a:cs typeface="Trebuchet MS"/>
              </a:rPr>
              <a:t>NT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i="0" spc="105" dirty="0">
                <a:latin typeface="Trebuchet MS"/>
                <a:cs typeface="Trebuchet MS"/>
              </a:rPr>
              <a:t>SPECIFICATION(SRS)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3520" y="1487550"/>
            <a:ext cx="3758565" cy="2124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Technical</a:t>
            </a:r>
            <a:r>
              <a:rPr sz="13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rebuchet MS"/>
                <a:cs typeface="Trebuchet MS"/>
              </a:rPr>
              <a:t>Process:</a:t>
            </a:r>
            <a:endParaRPr sz="1300">
              <a:latin typeface="Trebuchet MS"/>
              <a:cs typeface="Trebuchet MS"/>
            </a:endParaRPr>
          </a:p>
          <a:p>
            <a:pPr marL="12700" marR="5080" indent="39370">
              <a:lnSpc>
                <a:spcPct val="114599"/>
              </a:lnSpc>
              <a:spcBef>
                <a:spcPts val="1215"/>
              </a:spcBef>
            </a:pP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following </a:t>
            </a:r>
            <a:r>
              <a:rPr sz="1300" spc="35" dirty="0">
                <a:solidFill>
                  <a:srgbClr val="FFFFFF"/>
                </a:solidFill>
                <a:latin typeface="Trebuchet MS"/>
                <a:cs typeface="Trebuchet MS"/>
              </a:rPr>
              <a:t>is </a:t>
            </a:r>
            <a:r>
              <a:rPr sz="1300" spc="1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technical </a:t>
            </a:r>
            <a:r>
              <a:rPr sz="1300" spc="55" dirty="0">
                <a:solidFill>
                  <a:srgbClr val="FFFFFF"/>
                </a:solidFill>
                <a:latin typeface="Trebuchet MS"/>
                <a:cs typeface="Trebuchet MS"/>
              </a:rPr>
              <a:t>process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 development</a:t>
            </a:r>
            <a:r>
              <a:rPr sz="13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3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ecommerce</a:t>
            </a:r>
            <a:r>
              <a:rPr sz="13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sz="13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application:</a:t>
            </a:r>
            <a:endParaRPr sz="1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rebuchet MS"/>
              <a:cs typeface="Trebuchet MS"/>
            </a:endParaRPr>
          </a:p>
          <a:p>
            <a:pPr marL="469900" indent="-299085">
              <a:lnSpc>
                <a:spcPct val="100000"/>
              </a:lnSpc>
              <a:buClr>
                <a:srgbClr val="000000"/>
              </a:buClr>
              <a:buSzPct val="84615"/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Requirements</a:t>
            </a:r>
            <a:r>
              <a:rPr sz="13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gathering</a:t>
            </a:r>
            <a:r>
              <a:rPr sz="13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3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5" dirty="0">
                <a:solidFill>
                  <a:srgbClr val="FFFFFF"/>
                </a:solidFill>
                <a:latin typeface="Trebuchet MS"/>
                <a:cs typeface="Trebuchet MS"/>
              </a:rPr>
              <a:t>analysis</a:t>
            </a:r>
            <a:endParaRPr sz="1300">
              <a:latin typeface="Trebuchet MS"/>
              <a:cs typeface="Trebuchet MS"/>
            </a:endParaRPr>
          </a:p>
          <a:p>
            <a:pPr marL="469900" indent="-299085">
              <a:lnSpc>
                <a:spcPct val="100000"/>
              </a:lnSpc>
              <a:spcBef>
                <a:spcPts val="229"/>
              </a:spcBef>
              <a:buClr>
                <a:srgbClr val="000000"/>
              </a:buClr>
              <a:buSzPct val="84615"/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300" spc="65" dirty="0">
                <a:solidFill>
                  <a:srgbClr val="FFFFFF"/>
                </a:solidFill>
                <a:latin typeface="Trebuchet MS"/>
                <a:cs typeface="Trebuchet MS"/>
              </a:rPr>
              <a:t>Design</a:t>
            </a:r>
            <a:r>
              <a:rPr sz="13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3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prototyping</a:t>
            </a:r>
            <a:endParaRPr sz="1300">
              <a:latin typeface="Trebuchet MS"/>
              <a:cs typeface="Trebuchet MS"/>
            </a:endParaRPr>
          </a:p>
          <a:p>
            <a:pPr marL="469900" indent="-299085">
              <a:lnSpc>
                <a:spcPct val="100000"/>
              </a:lnSpc>
              <a:spcBef>
                <a:spcPts val="240"/>
              </a:spcBef>
              <a:buClr>
                <a:srgbClr val="000000"/>
              </a:buClr>
              <a:buSzPct val="84615"/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Implementation</a:t>
            </a:r>
            <a:endParaRPr sz="1300">
              <a:latin typeface="Trebuchet MS"/>
              <a:cs typeface="Trebuchet MS"/>
            </a:endParaRPr>
          </a:p>
          <a:p>
            <a:pPr marL="469900" indent="-299085">
              <a:lnSpc>
                <a:spcPct val="100000"/>
              </a:lnSpc>
              <a:spcBef>
                <a:spcPts val="229"/>
              </a:spcBef>
              <a:buClr>
                <a:srgbClr val="000000"/>
              </a:buClr>
              <a:buSzPct val="84615"/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Testing</a:t>
            </a:r>
            <a:r>
              <a:rPr sz="13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3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65" dirty="0">
                <a:solidFill>
                  <a:srgbClr val="FFFFFF"/>
                </a:solidFill>
                <a:latin typeface="Trebuchet MS"/>
                <a:cs typeface="Trebuchet MS"/>
              </a:rPr>
              <a:t>debugging</a:t>
            </a:r>
            <a:endParaRPr sz="1300">
              <a:latin typeface="Trebuchet MS"/>
              <a:cs typeface="Trebuchet MS"/>
            </a:endParaRPr>
          </a:p>
          <a:p>
            <a:pPr marL="469900" indent="-299085">
              <a:lnSpc>
                <a:spcPct val="100000"/>
              </a:lnSpc>
              <a:spcBef>
                <a:spcPts val="240"/>
              </a:spcBef>
              <a:buClr>
                <a:srgbClr val="000000"/>
              </a:buClr>
              <a:buSzPct val="84615"/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Deployment</a:t>
            </a:r>
            <a:r>
              <a:rPr sz="13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3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maintenance</a:t>
            </a:r>
            <a:endParaRPr sz="1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1995" y="866902"/>
            <a:ext cx="53657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55" dirty="0">
                <a:solidFill>
                  <a:srgbClr val="FFFFFF"/>
                </a:solidFill>
                <a:latin typeface="Trebuchet MS"/>
                <a:cs typeface="Trebuchet MS"/>
              </a:rPr>
              <a:t>Tas</a:t>
            </a:r>
            <a:r>
              <a:rPr sz="1300" spc="70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13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170" dirty="0">
                <a:solidFill>
                  <a:srgbClr val="FFFFFF"/>
                </a:solidFill>
                <a:latin typeface="Trebuchet MS"/>
                <a:cs typeface="Trebuchet MS"/>
              </a:rPr>
              <a:t>1: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5076" y="1698396"/>
            <a:ext cx="4073525" cy="116459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323215" indent="-311150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323215" algn="l"/>
                <a:tab pos="323850" algn="l"/>
              </a:tabLst>
            </a:pP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Creation</a:t>
            </a:r>
            <a:r>
              <a:rPr sz="13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3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00" dirty="0">
                <a:solidFill>
                  <a:srgbClr val="FFFFFF"/>
                </a:solidFill>
                <a:latin typeface="Trebuchet MS"/>
                <a:cs typeface="Trebuchet MS"/>
              </a:rPr>
              <a:t>SRS</a:t>
            </a:r>
            <a:r>
              <a:rPr sz="13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&amp;</a:t>
            </a:r>
            <a:r>
              <a:rPr sz="13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Github</a:t>
            </a:r>
            <a:endParaRPr sz="1300">
              <a:latin typeface="Trebuchet MS"/>
              <a:cs typeface="Trebuchet MS"/>
            </a:endParaRPr>
          </a:p>
          <a:p>
            <a:pPr marL="323215" indent="-311150">
              <a:lnSpc>
                <a:spcPct val="100000"/>
              </a:lnSpc>
              <a:spcBef>
                <a:spcPts val="229"/>
              </a:spcBef>
              <a:buAutoNum type="arabicPeriod"/>
              <a:tabLst>
                <a:tab pos="323215" algn="l"/>
                <a:tab pos="323850" algn="l"/>
              </a:tabLst>
            </a:pPr>
            <a:r>
              <a:rPr sz="1300" spc="10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300" spc="1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300" spc="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ate</a:t>
            </a:r>
            <a:r>
              <a:rPr sz="13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3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300" spc="180" dirty="0">
                <a:solidFill>
                  <a:srgbClr val="FFFFFF"/>
                </a:solidFill>
                <a:latin typeface="Trebuchet MS"/>
                <a:cs typeface="Trebuchet MS"/>
              </a:rPr>
              <a:t>RS</a:t>
            </a:r>
            <a:r>
              <a:rPr sz="13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19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13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150" dirty="0">
                <a:solidFill>
                  <a:srgbClr val="FFFFFF"/>
                </a:solidFill>
                <a:latin typeface="Trebuchet MS"/>
                <a:cs typeface="Trebuchet MS"/>
              </a:rPr>
              <a:t>“</a:t>
            </a:r>
            <a:r>
              <a:rPr sz="1300" spc="4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our</a:t>
            </a:r>
            <a:r>
              <a:rPr sz="13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Pro</a:t>
            </a:r>
            <a:r>
              <a:rPr sz="1300" spc="-10" dirty="0">
                <a:solidFill>
                  <a:srgbClr val="FFFFFF"/>
                </a:solidFill>
                <a:latin typeface="Trebuchet MS"/>
                <a:cs typeface="Trebuchet MS"/>
              </a:rPr>
              <a:t>j</a:t>
            </a:r>
            <a:r>
              <a:rPr sz="1300" spc="-20" dirty="0">
                <a:solidFill>
                  <a:srgbClr val="FFFFFF"/>
                </a:solidFill>
                <a:latin typeface="Trebuchet MS"/>
                <a:cs typeface="Trebuchet MS"/>
              </a:rPr>
              <a:t>ect”</a:t>
            </a:r>
            <a:endParaRPr sz="1300">
              <a:latin typeface="Trebuchet MS"/>
              <a:cs typeface="Trebuchet MS"/>
            </a:endParaRPr>
          </a:p>
          <a:p>
            <a:pPr marL="323215" indent="-311150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323215" algn="l"/>
                <a:tab pos="323850" algn="l"/>
              </a:tabLst>
            </a:pP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Creation</a:t>
            </a:r>
            <a:r>
              <a:rPr sz="13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&amp;</a:t>
            </a:r>
            <a:r>
              <a:rPr sz="13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55" dirty="0">
                <a:solidFill>
                  <a:srgbClr val="FFFFFF"/>
                </a:solidFill>
                <a:latin typeface="Trebuchet MS"/>
                <a:cs typeface="Trebuchet MS"/>
              </a:rPr>
              <a:t>Set-up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3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Github</a:t>
            </a:r>
            <a:r>
              <a:rPr sz="13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rebuchet MS"/>
                <a:cs typeface="Trebuchet MS"/>
              </a:rPr>
              <a:t>account</a:t>
            </a:r>
            <a:endParaRPr sz="1300">
              <a:latin typeface="Trebuchet MS"/>
              <a:cs typeface="Trebuchet MS"/>
            </a:endParaRPr>
          </a:p>
          <a:p>
            <a:pPr marL="323215" indent="-311150">
              <a:lnSpc>
                <a:spcPct val="100000"/>
              </a:lnSpc>
              <a:spcBef>
                <a:spcPts val="229"/>
              </a:spcBef>
              <a:buAutoNum type="arabicPeriod"/>
              <a:tabLst>
                <a:tab pos="323215" algn="l"/>
                <a:tab pos="323850" algn="l"/>
              </a:tabLst>
            </a:pP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Creation</a:t>
            </a:r>
            <a:r>
              <a:rPr sz="13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&amp;</a:t>
            </a:r>
            <a:r>
              <a:rPr sz="13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60" dirty="0">
                <a:solidFill>
                  <a:srgbClr val="FFFFFF"/>
                </a:solidFill>
                <a:latin typeface="Trebuchet MS"/>
                <a:cs typeface="Trebuchet MS"/>
              </a:rPr>
              <a:t>Hands-on</a:t>
            </a:r>
            <a:r>
              <a:rPr sz="13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3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various</a:t>
            </a:r>
            <a:r>
              <a:rPr sz="13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50" dirty="0">
                <a:solidFill>
                  <a:srgbClr val="FFFFFF"/>
                </a:solidFill>
                <a:latin typeface="Trebuchet MS"/>
                <a:cs typeface="Trebuchet MS"/>
              </a:rPr>
              <a:t>commands</a:t>
            </a:r>
            <a:r>
              <a:rPr sz="13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3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Git</a:t>
            </a:r>
            <a:endParaRPr sz="1300">
              <a:latin typeface="Trebuchet MS"/>
              <a:cs typeface="Trebuchet MS"/>
            </a:endParaRPr>
          </a:p>
          <a:p>
            <a:pPr marL="323215">
              <a:lnSpc>
                <a:spcPct val="100000"/>
              </a:lnSpc>
              <a:spcBef>
                <a:spcPts val="240"/>
              </a:spcBef>
            </a:pPr>
            <a:r>
              <a:rPr sz="1300" spc="80" dirty="0">
                <a:solidFill>
                  <a:srgbClr val="FFFFFF"/>
                </a:solidFill>
                <a:latin typeface="Trebuchet MS"/>
                <a:cs typeface="Trebuchet MS"/>
              </a:rPr>
              <a:t>Bash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8772" y="3400171"/>
            <a:ext cx="2816225" cy="603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Evaluation</a:t>
            </a:r>
            <a:r>
              <a:rPr sz="13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rebuchet MS"/>
                <a:cs typeface="Trebuchet MS"/>
              </a:rPr>
              <a:t>Metric:</a:t>
            </a:r>
            <a:endParaRPr sz="1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300" spc="114" dirty="0">
                <a:solidFill>
                  <a:srgbClr val="FFFFFF"/>
                </a:solidFill>
                <a:latin typeface="Trebuchet MS"/>
                <a:cs typeface="Trebuchet MS"/>
              </a:rPr>
              <a:t>100%</a:t>
            </a:r>
            <a:r>
              <a:rPr sz="13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Completion</a:t>
            </a:r>
            <a:r>
              <a:rPr sz="13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3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3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above</a:t>
            </a:r>
            <a:r>
              <a:rPr sz="13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70" dirty="0">
                <a:solidFill>
                  <a:srgbClr val="FFFFFF"/>
                </a:solidFill>
                <a:latin typeface="Trebuchet MS"/>
                <a:cs typeface="Trebuchet MS"/>
              </a:rPr>
              <a:t>tasks</a:t>
            </a:r>
            <a:endParaRPr sz="1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8772" y="866902"/>
            <a:ext cx="4182745" cy="22231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95"/>
              </a:spcBef>
            </a:pPr>
            <a:r>
              <a:rPr sz="1300" spc="55" dirty="0">
                <a:solidFill>
                  <a:srgbClr val="FFFFFF"/>
                </a:solidFill>
                <a:latin typeface="Trebuchet MS"/>
                <a:cs typeface="Trebuchet MS"/>
              </a:rPr>
              <a:t>Tas</a:t>
            </a:r>
            <a:r>
              <a:rPr sz="1300" spc="70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13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170" dirty="0">
                <a:solidFill>
                  <a:srgbClr val="FFFFFF"/>
                </a:solidFill>
                <a:latin typeface="Trebuchet MS"/>
                <a:cs typeface="Trebuchet MS"/>
              </a:rPr>
              <a:t>1:</a:t>
            </a:r>
            <a:endParaRPr sz="1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300" spc="35" dirty="0">
                <a:solidFill>
                  <a:srgbClr val="FFFFFF"/>
                </a:solidFill>
                <a:latin typeface="Trebuchet MS"/>
                <a:cs typeface="Trebuchet MS"/>
              </a:rPr>
              <a:t>Learning</a:t>
            </a:r>
            <a:r>
              <a:rPr sz="13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Outcomes:</a:t>
            </a:r>
            <a:endParaRPr sz="1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rebuchet MS"/>
              <a:cs typeface="Trebuchet MS"/>
            </a:endParaRPr>
          </a:p>
          <a:p>
            <a:pPr marL="469900" indent="-311150">
              <a:lnSpc>
                <a:spcPct val="100000"/>
              </a:lnSpc>
              <a:buFont typeface="Calibri"/>
              <a:buChar char="●"/>
              <a:tabLst>
                <a:tab pos="469265" algn="l"/>
                <a:tab pos="469900" algn="l"/>
              </a:tabLst>
            </a:pP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Get</a:t>
            </a:r>
            <a:r>
              <a:rPr sz="13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3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5" dirty="0">
                <a:solidFill>
                  <a:srgbClr val="FFFFFF"/>
                </a:solidFill>
                <a:latin typeface="Trebuchet MS"/>
                <a:cs typeface="Trebuchet MS"/>
              </a:rPr>
              <a:t>know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about</a:t>
            </a:r>
            <a:r>
              <a:rPr sz="13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rebuchet MS"/>
                <a:cs typeface="Trebuchet MS"/>
              </a:rPr>
              <a:t>different</a:t>
            </a:r>
            <a:r>
              <a:rPr sz="13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lifecycle</a:t>
            </a:r>
            <a:r>
              <a:rPr sz="13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rebuchet MS"/>
                <a:cs typeface="Trebuchet MS"/>
              </a:rPr>
              <a:t>models.</a:t>
            </a:r>
            <a:endParaRPr sz="1300">
              <a:latin typeface="Trebuchet MS"/>
              <a:cs typeface="Trebuchet MS"/>
            </a:endParaRPr>
          </a:p>
          <a:p>
            <a:pPr marL="469900" marR="5080" indent="-311150">
              <a:lnSpc>
                <a:spcPts val="1800"/>
              </a:lnSpc>
              <a:spcBef>
                <a:spcPts val="90"/>
              </a:spcBef>
              <a:buFont typeface="Calibri"/>
              <a:buChar char="●"/>
              <a:tabLst>
                <a:tab pos="469265" algn="l"/>
                <a:tab pos="469900" algn="l"/>
              </a:tabLst>
            </a:pP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Understanding</a:t>
            </a:r>
            <a:r>
              <a:rPr sz="13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importance</a:t>
            </a:r>
            <a:r>
              <a:rPr sz="13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rebuchet MS"/>
                <a:cs typeface="Trebuchet MS"/>
              </a:rPr>
              <a:t>how</a:t>
            </a:r>
            <a:r>
              <a:rPr sz="13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3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create</a:t>
            </a:r>
            <a:r>
              <a:rPr sz="13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rebuchet MS"/>
                <a:cs typeface="Trebuchet MS"/>
              </a:rPr>
              <a:t>an </a:t>
            </a:r>
            <a:r>
              <a:rPr sz="1300" spc="-3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00" dirty="0">
                <a:solidFill>
                  <a:srgbClr val="FFFFFF"/>
                </a:solidFill>
                <a:latin typeface="Trebuchet MS"/>
                <a:cs typeface="Trebuchet MS"/>
              </a:rPr>
              <a:t>SRS</a:t>
            </a:r>
            <a:endParaRPr sz="1300">
              <a:latin typeface="Trebuchet MS"/>
              <a:cs typeface="Trebuchet MS"/>
            </a:endParaRPr>
          </a:p>
          <a:p>
            <a:pPr marL="469900" indent="-311150">
              <a:lnSpc>
                <a:spcPct val="100000"/>
              </a:lnSpc>
              <a:spcBef>
                <a:spcPts val="125"/>
              </a:spcBef>
              <a:buFont typeface="Calibri"/>
              <a:buChar char="●"/>
              <a:tabLst>
                <a:tab pos="469265" algn="l"/>
                <a:tab pos="469900" algn="l"/>
              </a:tabLst>
            </a:pPr>
            <a:r>
              <a:rPr sz="1300" spc="50" dirty="0">
                <a:solidFill>
                  <a:srgbClr val="FFFFFF"/>
                </a:solidFill>
                <a:latin typeface="Trebuchet MS"/>
                <a:cs typeface="Trebuchet MS"/>
              </a:rPr>
              <a:t>Knowing</a:t>
            </a:r>
            <a:r>
              <a:rPr sz="13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various</a:t>
            </a:r>
            <a:r>
              <a:rPr sz="13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50" dirty="0">
                <a:solidFill>
                  <a:srgbClr val="FFFFFF"/>
                </a:solidFill>
                <a:latin typeface="Trebuchet MS"/>
                <a:cs typeface="Trebuchet MS"/>
              </a:rPr>
              <a:t>commands</a:t>
            </a:r>
            <a:r>
              <a:rPr sz="13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3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Github</a:t>
            </a:r>
            <a:endParaRPr sz="1300">
              <a:latin typeface="Trebuchet MS"/>
              <a:cs typeface="Trebuchet MS"/>
            </a:endParaRPr>
          </a:p>
          <a:p>
            <a:pPr marL="469900" marR="218440" indent="-311150">
              <a:lnSpc>
                <a:spcPct val="114599"/>
              </a:lnSpc>
              <a:spcBef>
                <a:spcPts val="15"/>
              </a:spcBef>
              <a:buFont typeface="Calibri"/>
              <a:buChar char="●"/>
              <a:tabLst>
                <a:tab pos="469265" algn="l"/>
                <a:tab pos="469900" algn="l"/>
              </a:tabLst>
            </a:pP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Understanding</a:t>
            </a:r>
            <a:r>
              <a:rPr sz="13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agile</a:t>
            </a:r>
            <a:r>
              <a:rPr sz="13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3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55" dirty="0">
                <a:solidFill>
                  <a:srgbClr val="FFFFFF"/>
                </a:solidFill>
                <a:latin typeface="Trebuchet MS"/>
                <a:cs typeface="Trebuchet MS"/>
              </a:rPr>
              <a:t>scrum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rebuchet MS"/>
                <a:cs typeface="Trebuchet MS"/>
              </a:rPr>
              <a:t>management </a:t>
            </a:r>
            <a:r>
              <a:rPr sz="1300" spc="-3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techniques</a:t>
            </a:r>
            <a:r>
              <a:rPr sz="13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rebuchet MS"/>
                <a:cs typeface="Trebuchet MS"/>
              </a:rPr>
              <a:t>efficient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r>
              <a:rPr sz="13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development</a:t>
            </a:r>
            <a:endParaRPr sz="1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5"/>
            <a:ext cx="9144000" cy="5143500"/>
            <a:chOff x="0" y="25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5"/>
              <a:ext cx="9143999" cy="514347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240280" y="1408175"/>
              <a:ext cx="4811395" cy="76200"/>
            </a:xfrm>
            <a:custGeom>
              <a:avLst/>
              <a:gdLst/>
              <a:ahLst/>
              <a:cxnLst/>
              <a:rect l="l" t="t" r="r" b="b"/>
              <a:pathLst>
                <a:path w="4811395" h="76200">
                  <a:moveTo>
                    <a:pt x="4811268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4811268" y="76200"/>
                  </a:lnTo>
                  <a:lnTo>
                    <a:pt x="4811268" y="0"/>
                  </a:lnTo>
                  <a:close/>
                </a:path>
              </a:pathLst>
            </a:custGeom>
            <a:solidFill>
              <a:srgbClr val="EFC7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92908" y="1784603"/>
              <a:ext cx="1181099" cy="11811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32660" y="614172"/>
            <a:ext cx="4819015" cy="832485"/>
          </a:xfrm>
          <a:prstGeom prst="rect">
            <a:avLst/>
          </a:prstGeom>
          <a:solidFill>
            <a:srgbClr val="213669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/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Lor</a:t>
            </a:r>
            <a:r>
              <a:rPr spc="-15" dirty="0"/>
              <a:t>e</a:t>
            </a:r>
            <a:r>
              <a:rPr spc="85" dirty="0"/>
              <a:t>m</a:t>
            </a:r>
            <a:r>
              <a:rPr spc="-145" dirty="0"/>
              <a:t> </a:t>
            </a:r>
            <a:r>
              <a:rPr spc="25" dirty="0"/>
              <a:t>ipsum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365752" y="1701800"/>
            <a:ext cx="237109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sz="1600" spc="-5" dirty="0">
                <a:latin typeface="Arial MT"/>
                <a:cs typeface="Arial MT"/>
              </a:rPr>
              <a:t>https://github.com/KevinRichard-L/NAAN-MUDHALVAN</a:t>
            </a:r>
            <a:endParaRPr lang="en-US" sz="16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28600" y="4019550"/>
            <a:ext cx="2286000" cy="1049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18159" algn="just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By:</a:t>
            </a:r>
            <a:r>
              <a:rPr lang="en-US" sz="1400" spc="-5" dirty="0">
                <a:latin typeface="Arial MT"/>
                <a:cs typeface="Arial MT"/>
              </a:rPr>
              <a:t> </a:t>
            </a:r>
            <a:r>
              <a:rPr lang="en-US" sz="1200" spc="-5" dirty="0">
                <a:latin typeface="Arial MT"/>
                <a:cs typeface="Arial MT"/>
              </a:rPr>
              <a:t>1)Kevin Richard</a:t>
            </a:r>
          </a:p>
          <a:p>
            <a:pPr marL="12700" marR="518159" algn="just">
              <a:lnSpc>
                <a:spcPct val="100000"/>
              </a:lnSpc>
              <a:spcBef>
                <a:spcPts val="100"/>
              </a:spcBef>
            </a:pPr>
            <a:r>
              <a:rPr lang="en-US" sz="1200" spc="-5" dirty="0">
                <a:latin typeface="Arial MT"/>
                <a:cs typeface="Arial MT"/>
              </a:rPr>
              <a:t>       2)Dinesh</a:t>
            </a:r>
          </a:p>
          <a:p>
            <a:pPr marL="12700" marR="518159" algn="just">
              <a:lnSpc>
                <a:spcPct val="100000"/>
              </a:lnSpc>
              <a:spcBef>
                <a:spcPts val="100"/>
              </a:spcBef>
            </a:pPr>
            <a:r>
              <a:rPr lang="en-US" sz="1200" spc="-5" dirty="0">
                <a:latin typeface="Arial MT"/>
                <a:cs typeface="Arial MT"/>
              </a:rPr>
              <a:t>       3)</a:t>
            </a:r>
            <a:r>
              <a:rPr lang="en-US" sz="1200" spc="-5" dirty="0" err="1">
                <a:latin typeface="Arial MT"/>
                <a:cs typeface="Arial MT"/>
              </a:rPr>
              <a:t>Rajkamal</a:t>
            </a:r>
            <a:endParaRPr lang="en-US" sz="1200" spc="-5" dirty="0">
              <a:latin typeface="Arial MT"/>
              <a:cs typeface="Arial MT"/>
            </a:endParaRPr>
          </a:p>
          <a:p>
            <a:pPr marL="12700" marR="518159" algn="just">
              <a:lnSpc>
                <a:spcPct val="100000"/>
              </a:lnSpc>
              <a:spcBef>
                <a:spcPts val="100"/>
              </a:spcBef>
            </a:pPr>
            <a:r>
              <a:rPr lang="en-US" sz="1200" spc="-5" dirty="0">
                <a:latin typeface="Arial MT"/>
                <a:cs typeface="Arial MT"/>
              </a:rPr>
              <a:t>       4)Lucky San</a:t>
            </a:r>
          </a:p>
          <a:p>
            <a:pPr marL="12700" marR="518159">
              <a:lnSpc>
                <a:spcPct val="100000"/>
              </a:lnSpc>
              <a:spcBef>
                <a:spcPts val="100"/>
              </a:spcBef>
            </a:pPr>
            <a:endParaRPr sz="1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995" y="735279"/>
            <a:ext cx="256921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i="0" spc="114" dirty="0">
                <a:latin typeface="Trebuchet MS"/>
                <a:cs typeface="Trebuchet MS"/>
              </a:rPr>
              <a:t>SOFTWA</a:t>
            </a:r>
            <a:r>
              <a:rPr sz="1500" i="0" spc="100" dirty="0">
                <a:latin typeface="Trebuchet MS"/>
                <a:cs typeface="Trebuchet MS"/>
              </a:rPr>
              <a:t>RE</a:t>
            </a:r>
            <a:r>
              <a:rPr sz="1500" i="0" spc="-120" dirty="0">
                <a:latin typeface="Trebuchet MS"/>
                <a:cs typeface="Trebuchet MS"/>
              </a:rPr>
              <a:t> </a:t>
            </a:r>
            <a:r>
              <a:rPr sz="1500" i="0" spc="120" dirty="0">
                <a:latin typeface="Trebuchet MS"/>
                <a:cs typeface="Trebuchet MS"/>
              </a:rPr>
              <a:t>R</a:t>
            </a:r>
            <a:r>
              <a:rPr sz="1500" i="0" spc="90" dirty="0">
                <a:latin typeface="Trebuchet MS"/>
                <a:cs typeface="Trebuchet MS"/>
              </a:rPr>
              <a:t>E</a:t>
            </a:r>
            <a:r>
              <a:rPr sz="1500" i="0" spc="85" dirty="0">
                <a:latin typeface="Trebuchet MS"/>
                <a:cs typeface="Trebuchet MS"/>
              </a:rPr>
              <a:t>QU</a:t>
            </a:r>
            <a:r>
              <a:rPr sz="1500" i="0" spc="30" dirty="0">
                <a:latin typeface="Trebuchet MS"/>
                <a:cs typeface="Trebuchet MS"/>
              </a:rPr>
              <a:t>I</a:t>
            </a:r>
            <a:r>
              <a:rPr sz="1500" i="0" spc="114" dirty="0">
                <a:latin typeface="Trebuchet MS"/>
                <a:cs typeface="Trebuchet MS"/>
              </a:rPr>
              <a:t>R</a:t>
            </a:r>
            <a:r>
              <a:rPr sz="1500" i="0" spc="100" dirty="0">
                <a:latin typeface="Trebuchet MS"/>
                <a:cs typeface="Trebuchet MS"/>
              </a:rPr>
              <a:t>E</a:t>
            </a:r>
            <a:r>
              <a:rPr sz="1500" i="0" spc="200" dirty="0">
                <a:latin typeface="Trebuchet MS"/>
                <a:cs typeface="Trebuchet MS"/>
              </a:rPr>
              <a:t>M</a:t>
            </a:r>
            <a:r>
              <a:rPr sz="1500" i="0" spc="150" dirty="0">
                <a:latin typeface="Trebuchet MS"/>
                <a:cs typeface="Trebuchet MS"/>
              </a:rPr>
              <a:t>E</a:t>
            </a:r>
            <a:r>
              <a:rPr sz="1500" i="0" spc="90" dirty="0">
                <a:latin typeface="Trebuchet MS"/>
                <a:cs typeface="Trebuchet MS"/>
              </a:rPr>
              <a:t>NT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i="0" spc="105" dirty="0">
                <a:latin typeface="Trebuchet MS"/>
                <a:cs typeface="Trebuchet MS"/>
              </a:rPr>
              <a:t>SPECIFICATION(SRS)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3520" y="1324483"/>
            <a:ext cx="4370070" cy="2799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Calibri"/>
              <a:buChar char="▪"/>
              <a:tabLst>
                <a:tab pos="299085" algn="l"/>
                <a:tab pos="299720" algn="l"/>
              </a:tabLst>
            </a:pP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Introduction:</a:t>
            </a:r>
            <a:endParaRPr sz="1300">
              <a:latin typeface="Trebuchet MS"/>
              <a:cs typeface="Trebuchet MS"/>
            </a:endParaRPr>
          </a:p>
          <a:p>
            <a:pPr marL="12700" marR="71755">
              <a:lnSpc>
                <a:spcPct val="100000"/>
              </a:lnSpc>
            </a:pP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This</a:t>
            </a:r>
            <a:r>
              <a:rPr sz="13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5" dirty="0">
                <a:solidFill>
                  <a:srgbClr val="FFFFFF"/>
                </a:solidFill>
                <a:latin typeface="Trebuchet MS"/>
                <a:cs typeface="Trebuchet MS"/>
              </a:rPr>
              <a:t>Software</a:t>
            </a:r>
            <a:r>
              <a:rPr sz="13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Requirements</a:t>
            </a:r>
            <a:r>
              <a:rPr sz="13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Specification</a:t>
            </a:r>
            <a:r>
              <a:rPr sz="13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85" dirty="0">
                <a:solidFill>
                  <a:srgbClr val="FFFFFF"/>
                </a:solidFill>
                <a:latin typeface="Trebuchet MS"/>
                <a:cs typeface="Trebuchet MS"/>
              </a:rPr>
              <a:t>(SRS)</a:t>
            </a:r>
            <a:r>
              <a:rPr sz="13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rebuchet MS"/>
                <a:cs typeface="Trebuchet MS"/>
              </a:rPr>
              <a:t>report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outlines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requirements for </a:t>
            </a:r>
            <a:r>
              <a:rPr sz="1300" spc="35" dirty="0">
                <a:solidFill>
                  <a:srgbClr val="FFFFFF"/>
                </a:solidFill>
                <a:latin typeface="Trebuchet MS"/>
                <a:cs typeface="Trebuchet MS"/>
              </a:rPr>
              <a:t>an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ecommerce </a:t>
            </a:r>
            <a:r>
              <a:rPr sz="1300" spc="35" dirty="0">
                <a:solidFill>
                  <a:srgbClr val="FFFFFF"/>
                </a:solidFill>
                <a:latin typeface="Trebuchet MS"/>
                <a:cs typeface="Trebuchet MS"/>
              </a:rPr>
              <a:t>web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application.</a:t>
            </a:r>
            <a:r>
              <a:rPr sz="13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3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5" dirty="0">
                <a:solidFill>
                  <a:srgbClr val="FFFFFF"/>
                </a:solidFill>
                <a:latin typeface="Trebuchet MS"/>
                <a:cs typeface="Trebuchet MS"/>
              </a:rPr>
              <a:t>purpose</a:t>
            </a:r>
            <a:r>
              <a:rPr sz="13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3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this</a:t>
            </a:r>
            <a:r>
              <a:rPr sz="13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application</a:t>
            </a:r>
            <a:r>
              <a:rPr sz="13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13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3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rebuchet MS"/>
                <a:cs typeface="Trebuchet MS"/>
              </a:rPr>
              <a:t>provide </a:t>
            </a:r>
            <a:r>
              <a:rPr sz="1300" spc="-3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user-friendly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interface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sz="1300" spc="45" dirty="0">
                <a:solidFill>
                  <a:srgbClr val="FFFFFF"/>
                </a:solidFill>
                <a:latin typeface="Trebuchet MS"/>
                <a:cs typeface="Trebuchet MS"/>
              </a:rPr>
              <a:t>customers </a:t>
            </a:r>
            <a:r>
              <a:rPr sz="1300" spc="10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1300" spc="45" dirty="0">
                <a:solidFill>
                  <a:srgbClr val="FFFFFF"/>
                </a:solidFill>
                <a:latin typeface="Trebuchet MS"/>
                <a:cs typeface="Trebuchet MS"/>
              </a:rPr>
              <a:t>browse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1300" spc="45" dirty="0">
                <a:solidFill>
                  <a:srgbClr val="FFFFFF"/>
                </a:solidFill>
                <a:latin typeface="Trebuchet MS"/>
                <a:cs typeface="Trebuchet MS"/>
              </a:rPr>
              <a:t> purchase</a:t>
            </a:r>
            <a:r>
              <a:rPr sz="13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products</a:t>
            </a:r>
            <a:r>
              <a:rPr sz="13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rebuchet MS"/>
                <a:cs typeface="Trebuchet MS"/>
              </a:rPr>
              <a:t>online.</a:t>
            </a:r>
            <a:endParaRPr sz="1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300" spc="-10" dirty="0">
                <a:solidFill>
                  <a:srgbClr val="FFFFFF"/>
                </a:solidFill>
                <a:latin typeface="Trebuchet MS"/>
                <a:cs typeface="Trebuchet MS"/>
              </a:rPr>
              <a:t>Overview:</a:t>
            </a:r>
            <a:endParaRPr sz="1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00">
              <a:latin typeface="Trebuchet MS"/>
              <a:cs typeface="Trebuchet MS"/>
            </a:endParaRPr>
          </a:p>
          <a:p>
            <a:pPr marL="12700" marR="5080" indent="39370">
              <a:lnSpc>
                <a:spcPct val="100000"/>
              </a:lnSpc>
            </a:pP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3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ecommerce</a:t>
            </a:r>
            <a:r>
              <a:rPr sz="13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sz="13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application</a:t>
            </a:r>
            <a:r>
              <a:rPr sz="13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will</a:t>
            </a:r>
            <a:r>
              <a:rPr sz="13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allow</a:t>
            </a:r>
            <a:r>
              <a:rPr sz="13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5" dirty="0">
                <a:solidFill>
                  <a:srgbClr val="FFFFFF"/>
                </a:solidFill>
                <a:latin typeface="Trebuchet MS"/>
                <a:cs typeface="Trebuchet MS"/>
              </a:rPr>
              <a:t>customers</a:t>
            </a:r>
            <a:r>
              <a:rPr sz="13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1300" spc="-3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create accounts, </a:t>
            </a:r>
            <a:r>
              <a:rPr sz="1300" spc="45" dirty="0">
                <a:solidFill>
                  <a:srgbClr val="FFFFFF"/>
                </a:solidFill>
                <a:latin typeface="Trebuchet MS"/>
                <a:cs typeface="Trebuchet MS"/>
              </a:rPr>
              <a:t>search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for products, </a:t>
            </a:r>
            <a:r>
              <a:rPr sz="1300" spc="5" dirty="0">
                <a:solidFill>
                  <a:srgbClr val="FFFFFF"/>
                </a:solidFill>
                <a:latin typeface="Trebuchet MS"/>
                <a:cs typeface="Trebuchet MS"/>
              </a:rPr>
              <a:t>view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product </a:t>
            </a:r>
            <a:r>
              <a:rPr sz="13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details,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add products </a:t>
            </a:r>
            <a:r>
              <a:rPr sz="1300" spc="10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1300" spc="-5" dirty="0">
                <a:solidFill>
                  <a:srgbClr val="FFFFFF"/>
                </a:solidFill>
                <a:latin typeface="Trebuchet MS"/>
                <a:cs typeface="Trebuchet MS"/>
              </a:rPr>
              <a:t>their </a:t>
            </a:r>
            <a:r>
              <a:rPr sz="1300" spc="-15" dirty="0">
                <a:solidFill>
                  <a:srgbClr val="FFFFFF"/>
                </a:solidFill>
                <a:latin typeface="Trebuchet MS"/>
                <a:cs typeface="Trebuchet MS"/>
              </a:rPr>
              <a:t>cart,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checkout,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and make </a:t>
            </a:r>
            <a:r>
              <a:rPr sz="13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payments.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application 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will </a:t>
            </a:r>
            <a:r>
              <a:rPr sz="1300" spc="50" dirty="0">
                <a:solidFill>
                  <a:srgbClr val="FFFFFF"/>
                </a:solidFill>
                <a:latin typeface="Trebuchet MS"/>
                <a:cs typeface="Trebuchet MS"/>
              </a:rPr>
              <a:t>also </a:t>
            </a: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include </a:t>
            </a:r>
            <a:r>
              <a:rPr sz="1300" spc="35" dirty="0">
                <a:solidFill>
                  <a:srgbClr val="FFFFFF"/>
                </a:solidFill>
                <a:latin typeface="Trebuchet MS"/>
                <a:cs typeface="Trebuchet MS"/>
              </a:rPr>
              <a:t>an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admin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interface</a:t>
            </a:r>
            <a:r>
              <a:rPr sz="13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50" dirty="0">
                <a:solidFill>
                  <a:srgbClr val="FFFFFF"/>
                </a:solidFill>
                <a:latin typeface="Trebuchet MS"/>
                <a:cs typeface="Trebuchet MS"/>
              </a:rPr>
              <a:t>managing</a:t>
            </a:r>
            <a:r>
              <a:rPr sz="13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products,</a:t>
            </a:r>
            <a:r>
              <a:rPr sz="13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rebuchet MS"/>
                <a:cs typeface="Trebuchet MS"/>
              </a:rPr>
              <a:t>orders,</a:t>
            </a:r>
            <a:r>
              <a:rPr sz="13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3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customers.</a:t>
            </a:r>
            <a:endParaRPr sz="1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995" y="735279"/>
            <a:ext cx="256921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i="0" spc="114" dirty="0">
                <a:latin typeface="Trebuchet MS"/>
                <a:cs typeface="Trebuchet MS"/>
              </a:rPr>
              <a:t>SOFTWA</a:t>
            </a:r>
            <a:r>
              <a:rPr sz="1500" i="0" spc="100" dirty="0">
                <a:latin typeface="Trebuchet MS"/>
                <a:cs typeface="Trebuchet MS"/>
              </a:rPr>
              <a:t>RE</a:t>
            </a:r>
            <a:r>
              <a:rPr sz="1500" i="0" spc="-120" dirty="0">
                <a:latin typeface="Trebuchet MS"/>
                <a:cs typeface="Trebuchet MS"/>
              </a:rPr>
              <a:t> </a:t>
            </a:r>
            <a:r>
              <a:rPr sz="1500" i="0" spc="120" dirty="0">
                <a:latin typeface="Trebuchet MS"/>
                <a:cs typeface="Trebuchet MS"/>
              </a:rPr>
              <a:t>R</a:t>
            </a:r>
            <a:r>
              <a:rPr sz="1500" i="0" spc="90" dirty="0">
                <a:latin typeface="Trebuchet MS"/>
                <a:cs typeface="Trebuchet MS"/>
              </a:rPr>
              <a:t>E</a:t>
            </a:r>
            <a:r>
              <a:rPr sz="1500" i="0" spc="85" dirty="0">
                <a:latin typeface="Trebuchet MS"/>
                <a:cs typeface="Trebuchet MS"/>
              </a:rPr>
              <a:t>QU</a:t>
            </a:r>
            <a:r>
              <a:rPr sz="1500" i="0" spc="30" dirty="0">
                <a:latin typeface="Trebuchet MS"/>
                <a:cs typeface="Trebuchet MS"/>
              </a:rPr>
              <a:t>I</a:t>
            </a:r>
            <a:r>
              <a:rPr sz="1500" i="0" spc="114" dirty="0">
                <a:latin typeface="Trebuchet MS"/>
                <a:cs typeface="Trebuchet MS"/>
              </a:rPr>
              <a:t>R</a:t>
            </a:r>
            <a:r>
              <a:rPr sz="1500" i="0" spc="100" dirty="0">
                <a:latin typeface="Trebuchet MS"/>
                <a:cs typeface="Trebuchet MS"/>
              </a:rPr>
              <a:t>E</a:t>
            </a:r>
            <a:r>
              <a:rPr sz="1500" i="0" spc="200" dirty="0">
                <a:latin typeface="Trebuchet MS"/>
                <a:cs typeface="Trebuchet MS"/>
              </a:rPr>
              <a:t>M</a:t>
            </a:r>
            <a:r>
              <a:rPr sz="1500" i="0" spc="150" dirty="0">
                <a:latin typeface="Trebuchet MS"/>
                <a:cs typeface="Trebuchet MS"/>
              </a:rPr>
              <a:t>E</a:t>
            </a:r>
            <a:r>
              <a:rPr sz="1500" i="0" spc="90" dirty="0">
                <a:latin typeface="Trebuchet MS"/>
                <a:cs typeface="Trebuchet MS"/>
              </a:rPr>
              <a:t>NT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i="0" spc="105" dirty="0">
                <a:latin typeface="Trebuchet MS"/>
                <a:cs typeface="Trebuchet MS"/>
              </a:rPr>
              <a:t>SPECIFICATION(SRS)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3520" y="1324483"/>
            <a:ext cx="4387215" cy="3195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Customers:</a:t>
            </a:r>
            <a:endParaRPr sz="1300">
              <a:latin typeface="Trebuchet MS"/>
              <a:cs typeface="Trebuchet MS"/>
            </a:endParaRPr>
          </a:p>
          <a:p>
            <a:pPr marL="12700" marR="11430">
              <a:lnSpc>
                <a:spcPct val="100000"/>
              </a:lnSpc>
            </a:pP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target </a:t>
            </a: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audience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this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application </a:t>
            </a:r>
            <a:r>
              <a:rPr sz="1300" spc="35" dirty="0">
                <a:solidFill>
                  <a:srgbClr val="FFFFFF"/>
                </a:solidFill>
                <a:latin typeface="Trebuchet MS"/>
                <a:cs typeface="Trebuchet MS"/>
              </a:rPr>
              <a:t>is anyone who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5" dirty="0">
                <a:solidFill>
                  <a:srgbClr val="FFFFFF"/>
                </a:solidFill>
                <a:latin typeface="Trebuchet MS"/>
                <a:cs typeface="Trebuchet MS"/>
              </a:rPr>
              <a:t>wants </a:t>
            </a:r>
            <a:r>
              <a:rPr sz="1300" spc="10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1300" spc="45" dirty="0">
                <a:solidFill>
                  <a:srgbClr val="FFFFFF"/>
                </a:solidFill>
                <a:latin typeface="Trebuchet MS"/>
                <a:cs typeface="Trebuchet MS"/>
              </a:rPr>
              <a:t>purchase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products </a:t>
            </a:r>
            <a:r>
              <a:rPr sz="1300" spc="-15" dirty="0">
                <a:solidFill>
                  <a:srgbClr val="FFFFFF"/>
                </a:solidFill>
                <a:latin typeface="Trebuchet MS"/>
                <a:cs typeface="Trebuchet MS"/>
              </a:rPr>
              <a:t>online. </a:t>
            </a:r>
            <a:r>
              <a:rPr sz="1300" spc="50" dirty="0">
                <a:solidFill>
                  <a:srgbClr val="FFFFFF"/>
                </a:solidFill>
                <a:latin typeface="Trebuchet MS"/>
                <a:cs typeface="Trebuchet MS"/>
              </a:rPr>
              <a:t>Customers 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will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be </a:t>
            </a:r>
            <a:r>
              <a:rPr sz="13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able </a:t>
            </a:r>
            <a:r>
              <a:rPr sz="1300" spc="10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create accounts, </a:t>
            </a:r>
            <a:r>
              <a:rPr sz="1300" spc="45" dirty="0">
                <a:solidFill>
                  <a:srgbClr val="FFFFFF"/>
                </a:solidFill>
                <a:latin typeface="Trebuchet MS"/>
                <a:cs typeface="Trebuchet MS"/>
              </a:rPr>
              <a:t>search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products </a:t>
            </a:r>
            <a:r>
              <a:rPr sz="1300" spc="45" dirty="0">
                <a:solidFill>
                  <a:srgbClr val="FFFFFF"/>
                </a:solidFill>
                <a:latin typeface="Trebuchet MS"/>
                <a:cs typeface="Trebuchet MS"/>
              </a:rPr>
              <a:t>by </a:t>
            </a:r>
            <a:r>
              <a:rPr sz="13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category, </a:t>
            </a:r>
            <a:r>
              <a:rPr sz="1300" spc="5" dirty="0">
                <a:solidFill>
                  <a:srgbClr val="FFFFFF"/>
                </a:solidFill>
                <a:latin typeface="Trebuchet MS"/>
                <a:cs typeface="Trebuchet MS"/>
              </a:rPr>
              <a:t>view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product 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details,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add products </a:t>
            </a:r>
            <a:r>
              <a:rPr sz="1300" spc="10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1300" spc="-5" dirty="0">
                <a:solidFill>
                  <a:srgbClr val="FFFFFF"/>
                </a:solidFill>
                <a:latin typeface="Trebuchet MS"/>
                <a:cs typeface="Trebuchet MS"/>
              </a:rPr>
              <a:t>their 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rebuchet MS"/>
                <a:cs typeface="Trebuchet MS"/>
              </a:rPr>
              <a:t>cart,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checkout,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3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make</a:t>
            </a:r>
            <a:r>
              <a:rPr sz="13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payments.</a:t>
            </a:r>
            <a:r>
              <a:rPr sz="13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50" dirty="0">
                <a:solidFill>
                  <a:srgbClr val="FFFFFF"/>
                </a:solidFill>
                <a:latin typeface="Trebuchet MS"/>
                <a:cs typeface="Trebuchet MS"/>
              </a:rPr>
              <a:t>Customers</a:t>
            </a:r>
            <a:r>
              <a:rPr sz="13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will</a:t>
            </a:r>
            <a:r>
              <a:rPr sz="13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50" dirty="0">
                <a:solidFill>
                  <a:srgbClr val="FFFFFF"/>
                </a:solidFill>
                <a:latin typeface="Trebuchet MS"/>
                <a:cs typeface="Trebuchet MS"/>
              </a:rPr>
              <a:t>also </a:t>
            </a:r>
            <a:r>
              <a:rPr sz="1300" spc="-3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able</a:t>
            </a:r>
            <a:r>
              <a:rPr sz="13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3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rebuchet MS"/>
                <a:cs typeface="Trebuchet MS"/>
              </a:rPr>
              <a:t>view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rebuchet MS"/>
                <a:cs typeface="Trebuchet MS"/>
              </a:rPr>
              <a:t>their</a:t>
            </a:r>
            <a:r>
              <a:rPr sz="13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order</a:t>
            </a:r>
            <a:r>
              <a:rPr sz="13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history</a:t>
            </a:r>
            <a:r>
              <a:rPr sz="13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3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track</a:t>
            </a:r>
            <a:r>
              <a:rPr sz="13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3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50" dirty="0">
                <a:solidFill>
                  <a:srgbClr val="FFFFFF"/>
                </a:solidFill>
                <a:latin typeface="Trebuchet MS"/>
                <a:cs typeface="Trebuchet MS"/>
              </a:rPr>
              <a:t>status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1300" spc="-3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rebuchet MS"/>
                <a:cs typeface="Trebuchet MS"/>
              </a:rPr>
              <a:t>their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current</a:t>
            </a:r>
            <a:r>
              <a:rPr sz="13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rebuchet MS"/>
                <a:cs typeface="Trebuchet MS"/>
              </a:rPr>
              <a:t>orders.</a:t>
            </a:r>
            <a:endParaRPr sz="1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300" spc="5" dirty="0">
                <a:solidFill>
                  <a:srgbClr val="FFFFFF"/>
                </a:solidFill>
                <a:latin typeface="Trebuchet MS"/>
                <a:cs typeface="Trebuchet MS"/>
              </a:rPr>
              <a:t>Platform:</a:t>
            </a:r>
            <a:endParaRPr sz="1300">
              <a:latin typeface="Trebuchet MS"/>
              <a:cs typeface="Trebuchet MS"/>
            </a:endParaRPr>
          </a:p>
          <a:p>
            <a:pPr marL="12700" marR="5080" indent="39370">
              <a:lnSpc>
                <a:spcPct val="100000"/>
              </a:lnSpc>
            </a:pP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ecommerce </a:t>
            </a:r>
            <a:r>
              <a:rPr sz="1300" spc="35" dirty="0">
                <a:solidFill>
                  <a:srgbClr val="FFFFFF"/>
                </a:solidFill>
                <a:latin typeface="Trebuchet MS"/>
                <a:cs typeface="Trebuchet MS"/>
              </a:rPr>
              <a:t>web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application 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will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be </a:t>
            </a: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developed </a:t>
            </a:r>
            <a:r>
              <a:rPr sz="1300" spc="80" dirty="0">
                <a:solidFill>
                  <a:srgbClr val="FFFFFF"/>
                </a:solidFill>
                <a:latin typeface="Trebuchet MS"/>
                <a:cs typeface="Trebuchet MS"/>
              </a:rPr>
              <a:t>as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1300" spc="-3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web-based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application </a:t>
            </a:r>
            <a:r>
              <a:rPr sz="1300" spc="60" dirty="0">
                <a:solidFill>
                  <a:srgbClr val="FFFFFF"/>
                </a:solidFill>
                <a:latin typeface="Trebuchet MS"/>
                <a:cs typeface="Trebuchet MS"/>
              </a:rPr>
              <a:t>using HTML, </a:t>
            </a:r>
            <a:r>
              <a:rPr sz="1300" spc="105" dirty="0">
                <a:solidFill>
                  <a:srgbClr val="FFFFFF"/>
                </a:solidFill>
                <a:latin typeface="Trebuchet MS"/>
                <a:cs typeface="Trebuchet MS"/>
              </a:rPr>
              <a:t>CSS, </a:t>
            </a:r>
            <a:r>
              <a:rPr sz="1300" spc="5" dirty="0">
                <a:solidFill>
                  <a:srgbClr val="FFFFFF"/>
                </a:solidFill>
                <a:latin typeface="Trebuchet MS"/>
                <a:cs typeface="Trebuchet MS"/>
              </a:rPr>
              <a:t>JavaScript, </a:t>
            </a:r>
            <a:r>
              <a:rPr sz="13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3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server-side</a:t>
            </a:r>
            <a:r>
              <a:rPr sz="13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programming</a:t>
            </a:r>
            <a:r>
              <a:rPr sz="13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60" dirty="0">
                <a:solidFill>
                  <a:srgbClr val="FFFFFF"/>
                </a:solidFill>
                <a:latin typeface="Trebuchet MS"/>
                <a:cs typeface="Trebuchet MS"/>
              </a:rPr>
              <a:t>language</a:t>
            </a:r>
            <a:r>
              <a:rPr sz="13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65" dirty="0">
                <a:solidFill>
                  <a:srgbClr val="FFFFFF"/>
                </a:solidFill>
                <a:latin typeface="Trebuchet MS"/>
                <a:cs typeface="Trebuchet MS"/>
              </a:rPr>
              <a:t>such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80" dirty="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sz="13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14" dirty="0">
                <a:solidFill>
                  <a:srgbClr val="FFFFFF"/>
                </a:solidFill>
                <a:latin typeface="Trebuchet MS"/>
                <a:cs typeface="Trebuchet MS"/>
              </a:rPr>
              <a:t>PHP</a:t>
            </a:r>
            <a:r>
              <a:rPr sz="13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or </a:t>
            </a:r>
            <a:r>
              <a:rPr sz="1300" spc="-3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rebuchet MS"/>
                <a:cs typeface="Trebuchet MS"/>
              </a:rPr>
              <a:t>Python.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application 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will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be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hosted </a:t>
            </a:r>
            <a:r>
              <a:rPr sz="1300" spc="35" dirty="0">
                <a:solidFill>
                  <a:srgbClr val="FFFFFF"/>
                </a:solidFill>
                <a:latin typeface="Trebuchet MS"/>
                <a:cs typeface="Trebuchet MS"/>
              </a:rPr>
              <a:t>on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1300" spc="45" dirty="0">
                <a:solidFill>
                  <a:srgbClr val="FFFFFF"/>
                </a:solidFill>
                <a:latin typeface="Trebuchet MS"/>
                <a:cs typeface="Trebuchet MS"/>
              </a:rPr>
              <a:t>cloud-based </a:t>
            </a:r>
            <a:r>
              <a:rPr sz="1300" spc="-3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server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will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be </a:t>
            </a:r>
            <a:r>
              <a:rPr sz="1300" spc="45" dirty="0">
                <a:solidFill>
                  <a:srgbClr val="FFFFFF"/>
                </a:solidFill>
                <a:latin typeface="Trebuchet MS"/>
                <a:cs typeface="Trebuchet MS"/>
              </a:rPr>
              <a:t>accessible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through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1300" spc="35" dirty="0">
                <a:solidFill>
                  <a:srgbClr val="FFFFFF"/>
                </a:solidFill>
                <a:latin typeface="Trebuchet MS"/>
                <a:cs typeface="Trebuchet MS"/>
              </a:rPr>
              <a:t>web browser on </a:t>
            </a:r>
            <a:r>
              <a:rPr sz="1300" spc="-3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any</a:t>
            </a:r>
            <a:r>
              <a:rPr sz="13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device</a:t>
            </a:r>
            <a:r>
              <a:rPr sz="13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sz="13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internet</a:t>
            </a:r>
            <a:r>
              <a:rPr sz="13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rebuchet MS"/>
                <a:cs typeface="Trebuchet MS"/>
              </a:rPr>
              <a:t>connection.</a:t>
            </a:r>
            <a:endParaRPr sz="1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995" y="735279"/>
            <a:ext cx="256921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i="0" spc="114" dirty="0">
                <a:latin typeface="Trebuchet MS"/>
                <a:cs typeface="Trebuchet MS"/>
              </a:rPr>
              <a:t>SOFTWA</a:t>
            </a:r>
            <a:r>
              <a:rPr sz="1500" i="0" spc="100" dirty="0">
                <a:latin typeface="Trebuchet MS"/>
                <a:cs typeface="Trebuchet MS"/>
              </a:rPr>
              <a:t>RE</a:t>
            </a:r>
            <a:r>
              <a:rPr sz="1500" i="0" spc="-120" dirty="0">
                <a:latin typeface="Trebuchet MS"/>
                <a:cs typeface="Trebuchet MS"/>
              </a:rPr>
              <a:t> </a:t>
            </a:r>
            <a:r>
              <a:rPr sz="1500" i="0" spc="120" dirty="0">
                <a:latin typeface="Trebuchet MS"/>
                <a:cs typeface="Trebuchet MS"/>
              </a:rPr>
              <a:t>R</a:t>
            </a:r>
            <a:r>
              <a:rPr sz="1500" i="0" spc="90" dirty="0">
                <a:latin typeface="Trebuchet MS"/>
                <a:cs typeface="Trebuchet MS"/>
              </a:rPr>
              <a:t>E</a:t>
            </a:r>
            <a:r>
              <a:rPr sz="1500" i="0" spc="85" dirty="0">
                <a:latin typeface="Trebuchet MS"/>
                <a:cs typeface="Trebuchet MS"/>
              </a:rPr>
              <a:t>QU</a:t>
            </a:r>
            <a:r>
              <a:rPr sz="1500" i="0" spc="30" dirty="0">
                <a:latin typeface="Trebuchet MS"/>
                <a:cs typeface="Trebuchet MS"/>
              </a:rPr>
              <a:t>I</a:t>
            </a:r>
            <a:r>
              <a:rPr sz="1500" i="0" spc="114" dirty="0">
                <a:latin typeface="Trebuchet MS"/>
                <a:cs typeface="Trebuchet MS"/>
              </a:rPr>
              <a:t>R</a:t>
            </a:r>
            <a:r>
              <a:rPr sz="1500" i="0" spc="100" dirty="0">
                <a:latin typeface="Trebuchet MS"/>
                <a:cs typeface="Trebuchet MS"/>
              </a:rPr>
              <a:t>E</a:t>
            </a:r>
            <a:r>
              <a:rPr sz="1500" i="0" spc="200" dirty="0">
                <a:latin typeface="Trebuchet MS"/>
                <a:cs typeface="Trebuchet MS"/>
              </a:rPr>
              <a:t>M</a:t>
            </a:r>
            <a:r>
              <a:rPr sz="1500" i="0" spc="150" dirty="0">
                <a:latin typeface="Trebuchet MS"/>
                <a:cs typeface="Trebuchet MS"/>
              </a:rPr>
              <a:t>E</a:t>
            </a:r>
            <a:r>
              <a:rPr sz="1500" i="0" spc="90" dirty="0">
                <a:latin typeface="Trebuchet MS"/>
                <a:cs typeface="Trebuchet MS"/>
              </a:rPr>
              <a:t>NT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i="0" spc="105" dirty="0">
                <a:latin typeface="Trebuchet MS"/>
                <a:cs typeface="Trebuchet MS"/>
              </a:rPr>
              <a:t>SPECIFICATION(SRS)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3520" y="1324483"/>
            <a:ext cx="4128770" cy="2775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5" dirty="0">
                <a:solidFill>
                  <a:srgbClr val="FFFFFF"/>
                </a:solidFill>
                <a:latin typeface="Trebuchet MS"/>
                <a:cs typeface="Trebuchet MS"/>
              </a:rPr>
              <a:t>Functionality:</a:t>
            </a:r>
            <a:endParaRPr sz="1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rebuchet MS"/>
              <a:cs typeface="Trebuchet MS"/>
            </a:endParaRPr>
          </a:p>
          <a:p>
            <a:pPr marL="12700" marR="420370" indent="39370">
              <a:lnSpc>
                <a:spcPct val="100000"/>
              </a:lnSpc>
            </a:pP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3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following</a:t>
            </a:r>
            <a:r>
              <a:rPr sz="13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sz="13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core</a:t>
            </a:r>
            <a:r>
              <a:rPr sz="13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functionalities</a:t>
            </a:r>
            <a:r>
              <a:rPr sz="13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300" spc="-3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ecommerce</a:t>
            </a:r>
            <a:r>
              <a:rPr sz="13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application:</a:t>
            </a:r>
            <a:endParaRPr sz="1300">
              <a:latin typeface="Trebuchet MS"/>
              <a:cs typeface="Trebuchet MS"/>
            </a:endParaRPr>
          </a:p>
          <a:p>
            <a:pPr marL="469900" indent="-299085">
              <a:lnSpc>
                <a:spcPct val="100000"/>
              </a:lnSpc>
              <a:spcBef>
                <a:spcPts val="1285"/>
              </a:spcBef>
              <a:buClr>
                <a:srgbClr val="000000"/>
              </a:buClr>
              <a:buSzPct val="84615"/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300" spc="55" dirty="0">
                <a:solidFill>
                  <a:srgbClr val="FFFFFF"/>
                </a:solidFill>
                <a:latin typeface="Trebuchet MS"/>
                <a:cs typeface="Trebuchet MS"/>
              </a:rPr>
              <a:t>User</a:t>
            </a:r>
            <a:r>
              <a:rPr sz="13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rebuchet MS"/>
                <a:cs typeface="Trebuchet MS"/>
              </a:rPr>
              <a:t>authentication</a:t>
            </a:r>
            <a:r>
              <a:rPr sz="13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3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rebuchet MS"/>
                <a:cs typeface="Trebuchet MS"/>
              </a:rPr>
              <a:t>authorization</a:t>
            </a:r>
            <a:endParaRPr sz="1300">
              <a:latin typeface="Trebuchet MS"/>
              <a:cs typeface="Trebuchet MS"/>
            </a:endParaRPr>
          </a:p>
          <a:p>
            <a:pPr marL="469900" indent="-299085">
              <a:lnSpc>
                <a:spcPct val="100000"/>
              </a:lnSpc>
              <a:spcBef>
                <a:spcPts val="240"/>
              </a:spcBef>
              <a:buClr>
                <a:srgbClr val="000000"/>
              </a:buClr>
              <a:buSzPct val="84615"/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300" spc="35" dirty="0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r>
              <a:rPr sz="13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5" dirty="0">
                <a:solidFill>
                  <a:srgbClr val="FFFFFF"/>
                </a:solidFill>
                <a:latin typeface="Trebuchet MS"/>
                <a:cs typeface="Trebuchet MS"/>
              </a:rPr>
              <a:t>search</a:t>
            </a:r>
            <a:r>
              <a:rPr sz="13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3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5" dirty="0">
                <a:solidFill>
                  <a:srgbClr val="FFFFFF"/>
                </a:solidFill>
                <a:latin typeface="Trebuchet MS"/>
                <a:cs typeface="Trebuchet MS"/>
              </a:rPr>
              <a:t>browsing</a:t>
            </a:r>
            <a:endParaRPr sz="1300">
              <a:latin typeface="Trebuchet MS"/>
              <a:cs typeface="Trebuchet MS"/>
            </a:endParaRPr>
          </a:p>
          <a:p>
            <a:pPr marL="469900" indent="-299085">
              <a:lnSpc>
                <a:spcPct val="100000"/>
              </a:lnSpc>
              <a:spcBef>
                <a:spcPts val="229"/>
              </a:spcBef>
              <a:buClr>
                <a:srgbClr val="000000"/>
              </a:buClr>
              <a:buSzPct val="84615"/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300" spc="35" dirty="0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r>
              <a:rPr sz="13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details</a:t>
            </a:r>
            <a:r>
              <a:rPr sz="13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3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reviews</a:t>
            </a:r>
            <a:endParaRPr sz="1300">
              <a:latin typeface="Trebuchet MS"/>
              <a:cs typeface="Trebuchet MS"/>
            </a:endParaRPr>
          </a:p>
          <a:p>
            <a:pPr marL="469900" indent="-299085">
              <a:lnSpc>
                <a:spcPct val="100000"/>
              </a:lnSpc>
              <a:spcBef>
                <a:spcPts val="240"/>
              </a:spcBef>
              <a:buClr>
                <a:srgbClr val="000000"/>
              </a:buClr>
              <a:buSzPct val="84615"/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300" spc="65" dirty="0">
                <a:solidFill>
                  <a:srgbClr val="FFFFFF"/>
                </a:solidFill>
                <a:latin typeface="Trebuchet MS"/>
                <a:cs typeface="Trebuchet MS"/>
              </a:rPr>
              <a:t>Shopping</a:t>
            </a:r>
            <a:r>
              <a:rPr sz="13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cart</a:t>
            </a:r>
            <a:r>
              <a:rPr sz="13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rebuchet MS"/>
                <a:cs typeface="Trebuchet MS"/>
              </a:rPr>
              <a:t>management</a:t>
            </a:r>
            <a:endParaRPr sz="1300">
              <a:latin typeface="Trebuchet MS"/>
              <a:cs typeface="Trebuchet MS"/>
            </a:endParaRPr>
          </a:p>
          <a:p>
            <a:pPr marL="469900" indent="-299085">
              <a:lnSpc>
                <a:spcPct val="100000"/>
              </a:lnSpc>
              <a:spcBef>
                <a:spcPts val="229"/>
              </a:spcBef>
              <a:buClr>
                <a:srgbClr val="000000"/>
              </a:buClr>
              <a:buSzPct val="84615"/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Order</a:t>
            </a:r>
            <a:r>
              <a:rPr sz="13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rebuchet MS"/>
                <a:cs typeface="Trebuchet MS"/>
              </a:rPr>
              <a:t>management</a:t>
            </a:r>
            <a:r>
              <a:rPr sz="13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3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rebuchet MS"/>
                <a:cs typeface="Trebuchet MS"/>
              </a:rPr>
              <a:t>tracking</a:t>
            </a:r>
            <a:endParaRPr sz="1300">
              <a:latin typeface="Trebuchet MS"/>
              <a:cs typeface="Trebuchet MS"/>
            </a:endParaRPr>
          </a:p>
          <a:p>
            <a:pPr marL="469900" indent="-299085">
              <a:lnSpc>
                <a:spcPct val="100000"/>
              </a:lnSpc>
              <a:spcBef>
                <a:spcPts val="240"/>
              </a:spcBef>
              <a:buClr>
                <a:srgbClr val="000000"/>
              </a:buClr>
              <a:buSzPct val="84615"/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300" spc="35" dirty="0">
                <a:solidFill>
                  <a:srgbClr val="FFFFFF"/>
                </a:solidFill>
                <a:latin typeface="Trebuchet MS"/>
                <a:cs typeface="Trebuchet MS"/>
              </a:rPr>
              <a:t>Payment</a:t>
            </a:r>
            <a:r>
              <a:rPr sz="13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5" dirty="0">
                <a:solidFill>
                  <a:srgbClr val="FFFFFF"/>
                </a:solidFill>
                <a:latin typeface="Trebuchet MS"/>
                <a:cs typeface="Trebuchet MS"/>
              </a:rPr>
              <a:t>gateway</a:t>
            </a:r>
            <a:r>
              <a:rPr sz="13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integration</a:t>
            </a:r>
            <a:endParaRPr sz="1300">
              <a:latin typeface="Trebuchet MS"/>
              <a:cs typeface="Trebuchet MS"/>
            </a:endParaRPr>
          </a:p>
          <a:p>
            <a:pPr marL="469900" marR="5080" indent="-299085">
              <a:lnSpc>
                <a:spcPts val="1800"/>
              </a:lnSpc>
              <a:spcBef>
                <a:spcPts val="90"/>
              </a:spcBef>
              <a:buClr>
                <a:srgbClr val="000000"/>
              </a:buClr>
              <a:buSzPct val="84615"/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Admin</a:t>
            </a:r>
            <a:r>
              <a:rPr sz="13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interface</a:t>
            </a:r>
            <a:r>
              <a:rPr sz="13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13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50" dirty="0">
                <a:solidFill>
                  <a:srgbClr val="FFFFFF"/>
                </a:solidFill>
                <a:latin typeface="Trebuchet MS"/>
                <a:cs typeface="Trebuchet MS"/>
              </a:rPr>
              <a:t>managing</a:t>
            </a:r>
            <a:r>
              <a:rPr sz="13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products,</a:t>
            </a:r>
            <a:r>
              <a:rPr sz="13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rebuchet MS"/>
                <a:cs typeface="Trebuchet MS"/>
              </a:rPr>
              <a:t>orders, </a:t>
            </a:r>
            <a:r>
              <a:rPr sz="1300" spc="-3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3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5" dirty="0">
                <a:solidFill>
                  <a:srgbClr val="FFFFFF"/>
                </a:solidFill>
                <a:latin typeface="Trebuchet MS"/>
                <a:cs typeface="Trebuchet MS"/>
              </a:rPr>
              <a:t>customers</a:t>
            </a:r>
            <a:endParaRPr sz="1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995" y="735279"/>
            <a:ext cx="256921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i="0" spc="114" dirty="0">
                <a:latin typeface="Trebuchet MS"/>
                <a:cs typeface="Trebuchet MS"/>
              </a:rPr>
              <a:t>SOFTWA</a:t>
            </a:r>
            <a:r>
              <a:rPr sz="1500" i="0" spc="100" dirty="0">
                <a:latin typeface="Trebuchet MS"/>
                <a:cs typeface="Trebuchet MS"/>
              </a:rPr>
              <a:t>RE</a:t>
            </a:r>
            <a:r>
              <a:rPr sz="1500" i="0" spc="-120" dirty="0">
                <a:latin typeface="Trebuchet MS"/>
                <a:cs typeface="Trebuchet MS"/>
              </a:rPr>
              <a:t> </a:t>
            </a:r>
            <a:r>
              <a:rPr sz="1500" i="0" spc="120" dirty="0">
                <a:latin typeface="Trebuchet MS"/>
                <a:cs typeface="Trebuchet MS"/>
              </a:rPr>
              <a:t>R</a:t>
            </a:r>
            <a:r>
              <a:rPr sz="1500" i="0" spc="90" dirty="0">
                <a:latin typeface="Trebuchet MS"/>
                <a:cs typeface="Trebuchet MS"/>
              </a:rPr>
              <a:t>E</a:t>
            </a:r>
            <a:r>
              <a:rPr sz="1500" i="0" spc="85" dirty="0">
                <a:latin typeface="Trebuchet MS"/>
                <a:cs typeface="Trebuchet MS"/>
              </a:rPr>
              <a:t>QU</a:t>
            </a:r>
            <a:r>
              <a:rPr sz="1500" i="0" spc="30" dirty="0">
                <a:latin typeface="Trebuchet MS"/>
                <a:cs typeface="Trebuchet MS"/>
              </a:rPr>
              <a:t>I</a:t>
            </a:r>
            <a:r>
              <a:rPr sz="1500" i="0" spc="114" dirty="0">
                <a:latin typeface="Trebuchet MS"/>
                <a:cs typeface="Trebuchet MS"/>
              </a:rPr>
              <a:t>R</a:t>
            </a:r>
            <a:r>
              <a:rPr sz="1500" i="0" spc="100" dirty="0">
                <a:latin typeface="Trebuchet MS"/>
                <a:cs typeface="Trebuchet MS"/>
              </a:rPr>
              <a:t>E</a:t>
            </a:r>
            <a:r>
              <a:rPr sz="1500" i="0" spc="200" dirty="0">
                <a:latin typeface="Trebuchet MS"/>
                <a:cs typeface="Trebuchet MS"/>
              </a:rPr>
              <a:t>M</a:t>
            </a:r>
            <a:r>
              <a:rPr sz="1500" i="0" spc="150" dirty="0">
                <a:latin typeface="Trebuchet MS"/>
                <a:cs typeface="Trebuchet MS"/>
              </a:rPr>
              <a:t>E</a:t>
            </a:r>
            <a:r>
              <a:rPr sz="1500" i="0" spc="90" dirty="0">
                <a:latin typeface="Trebuchet MS"/>
                <a:cs typeface="Trebuchet MS"/>
              </a:rPr>
              <a:t>NT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i="0" spc="105" dirty="0">
                <a:latin typeface="Trebuchet MS"/>
                <a:cs typeface="Trebuchet MS"/>
              </a:rPr>
              <a:t>SPECIFICATION(SRS)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3520" y="1324483"/>
            <a:ext cx="4374515" cy="3195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Development</a:t>
            </a:r>
            <a:r>
              <a:rPr sz="13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&amp;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Responsibility:</a:t>
            </a:r>
            <a:endParaRPr sz="13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The development team </a:t>
            </a:r>
            <a:r>
              <a:rPr sz="1300" spc="35" dirty="0">
                <a:solidFill>
                  <a:srgbClr val="FFFFFF"/>
                </a:solidFill>
                <a:latin typeface="Trebuchet MS"/>
                <a:cs typeface="Trebuchet MS"/>
              </a:rPr>
              <a:t>responsible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building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ecommerce </a:t>
            </a:r>
            <a:r>
              <a:rPr sz="1300" spc="35" dirty="0">
                <a:solidFill>
                  <a:srgbClr val="FFFFFF"/>
                </a:solidFill>
                <a:latin typeface="Trebuchet MS"/>
                <a:cs typeface="Trebuchet MS"/>
              </a:rPr>
              <a:t>web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application 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will </a:t>
            </a:r>
            <a:r>
              <a:rPr sz="1300" spc="45" dirty="0">
                <a:solidFill>
                  <a:srgbClr val="FFFFFF"/>
                </a:solidFill>
                <a:latin typeface="Trebuchet MS"/>
                <a:cs typeface="Trebuchet MS"/>
              </a:rPr>
              <a:t>consist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of a 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project </a:t>
            </a:r>
            <a:r>
              <a:rPr sz="13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manager,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front-end 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developer,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back-end 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developer, </a:t>
            </a:r>
            <a:r>
              <a:rPr sz="13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database 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administrator,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quality </a:t>
            </a:r>
            <a:r>
              <a:rPr sz="1300" spc="55" dirty="0">
                <a:solidFill>
                  <a:srgbClr val="FFFFFF"/>
                </a:solidFill>
                <a:latin typeface="Trebuchet MS"/>
                <a:cs typeface="Trebuchet MS"/>
              </a:rPr>
              <a:t>assurance </a:t>
            </a:r>
            <a:r>
              <a:rPr sz="1300" spc="-5" dirty="0">
                <a:solidFill>
                  <a:srgbClr val="FFFFFF"/>
                </a:solidFill>
                <a:latin typeface="Trebuchet MS"/>
                <a:cs typeface="Trebuchet MS"/>
              </a:rPr>
              <a:t>tester. 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project </a:t>
            </a:r>
            <a:r>
              <a:rPr sz="1300" spc="45" dirty="0">
                <a:solidFill>
                  <a:srgbClr val="FFFFFF"/>
                </a:solidFill>
                <a:latin typeface="Trebuchet MS"/>
                <a:cs typeface="Trebuchet MS"/>
              </a:rPr>
              <a:t>manager 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will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be </a:t>
            </a:r>
            <a:r>
              <a:rPr sz="1300" spc="35" dirty="0">
                <a:solidFill>
                  <a:srgbClr val="FFFFFF"/>
                </a:solidFill>
                <a:latin typeface="Trebuchet MS"/>
                <a:cs typeface="Trebuchet MS"/>
              </a:rPr>
              <a:t>responsible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overall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project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management, </a:t>
            </a:r>
            <a:r>
              <a:rPr sz="1300" spc="10" dirty="0">
                <a:solidFill>
                  <a:srgbClr val="FFFFFF"/>
                </a:solidFill>
                <a:latin typeface="Trebuchet MS"/>
                <a:cs typeface="Trebuchet MS"/>
              </a:rPr>
              <a:t>while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front-end developer 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will </a:t>
            </a:r>
            <a:r>
              <a:rPr sz="1300" spc="-3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be </a:t>
            </a:r>
            <a:r>
              <a:rPr sz="1300" spc="35" dirty="0">
                <a:solidFill>
                  <a:srgbClr val="FFFFFF"/>
                </a:solidFill>
                <a:latin typeface="Trebuchet MS"/>
                <a:cs typeface="Trebuchet MS"/>
              </a:rPr>
              <a:t>responsible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sz="1300" spc="50" dirty="0">
                <a:solidFill>
                  <a:srgbClr val="FFFFFF"/>
                </a:solidFill>
                <a:latin typeface="Trebuchet MS"/>
                <a:cs typeface="Trebuchet MS"/>
              </a:rPr>
              <a:t>designing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implementing </a:t>
            </a:r>
            <a:r>
              <a:rPr sz="1300" spc="1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300" spc="45" dirty="0">
                <a:solidFill>
                  <a:srgbClr val="FFFFFF"/>
                </a:solidFill>
                <a:latin typeface="Trebuchet MS"/>
                <a:cs typeface="Trebuchet MS"/>
              </a:rPr>
              <a:t>user </a:t>
            </a:r>
            <a:r>
              <a:rPr sz="1300" spc="-3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rebuchet MS"/>
                <a:cs typeface="Trebuchet MS"/>
              </a:rPr>
              <a:t>interface.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back-end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developer 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will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be </a:t>
            </a:r>
            <a:r>
              <a:rPr sz="1300" spc="35" dirty="0">
                <a:solidFill>
                  <a:srgbClr val="FFFFFF"/>
                </a:solidFill>
                <a:latin typeface="Trebuchet MS"/>
                <a:cs typeface="Trebuchet MS"/>
              </a:rPr>
              <a:t>responsible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for implementing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300" spc="60" dirty="0">
                <a:solidFill>
                  <a:srgbClr val="FFFFFF"/>
                </a:solidFill>
                <a:latin typeface="Trebuchet MS"/>
                <a:cs typeface="Trebuchet MS"/>
              </a:rPr>
              <a:t>business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logic and </a:t>
            </a: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integrating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300" spc="-3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application 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with </a:t>
            </a:r>
            <a:r>
              <a:rPr sz="1300" spc="10" dirty="0">
                <a:solidFill>
                  <a:srgbClr val="FFFFFF"/>
                </a:solidFill>
                <a:latin typeface="Trebuchet MS"/>
                <a:cs typeface="Trebuchet MS"/>
              </a:rPr>
              <a:t>third-party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services </a:t>
            </a:r>
            <a:r>
              <a:rPr sz="1300" spc="65" dirty="0">
                <a:solidFill>
                  <a:srgbClr val="FFFFFF"/>
                </a:solidFill>
                <a:latin typeface="Trebuchet MS"/>
                <a:cs typeface="Trebuchet MS"/>
              </a:rPr>
              <a:t>such </a:t>
            </a:r>
            <a:r>
              <a:rPr sz="1300" spc="80" dirty="0">
                <a:solidFill>
                  <a:srgbClr val="FFFFFF"/>
                </a:solidFill>
                <a:latin typeface="Trebuchet MS"/>
                <a:cs typeface="Trebuchet MS"/>
              </a:rPr>
              <a:t>as </a:t>
            </a: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payment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 gateways.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database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administrator 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will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be </a:t>
            </a:r>
            <a:r>
              <a:rPr sz="1300" spc="35" dirty="0">
                <a:solidFill>
                  <a:srgbClr val="FFFFFF"/>
                </a:solidFill>
                <a:latin typeface="Trebuchet MS"/>
                <a:cs typeface="Trebuchet MS"/>
              </a:rPr>
              <a:t> responsible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sz="1300" spc="50" dirty="0">
                <a:solidFill>
                  <a:srgbClr val="FFFFFF"/>
                </a:solidFill>
                <a:latin typeface="Trebuchet MS"/>
                <a:cs typeface="Trebuchet MS"/>
              </a:rPr>
              <a:t>designing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1300" spc="50" dirty="0">
                <a:solidFill>
                  <a:srgbClr val="FFFFFF"/>
                </a:solidFill>
                <a:latin typeface="Trebuchet MS"/>
                <a:cs typeface="Trebuchet MS"/>
              </a:rPr>
              <a:t>managing </a:t>
            </a:r>
            <a:r>
              <a:rPr sz="1300" spc="1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database,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rebuchet MS"/>
                <a:cs typeface="Trebuchet MS"/>
              </a:rPr>
              <a:t>while</a:t>
            </a:r>
            <a:r>
              <a:rPr sz="13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3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quality</a:t>
            </a:r>
            <a:r>
              <a:rPr sz="13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55" dirty="0">
                <a:solidFill>
                  <a:srgbClr val="FFFFFF"/>
                </a:solidFill>
                <a:latin typeface="Trebuchet MS"/>
                <a:cs typeface="Trebuchet MS"/>
              </a:rPr>
              <a:t>assurance</a:t>
            </a:r>
            <a:r>
              <a:rPr sz="13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tester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will</a:t>
            </a:r>
            <a:r>
              <a:rPr sz="13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rebuchet MS"/>
                <a:cs typeface="Trebuchet MS"/>
              </a:rPr>
              <a:t>responsible</a:t>
            </a:r>
            <a:r>
              <a:rPr sz="13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sz="1300" spc="-3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rebuchet MS"/>
                <a:cs typeface="Trebuchet MS"/>
              </a:rPr>
              <a:t>testing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the application </a:t>
            </a:r>
            <a:r>
              <a:rPr sz="1300" spc="10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ensure </a:t>
            </a:r>
            <a:r>
              <a:rPr sz="1300" spc="-35" dirty="0">
                <a:solidFill>
                  <a:srgbClr val="FFFFFF"/>
                </a:solidFill>
                <a:latin typeface="Trebuchet MS"/>
                <a:cs typeface="Trebuchet MS"/>
              </a:rPr>
              <a:t>it </a:t>
            </a:r>
            <a:r>
              <a:rPr sz="1300" spc="35" dirty="0">
                <a:solidFill>
                  <a:srgbClr val="FFFFFF"/>
                </a:solidFill>
                <a:latin typeface="Trebuchet MS"/>
                <a:cs typeface="Trebuchet MS"/>
              </a:rPr>
              <a:t>meets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specified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rebuchet MS"/>
                <a:cs typeface="Trebuchet MS"/>
              </a:rPr>
              <a:t>requirements.</a:t>
            </a:r>
            <a:endParaRPr sz="1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995" y="735279"/>
            <a:ext cx="256921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i="0" spc="114" dirty="0">
                <a:latin typeface="Trebuchet MS"/>
                <a:cs typeface="Trebuchet MS"/>
              </a:rPr>
              <a:t>SOFTWA</a:t>
            </a:r>
            <a:r>
              <a:rPr sz="1500" i="0" spc="100" dirty="0">
                <a:latin typeface="Trebuchet MS"/>
                <a:cs typeface="Trebuchet MS"/>
              </a:rPr>
              <a:t>RE</a:t>
            </a:r>
            <a:r>
              <a:rPr sz="1500" i="0" spc="-120" dirty="0">
                <a:latin typeface="Trebuchet MS"/>
                <a:cs typeface="Trebuchet MS"/>
              </a:rPr>
              <a:t> </a:t>
            </a:r>
            <a:r>
              <a:rPr sz="1500" i="0" spc="120" dirty="0">
                <a:latin typeface="Trebuchet MS"/>
                <a:cs typeface="Trebuchet MS"/>
              </a:rPr>
              <a:t>R</a:t>
            </a:r>
            <a:r>
              <a:rPr sz="1500" i="0" spc="90" dirty="0">
                <a:latin typeface="Trebuchet MS"/>
                <a:cs typeface="Trebuchet MS"/>
              </a:rPr>
              <a:t>E</a:t>
            </a:r>
            <a:r>
              <a:rPr sz="1500" i="0" spc="85" dirty="0">
                <a:latin typeface="Trebuchet MS"/>
                <a:cs typeface="Trebuchet MS"/>
              </a:rPr>
              <a:t>QU</a:t>
            </a:r>
            <a:r>
              <a:rPr sz="1500" i="0" spc="30" dirty="0">
                <a:latin typeface="Trebuchet MS"/>
                <a:cs typeface="Trebuchet MS"/>
              </a:rPr>
              <a:t>I</a:t>
            </a:r>
            <a:r>
              <a:rPr sz="1500" i="0" spc="114" dirty="0">
                <a:latin typeface="Trebuchet MS"/>
                <a:cs typeface="Trebuchet MS"/>
              </a:rPr>
              <a:t>R</a:t>
            </a:r>
            <a:r>
              <a:rPr sz="1500" i="0" spc="100" dirty="0">
                <a:latin typeface="Trebuchet MS"/>
                <a:cs typeface="Trebuchet MS"/>
              </a:rPr>
              <a:t>E</a:t>
            </a:r>
            <a:r>
              <a:rPr sz="1500" i="0" spc="200" dirty="0">
                <a:latin typeface="Trebuchet MS"/>
                <a:cs typeface="Trebuchet MS"/>
              </a:rPr>
              <a:t>M</a:t>
            </a:r>
            <a:r>
              <a:rPr sz="1500" i="0" spc="150" dirty="0">
                <a:latin typeface="Trebuchet MS"/>
                <a:cs typeface="Trebuchet MS"/>
              </a:rPr>
              <a:t>E</a:t>
            </a:r>
            <a:r>
              <a:rPr sz="1500" i="0" spc="90" dirty="0">
                <a:latin typeface="Trebuchet MS"/>
                <a:cs typeface="Trebuchet MS"/>
              </a:rPr>
              <a:t>NT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i="0" spc="105" dirty="0">
                <a:latin typeface="Trebuchet MS"/>
                <a:cs typeface="Trebuchet MS"/>
              </a:rPr>
              <a:t>SPECIFICATION(SRS)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3520" y="1487550"/>
            <a:ext cx="4371340" cy="2807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85" dirty="0">
                <a:solidFill>
                  <a:srgbClr val="FFFFFF"/>
                </a:solidFill>
                <a:latin typeface="Trebuchet MS"/>
                <a:cs typeface="Trebuchet MS"/>
              </a:rPr>
              <a:t>Scopes</a:t>
            </a:r>
            <a:r>
              <a:rPr sz="13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3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Goals:</a:t>
            </a:r>
            <a:endParaRPr sz="1300">
              <a:latin typeface="Trebuchet MS"/>
              <a:cs typeface="Trebuchet MS"/>
            </a:endParaRPr>
          </a:p>
          <a:p>
            <a:pPr marL="12700" marR="145415" indent="39370">
              <a:lnSpc>
                <a:spcPct val="114599"/>
              </a:lnSpc>
              <a:spcBef>
                <a:spcPts val="1215"/>
              </a:spcBef>
            </a:pP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3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55" dirty="0">
                <a:solidFill>
                  <a:srgbClr val="FFFFFF"/>
                </a:solidFill>
                <a:latin typeface="Trebuchet MS"/>
                <a:cs typeface="Trebuchet MS"/>
              </a:rPr>
              <a:t>scope</a:t>
            </a:r>
            <a:r>
              <a:rPr sz="13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ecommerce</a:t>
            </a:r>
            <a:r>
              <a:rPr sz="13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sz="13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application</a:t>
            </a:r>
            <a:r>
              <a:rPr sz="13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rebuchet MS"/>
                <a:cs typeface="Trebuchet MS"/>
              </a:rPr>
              <a:t>includes </a:t>
            </a:r>
            <a:r>
              <a:rPr sz="1300" spc="-3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3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following</a:t>
            </a:r>
            <a:r>
              <a:rPr sz="13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goals:</a:t>
            </a:r>
            <a:endParaRPr sz="1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rebuchet MS"/>
              <a:cs typeface="Trebuchet MS"/>
            </a:endParaRPr>
          </a:p>
          <a:p>
            <a:pPr marL="469900" indent="-299085">
              <a:lnSpc>
                <a:spcPct val="100000"/>
              </a:lnSpc>
              <a:buClr>
                <a:srgbClr val="000000"/>
              </a:buClr>
              <a:buSzPct val="84615"/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Create</a:t>
            </a:r>
            <a:r>
              <a:rPr sz="13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user-friendly</a:t>
            </a:r>
            <a:r>
              <a:rPr sz="13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interface</a:t>
            </a:r>
            <a:r>
              <a:rPr sz="13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13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5" dirty="0">
                <a:solidFill>
                  <a:srgbClr val="FFFFFF"/>
                </a:solidFill>
                <a:latin typeface="Trebuchet MS"/>
                <a:cs typeface="Trebuchet MS"/>
              </a:rPr>
              <a:t>customers</a:t>
            </a:r>
            <a:r>
              <a:rPr sz="13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endParaRPr sz="13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229"/>
              </a:spcBef>
            </a:pP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browse</a:t>
            </a:r>
            <a:r>
              <a:rPr sz="13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3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5" dirty="0">
                <a:solidFill>
                  <a:srgbClr val="FFFFFF"/>
                </a:solidFill>
                <a:latin typeface="Trebuchet MS"/>
                <a:cs typeface="Trebuchet MS"/>
              </a:rPr>
              <a:t>purchase</a:t>
            </a:r>
            <a:r>
              <a:rPr sz="13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products</a:t>
            </a:r>
            <a:r>
              <a:rPr sz="13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rebuchet MS"/>
                <a:cs typeface="Trebuchet MS"/>
              </a:rPr>
              <a:t>online</a:t>
            </a:r>
            <a:endParaRPr sz="1300">
              <a:latin typeface="Trebuchet MS"/>
              <a:cs typeface="Trebuchet MS"/>
            </a:endParaRPr>
          </a:p>
          <a:p>
            <a:pPr marL="469900" marR="29209" indent="-299085">
              <a:lnSpc>
                <a:spcPct val="114599"/>
              </a:lnSpc>
              <a:spcBef>
                <a:spcPts val="15"/>
              </a:spcBef>
              <a:buClr>
                <a:srgbClr val="000000"/>
              </a:buClr>
              <a:buSzPct val="84615"/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Implement</a:t>
            </a:r>
            <a:r>
              <a:rPr sz="13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3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robust</a:t>
            </a:r>
            <a:r>
              <a:rPr sz="13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3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5" dirty="0">
                <a:solidFill>
                  <a:srgbClr val="FFFFFF"/>
                </a:solidFill>
                <a:latin typeface="Trebuchet MS"/>
                <a:cs typeface="Trebuchet MS"/>
              </a:rPr>
              <a:t>secure</a:t>
            </a:r>
            <a:r>
              <a:rPr sz="13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rebuchet MS"/>
                <a:cs typeface="Trebuchet MS"/>
              </a:rPr>
              <a:t>authentication</a:t>
            </a:r>
            <a:r>
              <a:rPr sz="13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1300" spc="-3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rebuchet MS"/>
                <a:cs typeface="Trebuchet MS"/>
              </a:rPr>
              <a:t>authorization</a:t>
            </a:r>
            <a:r>
              <a:rPr sz="13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60" dirty="0">
                <a:solidFill>
                  <a:srgbClr val="FFFFFF"/>
                </a:solidFill>
                <a:latin typeface="Trebuchet MS"/>
                <a:cs typeface="Trebuchet MS"/>
              </a:rPr>
              <a:t>system</a:t>
            </a:r>
            <a:endParaRPr sz="1300">
              <a:latin typeface="Trebuchet MS"/>
              <a:cs typeface="Trebuchet MS"/>
            </a:endParaRPr>
          </a:p>
          <a:p>
            <a:pPr marL="469900" marR="413384" indent="-299085">
              <a:lnSpc>
                <a:spcPct val="114599"/>
              </a:lnSpc>
              <a:spcBef>
                <a:spcPts val="10"/>
              </a:spcBef>
              <a:buClr>
                <a:srgbClr val="000000"/>
              </a:buClr>
              <a:buSzPct val="84615"/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Integrate</a:t>
            </a:r>
            <a:r>
              <a:rPr sz="13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13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popular</a:t>
            </a:r>
            <a:r>
              <a:rPr sz="13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payment</a:t>
            </a:r>
            <a:r>
              <a:rPr sz="13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55" dirty="0">
                <a:solidFill>
                  <a:srgbClr val="FFFFFF"/>
                </a:solidFill>
                <a:latin typeface="Trebuchet MS"/>
                <a:cs typeface="Trebuchet MS"/>
              </a:rPr>
              <a:t>gateways</a:t>
            </a:r>
            <a:r>
              <a:rPr sz="13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sz="1300" spc="-3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5" dirty="0">
                <a:solidFill>
                  <a:srgbClr val="FFFFFF"/>
                </a:solidFill>
                <a:latin typeface="Trebuchet MS"/>
                <a:cs typeface="Trebuchet MS"/>
              </a:rPr>
              <a:t>secure</a:t>
            </a:r>
            <a:r>
              <a:rPr sz="13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3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rebuchet MS"/>
                <a:cs typeface="Trebuchet MS"/>
              </a:rPr>
              <a:t>reliable</a:t>
            </a:r>
            <a:r>
              <a:rPr sz="13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payment</a:t>
            </a:r>
            <a:r>
              <a:rPr sz="13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55" dirty="0">
                <a:solidFill>
                  <a:srgbClr val="FFFFFF"/>
                </a:solidFill>
                <a:latin typeface="Trebuchet MS"/>
                <a:cs typeface="Trebuchet MS"/>
              </a:rPr>
              <a:t>processing</a:t>
            </a:r>
            <a:endParaRPr sz="1300">
              <a:latin typeface="Trebuchet MS"/>
              <a:cs typeface="Trebuchet MS"/>
            </a:endParaRPr>
          </a:p>
          <a:p>
            <a:pPr marL="469900" marR="5080" indent="-299085">
              <a:lnSpc>
                <a:spcPct val="114599"/>
              </a:lnSpc>
              <a:spcBef>
                <a:spcPts val="15"/>
              </a:spcBef>
              <a:buClr>
                <a:srgbClr val="000000"/>
              </a:buClr>
              <a:buSzPct val="84615"/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Provide</a:t>
            </a:r>
            <a:r>
              <a:rPr sz="13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sz="13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admin</a:t>
            </a:r>
            <a:r>
              <a:rPr sz="13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interface</a:t>
            </a:r>
            <a:r>
              <a:rPr sz="13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13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50" dirty="0">
                <a:solidFill>
                  <a:srgbClr val="FFFFFF"/>
                </a:solidFill>
                <a:latin typeface="Trebuchet MS"/>
                <a:cs typeface="Trebuchet MS"/>
              </a:rPr>
              <a:t>managing</a:t>
            </a:r>
            <a:r>
              <a:rPr sz="13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products, </a:t>
            </a:r>
            <a:r>
              <a:rPr sz="1300" spc="-3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rebuchet MS"/>
                <a:cs typeface="Trebuchet MS"/>
              </a:rPr>
              <a:t>orders,</a:t>
            </a:r>
            <a:r>
              <a:rPr sz="13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3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5" dirty="0">
                <a:solidFill>
                  <a:srgbClr val="FFFFFF"/>
                </a:solidFill>
                <a:latin typeface="Trebuchet MS"/>
                <a:cs typeface="Trebuchet MS"/>
              </a:rPr>
              <a:t>customers</a:t>
            </a:r>
            <a:endParaRPr sz="1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995" y="735279"/>
            <a:ext cx="256921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i="0" spc="114" dirty="0">
                <a:latin typeface="Trebuchet MS"/>
                <a:cs typeface="Trebuchet MS"/>
              </a:rPr>
              <a:t>SOFTWA</a:t>
            </a:r>
            <a:r>
              <a:rPr sz="1500" i="0" spc="100" dirty="0">
                <a:latin typeface="Trebuchet MS"/>
                <a:cs typeface="Trebuchet MS"/>
              </a:rPr>
              <a:t>RE</a:t>
            </a:r>
            <a:r>
              <a:rPr sz="1500" i="0" spc="-120" dirty="0">
                <a:latin typeface="Trebuchet MS"/>
                <a:cs typeface="Trebuchet MS"/>
              </a:rPr>
              <a:t> </a:t>
            </a:r>
            <a:r>
              <a:rPr sz="1500" i="0" spc="120" dirty="0">
                <a:latin typeface="Trebuchet MS"/>
                <a:cs typeface="Trebuchet MS"/>
              </a:rPr>
              <a:t>R</a:t>
            </a:r>
            <a:r>
              <a:rPr sz="1500" i="0" spc="90" dirty="0">
                <a:latin typeface="Trebuchet MS"/>
                <a:cs typeface="Trebuchet MS"/>
              </a:rPr>
              <a:t>E</a:t>
            </a:r>
            <a:r>
              <a:rPr sz="1500" i="0" spc="85" dirty="0">
                <a:latin typeface="Trebuchet MS"/>
                <a:cs typeface="Trebuchet MS"/>
              </a:rPr>
              <a:t>QU</a:t>
            </a:r>
            <a:r>
              <a:rPr sz="1500" i="0" spc="30" dirty="0">
                <a:latin typeface="Trebuchet MS"/>
                <a:cs typeface="Trebuchet MS"/>
              </a:rPr>
              <a:t>I</a:t>
            </a:r>
            <a:r>
              <a:rPr sz="1500" i="0" spc="114" dirty="0">
                <a:latin typeface="Trebuchet MS"/>
                <a:cs typeface="Trebuchet MS"/>
              </a:rPr>
              <a:t>R</a:t>
            </a:r>
            <a:r>
              <a:rPr sz="1500" i="0" spc="100" dirty="0">
                <a:latin typeface="Trebuchet MS"/>
                <a:cs typeface="Trebuchet MS"/>
              </a:rPr>
              <a:t>E</a:t>
            </a:r>
            <a:r>
              <a:rPr sz="1500" i="0" spc="200" dirty="0">
                <a:latin typeface="Trebuchet MS"/>
                <a:cs typeface="Trebuchet MS"/>
              </a:rPr>
              <a:t>M</a:t>
            </a:r>
            <a:r>
              <a:rPr sz="1500" i="0" spc="150" dirty="0">
                <a:latin typeface="Trebuchet MS"/>
                <a:cs typeface="Trebuchet MS"/>
              </a:rPr>
              <a:t>E</a:t>
            </a:r>
            <a:r>
              <a:rPr sz="1500" i="0" spc="90" dirty="0">
                <a:latin typeface="Trebuchet MS"/>
                <a:cs typeface="Trebuchet MS"/>
              </a:rPr>
              <a:t>NT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i="0" spc="105" dirty="0">
                <a:latin typeface="Trebuchet MS"/>
                <a:cs typeface="Trebuchet MS"/>
              </a:rPr>
              <a:t>SPECIFICATION(SRS)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3520" y="1487550"/>
            <a:ext cx="4174490" cy="2124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10" dirty="0">
                <a:solidFill>
                  <a:srgbClr val="FFFFFF"/>
                </a:solidFill>
                <a:latin typeface="Trebuchet MS"/>
                <a:cs typeface="Trebuchet MS"/>
              </a:rPr>
              <a:t>Deliverables:</a:t>
            </a:r>
            <a:endParaRPr sz="1300">
              <a:latin typeface="Trebuchet MS"/>
              <a:cs typeface="Trebuchet MS"/>
            </a:endParaRPr>
          </a:p>
          <a:p>
            <a:pPr marL="12700" marR="5080" indent="39370">
              <a:lnSpc>
                <a:spcPct val="114599"/>
              </a:lnSpc>
              <a:spcBef>
                <a:spcPts val="1215"/>
              </a:spcBef>
            </a:pP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3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following</a:t>
            </a:r>
            <a:r>
              <a:rPr sz="13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sz="13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3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deliverables</a:t>
            </a:r>
            <a:r>
              <a:rPr sz="13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13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3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ecommerce </a:t>
            </a:r>
            <a:r>
              <a:rPr sz="1300" spc="-3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sz="13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application:</a:t>
            </a:r>
            <a:endParaRPr sz="1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rebuchet MS"/>
              <a:cs typeface="Trebuchet MS"/>
            </a:endParaRPr>
          </a:p>
          <a:p>
            <a:pPr marL="469900" indent="-299085">
              <a:lnSpc>
                <a:spcPct val="100000"/>
              </a:lnSpc>
              <a:buClr>
                <a:srgbClr val="000000"/>
              </a:buClr>
              <a:buSzPct val="84615"/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300" spc="55" dirty="0">
                <a:solidFill>
                  <a:srgbClr val="FFFFFF"/>
                </a:solidFill>
                <a:latin typeface="Trebuchet MS"/>
                <a:cs typeface="Trebuchet MS"/>
              </a:rPr>
              <a:t>User</a:t>
            </a:r>
            <a:r>
              <a:rPr sz="13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interface</a:t>
            </a:r>
            <a:r>
              <a:rPr sz="13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55" dirty="0">
                <a:solidFill>
                  <a:srgbClr val="FFFFFF"/>
                </a:solidFill>
                <a:latin typeface="Trebuchet MS"/>
                <a:cs typeface="Trebuchet MS"/>
              </a:rPr>
              <a:t>design</a:t>
            </a:r>
            <a:endParaRPr sz="1300">
              <a:latin typeface="Trebuchet MS"/>
              <a:cs typeface="Trebuchet MS"/>
            </a:endParaRPr>
          </a:p>
          <a:p>
            <a:pPr marL="469900" indent="-299085">
              <a:lnSpc>
                <a:spcPct val="100000"/>
              </a:lnSpc>
              <a:spcBef>
                <a:spcPts val="229"/>
              </a:spcBef>
              <a:buClr>
                <a:srgbClr val="000000"/>
              </a:buClr>
              <a:buSzPct val="84615"/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Application</a:t>
            </a:r>
            <a:r>
              <a:rPr sz="13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code</a:t>
            </a:r>
            <a:endParaRPr sz="1300">
              <a:latin typeface="Trebuchet MS"/>
              <a:cs typeface="Trebuchet MS"/>
            </a:endParaRPr>
          </a:p>
          <a:p>
            <a:pPr marL="469900" indent="-299085">
              <a:lnSpc>
                <a:spcPct val="100000"/>
              </a:lnSpc>
              <a:spcBef>
                <a:spcPts val="240"/>
              </a:spcBef>
              <a:buClr>
                <a:srgbClr val="000000"/>
              </a:buClr>
              <a:buSzPct val="84615"/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300" spc="45" dirty="0">
                <a:solidFill>
                  <a:srgbClr val="FFFFFF"/>
                </a:solidFill>
                <a:latin typeface="Trebuchet MS"/>
                <a:cs typeface="Trebuchet MS"/>
              </a:rPr>
              <a:t>Database</a:t>
            </a:r>
            <a:r>
              <a:rPr sz="13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50" dirty="0">
                <a:solidFill>
                  <a:srgbClr val="FFFFFF"/>
                </a:solidFill>
                <a:latin typeface="Trebuchet MS"/>
                <a:cs typeface="Trebuchet MS"/>
              </a:rPr>
              <a:t>schema</a:t>
            </a:r>
            <a:endParaRPr sz="1300">
              <a:latin typeface="Trebuchet MS"/>
              <a:cs typeface="Trebuchet MS"/>
            </a:endParaRPr>
          </a:p>
          <a:p>
            <a:pPr marL="469900" indent="-299085">
              <a:lnSpc>
                <a:spcPct val="100000"/>
              </a:lnSpc>
              <a:spcBef>
                <a:spcPts val="229"/>
              </a:spcBef>
              <a:buClr>
                <a:srgbClr val="000000"/>
              </a:buClr>
              <a:buSzPct val="84615"/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300" spc="35" dirty="0">
                <a:solidFill>
                  <a:srgbClr val="FFFFFF"/>
                </a:solidFill>
                <a:latin typeface="Trebuchet MS"/>
                <a:cs typeface="Trebuchet MS"/>
              </a:rPr>
              <a:t>Test</a:t>
            </a:r>
            <a:r>
              <a:rPr sz="13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75" dirty="0">
                <a:solidFill>
                  <a:srgbClr val="FFFFFF"/>
                </a:solidFill>
                <a:latin typeface="Trebuchet MS"/>
                <a:cs typeface="Trebuchet MS"/>
              </a:rPr>
              <a:t>cases</a:t>
            </a:r>
            <a:r>
              <a:rPr sz="13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3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test</a:t>
            </a:r>
            <a:r>
              <a:rPr sz="13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5" dirty="0">
                <a:solidFill>
                  <a:srgbClr val="FFFFFF"/>
                </a:solidFill>
                <a:latin typeface="Trebuchet MS"/>
                <a:cs typeface="Trebuchet MS"/>
              </a:rPr>
              <a:t>results</a:t>
            </a:r>
            <a:endParaRPr sz="1300">
              <a:latin typeface="Trebuchet MS"/>
              <a:cs typeface="Trebuchet MS"/>
            </a:endParaRPr>
          </a:p>
          <a:p>
            <a:pPr marL="469900" indent="-299085">
              <a:lnSpc>
                <a:spcPct val="100000"/>
              </a:lnSpc>
              <a:spcBef>
                <a:spcPts val="240"/>
              </a:spcBef>
              <a:buClr>
                <a:srgbClr val="000000"/>
              </a:buClr>
              <a:buSzPct val="84615"/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300" spc="55" dirty="0">
                <a:solidFill>
                  <a:srgbClr val="FFFFFF"/>
                </a:solidFill>
                <a:latin typeface="Trebuchet MS"/>
                <a:cs typeface="Trebuchet MS"/>
              </a:rPr>
              <a:t>User</a:t>
            </a:r>
            <a:r>
              <a:rPr sz="13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technical</a:t>
            </a:r>
            <a:r>
              <a:rPr sz="13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documentation</a:t>
            </a:r>
            <a:endParaRPr sz="1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995" y="735279"/>
            <a:ext cx="256921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i="0" spc="114" dirty="0">
                <a:latin typeface="Trebuchet MS"/>
                <a:cs typeface="Trebuchet MS"/>
              </a:rPr>
              <a:t>SOFTWA</a:t>
            </a:r>
            <a:r>
              <a:rPr sz="1500" i="0" spc="100" dirty="0">
                <a:latin typeface="Trebuchet MS"/>
                <a:cs typeface="Trebuchet MS"/>
              </a:rPr>
              <a:t>RE</a:t>
            </a:r>
            <a:r>
              <a:rPr sz="1500" i="0" spc="-120" dirty="0">
                <a:latin typeface="Trebuchet MS"/>
                <a:cs typeface="Trebuchet MS"/>
              </a:rPr>
              <a:t> </a:t>
            </a:r>
            <a:r>
              <a:rPr sz="1500" i="0" spc="120" dirty="0">
                <a:latin typeface="Trebuchet MS"/>
                <a:cs typeface="Trebuchet MS"/>
              </a:rPr>
              <a:t>R</a:t>
            </a:r>
            <a:r>
              <a:rPr sz="1500" i="0" spc="90" dirty="0">
                <a:latin typeface="Trebuchet MS"/>
                <a:cs typeface="Trebuchet MS"/>
              </a:rPr>
              <a:t>E</a:t>
            </a:r>
            <a:r>
              <a:rPr sz="1500" i="0" spc="85" dirty="0">
                <a:latin typeface="Trebuchet MS"/>
                <a:cs typeface="Trebuchet MS"/>
              </a:rPr>
              <a:t>QU</a:t>
            </a:r>
            <a:r>
              <a:rPr sz="1500" i="0" spc="30" dirty="0">
                <a:latin typeface="Trebuchet MS"/>
                <a:cs typeface="Trebuchet MS"/>
              </a:rPr>
              <a:t>I</a:t>
            </a:r>
            <a:r>
              <a:rPr sz="1500" i="0" spc="114" dirty="0">
                <a:latin typeface="Trebuchet MS"/>
                <a:cs typeface="Trebuchet MS"/>
              </a:rPr>
              <a:t>R</a:t>
            </a:r>
            <a:r>
              <a:rPr sz="1500" i="0" spc="100" dirty="0">
                <a:latin typeface="Trebuchet MS"/>
                <a:cs typeface="Trebuchet MS"/>
              </a:rPr>
              <a:t>E</a:t>
            </a:r>
            <a:r>
              <a:rPr sz="1500" i="0" spc="200" dirty="0">
                <a:latin typeface="Trebuchet MS"/>
                <a:cs typeface="Trebuchet MS"/>
              </a:rPr>
              <a:t>M</a:t>
            </a:r>
            <a:r>
              <a:rPr sz="1500" i="0" spc="150" dirty="0">
                <a:latin typeface="Trebuchet MS"/>
                <a:cs typeface="Trebuchet MS"/>
              </a:rPr>
              <a:t>E</a:t>
            </a:r>
            <a:r>
              <a:rPr sz="1500" i="0" spc="90" dirty="0">
                <a:latin typeface="Trebuchet MS"/>
                <a:cs typeface="Trebuchet MS"/>
              </a:rPr>
              <a:t>NT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i="0" spc="105" dirty="0">
                <a:latin typeface="Trebuchet MS"/>
                <a:cs typeface="Trebuchet MS"/>
              </a:rPr>
              <a:t>SPECIFICATION(SRS)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3520" y="1487550"/>
            <a:ext cx="4267200" cy="2124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65" dirty="0">
                <a:solidFill>
                  <a:srgbClr val="FFFFFF"/>
                </a:solidFill>
                <a:latin typeface="Trebuchet MS"/>
                <a:cs typeface="Trebuchet MS"/>
              </a:rPr>
              <a:t>Ris</a:t>
            </a:r>
            <a:r>
              <a:rPr sz="1300" spc="70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13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2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300" spc="45" dirty="0">
                <a:solidFill>
                  <a:srgbClr val="FFFFFF"/>
                </a:solidFill>
                <a:latin typeface="Trebuchet MS"/>
                <a:cs typeface="Trebuchet MS"/>
              </a:rPr>
              <a:t>anage</a:t>
            </a:r>
            <a:r>
              <a:rPr sz="1300" spc="6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300" spc="-100" dirty="0">
                <a:solidFill>
                  <a:srgbClr val="FFFFFF"/>
                </a:solidFill>
                <a:latin typeface="Trebuchet MS"/>
                <a:cs typeface="Trebuchet MS"/>
              </a:rPr>
              <a:t>t:</a:t>
            </a:r>
            <a:endParaRPr sz="1300">
              <a:latin typeface="Trebuchet MS"/>
              <a:cs typeface="Trebuchet MS"/>
            </a:endParaRPr>
          </a:p>
          <a:p>
            <a:pPr marL="12700" marR="602615" indent="39370">
              <a:lnSpc>
                <a:spcPct val="114599"/>
              </a:lnSpc>
              <a:spcBef>
                <a:spcPts val="1215"/>
              </a:spcBef>
            </a:pP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3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following</a:t>
            </a:r>
            <a:r>
              <a:rPr sz="13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55" dirty="0">
                <a:solidFill>
                  <a:srgbClr val="FFFFFF"/>
                </a:solidFill>
                <a:latin typeface="Trebuchet MS"/>
                <a:cs typeface="Trebuchet MS"/>
              </a:rPr>
              <a:t>risks</a:t>
            </a:r>
            <a:r>
              <a:rPr sz="13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have</a:t>
            </a:r>
            <a:r>
              <a:rPr sz="13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been</a:t>
            </a:r>
            <a:r>
              <a:rPr sz="13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identified</a:t>
            </a:r>
            <a:r>
              <a:rPr sz="13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13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300" spc="-3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ecommerce</a:t>
            </a:r>
            <a:r>
              <a:rPr sz="13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application:</a:t>
            </a:r>
            <a:endParaRPr sz="1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rebuchet MS"/>
              <a:cs typeface="Trebuchet MS"/>
            </a:endParaRPr>
          </a:p>
          <a:p>
            <a:pPr marL="469900" indent="-299085">
              <a:lnSpc>
                <a:spcPct val="100000"/>
              </a:lnSpc>
              <a:buClr>
                <a:srgbClr val="000000"/>
              </a:buClr>
              <a:buSzPct val="84615"/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Security</a:t>
            </a:r>
            <a:r>
              <a:rPr sz="13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55" dirty="0">
                <a:solidFill>
                  <a:srgbClr val="FFFFFF"/>
                </a:solidFill>
                <a:latin typeface="Trebuchet MS"/>
                <a:cs typeface="Trebuchet MS"/>
              </a:rPr>
              <a:t>risks</a:t>
            </a:r>
            <a:r>
              <a:rPr sz="13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65" dirty="0">
                <a:solidFill>
                  <a:srgbClr val="FFFFFF"/>
                </a:solidFill>
                <a:latin typeface="Trebuchet MS"/>
                <a:cs typeface="Trebuchet MS"/>
              </a:rPr>
              <a:t>such</a:t>
            </a:r>
            <a:r>
              <a:rPr sz="13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80" dirty="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sz="13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3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breaches</a:t>
            </a:r>
            <a:r>
              <a:rPr sz="13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3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50" dirty="0">
                <a:solidFill>
                  <a:srgbClr val="FFFFFF"/>
                </a:solidFill>
                <a:latin typeface="Trebuchet MS"/>
                <a:cs typeface="Trebuchet MS"/>
              </a:rPr>
              <a:t>hacking</a:t>
            </a:r>
            <a:endParaRPr sz="13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229"/>
              </a:spcBef>
            </a:pP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attempts</a:t>
            </a:r>
            <a:endParaRPr sz="1300">
              <a:latin typeface="Trebuchet MS"/>
              <a:cs typeface="Trebuchet MS"/>
            </a:endParaRPr>
          </a:p>
          <a:p>
            <a:pPr marL="469900" indent="-299085">
              <a:lnSpc>
                <a:spcPct val="100000"/>
              </a:lnSpc>
              <a:spcBef>
                <a:spcPts val="240"/>
              </a:spcBef>
              <a:buClr>
                <a:srgbClr val="000000"/>
              </a:buClr>
              <a:buSzPct val="84615"/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300" spc="35" dirty="0">
                <a:solidFill>
                  <a:srgbClr val="FFFFFF"/>
                </a:solidFill>
                <a:latin typeface="Trebuchet MS"/>
                <a:cs typeface="Trebuchet MS"/>
              </a:rPr>
              <a:t>Payment</a:t>
            </a:r>
            <a:r>
              <a:rPr sz="13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55" dirty="0">
                <a:solidFill>
                  <a:srgbClr val="FFFFFF"/>
                </a:solidFill>
                <a:latin typeface="Trebuchet MS"/>
                <a:cs typeface="Trebuchet MS"/>
              </a:rPr>
              <a:t>processing</a:t>
            </a:r>
            <a:r>
              <a:rPr sz="13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failures</a:t>
            </a:r>
            <a:r>
              <a:rPr sz="13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3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disputes</a:t>
            </a:r>
            <a:endParaRPr sz="1300">
              <a:latin typeface="Trebuchet MS"/>
              <a:cs typeface="Trebuchet MS"/>
            </a:endParaRPr>
          </a:p>
          <a:p>
            <a:pPr marL="469900" marR="149225" indent="-299085">
              <a:lnSpc>
                <a:spcPts val="1800"/>
              </a:lnSpc>
              <a:spcBef>
                <a:spcPts val="90"/>
              </a:spcBef>
              <a:buClr>
                <a:srgbClr val="000000"/>
              </a:buClr>
              <a:buSzPct val="84615"/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Technical</a:t>
            </a:r>
            <a:r>
              <a:rPr sz="13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failures</a:t>
            </a:r>
            <a:r>
              <a:rPr sz="13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65" dirty="0">
                <a:solidFill>
                  <a:srgbClr val="FFFFFF"/>
                </a:solidFill>
                <a:latin typeface="Trebuchet MS"/>
                <a:cs typeface="Trebuchet MS"/>
              </a:rPr>
              <a:t>such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80" dirty="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sz="13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server</a:t>
            </a:r>
            <a:r>
              <a:rPr sz="13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downtime</a:t>
            </a:r>
            <a:r>
              <a:rPr sz="13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1300" spc="-3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database</a:t>
            </a:r>
            <a:r>
              <a:rPr sz="13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corruption</a:t>
            </a:r>
            <a:endParaRPr sz="1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995" y="735279"/>
            <a:ext cx="256921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i="0" spc="114" dirty="0">
                <a:latin typeface="Trebuchet MS"/>
                <a:cs typeface="Trebuchet MS"/>
              </a:rPr>
              <a:t>SOFTWA</a:t>
            </a:r>
            <a:r>
              <a:rPr sz="1500" i="0" spc="100" dirty="0">
                <a:latin typeface="Trebuchet MS"/>
                <a:cs typeface="Trebuchet MS"/>
              </a:rPr>
              <a:t>RE</a:t>
            </a:r>
            <a:r>
              <a:rPr sz="1500" i="0" spc="-120" dirty="0">
                <a:latin typeface="Trebuchet MS"/>
                <a:cs typeface="Trebuchet MS"/>
              </a:rPr>
              <a:t> </a:t>
            </a:r>
            <a:r>
              <a:rPr sz="1500" i="0" spc="120" dirty="0">
                <a:latin typeface="Trebuchet MS"/>
                <a:cs typeface="Trebuchet MS"/>
              </a:rPr>
              <a:t>R</a:t>
            </a:r>
            <a:r>
              <a:rPr sz="1500" i="0" spc="90" dirty="0">
                <a:latin typeface="Trebuchet MS"/>
                <a:cs typeface="Trebuchet MS"/>
              </a:rPr>
              <a:t>E</a:t>
            </a:r>
            <a:r>
              <a:rPr sz="1500" i="0" spc="85" dirty="0">
                <a:latin typeface="Trebuchet MS"/>
                <a:cs typeface="Trebuchet MS"/>
              </a:rPr>
              <a:t>QU</a:t>
            </a:r>
            <a:r>
              <a:rPr sz="1500" i="0" spc="30" dirty="0">
                <a:latin typeface="Trebuchet MS"/>
                <a:cs typeface="Trebuchet MS"/>
              </a:rPr>
              <a:t>I</a:t>
            </a:r>
            <a:r>
              <a:rPr sz="1500" i="0" spc="114" dirty="0">
                <a:latin typeface="Trebuchet MS"/>
                <a:cs typeface="Trebuchet MS"/>
              </a:rPr>
              <a:t>R</a:t>
            </a:r>
            <a:r>
              <a:rPr sz="1500" i="0" spc="100" dirty="0">
                <a:latin typeface="Trebuchet MS"/>
                <a:cs typeface="Trebuchet MS"/>
              </a:rPr>
              <a:t>E</a:t>
            </a:r>
            <a:r>
              <a:rPr sz="1500" i="0" spc="200" dirty="0">
                <a:latin typeface="Trebuchet MS"/>
                <a:cs typeface="Trebuchet MS"/>
              </a:rPr>
              <a:t>M</a:t>
            </a:r>
            <a:r>
              <a:rPr sz="1500" i="0" spc="150" dirty="0">
                <a:latin typeface="Trebuchet MS"/>
                <a:cs typeface="Trebuchet MS"/>
              </a:rPr>
              <a:t>E</a:t>
            </a:r>
            <a:r>
              <a:rPr sz="1500" i="0" spc="90" dirty="0">
                <a:latin typeface="Trebuchet MS"/>
                <a:cs typeface="Trebuchet MS"/>
              </a:rPr>
              <a:t>NT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i="0" spc="105" dirty="0">
                <a:latin typeface="Trebuchet MS"/>
                <a:cs typeface="Trebuchet MS"/>
              </a:rPr>
              <a:t>SPECIFICATION(SRS)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3520" y="1487550"/>
            <a:ext cx="4260850" cy="3263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65" dirty="0">
                <a:solidFill>
                  <a:srgbClr val="FFFFFF"/>
                </a:solidFill>
                <a:latin typeface="Trebuchet MS"/>
                <a:cs typeface="Trebuchet MS"/>
              </a:rPr>
              <a:t>Ris</a:t>
            </a:r>
            <a:r>
              <a:rPr sz="1300" spc="70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13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2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300" spc="-40" dirty="0">
                <a:solidFill>
                  <a:srgbClr val="FFFFFF"/>
                </a:solidFill>
                <a:latin typeface="Trebuchet MS"/>
                <a:cs typeface="Trebuchet MS"/>
              </a:rPr>
              <a:t>iti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gation:</a:t>
            </a:r>
            <a:endParaRPr sz="1300">
              <a:latin typeface="Trebuchet MS"/>
              <a:cs typeface="Trebuchet MS"/>
            </a:endParaRPr>
          </a:p>
          <a:p>
            <a:pPr marL="12700" marR="205740" indent="39370">
              <a:lnSpc>
                <a:spcPct val="114599"/>
              </a:lnSpc>
              <a:spcBef>
                <a:spcPts val="1215"/>
              </a:spcBef>
            </a:pP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3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following</a:t>
            </a:r>
            <a:r>
              <a:rPr sz="13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strategies</a:t>
            </a:r>
            <a:r>
              <a:rPr sz="13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will</a:t>
            </a:r>
            <a:r>
              <a:rPr sz="13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sz="13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60" dirty="0">
                <a:solidFill>
                  <a:srgbClr val="FFFFFF"/>
                </a:solidFill>
                <a:latin typeface="Trebuchet MS"/>
                <a:cs typeface="Trebuchet MS"/>
              </a:rPr>
              <a:t>used</a:t>
            </a:r>
            <a:r>
              <a:rPr sz="13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3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mitigate</a:t>
            </a:r>
            <a:r>
              <a:rPr sz="13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300" spc="-3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identified</a:t>
            </a:r>
            <a:r>
              <a:rPr sz="13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risks:</a:t>
            </a:r>
            <a:endParaRPr sz="1300">
              <a:latin typeface="Trebuchet MS"/>
              <a:cs typeface="Trebuchet MS"/>
            </a:endParaRPr>
          </a:p>
          <a:p>
            <a:pPr marL="469900" marR="9525" indent="-299085">
              <a:lnSpc>
                <a:spcPct val="115100"/>
              </a:lnSpc>
              <a:spcBef>
                <a:spcPts val="1205"/>
              </a:spcBef>
              <a:buClr>
                <a:srgbClr val="000000"/>
              </a:buClr>
              <a:buSzPct val="84615"/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Implement</a:t>
            </a:r>
            <a:r>
              <a:rPr sz="13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5" dirty="0">
                <a:solidFill>
                  <a:srgbClr val="FFFFFF"/>
                </a:solidFill>
                <a:latin typeface="Trebuchet MS"/>
                <a:cs typeface="Trebuchet MS"/>
              </a:rPr>
              <a:t>secure</a:t>
            </a:r>
            <a:r>
              <a:rPr sz="13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5" dirty="0">
                <a:solidFill>
                  <a:srgbClr val="FFFFFF"/>
                </a:solidFill>
                <a:latin typeface="Trebuchet MS"/>
                <a:cs typeface="Trebuchet MS"/>
              </a:rPr>
              <a:t>coding</a:t>
            </a:r>
            <a:r>
              <a:rPr sz="13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practices</a:t>
            </a:r>
            <a:r>
              <a:rPr sz="13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3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rebuchet MS"/>
                <a:cs typeface="Trebuchet MS"/>
              </a:rPr>
              <a:t>regularly </a:t>
            </a:r>
            <a:r>
              <a:rPr sz="1300" spc="-3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update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security </a:t>
            </a:r>
            <a:r>
              <a:rPr sz="1300" spc="50" dirty="0">
                <a:solidFill>
                  <a:srgbClr val="FFFFFF"/>
                </a:solidFill>
                <a:latin typeface="Trebuchet MS"/>
                <a:cs typeface="Trebuchet MS"/>
              </a:rPr>
              <a:t>measures </a:t>
            </a:r>
            <a:r>
              <a:rPr sz="1300" spc="10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prevent </a:t>
            </a: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breaches</a:t>
            </a:r>
            <a:r>
              <a:rPr sz="13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3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50" dirty="0">
                <a:solidFill>
                  <a:srgbClr val="FFFFFF"/>
                </a:solidFill>
                <a:latin typeface="Trebuchet MS"/>
                <a:cs typeface="Trebuchet MS"/>
              </a:rPr>
              <a:t>hacking</a:t>
            </a:r>
            <a:r>
              <a:rPr sz="13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attempts</a:t>
            </a:r>
            <a:endParaRPr sz="1300">
              <a:latin typeface="Trebuchet MS"/>
              <a:cs typeface="Trebuchet MS"/>
            </a:endParaRPr>
          </a:p>
          <a:p>
            <a:pPr marL="469900" indent="-299085">
              <a:lnSpc>
                <a:spcPct val="100000"/>
              </a:lnSpc>
              <a:spcBef>
                <a:spcPts val="225"/>
              </a:spcBef>
              <a:buClr>
                <a:srgbClr val="000000"/>
              </a:buClr>
              <a:buSzPct val="84615"/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300" spc="55" dirty="0">
                <a:solidFill>
                  <a:srgbClr val="FFFFFF"/>
                </a:solidFill>
                <a:latin typeface="Trebuchet MS"/>
                <a:cs typeface="Trebuchet MS"/>
              </a:rPr>
              <a:t>Work</a:t>
            </a:r>
            <a:r>
              <a:rPr sz="13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13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reputable</a:t>
            </a:r>
            <a:r>
              <a:rPr sz="13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payment</a:t>
            </a:r>
            <a:r>
              <a:rPr sz="13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5" dirty="0">
                <a:solidFill>
                  <a:srgbClr val="FFFFFF"/>
                </a:solidFill>
                <a:latin typeface="Trebuchet MS"/>
                <a:cs typeface="Trebuchet MS"/>
              </a:rPr>
              <a:t>gateway</a:t>
            </a:r>
            <a:r>
              <a:rPr sz="13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providers</a:t>
            </a:r>
            <a:endParaRPr sz="1300">
              <a:latin typeface="Trebuchet MS"/>
              <a:cs typeface="Trebuchet MS"/>
            </a:endParaRPr>
          </a:p>
          <a:p>
            <a:pPr marL="469900" marR="225425">
              <a:lnSpc>
                <a:spcPct val="115100"/>
              </a:lnSpc>
              <a:spcBef>
                <a:spcPts val="5"/>
              </a:spcBef>
            </a:pP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implement</a:t>
            </a:r>
            <a:r>
              <a:rPr sz="13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fraud</a:t>
            </a:r>
            <a:r>
              <a:rPr sz="13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detection</a:t>
            </a:r>
            <a:r>
              <a:rPr sz="13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rebuchet MS"/>
                <a:cs typeface="Trebuchet MS"/>
              </a:rPr>
              <a:t>prevention </a:t>
            </a:r>
            <a:r>
              <a:rPr sz="1300" spc="-3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50" dirty="0">
                <a:solidFill>
                  <a:srgbClr val="FFFFFF"/>
                </a:solidFill>
                <a:latin typeface="Trebuchet MS"/>
                <a:cs typeface="Trebuchet MS"/>
              </a:rPr>
              <a:t>measures </a:t>
            </a:r>
            <a:r>
              <a:rPr sz="1300" spc="10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reduce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300" spc="35" dirty="0">
                <a:solidFill>
                  <a:srgbClr val="FFFFFF"/>
                </a:solidFill>
                <a:latin typeface="Trebuchet MS"/>
                <a:cs typeface="Trebuchet MS"/>
              </a:rPr>
              <a:t>risk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payment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55" dirty="0">
                <a:solidFill>
                  <a:srgbClr val="FFFFFF"/>
                </a:solidFill>
                <a:latin typeface="Trebuchet MS"/>
                <a:cs typeface="Trebuchet MS"/>
              </a:rPr>
              <a:t>processing</a:t>
            </a:r>
            <a:r>
              <a:rPr sz="13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failures</a:t>
            </a:r>
            <a:r>
              <a:rPr sz="13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3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disputes</a:t>
            </a:r>
            <a:endParaRPr sz="1300">
              <a:latin typeface="Trebuchet MS"/>
              <a:cs typeface="Trebuchet MS"/>
            </a:endParaRPr>
          </a:p>
          <a:p>
            <a:pPr marL="469900" indent="-299085">
              <a:lnSpc>
                <a:spcPct val="100000"/>
              </a:lnSpc>
              <a:spcBef>
                <a:spcPts val="229"/>
              </a:spcBef>
              <a:buClr>
                <a:srgbClr val="000000"/>
              </a:buClr>
              <a:buSzPct val="84615"/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Implement</a:t>
            </a:r>
            <a:r>
              <a:rPr sz="13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3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rebuchet MS"/>
                <a:cs typeface="Trebuchet MS"/>
              </a:rPr>
              <a:t>disaster</a:t>
            </a:r>
            <a:r>
              <a:rPr sz="13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recovery</a:t>
            </a:r>
            <a:r>
              <a:rPr sz="13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plan</a:t>
            </a:r>
            <a:r>
              <a:rPr sz="13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3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rebuchet MS"/>
                <a:cs typeface="Trebuchet MS"/>
              </a:rPr>
              <a:t>regularly</a:t>
            </a:r>
            <a:endParaRPr sz="1300">
              <a:latin typeface="Trebuchet MS"/>
              <a:cs typeface="Trebuchet MS"/>
            </a:endParaRPr>
          </a:p>
          <a:p>
            <a:pPr marL="469900" marR="5080">
              <a:lnSpc>
                <a:spcPct val="114599"/>
              </a:lnSpc>
              <a:spcBef>
                <a:spcPts val="10"/>
              </a:spcBef>
            </a:pPr>
            <a:r>
              <a:rPr sz="1300" spc="50" dirty="0">
                <a:solidFill>
                  <a:srgbClr val="FFFFFF"/>
                </a:solidFill>
                <a:latin typeface="Trebuchet MS"/>
                <a:cs typeface="Trebuchet MS"/>
              </a:rPr>
              <a:t>backup</a:t>
            </a:r>
            <a:r>
              <a:rPr sz="13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3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3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prevent</a:t>
            </a:r>
            <a:r>
              <a:rPr sz="13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technical</a:t>
            </a:r>
            <a:r>
              <a:rPr sz="13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failures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65" dirty="0">
                <a:solidFill>
                  <a:srgbClr val="FFFFFF"/>
                </a:solidFill>
                <a:latin typeface="Trebuchet MS"/>
                <a:cs typeface="Trebuchet MS"/>
              </a:rPr>
              <a:t>such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80" dirty="0">
                <a:solidFill>
                  <a:srgbClr val="FFFFFF"/>
                </a:solidFill>
                <a:latin typeface="Trebuchet MS"/>
                <a:cs typeface="Trebuchet MS"/>
              </a:rPr>
              <a:t>as </a:t>
            </a:r>
            <a:r>
              <a:rPr sz="1300" spc="-3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server</a:t>
            </a:r>
            <a:r>
              <a:rPr sz="13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downtime</a:t>
            </a:r>
            <a:r>
              <a:rPr sz="13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3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database</a:t>
            </a:r>
            <a:r>
              <a:rPr sz="13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corruption.</a:t>
            </a:r>
            <a:endParaRPr sz="1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819</Words>
  <Application>Microsoft Office PowerPoint</Application>
  <PresentationFormat>On-screen Show (16:9)</PresentationFormat>
  <Paragraphs>114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 MT</vt:lpstr>
      <vt:lpstr>Calibri</vt:lpstr>
      <vt:lpstr>Trebuchet MS</vt:lpstr>
      <vt:lpstr>Office Theme</vt:lpstr>
      <vt:lpstr>E-COMMERCE WEBAPP Task 1</vt:lpstr>
      <vt:lpstr>SOFTWARE REQUIREMENT SPECIFICATION(SRS)</vt:lpstr>
      <vt:lpstr>SOFTWARE REQUIREMENT SPECIFICATION(SRS)</vt:lpstr>
      <vt:lpstr>SOFTWARE REQUIREMENT SPECIFICATION(SRS)</vt:lpstr>
      <vt:lpstr>SOFTWARE REQUIREMENT SPECIFICATION(SRS)</vt:lpstr>
      <vt:lpstr>SOFTWARE REQUIREMENT SPECIFICATION(SRS)</vt:lpstr>
      <vt:lpstr>SOFTWARE REQUIREMENT SPECIFICATION(SRS)</vt:lpstr>
      <vt:lpstr>SOFTWARE REQUIREMENT SPECIFICATION(SRS)</vt:lpstr>
      <vt:lpstr>SOFTWARE REQUIREMENT SPECIFICATION(SRS)</vt:lpstr>
      <vt:lpstr>SOFTWARE REQUIREMENT SPECIFICATION(SRS)</vt:lpstr>
      <vt:lpstr>SOFTWARE REQUIREMENT SPECIFICATION(SRS)</vt:lpstr>
      <vt:lpstr>PowerPoint Presentation</vt:lpstr>
      <vt:lpstr>PowerPoint Presentation</vt:lpstr>
      <vt:lpstr> Lorem ipsum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Manish Sharma</dc:creator>
  <cp:lastModifiedBy>Kevin Richard</cp:lastModifiedBy>
  <cp:revision>1</cp:revision>
  <dcterms:created xsi:type="dcterms:W3CDTF">2023-05-10T12:51:02Z</dcterms:created>
  <dcterms:modified xsi:type="dcterms:W3CDTF">2023-05-10T12:56:29Z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2023-03-30T00:00:00Z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2023-05-10T00:00:00Z</vt:filetime>
  </property>
</Properties>
</file>