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7" r:id="rId4"/>
    <p:sldId id="288" r:id="rId5"/>
    <p:sldId id="258" r:id="rId6"/>
    <p:sldId id="260" r:id="rId7"/>
    <p:sldId id="259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80" r:id="rId27"/>
    <p:sldId id="279" r:id="rId28"/>
    <p:sldId id="277" r:id="rId29"/>
    <p:sldId id="281" r:id="rId30"/>
    <p:sldId id="282" r:id="rId31"/>
    <p:sldId id="284" r:id="rId32"/>
    <p:sldId id="283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28504-5851-427B-87DE-46906FCD6AC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B68BF-9A58-438A-8FC9-8285BAFA3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68BF-9A58-438A-8FC9-8285BAFA39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1172-231E-41E2-95BF-CD3FF2C4B852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4327-50D5-4914-A1DD-DA2A9809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.hig.no/~090285/falldetection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berkeley.edu/~eklund/projects/Reports/GarrettFinalPap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Smartphone-based Fall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Ariel Keller</a:t>
            </a:r>
          </a:p>
          <a:p>
            <a:r>
              <a:rPr lang="en-US" dirty="0" smtClean="0"/>
              <a:t>6/4/2012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gyroscopes for posture information [3].</a:t>
            </a:r>
          </a:p>
          <a:p>
            <a:r>
              <a:rPr lang="en-US" dirty="0" smtClean="0"/>
              <a:t>Gyroscopes use more energy </a:t>
            </a:r>
            <a:r>
              <a:rPr lang="en-US" smtClean="0"/>
              <a:t>than accelerometers [3].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Abbate</a:t>
            </a:r>
            <a:r>
              <a:rPr lang="en-US" dirty="0" smtClean="0"/>
              <a:t> et al. [2] proposed a unique approach for decreasing false positives…</a:t>
            </a:r>
          </a:p>
          <a:p>
            <a:endParaRPr lang="en-US" dirty="0" smtClean="0"/>
          </a:p>
          <a:p>
            <a:r>
              <a:rPr lang="en-US" dirty="0" smtClean="0"/>
              <a:t>Some ADLs (activities of daily living) exhibit peaks similar to falls.</a:t>
            </a:r>
          </a:p>
          <a:p>
            <a:pPr lvl="1"/>
            <a:r>
              <a:rPr lang="en-US" dirty="0" smtClean="0"/>
              <a:t>Under the threshold technique, these ADLs are likely to register false positives.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53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Real fall:			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248400" cy="422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05200" y="601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3.1 From [2].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 A ADL:			Class A ADL:</a:t>
            </a:r>
          </a:p>
          <a:p>
            <a:pPr>
              <a:buNone/>
            </a:pPr>
            <a:r>
              <a:rPr lang="en-US" sz="2800" dirty="0" smtClean="0"/>
              <a:t>    (Elastic surface)			(Soft surface)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8623" y="2514600"/>
            <a:ext cx="4605377" cy="304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14600"/>
            <a:ext cx="4648200" cy="307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81400" y="5715000"/>
            <a:ext cx="201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3.1 From [2].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 B ADL:			Class C ADL:</a:t>
            </a:r>
          </a:p>
          <a:p>
            <a:pPr>
              <a:buNone/>
            </a:pPr>
            <a:r>
              <a:rPr lang="en-US" dirty="0" smtClean="0"/>
              <a:t>  (Medium/hard surface)	(Jumping)</a:t>
            </a:r>
          </a:p>
          <a:p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862" y="2667000"/>
            <a:ext cx="48251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2400" y="2743200"/>
            <a:ext cx="4533041" cy="299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81400" y="5943600"/>
            <a:ext cx="201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 3.1 From [2].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Abbate</a:t>
            </a:r>
            <a:r>
              <a:rPr lang="en-US" dirty="0" smtClean="0"/>
              <a:t> et al. defined algorithms to filter out class A, B and C ADLs </a:t>
            </a:r>
          </a:p>
          <a:p>
            <a:pPr lvl="1"/>
            <a:r>
              <a:rPr lang="en-US" dirty="0" smtClean="0"/>
              <a:t>Average Acceleration Magnitude </a:t>
            </a:r>
            <a:r>
              <a:rPr lang="en-US" dirty="0"/>
              <a:t>V</a:t>
            </a:r>
            <a:r>
              <a:rPr lang="en-US" dirty="0" smtClean="0"/>
              <a:t>ariation (AAMV)</a:t>
            </a:r>
          </a:p>
          <a:p>
            <a:pPr lvl="1"/>
            <a:r>
              <a:rPr lang="en-US" dirty="0" smtClean="0"/>
              <a:t>Free Fall Interval (FFI)</a:t>
            </a:r>
          </a:p>
          <a:p>
            <a:pPr lvl="1"/>
            <a:r>
              <a:rPr lang="en-US" dirty="0" smtClean="0"/>
              <a:t>Free Fall Average Acceleration Magnitude (FFAAM)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5814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AAMV should be higher for real falls than for class A and B ADLs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3.1 From [2</a:t>
            </a:r>
            <a:r>
              <a:rPr lang="en-US" dirty="0" smtClean="0"/>
              <a:t>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7766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Class C ADLs have a </a:t>
            </a:r>
            <a:r>
              <a:rPr lang="en-US" sz="3200" dirty="0" smtClean="0"/>
              <a:t>longer FFI </a:t>
            </a:r>
            <a:r>
              <a:rPr lang="en-US" sz="3200" dirty="0"/>
              <a:t>and smaller </a:t>
            </a:r>
            <a:r>
              <a:rPr lang="en-US" sz="3200" dirty="0" smtClean="0"/>
              <a:t>FFAAM </a:t>
            </a:r>
            <a:r>
              <a:rPr lang="en-US" sz="3200" dirty="0"/>
              <a:t>than do real </a:t>
            </a:r>
            <a:r>
              <a:rPr lang="en-US" sz="3200" dirty="0" smtClean="0"/>
              <a:t>falls.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3124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3.2 From [2].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initial algorithm [1]:</a:t>
            </a:r>
          </a:p>
          <a:p>
            <a:pPr lvl="1"/>
            <a:r>
              <a:rPr lang="en-US" dirty="0" smtClean="0"/>
              <a:t>Basic threshold approach</a:t>
            </a:r>
          </a:p>
          <a:p>
            <a:pPr lvl="1"/>
            <a:r>
              <a:rPr lang="en-US" dirty="0" smtClean="0"/>
              <a:t>Check for inactivity</a:t>
            </a:r>
          </a:p>
          <a:p>
            <a:endParaRPr lang="en-US" dirty="0"/>
          </a:p>
          <a:p>
            <a:r>
              <a:rPr lang="en-US" dirty="0" smtClean="0"/>
              <a:t>Too many false positives.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Chose to implement the algorithms from [2] to filter out fall-like ADLs</a:t>
            </a:r>
          </a:p>
          <a:p>
            <a:endParaRPr lang="en-US" dirty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Improved specificity</a:t>
            </a:r>
          </a:p>
          <a:p>
            <a:pPr lvl="1"/>
            <a:r>
              <a:rPr lang="en-US" dirty="0" smtClean="0"/>
              <a:t>Comparable sensitivity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Falls are:</a:t>
            </a:r>
          </a:p>
          <a:p>
            <a:pPr lvl="1"/>
            <a:r>
              <a:rPr lang="en-US" dirty="0" smtClean="0"/>
              <a:t>The leading cause of hospitalization of elderly [3].</a:t>
            </a:r>
          </a:p>
          <a:p>
            <a:pPr lvl="1"/>
            <a:r>
              <a:rPr lang="en-US" dirty="0" smtClean="0"/>
              <a:t>The sixth cause of death for those over 65 [3].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Device: mobile phone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Rather inexpensive</a:t>
            </a:r>
          </a:p>
          <a:p>
            <a:pPr lvl="1"/>
            <a:r>
              <a:rPr lang="en-US" dirty="0" smtClean="0"/>
              <a:t>Easy to “wear”</a:t>
            </a:r>
          </a:p>
          <a:p>
            <a:pPr lvl="1"/>
            <a:r>
              <a:rPr lang="en-US" dirty="0" smtClean="0"/>
              <a:t>Equipped to call for help</a:t>
            </a:r>
          </a:p>
          <a:p>
            <a:r>
              <a:rPr lang="en-US" dirty="0" smtClean="0"/>
              <a:t>Platform: Android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Written in Java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status:</a:t>
            </a:r>
          </a:p>
          <a:p>
            <a:pPr lvl="1"/>
            <a:r>
              <a:rPr lang="en-US" dirty="0" smtClean="0"/>
              <a:t>An implementation of our algorithm is programmed, complete with the addition of the new algorithms from [2]</a:t>
            </a:r>
          </a:p>
          <a:p>
            <a:pPr lvl="1"/>
            <a:r>
              <a:rPr lang="en-US" dirty="0" smtClean="0"/>
              <a:t>Working Android app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was originally designed using source code from Gonzales [1]</a:t>
            </a:r>
          </a:p>
          <a:p>
            <a:r>
              <a:rPr lang="en-US" dirty="0" smtClean="0"/>
              <a:t>How the app works:</a:t>
            </a:r>
          </a:p>
          <a:p>
            <a:pPr lvl="1"/>
            <a:r>
              <a:rPr lang="en-US" dirty="0" smtClean="0"/>
              <a:t>Enter app</a:t>
            </a:r>
          </a:p>
          <a:p>
            <a:pPr lvl="1"/>
            <a:r>
              <a:rPr lang="en-US" dirty="0" smtClean="0"/>
              <a:t>Press “Start Monitoring” button</a:t>
            </a:r>
          </a:p>
          <a:p>
            <a:pPr lvl="1"/>
            <a:r>
              <a:rPr lang="en-US" dirty="0" smtClean="0"/>
              <a:t>May leave app and continue to use phone</a:t>
            </a:r>
          </a:p>
          <a:p>
            <a:pPr lvl="1"/>
            <a:r>
              <a:rPr lang="en-US" dirty="0" smtClean="0"/>
              <a:t>Service may be explicitly stopped by user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uses an event listener to call </a:t>
            </a:r>
            <a:r>
              <a:rPr lang="en-US" dirty="0" err="1" smtClean="0"/>
              <a:t>onSensorChanged</a:t>
            </a:r>
            <a:r>
              <a:rPr lang="en-US" dirty="0" smtClean="0"/>
              <a:t>() method when a change in acceleration is detected.</a:t>
            </a:r>
          </a:p>
          <a:p>
            <a:endParaRPr lang="en-US" dirty="0"/>
          </a:p>
          <a:p>
            <a:r>
              <a:rPr lang="en-US" dirty="0" smtClean="0"/>
              <a:t>Sampling rate determines how frequently we take accelerometer readings.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sampling rates: NORMAL, UI, GAME, FASTEST</a:t>
            </a:r>
          </a:p>
          <a:p>
            <a:endParaRPr lang="en-US" dirty="0" smtClean="0"/>
          </a:p>
          <a:p>
            <a:r>
              <a:rPr lang="en-US" dirty="0" smtClean="0"/>
              <a:t>Rates of 200ms, 60ms, 20ms, and 10ms respectively.</a:t>
            </a:r>
          </a:p>
          <a:p>
            <a:endParaRPr lang="en-US" dirty="0"/>
          </a:p>
          <a:p>
            <a:r>
              <a:rPr lang="en-US" dirty="0" smtClean="0"/>
              <a:t>App uses a 200ms sampling rate.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know the extent of the impact of a higher sampling rate on battery life.</a:t>
            </a:r>
          </a:p>
          <a:p>
            <a:r>
              <a:rPr lang="en-US" dirty="0" smtClean="0"/>
              <a:t>Need to try different sampling rates and study their effect on the battery.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do not know the effect of the sampling rate on the accuracy of the algorithms.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Proposed Approach &amp; Present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algorithms from [2] were designed for a 20ms sampling rate.</a:t>
            </a:r>
          </a:p>
          <a:p>
            <a:pPr lvl="1"/>
            <a:r>
              <a:rPr lang="en-US" dirty="0" smtClean="0"/>
              <a:t>It may be necessary to increase the sampling rate for them to work properly.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research is necessary to discern the effect of the sampling rate on algorithm’s accuracy.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use a standard set of trials in testing.</a:t>
            </a:r>
          </a:p>
          <a:p>
            <a:pPr lvl="1"/>
            <a:r>
              <a:rPr lang="en-US" dirty="0" smtClean="0"/>
              <a:t>This facilitates comparison of different fall detection 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430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62116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5.1 Actions to be detected as falls. From [3].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current population ages, we expect to soon have a higher percentage of elderly population than ever before [6].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5.2 Activities that must not be detected as falls. From [3].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important to have real-world testing in addition to simulations [4].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Timeline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2"/>
            <a:ext cx="9144000" cy="377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[1] I. J. D. Gonzales. Fall detection using a </a:t>
            </a:r>
            <a:r>
              <a:rPr lang="en-US" sz="2000" dirty="0" err="1"/>
              <a:t>smartphone</a:t>
            </a:r>
            <a:r>
              <a:rPr lang="en-US" sz="2000" dirty="0"/>
              <a:t>. Master’s thesis, </a:t>
            </a:r>
            <a:r>
              <a:rPr lang="en-US" sz="2000" dirty="0" err="1"/>
              <a:t>Gjovik</a:t>
            </a:r>
            <a:r>
              <a:rPr lang="en-US" sz="2000" dirty="0"/>
              <a:t> University College, 2010-2011. Available in </a:t>
            </a:r>
            <a:r>
              <a:rPr lang="en-US" sz="2000" u="sng" dirty="0">
                <a:hlinkClick r:id="rId2"/>
              </a:rPr>
              <a:t>http://www.stud.hig.no/~</a:t>
            </a:r>
            <a:r>
              <a:rPr lang="en-US" sz="2000" u="sng" dirty="0" smtClean="0">
                <a:hlinkClick r:id="rId2"/>
              </a:rPr>
              <a:t>090285/falldetection.pdf</a:t>
            </a:r>
            <a:endParaRPr lang="en-US" sz="2000" u="sng" dirty="0" smtClean="0"/>
          </a:p>
          <a:p>
            <a:r>
              <a:rPr lang="en-US" sz="2000" dirty="0"/>
              <a:t>[2] S. </a:t>
            </a:r>
            <a:r>
              <a:rPr lang="en-US" sz="2000" dirty="0" err="1"/>
              <a:t>Abbate</a:t>
            </a:r>
            <a:r>
              <a:rPr lang="en-US" sz="2000" dirty="0"/>
              <a:t>, M. </a:t>
            </a:r>
            <a:r>
              <a:rPr lang="en-US" sz="2000" dirty="0" err="1"/>
              <a:t>Avventui</a:t>
            </a:r>
            <a:r>
              <a:rPr lang="en-US" sz="2000" dirty="0"/>
              <a:t>, G. Cola, P. </a:t>
            </a:r>
            <a:r>
              <a:rPr lang="en-US" sz="2000" dirty="0" err="1"/>
              <a:t>Corsini</a:t>
            </a:r>
            <a:r>
              <a:rPr lang="en-US" sz="2000" dirty="0"/>
              <a:t>, J. Light, and A. </a:t>
            </a:r>
            <a:r>
              <a:rPr lang="en-US" sz="2000" dirty="0" err="1"/>
              <a:t>Vecchio</a:t>
            </a:r>
            <a:r>
              <a:rPr lang="en-US" sz="2000" dirty="0"/>
              <a:t>. Recognition of False Alarms in Fall Detection Systems. CCNC, IEEE, Italy, 2011, p. 23-28.</a:t>
            </a:r>
          </a:p>
          <a:p>
            <a:r>
              <a:rPr lang="en-US" sz="2000" dirty="0"/>
              <a:t>[3] S. </a:t>
            </a:r>
            <a:r>
              <a:rPr lang="en-US" sz="2000" dirty="0" err="1"/>
              <a:t>Abbate</a:t>
            </a:r>
            <a:r>
              <a:rPr lang="en-US" sz="2000" dirty="0"/>
              <a:t>, M. </a:t>
            </a:r>
            <a:r>
              <a:rPr lang="en-US" sz="2000" dirty="0" err="1"/>
              <a:t>Avventui</a:t>
            </a:r>
            <a:r>
              <a:rPr lang="en-US" sz="2000" dirty="0"/>
              <a:t>, P. </a:t>
            </a:r>
            <a:r>
              <a:rPr lang="en-US" sz="2000" dirty="0" err="1"/>
              <a:t>Corsini</a:t>
            </a:r>
            <a:r>
              <a:rPr lang="en-US" sz="2000" dirty="0"/>
              <a:t>, J. Light, and A. </a:t>
            </a:r>
            <a:r>
              <a:rPr lang="en-US" sz="2000" dirty="0" err="1"/>
              <a:t>Vecchi</a:t>
            </a:r>
            <a:r>
              <a:rPr lang="en-US" sz="2000" dirty="0"/>
              <a:t>. Monitoring of Human Movement for Fall Detection and Activities Recognition in Elderly Care Using Wireless sensor Network : a Survey, Wireless Sensor Networks: Application-Centric Design, </a:t>
            </a:r>
            <a:r>
              <a:rPr lang="en-US" sz="2000" dirty="0" err="1"/>
              <a:t>Merrett</a:t>
            </a:r>
            <a:r>
              <a:rPr lang="en-US" sz="2000" dirty="0"/>
              <a:t>, G. V., Tan &amp; Y.K., 2010, p. 1-20.</a:t>
            </a:r>
          </a:p>
          <a:p>
            <a:r>
              <a:rPr lang="en-US" sz="2000" dirty="0"/>
              <a:t>[4] </a:t>
            </a:r>
            <a:r>
              <a:rPr lang="en-US" sz="2000" dirty="0" err="1"/>
              <a:t>Bagalà</a:t>
            </a:r>
            <a:r>
              <a:rPr lang="en-US" sz="2000" dirty="0"/>
              <a:t> F, Becker C, </a:t>
            </a:r>
            <a:r>
              <a:rPr lang="en-US" sz="2000" dirty="0" err="1"/>
              <a:t>Cappello</a:t>
            </a:r>
            <a:r>
              <a:rPr lang="en-US" sz="2000" dirty="0"/>
              <a:t> A, </a:t>
            </a:r>
            <a:r>
              <a:rPr lang="en-US" sz="2000" dirty="0" err="1"/>
              <a:t>Chiari</a:t>
            </a:r>
            <a:r>
              <a:rPr lang="en-US" sz="2000" dirty="0"/>
              <a:t> L, </a:t>
            </a:r>
            <a:r>
              <a:rPr lang="en-US" sz="2000" dirty="0" err="1"/>
              <a:t>Aminian</a:t>
            </a:r>
            <a:r>
              <a:rPr lang="en-US" sz="2000" dirty="0"/>
              <a:t> K, et al. (2012) Evaluation of Accelerometer-Based Fall Detection Algorithms on Real-World Falls. </a:t>
            </a:r>
            <a:r>
              <a:rPr lang="en-US" sz="2000" dirty="0" err="1"/>
              <a:t>PLoS</a:t>
            </a:r>
            <a:r>
              <a:rPr lang="en-US" sz="2000" dirty="0"/>
              <a:t> ONE 7(5): e37062. doi:10.1371/journal.pone.0037062</a:t>
            </a:r>
          </a:p>
          <a:p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[5] A.K. Bourke, P. van de </a:t>
            </a:r>
            <a:r>
              <a:rPr lang="en-US" sz="2000" dirty="0" err="1" smtClean="0"/>
              <a:t>Ven</a:t>
            </a:r>
            <a:r>
              <a:rPr lang="en-US" sz="2000" dirty="0" smtClean="0"/>
              <a:t>, M. Gamble, R. O’Connor, K. Murphy, E. </a:t>
            </a:r>
            <a:r>
              <a:rPr lang="en-US" sz="2000" dirty="0" err="1" smtClean="0"/>
              <a:t>Bogan</a:t>
            </a:r>
            <a:r>
              <a:rPr lang="en-US" sz="2000" dirty="0" smtClean="0"/>
              <a:t>, E. </a:t>
            </a:r>
            <a:r>
              <a:rPr lang="en-US" sz="2000" dirty="0" err="1" smtClean="0"/>
              <a:t>McQuade</a:t>
            </a:r>
            <a:r>
              <a:rPr lang="en-US" sz="2000" dirty="0" smtClean="0"/>
              <a:t>, P. </a:t>
            </a:r>
            <a:r>
              <a:rPr lang="en-US" sz="2000" dirty="0" err="1" smtClean="0"/>
              <a:t>Finucane</a:t>
            </a:r>
            <a:r>
              <a:rPr lang="en-US" sz="2000" dirty="0" smtClean="0"/>
              <a:t>, G. </a:t>
            </a:r>
            <a:r>
              <a:rPr lang="en-US" sz="2000" dirty="0" err="1" smtClean="0"/>
              <a:t>ÓLaighin</a:t>
            </a:r>
            <a:r>
              <a:rPr lang="en-US" sz="2000" dirty="0" smtClean="0"/>
              <a:t>, J. Nelson. Evaluation of waist-mounted tri-axial accelerometer based fall-detection algorithms during scripted and continuous unscripted activities. Journal of Biomechanics - 16 November 2010 (Vol. 43, Issue 15, Pages 3051-3057, DOI: 10.1016/j.jbiomech.2010.07.005)</a:t>
            </a:r>
          </a:p>
          <a:p>
            <a:r>
              <a:rPr lang="en-US" sz="2000" dirty="0" smtClean="0"/>
              <a:t>[6] B. Brown. An Acceleration Based Fall Detector: Development, Experimentation, and Analysis. Summer Undergraduate Program in Engineering Research at Berkeley (SUPERB), University of California, Berkeley, 2005. </a:t>
            </a:r>
            <a:r>
              <a:rPr lang="en-US" sz="2000" u="sng" dirty="0" smtClean="0">
                <a:hlinkClick r:id="rId2"/>
              </a:rPr>
              <a:t>http://www.eecs.berkeley.edu/~eklund/projects/Reports/GarrettFinalPaper.pdf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Falls and fall detection are of immediate importance.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demand</a:t>
            </a:r>
          </a:p>
          <a:p>
            <a:r>
              <a:rPr lang="en-US" dirty="0" smtClean="0"/>
              <a:t>Problems with current systems</a:t>
            </a:r>
          </a:p>
          <a:p>
            <a:pPr lvl="1"/>
            <a:r>
              <a:rPr lang="en-US" dirty="0" smtClean="0"/>
              <a:t>Many false positives &amp; thus poor specificity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Acceleration magnitude is measured by a “root-sum-of-squares” (RSS) value…</a:t>
            </a:r>
          </a:p>
          <a:p>
            <a:pPr lvl="1">
              <a:buNone/>
            </a:pPr>
            <a:r>
              <a:rPr lang="en-US" dirty="0" smtClean="0"/>
              <a:t>RSS=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RSS values are often expressed in </a:t>
            </a:r>
            <a:r>
              <a:rPr lang="en-US" dirty="0" err="1" smtClean="0"/>
              <a:t>gs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en-US" dirty="0" smtClean="0"/>
              <a:t> </a:t>
            </a:r>
            <a:r>
              <a:rPr lang="en-US" dirty="0" smtClean="0"/>
              <a:t>is acceleration due to gravity, i.e. 9.8 m/s²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667000"/>
            <a:ext cx="2105273" cy="885825"/>
          </a:xfrm>
          <a:prstGeom prst="rect">
            <a:avLst/>
          </a:prstGeo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“anatomy” of a fall? [3]</a:t>
            </a:r>
          </a:p>
          <a:p>
            <a:pPr lvl="1"/>
            <a:r>
              <a:rPr lang="en-US" dirty="0" smtClean="0"/>
              <a:t>Free fall</a:t>
            </a:r>
          </a:p>
          <a:p>
            <a:pPr lvl="2"/>
            <a:r>
              <a:rPr lang="en-US" dirty="0" smtClean="0"/>
              <a:t>RSS value falls below </a:t>
            </a:r>
            <a:r>
              <a:rPr lang="en-US" dirty="0" smtClean="0"/>
              <a:t>1g, </a:t>
            </a:r>
            <a:r>
              <a:rPr lang="en-US" dirty="0" smtClean="0"/>
              <a:t>approaching </a:t>
            </a:r>
            <a:r>
              <a:rPr lang="en-US" dirty="0" smtClean="0"/>
              <a:t>0g.</a:t>
            </a:r>
            <a:endParaRPr lang="en-US" dirty="0" smtClean="0"/>
          </a:p>
          <a:p>
            <a:pPr lvl="1"/>
            <a:r>
              <a:rPr lang="en-US" dirty="0" smtClean="0"/>
              <a:t>Impact</a:t>
            </a:r>
          </a:p>
          <a:p>
            <a:pPr lvl="2"/>
            <a:r>
              <a:rPr lang="en-US" dirty="0" smtClean="0"/>
              <a:t>On impact, the RSS value spikes, usu. to above </a:t>
            </a:r>
            <a:r>
              <a:rPr lang="en-US" dirty="0" smtClean="0"/>
              <a:t>3g.</a:t>
            </a:r>
            <a:endParaRPr lang="en-US" dirty="0" smtClean="0"/>
          </a:p>
          <a:p>
            <a:pPr lvl="1"/>
            <a:r>
              <a:rPr lang="en-US" dirty="0" smtClean="0"/>
              <a:t>Inactivity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Thresholds—a common fall detection approach. [2]</a:t>
            </a:r>
          </a:p>
          <a:p>
            <a:pPr lvl="1"/>
            <a:r>
              <a:rPr lang="en-US" dirty="0" smtClean="0"/>
              <a:t>Lower fall threshold (LFT)</a:t>
            </a:r>
          </a:p>
          <a:p>
            <a:pPr lvl="2"/>
            <a:r>
              <a:rPr lang="en-US" dirty="0" smtClean="0"/>
              <a:t>Typically somewhere between </a:t>
            </a:r>
            <a:r>
              <a:rPr lang="en-US" dirty="0" smtClean="0"/>
              <a:t>0g </a:t>
            </a:r>
            <a:r>
              <a:rPr lang="en-US" dirty="0" smtClean="0"/>
              <a:t>and </a:t>
            </a:r>
            <a:r>
              <a:rPr lang="en-US" dirty="0" smtClean="0"/>
              <a:t>1g.</a:t>
            </a:r>
            <a:endParaRPr lang="en-US" dirty="0" smtClean="0"/>
          </a:p>
          <a:p>
            <a:pPr lvl="1"/>
            <a:r>
              <a:rPr lang="en-US" dirty="0" smtClean="0"/>
              <a:t>Upper fall threshold (UFT)</a:t>
            </a:r>
          </a:p>
          <a:p>
            <a:pPr lvl="2"/>
            <a:r>
              <a:rPr lang="en-US" dirty="0" smtClean="0"/>
              <a:t>Usually set at or above </a:t>
            </a:r>
            <a:r>
              <a:rPr lang="en-US" dirty="0" smtClean="0"/>
              <a:t>3g.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a fall using thresholds:</a:t>
            </a:r>
          </a:p>
          <a:p>
            <a:pPr lvl="1"/>
            <a:r>
              <a:rPr lang="en-US" dirty="0" smtClean="0"/>
              <a:t>RSS drops below LFT (Free fall)</a:t>
            </a:r>
          </a:p>
          <a:p>
            <a:pPr lvl="1"/>
            <a:r>
              <a:rPr lang="en-US" dirty="0" smtClean="0"/>
              <a:t>RSS spikes above UFT (Impact)</a:t>
            </a:r>
          </a:p>
          <a:p>
            <a:pPr lvl="1"/>
            <a:r>
              <a:rPr lang="en-US" dirty="0" smtClean="0"/>
              <a:t>Check for inactivity </a:t>
            </a:r>
          </a:p>
          <a:p>
            <a:pPr lvl="2"/>
            <a:r>
              <a:rPr lang="en-US" dirty="0" smtClean="0"/>
              <a:t>Used by some systems, like [1]. It helps decrease false positives.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1087</Words>
  <Application>Microsoft Office PowerPoint</Application>
  <PresentationFormat>On-screen Show (4:3)</PresentationFormat>
  <Paragraphs>141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Smartphone-based Fall Detection</vt:lpstr>
      <vt:lpstr>1. Introduction</vt:lpstr>
      <vt:lpstr>1. Introduction</vt:lpstr>
      <vt:lpstr>1. Introduction</vt:lpstr>
      <vt:lpstr>2. Motivations</vt:lpstr>
      <vt:lpstr>3. Related Work</vt:lpstr>
      <vt:lpstr>3. Related Work</vt:lpstr>
      <vt:lpstr>3. Related Work</vt:lpstr>
      <vt:lpstr>3. Related Work</vt:lpstr>
      <vt:lpstr>3. Related Work</vt:lpstr>
      <vt:lpstr>3. Related Work</vt:lpstr>
      <vt:lpstr>3. Related Work</vt:lpstr>
      <vt:lpstr>3. Related Work</vt:lpstr>
      <vt:lpstr>3. Related Work</vt:lpstr>
      <vt:lpstr>3. Related Work</vt:lpstr>
      <vt:lpstr>3. Related Work</vt:lpstr>
      <vt:lpstr>3. Related Work</vt:lpstr>
      <vt:lpstr>4. Proposed Approach &amp; Present Status</vt:lpstr>
      <vt:lpstr>4. Proposed Approach &amp; Present Status</vt:lpstr>
      <vt:lpstr>4. Proposed Approach &amp; Present Status</vt:lpstr>
      <vt:lpstr>4. Proposed Approach &amp; Present Status</vt:lpstr>
      <vt:lpstr>4. Proposed Approach &amp; Present Status</vt:lpstr>
      <vt:lpstr>4. Proposed Approach &amp; Present Status</vt:lpstr>
      <vt:lpstr>4. Proposed Approach &amp; Present Status</vt:lpstr>
      <vt:lpstr>4. Proposed Approach &amp; Present Status</vt:lpstr>
      <vt:lpstr>4. Proposed Approach &amp; Present Status</vt:lpstr>
      <vt:lpstr>4. Proposed Approach &amp; Present Status</vt:lpstr>
      <vt:lpstr>5. Evaluation</vt:lpstr>
      <vt:lpstr>5. Evaluation</vt:lpstr>
      <vt:lpstr>5. Evaluation</vt:lpstr>
      <vt:lpstr>5. Evaluation</vt:lpstr>
      <vt:lpstr>6. Timeline</vt:lpstr>
      <vt:lpstr>7. References</vt:lpstr>
      <vt:lpstr>7. 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</dc:creator>
  <cp:lastModifiedBy>Ariel</cp:lastModifiedBy>
  <cp:revision>27</cp:revision>
  <dcterms:created xsi:type="dcterms:W3CDTF">2012-06-03T00:35:33Z</dcterms:created>
  <dcterms:modified xsi:type="dcterms:W3CDTF">2012-06-05T02:56:26Z</dcterms:modified>
</cp:coreProperties>
</file>