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da50c6fb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3eda50c6fb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da50c6fb_0_2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eda50c6fb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da50c6fb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eda50c6fb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eda50c6fb_0_2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eda50c6fb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da50c6fb_0_3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eda50c6fb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eda50c6fb_0_3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eda50c6fb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da50c6fb_0_3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eda50c6fb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eda50c6fb_0_3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eda50c6fb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f70bb39e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df70bb39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eda50c6fb_0_3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eda50c6fb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da50c6fb_0_2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3eda50c6fb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da50c6fb_0_2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eda50c6fb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da50c6fb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eda50c6fb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da50c6fb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eda50c6fb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4" name="Google Shape;14;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5" name="Google Shape;15;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11"/>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58" name="Google Shape;58;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9" name="Shape 59"/>
        <p:cNvGrpSpPr/>
        <p:nvPr/>
      </p:nvGrpSpPr>
      <p:grpSpPr>
        <a:xfrm>
          <a:off x="0" y="0"/>
          <a:ext cx="0" cy="0"/>
          <a:chOff x="0" y="0"/>
          <a:chExt cx="0" cy="0"/>
        </a:xfrm>
      </p:grpSpPr>
      <p:sp>
        <p:nvSpPr>
          <p:cNvPr id="60" name="Google Shape;60;p1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stStyle>
          <a:p/>
        </p:txBody>
      </p:sp>
      <p:sp>
        <p:nvSpPr>
          <p:cNvPr id="63" name="Google Shape;63;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18" name="Google Shape;18;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3" name="Google Shape;23;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4" name="Google Shape;24;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9" name="Google Shape;29;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0" name="Google Shape;30;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1" name="Google Shape;31;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36" name="Google Shape;36;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37" name="Google Shape;37;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38" name="Shape 38"/>
        <p:cNvGrpSpPr/>
        <p:nvPr/>
      </p:nvGrpSpPr>
      <p:grpSpPr>
        <a:xfrm>
          <a:off x="0" y="0"/>
          <a:ext cx="0" cy="0"/>
          <a:chOff x="0" y="0"/>
          <a:chExt cx="0" cy="0"/>
        </a:xfrm>
      </p:grpSpPr>
      <p:sp>
        <p:nvSpPr>
          <p:cNvPr id="39" name="Google Shape;39;p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40" name="Google Shape;40;p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49" name="Shape 49"/>
        <p:cNvGrpSpPr/>
        <p:nvPr/>
      </p:nvGrpSpPr>
      <p:grpSpPr>
        <a:xfrm>
          <a:off x="0" y="0"/>
          <a:ext cx="0" cy="0"/>
          <a:chOff x="0" y="0"/>
          <a:chExt cx="0" cy="0"/>
        </a:xfrm>
      </p:grpSpPr>
      <p:sp>
        <p:nvSpPr>
          <p:cNvPr id="50" name="Google Shape;50;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1" name="Shape 51"/>
        <p:cNvGrpSpPr/>
        <p:nvPr/>
      </p:nvGrpSpPr>
      <p:grpSpPr>
        <a:xfrm>
          <a:off x="0" y="0"/>
          <a:ext cx="0" cy="0"/>
          <a:chOff x="0" y="0"/>
          <a:chExt cx="0" cy="0"/>
        </a:xfrm>
      </p:grpSpPr>
      <p:sp>
        <p:nvSpPr>
          <p:cNvPr id="52" name="Google Shape;52;p1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53" name="Google Shape;53;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0950" y="4606675"/>
            <a:ext cx="9144000" cy="571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title"/>
          </p:nvPr>
        </p:nvSpPr>
        <p:spPr>
          <a:xfrm>
            <a:off x="460950" y="1912950"/>
            <a:ext cx="8222100" cy="101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lang="en" sz="4800"/>
              <a:t>Concurrency</a:t>
            </a:r>
            <a:endParaRPr b="0" i="0" sz="4800" u="none" cap="none" strike="noStrike">
              <a:solidFill>
                <a:schemeClr val="lt1"/>
              </a:solidFill>
              <a:latin typeface="Roboto"/>
              <a:ea typeface="Roboto"/>
              <a:cs typeface="Roboto"/>
              <a:sym typeface="Roboto"/>
            </a:endParaRPr>
          </a:p>
        </p:txBody>
      </p:sp>
      <p:sp>
        <p:nvSpPr>
          <p:cNvPr id="69" name="Google Shape;69;p13"/>
          <p:cNvSpPr txBox="1"/>
          <p:nvPr>
            <p:ph idx="4294967295"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lang="en" sz="2400">
                <a:solidFill>
                  <a:schemeClr val="lt1"/>
                </a:solidFill>
              </a:rPr>
              <a:t>Thread</a:t>
            </a:r>
            <a:endParaRPr b="0" i="0" sz="24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Sincronización</a:t>
            </a:r>
            <a:endParaRPr b="0" i="0" sz="3200" u="none" cap="none" strike="noStrike">
              <a:solidFill>
                <a:schemeClr val="lt1"/>
              </a:solidFill>
              <a:latin typeface="Roboto"/>
              <a:ea typeface="Roboto"/>
              <a:cs typeface="Roboto"/>
              <a:sym typeface="Roboto"/>
            </a:endParaRPr>
          </a:p>
        </p:txBody>
      </p:sp>
      <p:sp>
        <p:nvSpPr>
          <p:cNvPr id="122" name="Google Shape;122;p22"/>
          <p:cNvSpPr txBox="1"/>
          <p:nvPr>
            <p:ph idx="2" type="body"/>
          </p:nvPr>
        </p:nvSpPr>
        <p:spPr>
          <a:xfrm>
            <a:off x="244200" y="1249000"/>
            <a:ext cx="8449800" cy="2710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600"/>
              </a:spcBef>
              <a:spcAft>
                <a:spcPts val="0"/>
              </a:spcAft>
              <a:buNone/>
            </a:pPr>
            <a:br>
              <a:rPr lang="en" sz="1800"/>
            </a:br>
            <a:r>
              <a:rPr lang="en" sz="1800"/>
              <a:t> Existen muchas situaciones interesantes donde ejecutar threads concurrentes que compartan datos y deban considerar el estado y actividad de otros threads. Este conjunto de situaciones de programación son conocidos como escenarios 'productor/consumidor'; donde el productor genera un canal de datos que es consumido por el consumidor. Como los threads comparten un recurso común, deben sincronizarse de alguna forma.  </a:t>
            </a:r>
            <a:br>
              <a:rPr lang="en" sz="1800"/>
            </a:b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Sincronización</a:t>
            </a:r>
            <a:endParaRPr b="0" i="0" sz="3200" u="none" cap="none" strike="noStrike">
              <a:solidFill>
                <a:schemeClr val="lt1"/>
              </a:solidFill>
              <a:latin typeface="Roboto"/>
              <a:ea typeface="Roboto"/>
              <a:cs typeface="Roboto"/>
              <a:sym typeface="Roboto"/>
            </a:endParaRPr>
          </a:p>
        </p:txBody>
      </p:sp>
      <p:sp>
        <p:nvSpPr>
          <p:cNvPr id="128" name="Google Shape;128;p23"/>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600"/>
              </a:spcBef>
              <a:spcAft>
                <a:spcPts val="0"/>
              </a:spcAft>
              <a:buNone/>
            </a:pPr>
            <a:r>
              <a:rPr lang="en" sz="1800"/>
              <a:t>La palabra clave synchronized permite controlar el flag para activar accesos exclusivos al objeto y cada objeto tendrá asociada una cola de espera.</a:t>
            </a:r>
            <a:br>
              <a:rPr lang="en" sz="1800"/>
            </a:br>
            <a:r>
              <a:rPr lang="en" sz="1800"/>
              <a:t>Se pueden declarar bloques de código synchronized.</a:t>
            </a:r>
            <a:br>
              <a:rPr lang="en" sz="1800"/>
            </a:br>
            <a:br>
              <a:rPr lang="en" sz="1800"/>
            </a:br>
            <a:r>
              <a:rPr lang="en" sz="1800"/>
              <a:t>synchronized ( target ) {</a:t>
            </a:r>
            <a:br>
              <a:rPr lang="en" sz="1800"/>
            </a:br>
            <a:r>
              <a:rPr lang="en" sz="1800"/>
              <a:t>   	 		</a:t>
            </a:r>
            <a:br>
              <a:rPr lang="en" sz="1800"/>
            </a:br>
            <a:r>
              <a:rPr lang="en" sz="1800"/>
              <a:t>}</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Sincronización</a:t>
            </a:r>
            <a:endParaRPr b="0" i="0" sz="3200" u="none" cap="none" strike="noStrike">
              <a:solidFill>
                <a:schemeClr val="lt1"/>
              </a:solidFill>
              <a:latin typeface="Roboto"/>
              <a:ea typeface="Roboto"/>
              <a:cs typeface="Roboto"/>
              <a:sym typeface="Roboto"/>
            </a:endParaRPr>
          </a:p>
        </p:txBody>
      </p:sp>
      <p:sp>
        <p:nvSpPr>
          <p:cNvPr id="134" name="Google Shape;134;p24"/>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1600"/>
              </a:spcBef>
              <a:spcAft>
                <a:spcPts val="0"/>
              </a:spcAft>
              <a:buSzPts val="1800"/>
              <a:buChar char="●"/>
            </a:pPr>
            <a:r>
              <a:rPr lang="en" sz="1800"/>
              <a:t>El flag de bloqueo de un objeto se libera :</a:t>
            </a:r>
            <a:endParaRPr sz="1800"/>
          </a:p>
          <a:p>
            <a:pPr indent="-342900" lvl="1" marL="914400" marR="0" rtl="0" algn="just">
              <a:lnSpc>
                <a:spcPct val="150000"/>
              </a:lnSpc>
              <a:spcBef>
                <a:spcPts val="0"/>
              </a:spcBef>
              <a:spcAft>
                <a:spcPts val="0"/>
              </a:spcAft>
              <a:buSzPts val="1800"/>
              <a:buChar char="○"/>
            </a:pPr>
            <a:r>
              <a:rPr lang="en" sz="1800"/>
              <a:t>Cuando el thread termina el bloque de código synchronized.</a:t>
            </a:r>
            <a:endParaRPr sz="1800"/>
          </a:p>
          <a:p>
            <a:pPr indent="-342900" lvl="1" marL="914400" marR="0" rtl="0" algn="just">
              <a:lnSpc>
                <a:spcPct val="150000"/>
              </a:lnSpc>
              <a:spcBef>
                <a:spcPts val="0"/>
              </a:spcBef>
              <a:spcAft>
                <a:spcPts val="0"/>
              </a:spcAft>
              <a:buSzPts val="1800"/>
              <a:buChar char="○"/>
            </a:pPr>
            <a:r>
              <a:rPr lang="en" sz="1800"/>
              <a:t>Cuando el bloque de código synchronized lanza una excepción.</a:t>
            </a:r>
            <a:endParaRPr sz="1800"/>
          </a:p>
          <a:p>
            <a:pPr indent="-342900" lvl="0" marL="457200" marR="0" rtl="0" algn="just">
              <a:lnSpc>
                <a:spcPct val="150000"/>
              </a:lnSpc>
              <a:spcBef>
                <a:spcPts val="0"/>
              </a:spcBef>
              <a:spcAft>
                <a:spcPts val="0"/>
              </a:spcAft>
              <a:buSzPts val="1800"/>
              <a:buChar char="●"/>
            </a:pPr>
            <a:r>
              <a:rPr lang="en" sz="1800"/>
              <a:t>Deadlock</a:t>
            </a:r>
            <a:endParaRPr sz="1800"/>
          </a:p>
          <a:p>
            <a:pPr indent="-342900" lvl="1" marL="914400" marR="0" rtl="0" algn="just">
              <a:lnSpc>
                <a:spcPct val="150000"/>
              </a:lnSpc>
              <a:spcBef>
                <a:spcPts val="0"/>
              </a:spcBef>
              <a:spcAft>
                <a:spcPts val="0"/>
              </a:spcAft>
              <a:buSzPts val="1800"/>
              <a:buChar char="○"/>
            </a:pPr>
            <a:r>
              <a:rPr lang="en" sz="1800"/>
              <a:t>Dos threads esperando un flag de bloqueo</a:t>
            </a: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Sincronización</a:t>
            </a:r>
            <a:endParaRPr b="0" i="0" sz="3200" u="none" cap="none" strike="noStrike">
              <a:solidFill>
                <a:schemeClr val="lt1"/>
              </a:solidFill>
              <a:latin typeface="Roboto"/>
              <a:ea typeface="Roboto"/>
              <a:cs typeface="Roboto"/>
              <a:sym typeface="Roboto"/>
            </a:endParaRPr>
          </a:p>
        </p:txBody>
      </p:sp>
      <p:sp>
        <p:nvSpPr>
          <p:cNvPr id="140" name="Google Shape;140;p25"/>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1600"/>
              </a:spcBef>
              <a:spcAft>
                <a:spcPts val="0"/>
              </a:spcAft>
              <a:buClr>
                <a:schemeClr val="lt2"/>
              </a:buClr>
              <a:buSzPts val="1800"/>
              <a:buFont typeface="Roboto"/>
              <a:buChar char="●"/>
            </a:pPr>
            <a:r>
              <a:rPr lang="en" sz="1800"/>
              <a:t>Cuando un método synchronized se ejecuta adquiere un monitor sobre el objeto. Cuando un thread tiene el monitor del objeto ningún otro thread podrá ejecutar un </a:t>
            </a:r>
            <a:r>
              <a:rPr lang="en" sz="1800"/>
              <a:t>método</a:t>
            </a:r>
            <a:r>
              <a:rPr lang="en" sz="1800"/>
              <a:t> synchronized.</a:t>
            </a:r>
            <a:endParaRPr sz="1800"/>
          </a:p>
          <a:p>
            <a:pPr indent="-342900" lvl="0" marL="457200" marR="0" rtl="0" algn="just">
              <a:lnSpc>
                <a:spcPct val="150000"/>
              </a:lnSpc>
              <a:spcBef>
                <a:spcPts val="0"/>
              </a:spcBef>
              <a:spcAft>
                <a:spcPts val="0"/>
              </a:spcAft>
              <a:buClr>
                <a:schemeClr val="lt2"/>
              </a:buClr>
              <a:buSzPts val="1800"/>
              <a:buFont typeface="Roboto"/>
              <a:buChar char="●"/>
            </a:pPr>
            <a:r>
              <a:rPr lang="en" sz="1800"/>
              <a:t>Un thread sale del monitor cuando libera el flag de bloqueo del objeto.</a:t>
            </a: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Técnicas</a:t>
            </a:r>
            <a:r>
              <a:rPr lang="en"/>
              <a:t> de </a:t>
            </a:r>
            <a:r>
              <a:rPr lang="en"/>
              <a:t>Sincronización</a:t>
            </a:r>
            <a:endParaRPr b="0" i="0" sz="3200" u="none" cap="none" strike="noStrike">
              <a:solidFill>
                <a:schemeClr val="lt1"/>
              </a:solidFill>
              <a:latin typeface="Roboto"/>
              <a:ea typeface="Roboto"/>
              <a:cs typeface="Roboto"/>
              <a:sym typeface="Roboto"/>
            </a:endParaRPr>
          </a:p>
        </p:txBody>
      </p:sp>
      <p:sp>
        <p:nvSpPr>
          <p:cNvPr id="146" name="Google Shape;146;p26"/>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1600"/>
              </a:spcBef>
              <a:spcAft>
                <a:spcPts val="0"/>
              </a:spcAft>
              <a:buClr>
                <a:schemeClr val="lt2"/>
              </a:buClr>
              <a:buSzPts val="1800"/>
              <a:buFont typeface="Roboto"/>
              <a:buChar char="●"/>
            </a:pPr>
            <a:r>
              <a:rPr lang="en" sz="1800"/>
              <a:t>Exclusión mutua: Utilizar variables de datos compartidas entre procesos. </a:t>
            </a:r>
            <a:endParaRPr sz="1800"/>
          </a:p>
          <a:p>
            <a:pPr indent="-342900" lvl="0" marL="457200" marR="0" rtl="0" algn="just">
              <a:lnSpc>
                <a:spcPct val="150000"/>
              </a:lnSpc>
              <a:spcBef>
                <a:spcPts val="0"/>
              </a:spcBef>
              <a:spcAft>
                <a:spcPts val="0"/>
              </a:spcAft>
              <a:buClr>
                <a:schemeClr val="lt2"/>
              </a:buClr>
              <a:buSzPts val="1800"/>
              <a:buFont typeface="Roboto"/>
              <a:buChar char="●"/>
            </a:pPr>
            <a:r>
              <a:rPr lang="en" sz="1800"/>
              <a:t>Secciones críticas: Aquellas parte de los programas que no pueden ejecutar concurrentemente dos procesos.</a:t>
            </a:r>
            <a:endParaRPr sz="1800"/>
          </a:p>
          <a:p>
            <a:pPr indent="-342900" lvl="0" marL="457200" marR="0" rtl="0" algn="just">
              <a:lnSpc>
                <a:spcPct val="150000"/>
              </a:lnSpc>
              <a:spcBef>
                <a:spcPts val="0"/>
              </a:spcBef>
              <a:spcAft>
                <a:spcPts val="0"/>
              </a:spcAft>
              <a:buClr>
                <a:schemeClr val="lt2"/>
              </a:buClr>
              <a:buSzPts val="1800"/>
              <a:buFont typeface="Roboto"/>
              <a:buChar char="●"/>
            </a:pPr>
            <a:r>
              <a:rPr lang="en" sz="1800"/>
              <a:t>Bloqueo: Se debe poder bloquear las secciones críticas.</a:t>
            </a:r>
            <a:br>
              <a:rPr lang="en" sz="1800"/>
            </a:b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Técnicas de Sincronización</a:t>
            </a:r>
            <a:endParaRPr b="0" i="0" sz="3200" u="none" cap="none" strike="noStrike">
              <a:solidFill>
                <a:schemeClr val="lt1"/>
              </a:solidFill>
              <a:latin typeface="Roboto"/>
              <a:ea typeface="Roboto"/>
              <a:cs typeface="Roboto"/>
              <a:sym typeface="Roboto"/>
            </a:endParaRPr>
          </a:p>
        </p:txBody>
      </p:sp>
      <p:sp>
        <p:nvSpPr>
          <p:cNvPr id="152" name="Google Shape;152;p27"/>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1600"/>
              </a:spcBef>
              <a:spcAft>
                <a:spcPts val="0"/>
              </a:spcAft>
              <a:buClr>
                <a:schemeClr val="lt2"/>
              </a:buClr>
              <a:buSzPts val="1800"/>
              <a:buFont typeface="Roboto"/>
              <a:buChar char="●"/>
            </a:pPr>
            <a:r>
              <a:rPr lang="en" sz="1800"/>
              <a:t>Asegurarse que no ocurra interbloqueo. (dos threads se </a:t>
            </a:r>
            <a:r>
              <a:rPr lang="en" sz="1800"/>
              <a:t>bloquean</a:t>
            </a:r>
            <a:r>
              <a:rPr lang="en" sz="1800"/>
              <a:t> uno a otro)</a:t>
            </a:r>
            <a:endParaRPr sz="1800"/>
          </a:p>
          <a:p>
            <a:pPr indent="0" lvl="0" marL="0" marR="0" rtl="0" algn="just">
              <a:lnSpc>
                <a:spcPct val="150000"/>
              </a:lnSpc>
              <a:spcBef>
                <a:spcPts val="1600"/>
              </a:spcBef>
              <a:spcAft>
                <a:spcPts val="0"/>
              </a:spcAft>
              <a:buNone/>
            </a:pPr>
            <a:r>
              <a:t/>
            </a:r>
            <a:endParaRPr sz="1800"/>
          </a:p>
          <a:p>
            <a:pPr indent="-342900" lvl="0" marL="457200" marR="0" rtl="0" algn="just">
              <a:lnSpc>
                <a:spcPct val="150000"/>
              </a:lnSpc>
              <a:spcBef>
                <a:spcPts val="1600"/>
              </a:spcBef>
              <a:spcAft>
                <a:spcPts val="0"/>
              </a:spcAft>
              <a:buClr>
                <a:schemeClr val="lt2"/>
              </a:buClr>
              <a:buSzPts val="1800"/>
              <a:buFont typeface="Roboto"/>
              <a:buChar char="●"/>
            </a:pPr>
            <a:r>
              <a:rPr lang="en" sz="1800"/>
              <a:t>Asegurarse que no ocurra cierre. (un thread depende de la acción de otro y este a su vez de la acción de otro y ninguno progresa)</a:t>
            </a:r>
            <a:br>
              <a:rPr lang="en" sz="1800"/>
            </a:br>
            <a:br>
              <a:rPr lang="en" sz="1800"/>
            </a:br>
            <a:br>
              <a:rPr lang="en" sz="1800"/>
            </a:b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Técnicas de Sincronización</a:t>
            </a:r>
            <a:endParaRPr b="0" i="0" sz="3200" u="none" cap="none" strike="noStrike">
              <a:solidFill>
                <a:schemeClr val="lt1"/>
              </a:solidFill>
              <a:latin typeface="Roboto"/>
              <a:ea typeface="Roboto"/>
              <a:cs typeface="Roboto"/>
              <a:sym typeface="Roboto"/>
            </a:endParaRPr>
          </a:p>
        </p:txBody>
      </p:sp>
      <p:sp>
        <p:nvSpPr>
          <p:cNvPr id="158" name="Google Shape;158;p28"/>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1600"/>
              </a:spcBef>
              <a:spcAft>
                <a:spcPts val="0"/>
              </a:spcAft>
              <a:buClr>
                <a:schemeClr val="lt2"/>
              </a:buClr>
              <a:buSzPts val="1800"/>
              <a:buFont typeface="Roboto"/>
              <a:buChar char="●"/>
            </a:pPr>
            <a:r>
              <a:rPr lang="en" sz="1800"/>
              <a:t>Semáforos: Indicador que registra si un recurso está disponible o no.</a:t>
            </a:r>
            <a:br>
              <a:rPr lang="en" sz="1800"/>
            </a:br>
            <a:r>
              <a:rPr lang="en" sz="1800"/>
              <a:t>inicializar(Semáforo s , int v)</a:t>
            </a:r>
            <a:br>
              <a:rPr lang="en" sz="1800"/>
            </a:br>
            <a:r>
              <a:rPr lang="en" sz="1800"/>
              <a:t>espera (s)  (bloquea)</a:t>
            </a:r>
            <a:br>
              <a:rPr lang="en" sz="1800"/>
            </a:br>
            <a:r>
              <a:rPr lang="en" sz="1800"/>
              <a:t>señal (s)     (desbloqueo)</a:t>
            </a:r>
            <a:br>
              <a:rPr lang="en" sz="1800"/>
            </a:b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Técnicas de Sincronización</a:t>
            </a:r>
            <a:endParaRPr b="0" i="0" sz="3200" u="none" cap="none" strike="noStrike">
              <a:solidFill>
                <a:schemeClr val="lt1"/>
              </a:solidFill>
              <a:latin typeface="Roboto"/>
              <a:ea typeface="Roboto"/>
              <a:cs typeface="Roboto"/>
              <a:sym typeface="Roboto"/>
            </a:endParaRPr>
          </a:p>
        </p:txBody>
      </p:sp>
      <p:sp>
        <p:nvSpPr>
          <p:cNvPr id="164" name="Google Shape;164;p29"/>
          <p:cNvSpPr txBox="1"/>
          <p:nvPr>
            <p:ph idx="2" type="body"/>
          </p:nvPr>
        </p:nvSpPr>
        <p:spPr>
          <a:xfrm>
            <a:off x="244200" y="1630000"/>
            <a:ext cx="8449800" cy="34395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1600"/>
              </a:spcBef>
              <a:spcAft>
                <a:spcPts val="0"/>
              </a:spcAft>
              <a:buClr>
                <a:schemeClr val="lt2"/>
              </a:buClr>
              <a:buSzPts val="1800"/>
              <a:buFont typeface="Roboto"/>
              <a:buChar char="●"/>
            </a:pPr>
            <a:r>
              <a:rPr lang="en" sz="1800"/>
              <a:t>Monitores: conjunto de procesos que proporciona el acceso a la sección crítica con exclusión mutua. Sólo un proceso puede estar activo por vez para ejecutar un proceso del monitor. </a:t>
            </a:r>
            <a:r>
              <a:rPr lang="en" sz="1800"/>
              <a:t>Más</a:t>
            </a:r>
            <a:r>
              <a:rPr lang="en" sz="1800"/>
              <a:t> problemas para sincronización que con semáforos.</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227375" y="16225"/>
            <a:ext cx="8520600" cy="1044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2000"/>
              <a:buFont typeface="Roboto"/>
              <a:buNone/>
            </a:pPr>
            <a:r>
              <a:rPr lang="en" sz="4800"/>
              <a:t>Concurrencia, Preguntas ?</a:t>
            </a:r>
            <a:endParaRPr b="0" i="0" sz="4800" u="none" cap="none" strike="noStrike">
              <a:solidFill>
                <a:schemeClr val="dk2"/>
              </a:solidFill>
              <a:latin typeface="Roboto"/>
              <a:ea typeface="Roboto"/>
              <a:cs typeface="Roboto"/>
              <a:sym typeface="Roboto"/>
            </a:endParaRPr>
          </a:p>
        </p:txBody>
      </p:sp>
      <p:pic>
        <p:nvPicPr>
          <p:cNvPr id="170" name="Google Shape;170;p30"/>
          <p:cNvPicPr preferRelativeResize="0"/>
          <p:nvPr/>
        </p:nvPicPr>
        <p:blipFill>
          <a:blip r:embed="rId3">
            <a:alphaModFix/>
          </a:blip>
          <a:stretch>
            <a:fillRect/>
          </a:stretch>
        </p:blipFill>
        <p:spPr>
          <a:xfrm>
            <a:off x="2494838" y="1060225"/>
            <a:ext cx="4306725" cy="341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n" sz="4200" u="none" cap="none" strike="noStrike">
                <a:solidFill>
                  <a:schemeClr val="lt1"/>
                </a:solidFill>
                <a:latin typeface="Roboto"/>
                <a:ea typeface="Roboto"/>
                <a:cs typeface="Roboto"/>
                <a:sym typeface="Roboto"/>
              </a:rPr>
              <a:t>INTRODUCCIÓN</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80" name="Google Shape;80;p15"/>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1600"/>
              </a:spcBef>
              <a:spcAft>
                <a:spcPts val="0"/>
              </a:spcAft>
              <a:buClr>
                <a:schemeClr val="lt2"/>
              </a:buClr>
              <a:buSzPts val="1400"/>
              <a:buFont typeface="Roboto"/>
              <a:buChar char="●"/>
            </a:pPr>
            <a:r>
              <a:rPr lang="en" sz="1400"/>
              <a:t>Los threads son segmentos de código de un programa que se ejecutan secuencialmente de modo independiente de otras partes del programa.</a:t>
            </a:r>
            <a:endParaRPr sz="1400"/>
          </a:p>
          <a:p>
            <a:pPr indent="-317500" lvl="0" marL="457200" marR="0" rtl="0" algn="just">
              <a:lnSpc>
                <a:spcPct val="100000"/>
              </a:lnSpc>
              <a:spcBef>
                <a:spcPts val="1600"/>
              </a:spcBef>
              <a:spcAft>
                <a:spcPts val="0"/>
              </a:spcAft>
              <a:buClr>
                <a:schemeClr val="lt2"/>
              </a:buClr>
              <a:buSzPts val="1400"/>
              <a:buFont typeface="Roboto"/>
              <a:buChar char="●"/>
            </a:pPr>
            <a:r>
              <a:rPr lang="en" sz="1400"/>
              <a:t>Un proceso puede estar constituido por uno o </a:t>
            </a:r>
            <a:r>
              <a:rPr lang="en" sz="1400"/>
              <a:t>más</a:t>
            </a:r>
            <a:r>
              <a:rPr lang="en" sz="1400"/>
              <a:t> threads.</a:t>
            </a:r>
            <a:endParaRPr sz="1400"/>
          </a:p>
          <a:p>
            <a:pPr indent="-317500" lvl="0" marL="457200" marR="0" rtl="0" algn="just">
              <a:lnSpc>
                <a:spcPct val="100000"/>
              </a:lnSpc>
              <a:spcBef>
                <a:spcPts val="1600"/>
              </a:spcBef>
              <a:spcAft>
                <a:spcPts val="0"/>
              </a:spcAft>
              <a:buClr>
                <a:schemeClr val="lt2"/>
              </a:buClr>
              <a:buSzPts val="1400"/>
              <a:buFont typeface="Roboto"/>
              <a:buChar char="●"/>
            </a:pPr>
            <a:r>
              <a:rPr lang="en" sz="1400"/>
              <a:t>Un thread esta compuesto por : </a:t>
            </a:r>
            <a:endParaRPr sz="1400"/>
          </a:p>
          <a:p>
            <a:pPr indent="-317500" lvl="1" marL="914400" marR="0" rtl="0" algn="just">
              <a:lnSpc>
                <a:spcPct val="100000"/>
              </a:lnSpc>
              <a:spcBef>
                <a:spcPts val="1600"/>
              </a:spcBef>
              <a:spcAft>
                <a:spcPts val="0"/>
              </a:spcAft>
              <a:buSzPts val="1400"/>
              <a:buChar char="○"/>
            </a:pPr>
            <a:r>
              <a:rPr lang="en" sz="1400"/>
              <a:t>Un CPU virtual.</a:t>
            </a:r>
            <a:endParaRPr/>
          </a:p>
          <a:p>
            <a:pPr indent="-317500" lvl="1" marL="914400" marR="0" rtl="0" algn="just">
              <a:lnSpc>
                <a:spcPct val="100000"/>
              </a:lnSpc>
              <a:spcBef>
                <a:spcPts val="1600"/>
              </a:spcBef>
              <a:spcAft>
                <a:spcPts val="0"/>
              </a:spcAft>
              <a:buSzPts val="1400"/>
              <a:buChar char="○"/>
            </a:pPr>
            <a:r>
              <a:rPr lang="en" sz="1400"/>
              <a:t>El código que ejecuta el procesador.</a:t>
            </a:r>
            <a:endParaRPr/>
          </a:p>
          <a:p>
            <a:pPr indent="-317500" lvl="1" marL="914400" marR="0" rtl="0" algn="just">
              <a:lnSpc>
                <a:spcPct val="100000"/>
              </a:lnSpc>
              <a:spcBef>
                <a:spcPts val="1600"/>
              </a:spcBef>
              <a:spcAft>
                <a:spcPts val="0"/>
              </a:spcAft>
              <a:buSzPts val="1400"/>
              <a:buChar char="○"/>
            </a:pPr>
            <a:r>
              <a:rPr lang="en" sz="1400"/>
              <a:t>Los datos sobre los que trabaja el código.</a:t>
            </a:r>
            <a:endParaRPr/>
          </a:p>
          <a:p>
            <a:pPr indent="-317500" lvl="0" marL="457200" marR="0" rtl="0" algn="just">
              <a:lnSpc>
                <a:spcPct val="100000"/>
              </a:lnSpc>
              <a:spcBef>
                <a:spcPts val="1600"/>
              </a:spcBef>
              <a:spcAft>
                <a:spcPts val="0"/>
              </a:spcAft>
              <a:buClr>
                <a:schemeClr val="lt2"/>
              </a:buClr>
              <a:buSzPts val="1400"/>
              <a:buFont typeface="Roboto"/>
              <a:buChar char="●"/>
            </a:pPr>
            <a:r>
              <a:rPr lang="en" sz="1400"/>
              <a:t>Dos threads comparten código si ejecutan código de objetos que pertenecen a la misma clase.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pic>
        <p:nvPicPr>
          <p:cNvPr id="86" name="Google Shape;86;p16"/>
          <p:cNvPicPr preferRelativeResize="0"/>
          <p:nvPr/>
        </p:nvPicPr>
        <p:blipFill>
          <a:blip r:embed="rId3">
            <a:alphaModFix/>
          </a:blip>
          <a:stretch>
            <a:fillRect/>
          </a:stretch>
        </p:blipFill>
        <p:spPr>
          <a:xfrm>
            <a:off x="2335600" y="1968475"/>
            <a:ext cx="4657725" cy="287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92" name="Google Shape;92;p17"/>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1600"/>
              </a:spcBef>
              <a:spcAft>
                <a:spcPts val="0"/>
              </a:spcAft>
              <a:buClr>
                <a:schemeClr val="lt2"/>
              </a:buClr>
              <a:buSzPts val="1400"/>
              <a:buFont typeface="Roboto"/>
              <a:buChar char="●"/>
            </a:pPr>
            <a:r>
              <a:rPr lang="en" sz="1400"/>
              <a:t>Los threads se utilizan para aislar y coordinar tareas. </a:t>
            </a:r>
            <a:endParaRPr sz="1400"/>
          </a:p>
          <a:p>
            <a:pPr indent="-317500" lvl="0" marL="457200" marR="0" rtl="0" algn="just">
              <a:lnSpc>
                <a:spcPct val="100000"/>
              </a:lnSpc>
              <a:spcBef>
                <a:spcPts val="1600"/>
              </a:spcBef>
              <a:spcAft>
                <a:spcPts val="0"/>
              </a:spcAft>
              <a:buClr>
                <a:schemeClr val="lt2"/>
              </a:buClr>
              <a:buSzPts val="1400"/>
              <a:buFont typeface="Roboto"/>
              <a:buChar char="●"/>
            </a:pPr>
            <a:r>
              <a:rPr lang="en" sz="1400"/>
              <a:t>Sin el uso de threads hay aplicaciones que son casi imposibles de programar: </a:t>
            </a:r>
            <a:endParaRPr sz="1400"/>
          </a:p>
          <a:p>
            <a:pPr indent="-317500" lvl="1" marL="914400" marR="0" rtl="0" algn="just">
              <a:lnSpc>
                <a:spcPct val="100000"/>
              </a:lnSpc>
              <a:spcBef>
                <a:spcPts val="1600"/>
              </a:spcBef>
              <a:spcAft>
                <a:spcPts val="0"/>
              </a:spcAft>
              <a:buSzPts val="1400"/>
              <a:buChar char="○"/>
            </a:pPr>
            <a:r>
              <a:rPr lang="en" sz="1400"/>
              <a:t>Las que tienen tiempos de espera importantes entre etapas.</a:t>
            </a:r>
            <a:endParaRPr/>
          </a:p>
          <a:p>
            <a:pPr indent="-317500" lvl="1" marL="914400" marR="0" rtl="0" algn="just">
              <a:lnSpc>
                <a:spcPct val="100000"/>
              </a:lnSpc>
              <a:spcBef>
                <a:spcPts val="1600"/>
              </a:spcBef>
              <a:spcAft>
                <a:spcPts val="0"/>
              </a:spcAft>
              <a:buSzPts val="1400"/>
              <a:buChar char="○"/>
            </a:pPr>
            <a:r>
              <a:rPr lang="en" sz="1400"/>
              <a:t>Las que consumen muchos recursos de CPU e impiden que el procesador atienda simultáneamente otros eventos o peticiones del usuario .</a:t>
            </a:r>
            <a:br>
              <a:rPr lang="en" sz="1400"/>
            </a:b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98" name="Google Shape;98;p18"/>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1600"/>
              </a:spcBef>
              <a:spcAft>
                <a:spcPts val="0"/>
              </a:spcAft>
              <a:buClr>
                <a:schemeClr val="lt2"/>
              </a:buClr>
              <a:buSzPts val="1400"/>
              <a:buFont typeface="Roboto"/>
              <a:buChar char="●"/>
            </a:pPr>
            <a:r>
              <a:rPr lang="en" sz="1400"/>
              <a:t>Tipos de threads que pueden aparecer en una aplicación:</a:t>
            </a:r>
            <a:endParaRPr sz="1400"/>
          </a:p>
          <a:p>
            <a:pPr indent="0" lvl="0" marL="457200" marR="0" rtl="0" algn="just">
              <a:lnSpc>
                <a:spcPct val="100000"/>
              </a:lnSpc>
              <a:spcBef>
                <a:spcPts val="1600"/>
              </a:spcBef>
              <a:spcAft>
                <a:spcPts val="0"/>
              </a:spcAft>
              <a:buNone/>
            </a:pPr>
            <a:r>
              <a:t/>
            </a:r>
            <a:endParaRPr sz="1400"/>
          </a:p>
          <a:p>
            <a:pPr indent="-317500" lvl="1" marL="914400" marR="0" rtl="0" algn="just">
              <a:lnSpc>
                <a:spcPct val="100000"/>
              </a:lnSpc>
              <a:spcBef>
                <a:spcPts val="1600"/>
              </a:spcBef>
              <a:spcAft>
                <a:spcPts val="0"/>
              </a:spcAft>
              <a:buClr>
                <a:schemeClr val="lt2"/>
              </a:buClr>
              <a:buSzPts val="1400"/>
              <a:buFont typeface="Roboto"/>
              <a:buChar char="○"/>
            </a:pPr>
            <a:r>
              <a:rPr lang="en" sz="1400"/>
              <a:t>Threads completamente independientes, que realizan tareas no relacionadas. Éste es el caso más sencillo y no requiere ninguna programación especial. </a:t>
            </a:r>
            <a:endParaRPr sz="1400"/>
          </a:p>
          <a:p>
            <a:pPr indent="0" lvl="0" marL="914400" marR="0" rtl="0" algn="just">
              <a:lnSpc>
                <a:spcPct val="100000"/>
              </a:lnSpc>
              <a:spcBef>
                <a:spcPts val="1600"/>
              </a:spcBef>
              <a:spcAft>
                <a:spcPts val="0"/>
              </a:spcAft>
              <a:buNone/>
            </a:pPr>
            <a:r>
              <a:t/>
            </a:r>
            <a:endParaRPr/>
          </a:p>
          <a:p>
            <a:pPr indent="-317500" lvl="1" marL="914400" marR="0" rtl="0" algn="just">
              <a:lnSpc>
                <a:spcPct val="100000"/>
              </a:lnSpc>
              <a:spcBef>
                <a:spcPts val="1600"/>
              </a:spcBef>
              <a:spcAft>
                <a:spcPts val="0"/>
              </a:spcAft>
              <a:buClr>
                <a:schemeClr val="lt2"/>
              </a:buClr>
              <a:buSzPts val="1400"/>
              <a:buFont typeface="Roboto"/>
              <a:buChar char="○"/>
            </a:pPr>
            <a:r>
              <a:rPr lang="en" sz="1400"/>
              <a:t>Threads que trabajan en una misma tarea, pero sin interferir ni intercambiar relación entre ellos. Por ejemplo, threads que colaboran en el producto de dos matrices ocupándose cada una de ellas de calcular ciertas filas de la matriz producto. </a:t>
            </a:r>
            <a:br>
              <a:rPr lang="en" sz="1400"/>
            </a:b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Conceptos Generales</a:t>
            </a:r>
            <a:endParaRPr b="0" i="0" sz="3200" u="none" cap="none" strike="noStrike">
              <a:solidFill>
                <a:schemeClr val="lt1"/>
              </a:solidFill>
              <a:latin typeface="Roboto"/>
              <a:ea typeface="Roboto"/>
              <a:cs typeface="Roboto"/>
              <a:sym typeface="Roboto"/>
            </a:endParaRPr>
          </a:p>
        </p:txBody>
      </p:sp>
      <p:sp>
        <p:nvSpPr>
          <p:cNvPr id="104" name="Google Shape;104;p19"/>
          <p:cNvSpPr txBox="1"/>
          <p:nvPr>
            <p:ph idx="1" type="body"/>
          </p:nvPr>
        </p:nvSpPr>
        <p:spPr>
          <a:xfrm>
            <a:off x="471900" y="1614275"/>
            <a:ext cx="8222100" cy="34737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1600"/>
              </a:spcBef>
              <a:spcAft>
                <a:spcPts val="0"/>
              </a:spcAft>
              <a:buSzPts val="1400"/>
              <a:buChar char="●"/>
            </a:pPr>
            <a:r>
              <a:rPr lang="en" sz="1400"/>
              <a:t>Threads que utilizan recursos de modo mutuamente exclusivo, aunque sin tener que coordinar sus actividades. Por ejemplo, threads que actualizan o leen registros de una base de datos y que no pueden actuar simultáneamente. </a:t>
            </a:r>
            <a:endParaRPr sz="1400"/>
          </a:p>
          <a:p>
            <a:pPr indent="0" lvl="0" marL="457200" marR="0" rtl="0" algn="just">
              <a:lnSpc>
                <a:spcPct val="100000"/>
              </a:lnSpc>
              <a:spcBef>
                <a:spcPts val="1600"/>
              </a:spcBef>
              <a:spcAft>
                <a:spcPts val="0"/>
              </a:spcAft>
              <a:buNone/>
            </a:pPr>
            <a:r>
              <a:t/>
            </a:r>
            <a:endParaRPr sz="1400"/>
          </a:p>
          <a:p>
            <a:pPr indent="-317500" lvl="0" marL="457200" marR="0" rtl="0" algn="just">
              <a:lnSpc>
                <a:spcPct val="100000"/>
              </a:lnSpc>
              <a:spcBef>
                <a:spcPts val="1600"/>
              </a:spcBef>
              <a:spcAft>
                <a:spcPts val="0"/>
              </a:spcAft>
              <a:buSzPts val="1400"/>
              <a:buChar char="●"/>
            </a:pPr>
            <a:r>
              <a:rPr lang="en" sz="1400"/>
              <a:t>Threads que deben de coordinar sus actividades, de modo que una de ellas no puede empezar o continuar hasta que la otra haya realizado su tarea. Los ejemplos más típicos son los de tipo productor-consumidor, en el que este último tiene que esperar para realizar su función a que el productor le haya preparado los datos y le avise de esa circunstancia. </a:t>
            </a:r>
            <a:br>
              <a:rPr lang="en" sz="1400"/>
            </a:br>
            <a:br>
              <a:rPr lang="en" sz="1400"/>
            </a:b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Daemons</a:t>
            </a:r>
            <a:endParaRPr b="0" i="0" sz="3200" u="none" cap="none" strike="noStrike">
              <a:solidFill>
                <a:schemeClr val="lt1"/>
              </a:solidFill>
              <a:latin typeface="Roboto"/>
              <a:ea typeface="Roboto"/>
              <a:cs typeface="Roboto"/>
              <a:sym typeface="Roboto"/>
            </a:endParaRPr>
          </a:p>
        </p:txBody>
      </p:sp>
      <p:sp>
        <p:nvSpPr>
          <p:cNvPr id="110" name="Google Shape;110;p20"/>
          <p:cNvSpPr txBox="1"/>
          <p:nvPr>
            <p:ph idx="2" type="body"/>
          </p:nvPr>
        </p:nvSpPr>
        <p:spPr>
          <a:xfrm>
            <a:off x="244200" y="1630000"/>
            <a:ext cx="8449800" cy="2710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600"/>
              </a:spcBef>
              <a:spcAft>
                <a:spcPts val="0"/>
              </a:spcAft>
              <a:buNone/>
            </a:pPr>
            <a:r>
              <a:rPr lang="en" sz="1800"/>
              <a:t>Los threads demonios llamados servicios, se ejecutan con prioridad baja y proporcionan un servicio básico a un programa o programas cuando la actividad de la máquina es reducida. </a:t>
            </a:r>
            <a:br>
              <a:rPr lang="en" sz="1800"/>
            </a:br>
            <a:r>
              <a:rPr lang="en" sz="1800"/>
              <a:t>Un ejemplo de thread demonio que está ejecutándose continuamente es el recolector de basura (garbage collector).</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lang="en"/>
              <a:t>Daemons</a:t>
            </a:r>
            <a:endParaRPr b="0" i="0" sz="3200" u="none" cap="none" strike="noStrike">
              <a:solidFill>
                <a:schemeClr val="lt1"/>
              </a:solidFill>
              <a:latin typeface="Roboto"/>
              <a:ea typeface="Roboto"/>
              <a:cs typeface="Roboto"/>
              <a:sym typeface="Roboto"/>
            </a:endParaRPr>
          </a:p>
        </p:txBody>
      </p:sp>
      <p:sp>
        <p:nvSpPr>
          <p:cNvPr id="116" name="Google Shape;116;p21"/>
          <p:cNvSpPr txBox="1"/>
          <p:nvPr>
            <p:ph idx="2" type="body"/>
          </p:nvPr>
        </p:nvSpPr>
        <p:spPr>
          <a:xfrm>
            <a:off x="244200" y="1630000"/>
            <a:ext cx="8449800" cy="2710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600"/>
              </a:spcBef>
              <a:spcAft>
                <a:spcPts val="0"/>
              </a:spcAft>
              <a:buNone/>
            </a:pPr>
            <a:r>
              <a:rPr lang="en" sz="1800"/>
              <a:t>Un thread puede fijar su indicador de demonio pasando un valor true al método setDaemon(). Si se pasa false a este método, el thread será devuelto por el sistema como un thread de usuario. No obstante, esto último debe realizarse antes de que se arranque el thread (start()). </a:t>
            </a:r>
            <a:br>
              <a:rPr lang="en" sz="1800"/>
            </a:br>
            <a:endParaRPr b="0" i="0" sz="1800" u="none" cap="none" strike="noStrike">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