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ef73649b7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ef73649b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ef73649b7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ef73649b7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f73649b7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ef73649b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ef73649b7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ef73649b7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ef73649b7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ef73649b7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ef73649b7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ef73649b7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ef73649b7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3ef73649b7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ef73649b7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ef73649b7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ef73649b7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ef73649b7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ef73649b7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3ef73649b7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ef73649b7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3ef73649b7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ef73649b7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ef73649b7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ef73649b7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3ef73649b7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ef73649b7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3ef73649b7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ef73649b7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3ef73649b7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ef73649b7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ef73649b7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df70bb39e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3df70bb39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ef73649b7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ef73649b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ef73649b7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3ef73649b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ef73649b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3ef73649b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ef73649b7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3ef73649b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ef73649b7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ef73649b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ef73649b7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3ef73649b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14" name="Google Shape;14;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5" name="Google Shape;15;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11"/>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58" name="Google Shape;58;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9" name="Shape 59"/>
        <p:cNvGrpSpPr/>
        <p:nvPr/>
      </p:nvGrpSpPr>
      <p:grpSpPr>
        <a:xfrm>
          <a:off x="0" y="0"/>
          <a:ext cx="0" cy="0"/>
          <a:chOff x="0" y="0"/>
          <a:chExt cx="0" cy="0"/>
        </a:xfrm>
      </p:grpSpPr>
      <p:sp>
        <p:nvSpPr>
          <p:cNvPr id="60" name="Google Shape;60;p1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stStyle>
          <a:p/>
        </p:txBody>
      </p:sp>
      <p:sp>
        <p:nvSpPr>
          <p:cNvPr id="63" name="Google Shape;63;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
        <p:nvSpPr>
          <p:cNvPr id="18" name="Google Shape;18;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3" name="Google Shape;23;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24" name="Google Shape;24;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9" name="Google Shape;29;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30" name="Google Shape;30;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31" name="Google Shape;31;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36" name="Google Shape;36;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37" name="Google Shape;37;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38" name="Shape 38"/>
        <p:cNvGrpSpPr/>
        <p:nvPr/>
      </p:nvGrpSpPr>
      <p:grpSpPr>
        <a:xfrm>
          <a:off x="0" y="0"/>
          <a:ext cx="0" cy="0"/>
          <a:chOff x="0" y="0"/>
          <a:chExt cx="0" cy="0"/>
        </a:xfrm>
      </p:grpSpPr>
      <p:sp>
        <p:nvSpPr>
          <p:cNvPr id="39" name="Google Shape;39;p7"/>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a:r>
              <a:t>xx%</a:t>
            </a:r>
          </a:p>
        </p:txBody>
      </p:sp>
      <p:sp>
        <p:nvSpPr>
          <p:cNvPr id="40" name="Google Shape;40;p7"/>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49" name="Shape 49"/>
        <p:cNvGrpSpPr/>
        <p:nvPr/>
      </p:nvGrpSpPr>
      <p:grpSpPr>
        <a:xfrm>
          <a:off x="0" y="0"/>
          <a:ext cx="0" cy="0"/>
          <a:chOff x="0" y="0"/>
          <a:chExt cx="0" cy="0"/>
        </a:xfrm>
      </p:grpSpPr>
      <p:sp>
        <p:nvSpPr>
          <p:cNvPr id="50" name="Google Shape;50;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1" name="Shape 51"/>
        <p:cNvGrpSpPr/>
        <p:nvPr/>
      </p:nvGrpSpPr>
      <p:grpSpPr>
        <a:xfrm>
          <a:off x="0" y="0"/>
          <a:ext cx="0" cy="0"/>
          <a:chOff x="0" y="0"/>
          <a:chExt cx="0" cy="0"/>
        </a:xfrm>
      </p:grpSpPr>
      <p:sp>
        <p:nvSpPr>
          <p:cNvPr id="52" name="Google Shape;52;p1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53" name="Google Shape;53;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0950" y="4606675"/>
            <a:ext cx="9144000" cy="571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title"/>
          </p:nvPr>
        </p:nvSpPr>
        <p:spPr>
          <a:xfrm>
            <a:off x="460950" y="1836750"/>
            <a:ext cx="8222100" cy="101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oboto"/>
              <a:buNone/>
            </a:pPr>
            <a:r>
              <a:rPr lang="en" sz="4800"/>
              <a:t>Networking</a:t>
            </a:r>
            <a:endParaRPr b="0" i="0" sz="4800" u="none" cap="none" strike="noStrike">
              <a:solidFill>
                <a:schemeClr val="lt1"/>
              </a:solidFill>
              <a:latin typeface="Roboto"/>
              <a:ea typeface="Roboto"/>
              <a:cs typeface="Roboto"/>
              <a:sym typeface="Roboto"/>
            </a:endParaRPr>
          </a:p>
        </p:txBody>
      </p:sp>
      <p:sp>
        <p:nvSpPr>
          <p:cNvPr id="69" name="Google Shape;69;p13"/>
          <p:cNvSpPr txBox="1"/>
          <p:nvPr>
            <p:ph idx="4294967295" type="subTitle"/>
          </p:nvPr>
        </p:nvSpPr>
        <p:spPr>
          <a:xfrm>
            <a:off x="466725" y="2789130"/>
            <a:ext cx="8222100" cy="4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 sz="2400">
                <a:solidFill>
                  <a:schemeClr val="lt1"/>
                </a:solidFill>
              </a:rPr>
              <a:t>Conceptos </a:t>
            </a:r>
            <a:r>
              <a:rPr lang="en" sz="2400">
                <a:solidFill>
                  <a:schemeClr val="lt1"/>
                </a:solidFill>
              </a:rPr>
              <a:t>Básicos</a:t>
            </a:r>
            <a:endParaRPr b="0" i="0" sz="24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21" name="Google Shape;121;p22"/>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UDP</a:t>
            </a:r>
            <a:endParaRPr b="1" sz="2400"/>
          </a:p>
          <a:p>
            <a:pPr indent="0" lvl="0" marL="0" marR="0" rtl="0" algn="just">
              <a:lnSpc>
                <a:spcPct val="100000"/>
              </a:lnSpc>
              <a:spcBef>
                <a:spcPts val="1600"/>
              </a:spcBef>
              <a:spcAft>
                <a:spcPts val="0"/>
              </a:spcAft>
              <a:buNone/>
            </a:pPr>
            <a:r>
              <a:rPr lang="en"/>
              <a:t>Su uso principal es para protocolos como DHCP, BOOTP, DNS y demás protocolos en los que el intercambio de paquetes de la conexión/desconexión son mayores, o no son rentables con respecto a la información transmitida, así como para la transmisión de audio y vídeo en real, donde no es posible realizar retransmisiones por los estrictos requisitos de retardo que se tiene en estos casos.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1" lang="en"/>
              <a:t>PUERTOS</a:t>
            </a:r>
            <a:endParaRPr b="1" i="0" sz="4200" u="none" cap="none" strike="noStrike">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32" name="Google Shape;132;p24"/>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PUERTOS</a:t>
            </a:r>
            <a:endParaRPr b="1" sz="2400"/>
          </a:p>
          <a:p>
            <a:pPr indent="0" lvl="0" marL="0" marR="0" rtl="0" algn="just">
              <a:lnSpc>
                <a:spcPct val="100000"/>
              </a:lnSpc>
              <a:spcBef>
                <a:spcPts val="1600"/>
              </a:spcBef>
              <a:spcAft>
                <a:spcPts val="0"/>
              </a:spcAft>
              <a:buNone/>
            </a:pPr>
            <a:r>
              <a:rPr lang="en"/>
              <a:t>En informática, un puerto es una interfaz a través de la cual se pueden enviar y recibir los diferentes tipos de datos.</a:t>
            </a:r>
            <a:endParaRPr/>
          </a:p>
          <a:p>
            <a:pPr indent="0" lvl="0" marL="0" marR="0" rtl="0" algn="just">
              <a:lnSpc>
                <a:spcPct val="100000"/>
              </a:lnSpc>
              <a:spcBef>
                <a:spcPts val="1600"/>
              </a:spcBef>
              <a:spcAft>
                <a:spcPts val="0"/>
              </a:spcAft>
              <a:buNone/>
            </a:pPr>
            <a:r>
              <a:rPr lang="en"/>
              <a:t>La interfaz puede ser de tipo física (hardware) o puede ser a nivel lógico o de software, en cuyo caso se usa frecuentemente el término puerto lógico (por ejemplo, los puertos de redes que permiten la transmisión de datos entre diferentes computadoras).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1" lang="en"/>
              <a:t>SOCKET</a:t>
            </a:r>
            <a:endParaRPr b="1" i="0" sz="4200" u="none" cap="none" strike="noStrike">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43" name="Google Shape;143;p26"/>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SOCKET</a:t>
            </a:r>
            <a:endParaRPr b="1" sz="2400"/>
          </a:p>
          <a:p>
            <a:pPr indent="0" lvl="0" marL="0" marR="0" rtl="0" algn="just">
              <a:lnSpc>
                <a:spcPct val="100000"/>
              </a:lnSpc>
              <a:spcBef>
                <a:spcPts val="1600"/>
              </a:spcBef>
              <a:spcAft>
                <a:spcPts val="0"/>
              </a:spcAft>
              <a:buNone/>
            </a:pPr>
            <a:r>
              <a:rPr lang="en"/>
              <a:t>Es un concepto abstracto por el cual dos programas (posiblemente situados en computadoras distintas) pueden intercambiar cualquier flujo de datos, generalmente de manera fiable y ordenada.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49" name="Google Shape;149;p27"/>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SOCKET</a:t>
            </a:r>
            <a:endParaRPr b="1" sz="2400"/>
          </a:p>
          <a:p>
            <a:pPr indent="0" lvl="0" marL="0" marR="0" rtl="0" algn="just">
              <a:lnSpc>
                <a:spcPct val="100000"/>
              </a:lnSpc>
              <a:spcBef>
                <a:spcPts val="1600"/>
              </a:spcBef>
              <a:spcAft>
                <a:spcPts val="0"/>
              </a:spcAft>
              <a:buNone/>
            </a:pPr>
            <a:r>
              <a:rPr lang="en"/>
              <a:t>Son métodos para la comunicación entre un programa del cliente y un programa del servidor en una red. Un socket se define como el punto final en una conexión. Los sockets se crean y se utilizan con un sistema de peticiones o de llamadas de función a veces llamados interfaz de programación de aplicación de sockets (API, application programming interface).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55" name="Google Shape;155;p28"/>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SOCKET</a:t>
            </a:r>
            <a:endParaRPr b="1" sz="2400"/>
          </a:p>
          <a:p>
            <a:pPr indent="0" lvl="0" marL="0" marR="0" rtl="0" algn="just">
              <a:lnSpc>
                <a:spcPct val="100000"/>
              </a:lnSpc>
              <a:spcBef>
                <a:spcPts val="1600"/>
              </a:spcBef>
              <a:spcAft>
                <a:spcPts val="0"/>
              </a:spcAft>
              <a:buNone/>
            </a:pPr>
            <a:r>
              <a:rPr lang="en"/>
              <a:t>Un socket es también una dirección de Internet, combinando una dirección IP (la dirección numérica única de cuatro partes que identifica a un ordenador particular en Internet) y un número de puerto (el número que identifica una aplicación de Internet particular, como FTP, Gopher, o WWW).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61" name="Google Shape;161;p29"/>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SOCKET</a:t>
            </a:r>
            <a:endParaRPr b="1" sz="2400"/>
          </a:p>
          <a:p>
            <a:pPr indent="0" lvl="0" marL="0" marR="0" rtl="0" algn="just">
              <a:lnSpc>
                <a:spcPct val="100000"/>
              </a:lnSpc>
              <a:spcBef>
                <a:spcPts val="1600"/>
              </a:spcBef>
              <a:spcAft>
                <a:spcPts val="0"/>
              </a:spcAft>
              <a:buNone/>
            </a:pPr>
            <a:r>
              <a:t/>
            </a:r>
            <a:endParaRPr/>
          </a:p>
        </p:txBody>
      </p:sp>
      <p:pic>
        <p:nvPicPr>
          <p:cNvPr id="162" name="Google Shape;162;p29"/>
          <p:cNvPicPr preferRelativeResize="0"/>
          <p:nvPr/>
        </p:nvPicPr>
        <p:blipFill>
          <a:blip r:embed="rId3">
            <a:alphaModFix/>
          </a:blip>
          <a:stretch>
            <a:fillRect/>
          </a:stretch>
        </p:blipFill>
        <p:spPr>
          <a:xfrm>
            <a:off x="1276350" y="2566988"/>
            <a:ext cx="6591300" cy="229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1" lang="en"/>
              <a:t>NETWORKING</a:t>
            </a:r>
            <a:endParaRPr b="1" i="0" sz="4200" u="none" cap="none" strike="noStrike">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73" name="Google Shape;173;p31"/>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NETWORKING</a:t>
            </a:r>
            <a:endParaRPr b="1" sz="2400"/>
          </a:p>
          <a:p>
            <a:pPr indent="0" lvl="0" marL="0" marR="0" rtl="0" algn="just">
              <a:lnSpc>
                <a:spcPct val="100000"/>
              </a:lnSpc>
              <a:spcBef>
                <a:spcPts val="1600"/>
              </a:spcBef>
              <a:spcAft>
                <a:spcPts val="0"/>
              </a:spcAft>
              <a:buNone/>
            </a:pPr>
            <a:r>
              <a:rPr lang="en"/>
              <a:t>El término Networking se refiere a la posibilidad de trabajar con diversas aplicaciones ubicadas físicamente en distintas estaciones de trabajo y permitir que se conecten vía una red, para trabajar de manera cooperativa o simplemente enviar y recibir información.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1" lang="en"/>
              <a:t>TCP</a:t>
            </a:r>
            <a:endParaRPr b="1" i="0" sz="4200" u="none" cap="none" strike="noStrike">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79" name="Google Shape;179;p32"/>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NETWORKING</a:t>
            </a:r>
            <a:endParaRPr b="1" sz="2400"/>
          </a:p>
          <a:p>
            <a:pPr indent="-342900" lvl="0" marL="457200" marR="0" rtl="0" algn="just">
              <a:lnSpc>
                <a:spcPct val="100000"/>
              </a:lnSpc>
              <a:spcBef>
                <a:spcPts val="1600"/>
              </a:spcBef>
              <a:spcAft>
                <a:spcPts val="0"/>
              </a:spcAft>
              <a:buSzPts val="1800"/>
              <a:buChar char="●"/>
            </a:pPr>
            <a:r>
              <a:rPr lang="en"/>
              <a:t>Application Level </a:t>
            </a:r>
            <a:br>
              <a:rPr lang="en"/>
            </a:br>
            <a:r>
              <a:rPr lang="en"/>
              <a:t>(FTP, Telnet, etc.)</a:t>
            </a:r>
            <a:endParaRPr/>
          </a:p>
          <a:p>
            <a:pPr indent="-342900" lvl="0" marL="457200" marR="0" rtl="0" algn="just">
              <a:lnSpc>
                <a:spcPct val="100000"/>
              </a:lnSpc>
              <a:spcBef>
                <a:spcPts val="0"/>
              </a:spcBef>
              <a:spcAft>
                <a:spcPts val="0"/>
              </a:spcAft>
              <a:buSzPts val="1800"/>
              <a:buChar char="●"/>
            </a:pPr>
            <a:r>
              <a:rPr lang="en"/>
              <a:t>Transport Layer </a:t>
            </a:r>
            <a:br>
              <a:rPr lang="en"/>
            </a:br>
            <a:r>
              <a:rPr lang="en"/>
              <a:t> (TCP, UDP, sockets, etc.)</a:t>
            </a:r>
            <a:endParaRPr/>
          </a:p>
          <a:p>
            <a:pPr indent="-342900" lvl="0" marL="457200" marR="0" rtl="0" algn="just">
              <a:lnSpc>
                <a:spcPct val="100000"/>
              </a:lnSpc>
              <a:spcBef>
                <a:spcPts val="0"/>
              </a:spcBef>
              <a:spcAft>
                <a:spcPts val="0"/>
              </a:spcAft>
              <a:buSzPts val="1800"/>
              <a:buChar char="●"/>
            </a:pPr>
            <a:r>
              <a:rPr lang="en"/>
              <a:t>Network Layer </a:t>
            </a:r>
            <a:br>
              <a:rPr lang="en"/>
            </a:br>
            <a:r>
              <a:rPr lang="en"/>
              <a:t>(Low-level Protocol -- IP, datagrams, etc.)</a:t>
            </a:r>
            <a:endParaRPr/>
          </a:p>
          <a:p>
            <a:pPr indent="-342900" lvl="0" marL="457200" marR="0" rtl="0" algn="just">
              <a:lnSpc>
                <a:spcPct val="100000"/>
              </a:lnSpc>
              <a:spcBef>
                <a:spcPts val="0"/>
              </a:spcBef>
              <a:spcAft>
                <a:spcPts val="0"/>
              </a:spcAft>
              <a:buSzPts val="1800"/>
              <a:buChar char="●"/>
            </a:pPr>
            <a:r>
              <a:rPr lang="en"/>
              <a:t>Hardware Layer </a:t>
            </a:r>
            <a:br>
              <a:rPr lang="en"/>
            </a:br>
            <a:r>
              <a:rPr lang="en"/>
              <a:t>(Ethernet, TokenRing, X.25, etc.)</a:t>
            </a:r>
            <a:br>
              <a:rPr lang="en"/>
            </a:br>
            <a:br>
              <a:rPr lang="en"/>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85" name="Google Shape;185;p33"/>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DNS</a:t>
            </a:r>
            <a:endParaRPr b="1" sz="2400"/>
          </a:p>
          <a:p>
            <a:pPr indent="0" lvl="0" marL="0" marR="0" rtl="0" algn="just">
              <a:lnSpc>
                <a:spcPct val="100000"/>
              </a:lnSpc>
              <a:spcBef>
                <a:spcPts val="1600"/>
              </a:spcBef>
              <a:spcAft>
                <a:spcPts val="0"/>
              </a:spcAft>
              <a:buNone/>
            </a:pPr>
            <a:r>
              <a:rPr lang="en"/>
              <a:t>El sistema de nombre de dominio (DNS) asocia varios tipos de información con los denominados nombres de dominio.</a:t>
            </a:r>
            <a:br>
              <a:rPr lang="en"/>
            </a:br>
            <a:r>
              <a:rPr lang="en"/>
              <a:t>Lo más importante, sirve como la "guía telefónica" para Internet traduciendo nombres de host de computadora legibles por el ser humano, p. www.example.com, en las direcciones IP, p. 208.77.188.166, que el equipo de red necesita entregar información.</a:t>
            </a:r>
            <a:br>
              <a:rPr lang="en"/>
            </a:br>
            <a:r>
              <a:rPr lang="en"/>
              <a:t>También almacena otra información, como la lista de servidores de intercambio de correo que aceptan correo electrónico para un dominio determinado.</a:t>
            </a:r>
            <a:br>
              <a:rPr lang="en"/>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91" name="Google Shape;191;p34"/>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URL</a:t>
            </a:r>
            <a:endParaRPr b="1" sz="2400"/>
          </a:p>
          <a:p>
            <a:pPr indent="-342900" lvl="0" marL="457200" marR="0" rtl="0" algn="just">
              <a:lnSpc>
                <a:spcPct val="100000"/>
              </a:lnSpc>
              <a:spcBef>
                <a:spcPts val="1600"/>
              </a:spcBef>
              <a:spcAft>
                <a:spcPts val="0"/>
              </a:spcAft>
              <a:buSzPts val="1800"/>
              <a:buChar char="●"/>
            </a:pPr>
            <a:r>
              <a:rPr lang="en"/>
              <a:t>La URL es una referencia (una dirección) a un recurso en Internet.</a:t>
            </a:r>
            <a:br>
              <a:rPr lang="en"/>
            </a:br>
            <a:endParaRPr/>
          </a:p>
          <a:p>
            <a:pPr indent="-342900" lvl="0" marL="457200" marR="0" rtl="0" algn="just">
              <a:lnSpc>
                <a:spcPct val="100000"/>
              </a:lnSpc>
              <a:spcBef>
                <a:spcPts val="0"/>
              </a:spcBef>
              <a:spcAft>
                <a:spcPts val="0"/>
              </a:spcAft>
              <a:buSzPts val="1800"/>
              <a:buChar char="●"/>
            </a:pPr>
            <a:r>
              <a:rPr lang="en"/>
              <a:t>Un recurso puede ser un archivo, una consulta de base de datos y más.</a:t>
            </a:r>
            <a:br>
              <a:rPr lang="en"/>
            </a:br>
            <a:endParaRPr/>
          </a:p>
          <a:p>
            <a:pPr indent="-342900" lvl="0" marL="457200" marR="0" rtl="0" algn="just">
              <a:lnSpc>
                <a:spcPct val="100000"/>
              </a:lnSpc>
              <a:spcBef>
                <a:spcPts val="0"/>
              </a:spcBef>
              <a:spcAft>
                <a:spcPts val="0"/>
              </a:spcAft>
              <a:buSzPts val="1800"/>
              <a:buChar char="●"/>
            </a:pPr>
            <a:r>
              <a:rPr lang="en"/>
              <a:t>Las URLs son solo un subconjunto del concepto más general de identificadores uniformes de recursos (URI) que tienen por objeto describir todos los puntos en el espacio de información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97" name="Google Shape;197;p35"/>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URL</a:t>
            </a:r>
            <a:endParaRPr b="1" sz="2400"/>
          </a:p>
          <a:p>
            <a:pPr indent="0" lvl="0" marL="457200" marR="0" rtl="0" algn="just">
              <a:lnSpc>
                <a:spcPct val="100000"/>
              </a:lnSpc>
              <a:spcBef>
                <a:spcPts val="1600"/>
              </a:spcBef>
              <a:spcAft>
                <a:spcPts val="0"/>
              </a:spcAft>
              <a:buNone/>
            </a:pPr>
            <a:r>
              <a:t/>
            </a:r>
            <a:endParaRPr/>
          </a:p>
        </p:txBody>
      </p:sp>
      <p:pic>
        <p:nvPicPr>
          <p:cNvPr id="198" name="Google Shape;198;p35"/>
          <p:cNvPicPr preferRelativeResize="0"/>
          <p:nvPr/>
        </p:nvPicPr>
        <p:blipFill>
          <a:blip r:embed="rId3">
            <a:alphaModFix/>
          </a:blip>
          <a:stretch>
            <a:fillRect/>
          </a:stretch>
        </p:blipFill>
        <p:spPr>
          <a:xfrm>
            <a:off x="1352550" y="2547938"/>
            <a:ext cx="6438900" cy="2028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204" name="Google Shape;204;p36"/>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CLIENTE - SERVIDOR</a:t>
            </a:r>
            <a:endParaRPr b="1" sz="2400"/>
          </a:p>
          <a:p>
            <a:pPr indent="-342900" lvl="0" marL="457200" marR="0" rtl="0" algn="just">
              <a:lnSpc>
                <a:spcPct val="100000"/>
              </a:lnSpc>
              <a:spcBef>
                <a:spcPts val="1600"/>
              </a:spcBef>
              <a:spcAft>
                <a:spcPts val="0"/>
              </a:spcAft>
              <a:buSzPts val="1800"/>
              <a:buChar char="●"/>
            </a:pPr>
            <a:r>
              <a:rPr lang="en"/>
              <a:t>Un paradigma común para aplicaciones distribuidas.</a:t>
            </a:r>
            <a:endParaRPr/>
          </a:p>
          <a:p>
            <a:pPr indent="-342900" lvl="0" marL="457200" marR="0" rtl="0" algn="just">
              <a:lnSpc>
                <a:spcPct val="100000"/>
              </a:lnSpc>
              <a:spcBef>
                <a:spcPts val="0"/>
              </a:spcBef>
              <a:spcAft>
                <a:spcPts val="0"/>
              </a:spcAft>
              <a:buSzPts val="1800"/>
              <a:buChar char="●"/>
            </a:pPr>
            <a:r>
              <a:rPr lang="en"/>
              <a:t>Asimetría en el establecimiento de la conexión:</a:t>
            </a:r>
            <a:endParaRPr/>
          </a:p>
          <a:p>
            <a:pPr indent="0" lvl="0" marL="457200" marR="0" rtl="0" algn="just">
              <a:lnSpc>
                <a:spcPct val="100000"/>
              </a:lnSpc>
              <a:spcBef>
                <a:spcPts val="0"/>
              </a:spcBef>
              <a:spcAft>
                <a:spcPts val="0"/>
              </a:spcAft>
              <a:buNone/>
            </a:pPr>
            <a:r>
              <a:t/>
            </a:r>
            <a:endParaRPr/>
          </a:p>
          <a:p>
            <a:pPr indent="-317500" lvl="1" marL="914400" marR="0" rtl="0" algn="just">
              <a:lnSpc>
                <a:spcPct val="100000"/>
              </a:lnSpc>
              <a:spcBef>
                <a:spcPts val="1600"/>
              </a:spcBef>
              <a:spcAft>
                <a:spcPts val="0"/>
              </a:spcAft>
              <a:buSzPts val="1400"/>
              <a:buChar char="○"/>
            </a:pPr>
            <a:r>
              <a:rPr lang="en"/>
              <a:t>El servidor espera solicitudes de clientes en una dirección conocida (puerto IP +)</a:t>
            </a:r>
            <a:endParaRPr/>
          </a:p>
          <a:p>
            <a:pPr indent="0" lvl="0" marL="914400" marR="0" rtl="0" algn="just">
              <a:lnSpc>
                <a:spcPct val="100000"/>
              </a:lnSpc>
              <a:spcBef>
                <a:spcPts val="0"/>
              </a:spcBef>
              <a:spcAft>
                <a:spcPts val="0"/>
              </a:spcAft>
              <a:buNone/>
            </a:pPr>
            <a:r>
              <a:t/>
            </a:r>
            <a:endParaRPr/>
          </a:p>
          <a:p>
            <a:pPr indent="-317500" lvl="1" marL="914400" marR="0" rtl="0" algn="just">
              <a:lnSpc>
                <a:spcPct val="100000"/>
              </a:lnSpc>
              <a:spcBef>
                <a:spcPts val="1600"/>
              </a:spcBef>
              <a:spcAft>
                <a:spcPts val="0"/>
              </a:spcAft>
              <a:buSzPts val="1400"/>
              <a:buChar char="○"/>
            </a:pPr>
            <a:r>
              <a:rPr lang="en"/>
              <a:t>La conexión se establece a petición del cliente</a:t>
            </a:r>
            <a:br>
              <a:rPr lang="en"/>
            </a:br>
            <a:r>
              <a:rPr lang="en"/>
              <a:t>Por ejemplo: servidores web y navegadores</a:t>
            </a:r>
            <a:br>
              <a:rPr lang="en"/>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210" name="Google Shape;210;p37"/>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CLIENTE - SERVIDOR</a:t>
            </a:r>
            <a:endParaRPr b="1" sz="2400"/>
          </a:p>
          <a:p>
            <a:pPr indent="-342900" lvl="0" marL="457200" marR="0" rtl="0" algn="just">
              <a:lnSpc>
                <a:spcPct val="100000"/>
              </a:lnSpc>
              <a:spcBef>
                <a:spcPts val="1600"/>
              </a:spcBef>
              <a:spcAft>
                <a:spcPts val="0"/>
              </a:spcAft>
              <a:buSzPts val="1800"/>
              <a:buChar char="●"/>
            </a:pPr>
            <a:r>
              <a:rPr lang="en"/>
              <a:t>Un paradigma común para aplicaciones distribuidas.</a:t>
            </a:r>
            <a:endParaRPr/>
          </a:p>
          <a:p>
            <a:pPr indent="-342900" lvl="0" marL="457200" marR="0" rtl="0" algn="just">
              <a:lnSpc>
                <a:spcPct val="100000"/>
              </a:lnSpc>
              <a:spcBef>
                <a:spcPts val="0"/>
              </a:spcBef>
              <a:spcAft>
                <a:spcPts val="0"/>
              </a:spcAft>
              <a:buSzPts val="1800"/>
              <a:buChar char="●"/>
            </a:pPr>
            <a:r>
              <a:rPr lang="en"/>
              <a:t>Asimetría en el establecimiento de la conexión:</a:t>
            </a:r>
            <a:endParaRPr/>
          </a:p>
          <a:p>
            <a:pPr indent="0" lvl="0" marL="457200" marR="0" rtl="0" algn="just">
              <a:lnSpc>
                <a:spcPct val="100000"/>
              </a:lnSpc>
              <a:spcBef>
                <a:spcPts val="0"/>
              </a:spcBef>
              <a:spcAft>
                <a:spcPts val="0"/>
              </a:spcAft>
              <a:buNone/>
            </a:pPr>
            <a:r>
              <a:t/>
            </a:r>
            <a:endParaRPr/>
          </a:p>
          <a:p>
            <a:pPr indent="-317500" lvl="1" marL="914400" marR="0" rtl="0" algn="just">
              <a:lnSpc>
                <a:spcPct val="100000"/>
              </a:lnSpc>
              <a:spcBef>
                <a:spcPts val="1600"/>
              </a:spcBef>
              <a:spcAft>
                <a:spcPts val="0"/>
              </a:spcAft>
              <a:buSzPts val="1400"/>
              <a:buChar char="○"/>
            </a:pPr>
            <a:r>
              <a:rPr lang="en"/>
              <a:t>El servidor espera solicitudes de clientes en una dirección conocida (puerto IP +)</a:t>
            </a:r>
            <a:endParaRPr/>
          </a:p>
          <a:p>
            <a:pPr indent="0" lvl="0" marL="914400" marR="0" rtl="0" algn="just">
              <a:lnSpc>
                <a:spcPct val="100000"/>
              </a:lnSpc>
              <a:spcBef>
                <a:spcPts val="0"/>
              </a:spcBef>
              <a:spcAft>
                <a:spcPts val="0"/>
              </a:spcAft>
              <a:buNone/>
            </a:pPr>
            <a:r>
              <a:t/>
            </a:r>
            <a:endParaRPr/>
          </a:p>
          <a:p>
            <a:pPr indent="-317500" lvl="1" marL="914400" marR="0" rtl="0" algn="just">
              <a:lnSpc>
                <a:spcPct val="100000"/>
              </a:lnSpc>
              <a:spcBef>
                <a:spcPts val="1600"/>
              </a:spcBef>
              <a:spcAft>
                <a:spcPts val="0"/>
              </a:spcAft>
              <a:buSzPts val="1400"/>
              <a:buChar char="○"/>
            </a:pPr>
            <a:r>
              <a:rPr lang="en"/>
              <a:t>La conexión se establece a petición del cliente</a:t>
            </a:r>
            <a:br>
              <a:rPr lang="en"/>
            </a:br>
            <a:r>
              <a:rPr lang="en"/>
              <a:t>Por ejemplo: servidores web y navegadores</a:t>
            </a:r>
            <a:br>
              <a:rPr lang="en"/>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227375" y="16225"/>
            <a:ext cx="8520600" cy="1044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2000"/>
              <a:buFont typeface="Roboto"/>
              <a:buNone/>
            </a:pPr>
            <a:r>
              <a:rPr lang="en" sz="4800"/>
              <a:t>Concurrencia, Preguntas ?</a:t>
            </a:r>
            <a:endParaRPr b="0" i="0" sz="4800" u="none" cap="none" strike="noStrike">
              <a:solidFill>
                <a:schemeClr val="dk2"/>
              </a:solidFill>
              <a:latin typeface="Roboto"/>
              <a:ea typeface="Roboto"/>
              <a:cs typeface="Roboto"/>
              <a:sym typeface="Roboto"/>
            </a:endParaRPr>
          </a:p>
        </p:txBody>
      </p:sp>
      <p:pic>
        <p:nvPicPr>
          <p:cNvPr id="216" name="Google Shape;216;p38"/>
          <p:cNvPicPr preferRelativeResize="0"/>
          <p:nvPr/>
        </p:nvPicPr>
        <p:blipFill>
          <a:blip r:embed="rId3">
            <a:alphaModFix/>
          </a:blip>
          <a:stretch>
            <a:fillRect/>
          </a:stretch>
        </p:blipFill>
        <p:spPr>
          <a:xfrm>
            <a:off x="2494838" y="1060225"/>
            <a:ext cx="4306725" cy="341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80" name="Google Shape;80;p15"/>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TCP</a:t>
            </a:r>
            <a:endParaRPr b="1" sz="2400"/>
          </a:p>
          <a:p>
            <a:pPr indent="0" lvl="0" marL="0" marR="0" rtl="0" algn="just">
              <a:lnSpc>
                <a:spcPct val="100000"/>
              </a:lnSpc>
              <a:spcBef>
                <a:spcPts val="1600"/>
              </a:spcBef>
              <a:spcAft>
                <a:spcPts val="0"/>
              </a:spcAft>
              <a:buNone/>
            </a:pPr>
            <a:r>
              <a:rPr lang="en"/>
              <a:t>Protocolo de control de transmisión (en inglés Transmission Control Protocol o TCP), es uno de los protocolos fundamentales en Internet. Fue creado entre los años 1973 y 1974 por Vint Cerf y Robert Kahn.1​</a:t>
            </a:r>
            <a:br>
              <a:rPr lang="en"/>
            </a:br>
            <a:br>
              <a:rPr lang="en"/>
            </a:br>
            <a:r>
              <a:rPr lang="en"/>
              <a:t>Muchos programas dentro de una red de datos compuesta por redes de computadoras, pueden usar TCP para crear “conexiones” entre sí a través de las cuales puede enviarse un flujo de datos. El protocolo garantiza que los datos serán entregados en su destino sin errores y en el mismo orden en que se transmitieron.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86" name="Google Shape;86;p16"/>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TCP</a:t>
            </a:r>
            <a:endParaRPr b="1" sz="2400"/>
          </a:p>
          <a:p>
            <a:pPr indent="0" lvl="0" marL="0" marR="0" rtl="0" algn="just">
              <a:lnSpc>
                <a:spcPct val="100000"/>
              </a:lnSpc>
              <a:spcBef>
                <a:spcPts val="1600"/>
              </a:spcBef>
              <a:spcAft>
                <a:spcPts val="0"/>
              </a:spcAft>
              <a:buNone/>
            </a:pPr>
            <a:r>
              <a:rPr lang="en"/>
              <a:t>También proporciona un mecanismo para distinguir distintas aplicaciones dentro de una misma máquina, a través del concepto de puerto.</a:t>
            </a:r>
            <a:br>
              <a:rPr lang="en"/>
            </a:br>
            <a:br>
              <a:rPr lang="en"/>
            </a:br>
            <a:r>
              <a:rPr lang="en"/>
              <a:t>TCP da soporte a muchas de las aplicaciones más populares de Internet (navegadores, intercambio de ficheros, clientes FTP, etc.) y protocolos de aplicación HTTP, SMTP, SSH y FTP.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Caracteristicas</a:t>
            </a:r>
            <a:endParaRPr b="0" i="0" sz="3200" u="none" cap="none" strike="noStrike">
              <a:solidFill>
                <a:schemeClr val="lt1"/>
              </a:solidFill>
              <a:latin typeface="Roboto"/>
              <a:ea typeface="Roboto"/>
              <a:cs typeface="Roboto"/>
              <a:sym typeface="Roboto"/>
            </a:endParaRPr>
          </a:p>
        </p:txBody>
      </p:sp>
      <p:sp>
        <p:nvSpPr>
          <p:cNvPr id="92" name="Google Shape;92;p17"/>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600"/>
              </a:spcBef>
              <a:spcAft>
                <a:spcPts val="0"/>
              </a:spcAft>
              <a:buNone/>
            </a:pPr>
            <a:r>
              <a:rPr b="1" lang="en" sz="2400"/>
              <a:t>TCP</a:t>
            </a:r>
            <a:endParaRPr b="1" sz="2400"/>
          </a:p>
          <a:p>
            <a:pPr indent="-342900" lvl="0" marL="457200" marR="0" rtl="0" algn="just">
              <a:lnSpc>
                <a:spcPct val="150000"/>
              </a:lnSpc>
              <a:spcBef>
                <a:spcPts val="1600"/>
              </a:spcBef>
              <a:spcAft>
                <a:spcPts val="0"/>
              </a:spcAft>
              <a:buSzPts val="1800"/>
              <a:buChar char="●"/>
            </a:pPr>
            <a:r>
              <a:rPr lang="en"/>
              <a:t>Permite poner nuevamente los datagramas en orden cuando vienen del protocolo IP.</a:t>
            </a:r>
            <a:endParaRPr/>
          </a:p>
          <a:p>
            <a:pPr indent="-342900" lvl="0" marL="457200" marR="0" rtl="0" algn="just">
              <a:lnSpc>
                <a:spcPct val="150000"/>
              </a:lnSpc>
              <a:spcBef>
                <a:spcPts val="0"/>
              </a:spcBef>
              <a:spcAft>
                <a:spcPts val="0"/>
              </a:spcAft>
              <a:buSzPts val="1800"/>
              <a:buChar char="●"/>
            </a:pPr>
            <a:r>
              <a:rPr lang="en"/>
              <a:t>Permite que el monitoreo del flujo de los datos y así evita la saturación de la red.</a:t>
            </a:r>
            <a:endParaRPr/>
          </a:p>
          <a:p>
            <a:pPr indent="-342900" lvl="0" marL="457200" marR="0" rtl="0" algn="just">
              <a:lnSpc>
                <a:spcPct val="150000"/>
              </a:lnSpc>
              <a:spcBef>
                <a:spcPts val="0"/>
              </a:spcBef>
              <a:spcAft>
                <a:spcPts val="0"/>
              </a:spcAft>
              <a:buSzPts val="1800"/>
              <a:buChar char="●"/>
            </a:pPr>
            <a:r>
              <a:rPr lang="en"/>
              <a:t>Permite que los datos se formen en segmentos de longitud variada para entregarlos al protocolo IP.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Caracteristicas</a:t>
            </a:r>
            <a:endParaRPr b="0" i="0" sz="3200" u="none" cap="none" strike="noStrike">
              <a:solidFill>
                <a:schemeClr val="lt1"/>
              </a:solidFill>
              <a:latin typeface="Roboto"/>
              <a:ea typeface="Roboto"/>
              <a:cs typeface="Roboto"/>
              <a:sym typeface="Roboto"/>
            </a:endParaRPr>
          </a:p>
        </p:txBody>
      </p:sp>
      <p:sp>
        <p:nvSpPr>
          <p:cNvPr id="98" name="Google Shape;98;p18"/>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TCP</a:t>
            </a:r>
            <a:endParaRPr b="1" sz="2400"/>
          </a:p>
          <a:p>
            <a:pPr indent="-342900" lvl="0" marL="457200" marR="0" rtl="0" algn="just">
              <a:lnSpc>
                <a:spcPct val="150000"/>
              </a:lnSpc>
              <a:spcBef>
                <a:spcPts val="1600"/>
              </a:spcBef>
              <a:spcAft>
                <a:spcPts val="0"/>
              </a:spcAft>
              <a:buSzPts val="1800"/>
              <a:buChar char="●"/>
            </a:pPr>
            <a:r>
              <a:rPr lang="en"/>
              <a:t>Permite multiplexar los datos, es decir, que la información que viene de diferentes fuentes (por ejemplo, aplicaciones) en la misma línea pueda circular simultáneamente. </a:t>
            </a:r>
            <a:endParaRPr/>
          </a:p>
          <a:p>
            <a:pPr indent="-342900" lvl="0" marL="457200" marR="0" rtl="0" algn="just">
              <a:lnSpc>
                <a:spcPct val="150000"/>
              </a:lnSpc>
              <a:spcBef>
                <a:spcPts val="0"/>
              </a:spcBef>
              <a:spcAft>
                <a:spcPts val="0"/>
              </a:spcAft>
              <a:buSzPts val="1800"/>
              <a:buChar char="●"/>
            </a:pPr>
            <a:r>
              <a:rPr lang="en"/>
              <a:t>Permite comenzar y finalizar la comunicación amablemente.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Objetivos</a:t>
            </a:r>
            <a:endParaRPr b="0" i="0" sz="3200" u="none" cap="none" strike="noStrike">
              <a:solidFill>
                <a:schemeClr val="lt1"/>
              </a:solidFill>
              <a:latin typeface="Roboto"/>
              <a:ea typeface="Roboto"/>
              <a:cs typeface="Roboto"/>
              <a:sym typeface="Roboto"/>
            </a:endParaRPr>
          </a:p>
        </p:txBody>
      </p:sp>
      <p:sp>
        <p:nvSpPr>
          <p:cNvPr id="104" name="Google Shape;104;p19"/>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TCP</a:t>
            </a:r>
            <a:endParaRPr b="1" sz="2400"/>
          </a:p>
          <a:p>
            <a:pPr indent="0" lvl="0" marL="0" marR="0" rtl="0" algn="just">
              <a:lnSpc>
                <a:spcPct val="150000"/>
              </a:lnSpc>
              <a:spcBef>
                <a:spcPts val="1600"/>
              </a:spcBef>
              <a:spcAft>
                <a:spcPts val="0"/>
              </a:spcAft>
              <a:buNone/>
            </a:pPr>
            <a:r>
              <a:rPr lang="en"/>
              <a:t>Con el uso de protocolo TCP, las aplicaciones pueden comunicarse en forma segura (gracias al de acuse de recibo -ACK- del protocolo TCP) independientemente de las capas inferiores. Esto significa que los routers (que funcionan en la capa de red) sólo tienen que enviar los datos en forma de segmentos, sin preocuparse con el monitoreo de datos porque esta función la cumple la capa de transporte (o más específicamente el protocolo TCP).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1" lang="en"/>
              <a:t>UDP</a:t>
            </a:r>
            <a:endParaRPr b="1" i="0" sz="4200" u="none" cap="none" strike="noStrike">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15" name="Google Shape;115;p21"/>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None/>
            </a:pPr>
            <a:r>
              <a:rPr b="1" lang="en" sz="2400"/>
              <a:t>UDP</a:t>
            </a:r>
            <a:endParaRPr b="1" sz="2400"/>
          </a:p>
          <a:p>
            <a:pPr indent="0" lvl="0" marL="0" marR="0" rtl="0" algn="just">
              <a:lnSpc>
                <a:spcPct val="100000"/>
              </a:lnSpc>
              <a:spcBef>
                <a:spcPts val="1600"/>
              </a:spcBef>
              <a:spcAft>
                <a:spcPts val="0"/>
              </a:spcAft>
              <a:buNone/>
            </a:pPr>
            <a:r>
              <a:rPr lang="en"/>
              <a:t>El protocolo de datagramas de usuario (en inglés: User Datagram Protocol o UDP) es un protocolo del nivel de transporte basado en el intercambio de datagramas. Permite el envío de datagramas a través de la red sin que se haya establecido previamente una conexión, ya que el propio datagrama incorpora suficiente información de direccionamiento en su cabecera. Tampoco tiene confirmación ni control de flujo, por lo que los paquetes pueden adelantarse unos a otros; y tampoco se sabe si ha llegado correctamente, ya que no hay confirmación de entrega o recepción.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