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78" r:id="rId2"/>
    <p:sldId id="263" r:id="rId3"/>
    <p:sldId id="262" r:id="rId4"/>
    <p:sldId id="269" r:id="rId5"/>
    <p:sldId id="268" r:id="rId6"/>
    <p:sldId id="277" r:id="rId7"/>
    <p:sldId id="270" r:id="rId8"/>
    <p:sldId id="271" r:id="rId9"/>
    <p:sldId id="264" r:id="rId10"/>
    <p:sldId id="267" r:id="rId11"/>
    <p:sldId id="273" r:id="rId12"/>
    <p:sldId id="265" r:id="rId13"/>
    <p:sldId id="274" r:id="rId14"/>
    <p:sldId id="266" r:id="rId15"/>
    <p:sldId id="275" r:id="rId16"/>
    <p:sldId id="27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4594EA-10BA-4DA2-9AA4-55D63EB9FBEC}">
          <p14:sldIdLst>
            <p14:sldId id="278"/>
          </p14:sldIdLst>
        </p14:section>
        <p14:section name="Main Body" id="{333EB205-0B5F-497A-A837-AB09165AA9CD}">
          <p14:sldIdLst>
            <p14:sldId id="263"/>
            <p14:sldId id="262"/>
            <p14:sldId id="269"/>
            <p14:sldId id="268"/>
            <p14:sldId id="277"/>
            <p14:sldId id="270"/>
            <p14:sldId id="271"/>
            <p14:sldId id="264"/>
            <p14:sldId id="267"/>
            <p14:sldId id="273"/>
            <p14:sldId id="265"/>
            <p14:sldId id="274"/>
            <p14:sldId id="266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8B6F4E-42D8-4988-B561-A437C4086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C78E1-9044-4D03-AAFF-959B8B9A28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E7A5BD-C6E5-4FC7-B6EC-549972E8524A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FF225-4318-40B6-8539-9294F22CF5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0FF84-9164-42D4-AB61-37C25AB5CE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F7E46B-4C00-481D-9256-B9C66818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0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77C41-88CE-4E98-AF7F-4FBF8F8929B8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2CF9FD-620C-41A0-BAD5-B7E9E65C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495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1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7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1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6" y="1267731"/>
            <a:ext cx="1268731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9" y="2244832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884" indent="0" algn="ctr">
              <a:buNone/>
              <a:defRPr sz="1200"/>
            </a:lvl2pPr>
            <a:lvl3pPr marL="685766" indent="0" algn="ctr">
              <a:buNone/>
              <a:defRPr sz="12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1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C98C91F-C64C-46E1-959D-84D58A07BA6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30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4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76C-182B-4D1A-A778-2585667C8A7C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1" y="762000"/>
            <a:ext cx="1771651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5086-6D0F-4C7A-8BC4-6C900CB150B8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CBF9-75BA-430E-B25B-C23B1A712729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1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7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1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8" y="2275168"/>
            <a:ext cx="6700267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6" y="1267731"/>
            <a:ext cx="1268731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9" y="4682062"/>
            <a:ext cx="6704839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148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1" y="1344507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A3E2C19-7208-4D39-91EB-B8597349E22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1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80" y="5177408"/>
            <a:ext cx="146875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2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2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5B46-96F6-4F82-AA4B-19FC1602CAF0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7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884" indent="0">
              <a:buNone/>
              <a:defRPr sz="135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7" y="2792477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5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884" indent="0">
              <a:buNone/>
              <a:defRPr sz="135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5" y="2792476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8F0F-01C6-473E-86B3-545CB1EED7C8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27C-03F6-454F-A08F-3FA645C75D1B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03E0-E8B7-4A72-B8A6-0A6B4F2F2F37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5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6" y="374904"/>
            <a:ext cx="2667763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16A8FE4-F3D2-4274-90BD-3B5699B91BDE}" type="datetime1">
              <a:rPr lang="en-US" smtClean="0"/>
              <a:t>4/6/2023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5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4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4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AF8D352-01E1-4966-8ACC-3240E5A1EC27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8" y="6035040"/>
            <a:ext cx="3441003" cy="365760"/>
          </a:xfrm>
        </p:spPr>
        <p:txBody>
          <a:bodyPr/>
          <a:lstStyle>
            <a:lvl1pPr marL="0" algn="r" defTabSz="685766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6" y="374904"/>
            <a:ext cx="2667763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40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40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6023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B9AC-5A4E-4D14-A473-14DC77A2FA7B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1" y="6035040"/>
            <a:ext cx="436245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49" y="6035040"/>
            <a:ext cx="62865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53" indent="-137153" algn="l" defTabSz="685766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13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43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072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994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493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49918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4907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6E30AF-4D68-4F06-BC22-89863DD7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FF0B74-47D5-49A5-A8CA-9D1D107A9A44}"/>
              </a:ext>
            </a:extLst>
          </p:cNvPr>
          <p:cNvSpPr/>
          <p:nvPr/>
        </p:nvSpPr>
        <p:spPr>
          <a:xfrm>
            <a:off x="7007551" y="343474"/>
            <a:ext cx="1529698" cy="44165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7D91C-4609-4BFB-9F16-3C0E5606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347599" y="2326524"/>
            <a:ext cx="3913842" cy="593935"/>
          </a:xfrm>
        </p:spPr>
        <p:txBody>
          <a:bodyPr>
            <a:normAutofit fontScale="90000"/>
          </a:bodyPr>
          <a:lstStyle/>
          <a:p>
            <a:r>
              <a:rPr lang="en-US" sz="2400" b="1" i="1" cap="small" dirty="0">
                <a:solidFill>
                  <a:schemeClr val="tx1"/>
                </a:solidFill>
              </a:rPr>
              <a:t>RMB3.py ReadModflowBinaryV3.py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5C450-05F0-4C14-86AB-5D4D318D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73517" y="2094542"/>
            <a:ext cx="3479780" cy="6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2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0" y="388940"/>
            <a:ext cx="8544693" cy="11472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600" dirty="0" err="1"/>
              <a:t>ReadModflowBinaryV2</a:t>
            </a:r>
            <a:r>
              <a:rPr lang="en-US" sz="3600" dirty="0"/>
              <a:t> Features:</a:t>
            </a:r>
            <a:br>
              <a:rPr lang="en-US" dirty="0"/>
            </a:br>
            <a:r>
              <a:rPr lang="en-US" dirty="0"/>
              <a:t>					</a:t>
            </a:r>
            <a:r>
              <a:rPr lang="en-US" sz="1800" dirty="0"/>
              <a:t>[via graphic user interface]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8" y="1536192"/>
            <a:ext cx="8562884" cy="4932869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ReadModflowBinaryV2.py processes several types of   Modflow Binary output via a GUI interface:</a:t>
            </a:r>
          </a:p>
          <a:p>
            <a:pPr marL="0" indent="0">
              <a:buNone/>
            </a:pPr>
            <a:endParaRPr lang="en-US" sz="2400" dirty="0"/>
          </a:p>
          <a:p>
            <a:pPr lvl="2"/>
            <a:r>
              <a:rPr lang="en-US" sz="2000" dirty="0" err="1"/>
              <a:t>CellXCell</a:t>
            </a:r>
            <a:r>
              <a:rPr lang="en-US" sz="2000" dirty="0"/>
              <a:t> Budgets	</a:t>
            </a:r>
          </a:p>
          <a:p>
            <a:pPr lvl="2"/>
            <a:r>
              <a:rPr lang="en-US" sz="2000" dirty="0"/>
              <a:t>Binary Heads	</a:t>
            </a:r>
          </a:p>
          <a:p>
            <a:pPr lvl="2"/>
            <a:r>
              <a:rPr lang="en-US" sz="2000" dirty="0" err="1"/>
              <a:t>SWI</a:t>
            </a:r>
            <a:r>
              <a:rPr lang="en-US" sz="2000" dirty="0"/>
              <a:t> Zetas		</a:t>
            </a:r>
          </a:p>
          <a:p>
            <a:pPr lvl="2"/>
            <a:r>
              <a:rPr lang="en-US" sz="2000" dirty="0"/>
              <a:t>TDS Concentrations	</a:t>
            </a:r>
          </a:p>
          <a:p>
            <a:pPr lvl="2"/>
            <a:r>
              <a:rPr lang="en-US" sz="2000" dirty="0"/>
              <a:t>Flow Vectors</a:t>
            </a:r>
          </a:p>
          <a:p>
            <a:pPr lvl="1"/>
            <a:endParaRPr lang="en-US" sz="2075" dirty="0"/>
          </a:p>
          <a:p>
            <a:pPr marL="205731" lvl="1" indent="0">
              <a:buNone/>
            </a:pPr>
            <a:r>
              <a:rPr lang="en-US" sz="2075" b="1" dirty="0">
                <a:solidFill>
                  <a:srgbClr val="FF0000"/>
                </a:solidFill>
              </a:rPr>
              <a:t>Additional Keywords</a:t>
            </a:r>
          </a:p>
          <a:p>
            <a:pPr lvl="2"/>
            <a:r>
              <a:rPr lang="en-US" sz="2000" dirty="0" err="1"/>
              <a:t>noArcGIS</a:t>
            </a:r>
            <a:endParaRPr lang="en-US" sz="2000" dirty="0"/>
          </a:p>
          <a:p>
            <a:pPr lvl="2"/>
            <a:r>
              <a:rPr lang="en-US" sz="2000" dirty="0"/>
              <a:t>quiet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90ED5-EEEC-4B26-9EFB-1915F764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13" y="2716143"/>
            <a:ext cx="5371429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6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05" y="382914"/>
            <a:ext cx="8561785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Keywords by Type of Binary Data</a:t>
            </a:r>
            <a:br>
              <a:rPr lang="en-US" dirty="0"/>
            </a:br>
            <a:r>
              <a:rPr lang="en-US" sz="2000" dirty="0"/>
              <a:t>[By Layer and Stress Periods]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03" y="1535059"/>
            <a:ext cx="8543594" cy="5002475"/>
          </a:xfrm>
          <a:solidFill>
            <a:schemeClr val="accent4">
              <a:lumMod val="60000"/>
              <a:lumOff val="40000"/>
            </a:schemeClr>
          </a:solidFill>
        </p:spPr>
        <p:txBody>
          <a:bodyPr numCol="1">
            <a:normAutofit/>
          </a:bodyPr>
          <a:lstStyle/>
          <a:p>
            <a:pPr marL="617189" lvl="3" indent="0">
              <a:spcBef>
                <a:spcPts val="0"/>
              </a:spcBef>
              <a:buNone/>
            </a:pPr>
            <a:endParaRPr lang="en-US" sz="1800" b="1" dirty="0"/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b="1" dirty="0"/>
              <a:t>-</a:t>
            </a:r>
            <a:r>
              <a:rPr lang="en-US" sz="2400" b="1" dirty="0">
                <a:solidFill>
                  <a:srgbClr val="FF0000"/>
                </a:solidFill>
              </a:rPr>
              <a:t>bud		</a:t>
            </a:r>
            <a:r>
              <a:rPr lang="en-US" sz="2400" dirty="0"/>
              <a:t>Budget Term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hds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Water Level Head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swi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 err="1"/>
              <a:t>SWI</a:t>
            </a:r>
            <a:r>
              <a:rPr lang="en-US" sz="2400" dirty="0"/>
              <a:t> Zetas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tds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TDS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uzf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 err="1"/>
              <a:t>UZF</a:t>
            </a:r>
            <a:r>
              <a:rPr lang="en-US" sz="2400" dirty="0"/>
              <a:t> Budget Term Rasters.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vec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Horizontal Flow for flow vectors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1350" dirty="0"/>
              <a:t>				(point features and rasters)</a:t>
            </a:r>
          </a:p>
        </p:txBody>
      </p:sp>
    </p:spTree>
    <p:extLst>
      <p:ext uri="{BB962C8B-B14F-4D97-AF65-F5344CB8AC3E}">
        <p14:creationId xmlns:p14="http://schemas.microsoft.com/office/powerpoint/2010/main" val="238909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6" y="349338"/>
            <a:ext cx="8560194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600" dirty="0"/>
              <a:t>Additional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22" y="1501482"/>
            <a:ext cx="8614159" cy="500718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ReadModflowBinaryV2.py adds some options to</a:t>
            </a:r>
          </a:p>
          <a:p>
            <a:pPr marL="0" indent="0">
              <a:buNone/>
            </a:pPr>
            <a:r>
              <a:rPr lang="en-US" sz="2400" dirty="0"/>
              <a:t>define or select just what output you want to create.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Raster Aggregation: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 err="1">
                <a:solidFill>
                  <a:srgbClr val="FF0000"/>
                </a:solidFill>
              </a:rPr>
              <a:t>agg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700" dirty="0"/>
              <a:t>Options for all data types: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>
                <a:solidFill>
                  <a:srgbClr val="FF0000"/>
                </a:solidFill>
              </a:rPr>
              <a:t>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 err="1">
                <a:solidFill>
                  <a:srgbClr val="FF0000"/>
                </a:solidFill>
              </a:rPr>
              <a:t>strPer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 err="1">
                <a:solidFill>
                  <a:srgbClr val="FF0000"/>
                </a:solidFill>
              </a:rPr>
              <a:t>clpbox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700" dirty="0"/>
              <a:t>Option for Flow Vectors: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>
                <a:solidFill>
                  <a:srgbClr val="FF0000"/>
                </a:solidFill>
              </a:rPr>
              <a:t>res</a:t>
            </a:r>
          </a:p>
          <a:p>
            <a:pPr marL="0" indent="0">
              <a:buNone/>
            </a:pPr>
            <a:r>
              <a:rPr lang="en-US" sz="1700" dirty="0"/>
              <a:t>Option for Budgets: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>
                <a:solidFill>
                  <a:srgbClr val="FF0000"/>
                </a:solidFill>
              </a:rPr>
              <a:t>terms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05730" lvl="1" indent="0">
              <a:spcBef>
                <a:spcPts val="0"/>
              </a:spcBef>
              <a:buNone/>
            </a:pPr>
            <a:r>
              <a:rPr lang="en-US" sz="1100" dirty="0"/>
              <a:t>If you are working with budgets and </a:t>
            </a:r>
          </a:p>
          <a:p>
            <a:pPr marL="205730" lvl="1" indent="0">
              <a:spcBef>
                <a:spcPts val="0"/>
              </a:spcBef>
              <a:buNone/>
            </a:pPr>
            <a:r>
              <a:rPr lang="en-US" sz="1100" dirty="0"/>
              <a:t>do not specify terms a </a:t>
            </a:r>
            <a:r>
              <a:rPr lang="en-US" sz="1100" dirty="0" err="1"/>
              <a:t>gui</a:t>
            </a:r>
            <a:r>
              <a:rPr lang="en-US" sz="1100" dirty="0"/>
              <a:t> interface </a:t>
            </a:r>
          </a:p>
          <a:p>
            <a:pPr marL="205730" lvl="1" indent="0">
              <a:spcBef>
                <a:spcPts val="0"/>
              </a:spcBef>
              <a:buNone/>
            </a:pPr>
            <a:r>
              <a:rPr lang="en-US" sz="1100" dirty="0"/>
              <a:t>provides an easy method of selection.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66560-0E32-4AD7-9F45-5AA10CD7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6" y="2988166"/>
            <a:ext cx="5371429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1" y="391460"/>
            <a:ext cx="8578876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/>
              <a:t>Keywords to Identify </a:t>
            </a:r>
            <a:br>
              <a:rPr lang="en-US" dirty="0"/>
            </a:br>
            <a:r>
              <a:rPr lang="en-US" dirty="0"/>
              <a:t>	Post-processing Layers and Stress Periods</a:t>
            </a: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1" y="1543606"/>
            <a:ext cx="8578876" cy="5019566"/>
          </a:xfrm>
          <a:solidFill>
            <a:schemeClr val="accent4">
              <a:lumMod val="60000"/>
              <a:lumOff val="40000"/>
            </a:schemeClr>
          </a:solidFill>
        </p:spPr>
        <p:txBody>
          <a:bodyPr numCol="1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lay</a:t>
            </a:r>
            <a:r>
              <a:rPr lang="en-US" sz="2000" dirty="0"/>
              <a:t> </a:t>
            </a:r>
            <a:r>
              <a:rPr lang="en-US" sz="2000" dirty="0" err="1"/>
              <a:t>LAYERSTR</a:t>
            </a:r>
            <a:r>
              <a:rPr lang="en-US" sz="2000" dirty="0"/>
              <a:t>         </a:t>
            </a:r>
            <a:r>
              <a:rPr lang="en-US" sz="2000" b="1" dirty="0"/>
              <a:t>Define Layers to process: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Single Layer:   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1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Multiple Layers: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1,3-5,7 </a:t>
            </a:r>
            <a:r>
              <a:rPr lang="en-US" sz="1800" dirty="0">
                <a:sym typeface="Wingdings" panose="05000000000000000000" pitchFamily="2" charset="2"/>
              </a:rPr>
              <a:t> 1, 3, 4, 5, 7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No Layers:      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0 </a:t>
            </a:r>
            <a:r>
              <a:rPr lang="en-US" sz="1800" dirty="0">
                <a:sym typeface="Wingdings" panose="05000000000000000000" pitchFamily="2" charset="2"/>
              </a:rPr>
              <a:t>Useful for testing other keyword options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All Layers:     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None or Omit keyword -</a:t>
            </a:r>
            <a:r>
              <a:rPr lang="en-US" sz="1800" dirty="0">
                <a:solidFill>
                  <a:srgbClr val="FF0000"/>
                </a:solidFill>
              </a:rPr>
              <a:t> lay</a:t>
            </a:r>
            <a:r>
              <a:rPr lang="en-US" sz="1800" dirty="0"/>
              <a:t>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Default: 		All Layers	</a:t>
            </a:r>
          </a:p>
          <a:p>
            <a:pPr marL="617189" lvl="3" indent="0">
              <a:spcBef>
                <a:spcPts val="0"/>
              </a:spcBef>
              <a:buNone/>
            </a:pPr>
            <a:endParaRPr lang="en-US" sz="1575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 err="1">
                <a:solidFill>
                  <a:srgbClr val="FF0000"/>
                </a:solidFill>
              </a:rPr>
              <a:t>strPer</a:t>
            </a:r>
            <a:r>
              <a:rPr lang="en-US" sz="2000" dirty="0"/>
              <a:t> </a:t>
            </a:r>
            <a:r>
              <a:rPr lang="en-US" sz="2000" dirty="0" err="1"/>
              <a:t>STRSTR</a:t>
            </a:r>
            <a:r>
              <a:rPr lang="en-US" sz="2000" dirty="0"/>
              <a:t>        </a:t>
            </a:r>
            <a:r>
              <a:rPr lang="en-US" sz="2000" b="1" dirty="0"/>
              <a:t>Define Stress Periods to process</a:t>
            </a:r>
            <a:r>
              <a:rPr lang="en-US" sz="2000" dirty="0"/>
              <a:t>: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One stress period: 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218 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Multiple stress periods: 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1-5,218,288  </a:t>
            </a:r>
            <a:r>
              <a:rPr lang="en-US" sz="1800" dirty="0">
                <a:sym typeface="Wingdings" panose="05000000000000000000" pitchFamily="2" charset="2"/>
              </a:rPr>
              <a:t> 1, 2, 3, 4, 5, 218, 288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No stress periods:	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0   </a:t>
            </a:r>
            <a:r>
              <a:rPr lang="en-US" sz="1800" dirty="0">
                <a:sym typeface="Wingdings" panose="05000000000000000000" pitchFamily="2" charset="2"/>
              </a:rPr>
              <a:t>Useful for testing other options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All stress periods:	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None or Omit keyword 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Default:			All stress periods	</a:t>
            </a:r>
          </a:p>
          <a:p>
            <a:pPr marL="0" indent="0">
              <a:spcBef>
                <a:spcPts val="0"/>
              </a:spcBef>
              <a:buNone/>
            </a:pPr>
            <a:endParaRPr lang="en-US" sz="7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0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19" y="367531"/>
            <a:ext cx="8599516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600" dirty="0"/>
              <a:t>Simplify definition of Budget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19" y="1519675"/>
            <a:ext cx="8599516" cy="497079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ReadModflowBinaryV2.py also provides a means to choose which budget terms to process.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samples the </a:t>
            </a:r>
          </a:p>
          <a:p>
            <a:pPr marL="0" indent="0">
              <a:buNone/>
            </a:pPr>
            <a:r>
              <a:rPr lang="en-US" sz="2400" dirty="0"/>
              <a:t>cell by cell budget </a:t>
            </a:r>
          </a:p>
          <a:p>
            <a:pPr marL="0" indent="0">
              <a:buNone/>
            </a:pPr>
            <a:r>
              <a:rPr lang="en-US" sz="2400" dirty="0"/>
              <a:t>file and lists the </a:t>
            </a:r>
          </a:p>
          <a:p>
            <a:pPr marL="0" indent="0">
              <a:buNone/>
            </a:pPr>
            <a:r>
              <a:rPr lang="en-US" sz="2400" dirty="0"/>
              <a:t>terms available.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2727C-913E-4FAA-8E43-F917D610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410" y="2963052"/>
            <a:ext cx="5360745" cy="33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6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04" y="399159"/>
            <a:ext cx="8561687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Budget Terms may be specified directly</a:t>
            </a:r>
            <a:br>
              <a:rPr lang="en-US" dirty="0"/>
            </a:br>
            <a:r>
              <a:rPr lang="en-US" sz="1400" dirty="0"/>
              <a:t>[However, TERMS need to exactly match the Modflow TEXT stored in the binary file </a:t>
            </a:r>
            <a:br>
              <a:rPr lang="en-US" sz="1400" dirty="0"/>
            </a:br>
            <a:r>
              <a:rPr lang="en-US" sz="1400" dirty="0"/>
              <a:t>unless a shorthand has been specifically added to the code]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04" y="1551305"/>
            <a:ext cx="8561687" cy="490753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terms</a:t>
            </a:r>
            <a:r>
              <a:rPr lang="en-US" sz="2000" dirty="0"/>
              <a:t> </a:t>
            </a:r>
            <a:r>
              <a:rPr lang="en-US" sz="2000" dirty="0" err="1"/>
              <a:t>TERMS</a:t>
            </a:r>
            <a:r>
              <a:rPr lang="en-US" sz="2000" dirty="0"/>
              <a:t>          Process TERMS' for </a:t>
            </a:r>
            <a:r>
              <a:rPr lang="en-US" sz="2000" dirty="0" err="1"/>
              <a:t>CellxCell</a:t>
            </a:r>
            <a:r>
              <a:rPr lang="en-US" sz="2000" dirty="0"/>
              <a:t> budget rasters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>
                <a:sym typeface="Wingdings" panose="05000000000000000000" pitchFamily="2" charset="2"/>
              </a:rPr>
              <a:t>One Budget Term: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-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term</a:t>
            </a:r>
            <a:r>
              <a:rPr lang="en-US" sz="1800" dirty="0">
                <a:sym typeface="Wingdings" panose="05000000000000000000" pitchFamily="2" charset="2"/>
              </a:rPr>
              <a:t> WELLS</a:t>
            </a:r>
            <a:endParaRPr lang="en-US" sz="1800" dirty="0"/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>
                <a:sym typeface="Wingdings" panose="05000000000000000000" pitchFamily="2" charset="2"/>
              </a:rPr>
              <a:t>Multiple Budget Terms: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['</a:t>
            </a:r>
            <a:r>
              <a:rPr lang="en-US" sz="1800" dirty="0" err="1"/>
              <a:t>CONSTANT_HEAD</a:t>
            </a:r>
            <a:r>
              <a:rPr lang="en-US" sz="1800" dirty="0"/>
              <a:t>', 'WELLS', '</a:t>
            </a:r>
            <a:r>
              <a:rPr lang="en-US" sz="1800" dirty="0" err="1"/>
              <a:t>RIVER_LEAKAGE</a:t>
            </a:r>
            <a:r>
              <a:rPr lang="en-US" sz="1800" dirty="0"/>
              <a:t>', 'RECHARGE'] 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/>
              <a:t>All FLOW faces		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-term</a:t>
            </a:r>
            <a:r>
              <a:rPr lang="en-US" sz="1800" dirty="0"/>
              <a:t> [‘FLOW_RIGHT_FACE’,‘FLOW_FRONT_FACE’,’</a:t>
            </a:r>
            <a:r>
              <a:rPr lang="en-US" sz="1800" dirty="0" err="1"/>
              <a:t>FLOW_LOWER_FACE</a:t>
            </a:r>
            <a:r>
              <a:rPr lang="en-US" sz="1800" dirty="0"/>
              <a:t>’]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FLOW 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shorthand method</a:t>
            </a:r>
            <a:endParaRPr lang="en-US" sz="1800" dirty="0">
              <a:solidFill>
                <a:srgbClr val="0070C0"/>
              </a:solidFill>
            </a:endParaRP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/>
              <a:t>Just Horizontal Flow : 	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[‘</a:t>
            </a:r>
            <a:r>
              <a:rPr lang="en-US" sz="1800" dirty="0" err="1"/>
              <a:t>FLOW_RIGHT_FACE</a:t>
            </a:r>
            <a:r>
              <a:rPr lang="en-US" sz="1800" dirty="0"/>
              <a:t>’, ‘</a:t>
            </a:r>
            <a:r>
              <a:rPr lang="en-US" sz="1800" dirty="0" err="1"/>
              <a:t>FLOW_FRONT_FACE</a:t>
            </a:r>
            <a:r>
              <a:rPr lang="en-US" sz="1800" dirty="0"/>
              <a:t>’]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</a:t>
            </a:r>
            <a:r>
              <a:rPr lang="en-US" sz="1800" dirty="0" err="1"/>
              <a:t>RIGHT|FRONT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shorthand method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/>
              <a:t>No parameters indicates all budget terms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09" y="376367"/>
            <a:ext cx="8578780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600" dirty="0"/>
              <a:t>Resample or Aggregate Flow Vectors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2400" dirty="0"/>
              <a:t>Either by Command Line or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528511"/>
            <a:ext cx="8578780" cy="495312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defTabSz="528612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res</a:t>
            </a:r>
            <a:r>
              <a:rPr lang="en-US" sz="2000" dirty="0"/>
              <a:t> RESAMPLE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   SUM or Average values for flow rasters and vectors</a:t>
            </a:r>
          </a:p>
          <a:p>
            <a:pPr marL="0" indent="0" defTabSz="528612">
              <a:spcBef>
                <a:spcPts val="0"/>
              </a:spcBef>
              <a:buNone/>
            </a:pPr>
            <a:r>
              <a:rPr lang="en-US" sz="2000" dirty="0"/>
              <a:t> 					as appropriate for the type of data:</a:t>
            </a:r>
          </a:p>
          <a:p>
            <a:pPr marL="0" indent="0" defTabSz="528612">
              <a:spcBef>
                <a:spcPts val="600"/>
              </a:spcBef>
              <a:buNone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				Flow Magnitude is Summed</a:t>
            </a:r>
          </a:p>
          <a:p>
            <a:pPr marL="0" indent="0" defTabSz="528612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				Flow Direction is averaged</a:t>
            </a:r>
          </a:p>
          <a:p>
            <a:pPr marL="41146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ym typeface="Wingdings" panose="05000000000000000000" pitchFamily="2" charset="2"/>
              </a:rPr>
              <a:t>RESAMPLE indicates number of cells to aggregate: </a:t>
            </a:r>
          </a:p>
          <a:p>
            <a:pPr marL="617189" lvl="3" indent="0">
              <a:spcBef>
                <a:spcPts val="0"/>
              </a:spcBef>
              <a:buNone/>
              <a:tabLst>
                <a:tab pos="1427091" algn="l"/>
              </a:tabLst>
            </a:pPr>
            <a:r>
              <a:rPr lang="en-US" sz="1800" dirty="0">
                <a:sym typeface="Wingdings" panose="05000000000000000000" pitchFamily="2" charset="2"/>
              </a:rPr>
              <a:t>-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res</a:t>
            </a:r>
            <a:r>
              <a:rPr lang="en-US" sz="1800" dirty="0">
                <a:sym typeface="Wingdings" panose="05000000000000000000" pitchFamily="2" charset="2"/>
              </a:rPr>
              <a:t> 10		</a:t>
            </a:r>
            <a:r>
              <a:rPr lang="en-US" sz="1800" dirty="0" err="1">
                <a:sym typeface="Wingdings" panose="05000000000000000000" pitchFamily="2" charset="2"/>
              </a:rPr>
              <a:t>10x10</a:t>
            </a:r>
            <a:r>
              <a:rPr lang="en-US" sz="1800" dirty="0">
                <a:sym typeface="Wingdings" panose="05000000000000000000" pitchFamily="2" charset="2"/>
              </a:rPr>
              <a:t> or 100 cells</a:t>
            </a:r>
          </a:p>
          <a:p>
            <a:pPr marL="617189" lvl="3" indent="0">
              <a:spcBef>
                <a:spcPts val="0"/>
              </a:spcBef>
              <a:buNone/>
              <a:tabLst>
                <a:tab pos="1427091" algn="l"/>
              </a:tabLst>
            </a:pPr>
            <a:r>
              <a:rPr lang="en-US" sz="1800" dirty="0">
                <a:sym typeface="Wingdings" panose="05000000000000000000" pitchFamily="2" charset="2"/>
              </a:rPr>
              <a:t>-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res</a:t>
            </a:r>
            <a:r>
              <a:rPr lang="en-US" sz="1800" dirty="0">
                <a:sym typeface="Wingdings" panose="05000000000000000000" pitchFamily="2" charset="2"/>
              </a:rPr>
              <a:t>   5 		</a:t>
            </a:r>
            <a:r>
              <a:rPr lang="en-US" sz="1800" dirty="0" err="1">
                <a:sym typeface="Wingdings" panose="05000000000000000000" pitchFamily="2" charset="2"/>
              </a:rPr>
              <a:t>5x5</a:t>
            </a:r>
            <a:r>
              <a:rPr lang="en-US" sz="1800" dirty="0">
                <a:sym typeface="Wingdings" panose="05000000000000000000" pitchFamily="2" charset="2"/>
              </a:rPr>
              <a:t> or 25 cells</a:t>
            </a:r>
            <a:endParaRPr lang="en-US" sz="1800" dirty="0"/>
          </a:p>
          <a:p>
            <a:pPr marL="617189" lvl="3" indent="0">
              <a:spcBef>
                <a:spcPts val="0"/>
              </a:spcBef>
              <a:buNone/>
              <a:tabLst>
                <a:tab pos="1427091" algn="l"/>
              </a:tabLst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res</a:t>
            </a:r>
            <a:r>
              <a:rPr lang="en-US" sz="1800" dirty="0"/>
              <a:t>   1		No Resampling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D1F9F-73F8-43FC-B522-A061DDC2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58" y="3552807"/>
            <a:ext cx="4325548" cy="28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defTabSz="461939"/>
            <a:r>
              <a:rPr lang="en-US" sz="3600" dirty="0"/>
              <a:t>	Program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400" dirty="0"/>
              <a:t>ReadModflowBinaryV2.py is designed to process Modflow binary output producing either</a:t>
            </a:r>
            <a:r>
              <a:rPr lang="en-US" sz="2325" dirty="0"/>
              <a:t>: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325" dirty="0"/>
          </a:p>
          <a:p>
            <a:pPr lvl="3" defTabSz="914355"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ArcGIS Rasters and Point Features in an ESRI Geodatabase </a:t>
            </a:r>
          </a:p>
          <a:p>
            <a:pPr marL="617189" lvl="3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	(ArcGIS arcpy module required)</a:t>
            </a:r>
          </a:p>
          <a:p>
            <a:pPr marL="617189" lvl="3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or</a:t>
            </a:r>
          </a:p>
          <a:p>
            <a:pPr lvl="3" defTabSz="914355">
              <a:tabLst>
                <a:tab pos="512738" algn="l"/>
                <a:tab pos="1376294" algn="l"/>
                <a:tab pos="2290649" algn="l"/>
              </a:tabLst>
            </a:pPr>
            <a:r>
              <a:rPr lang="en-US" sz="1800" noProof="1"/>
              <a:t>GeoTIFF Rasters [georeferenced .tif files] and ESRI style point shapefiles in a user designated folder </a:t>
            </a:r>
            <a:r>
              <a:rPr lang="en-US" sz="1400" noProof="1">
                <a:solidFill>
                  <a:srgbClr val="FF0000"/>
                </a:solidFill>
              </a:rPr>
              <a:t>(resulting in 20-70 x faster processing)</a:t>
            </a:r>
          </a:p>
          <a:p>
            <a:pPr marL="1253488" lvl="6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noProof="1"/>
              <a:t>	(Python 3.6 gdal module required)</a:t>
            </a:r>
          </a:p>
          <a:p>
            <a:pPr marL="0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1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/>
              <a:t>The previous version: ReadModflowBinary.py required you to post process the model results with Citrix or wherever you would normally use ArcGIS, sending results to geodatabases.</a:t>
            </a:r>
          </a:p>
        </p:txBody>
      </p:sp>
    </p:spTree>
    <p:extLst>
      <p:ext uri="{BB962C8B-B14F-4D97-AF65-F5344CB8AC3E}">
        <p14:creationId xmlns:p14="http://schemas.microsoft.com/office/powerpoint/2010/main" val="373461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05" y="397487"/>
            <a:ext cx="8543594" cy="104675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defTabSz="687354">
              <a:tabLst>
                <a:tab pos="461939" algn="l"/>
                <a:tab pos="1144531" algn="l"/>
              </a:tabLst>
            </a:pPr>
            <a:r>
              <a:rPr lang="en-US" sz="3600" dirty="0"/>
              <a:t>	Python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02" y="1444238"/>
            <a:ext cx="8543594" cy="501627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05730" lvl="1" indent="0">
              <a:buNone/>
            </a:pPr>
            <a:endParaRPr lang="en-US" sz="2400" noProof="1"/>
          </a:p>
          <a:p>
            <a:pPr marL="205730" lvl="1" indent="0">
              <a:buNone/>
            </a:pPr>
            <a:r>
              <a:rPr lang="en-US" sz="2400" noProof="1"/>
              <a:t>ReadModflowBinaryV2.py is written in Python.</a:t>
            </a:r>
          </a:p>
          <a:p>
            <a:pPr marL="205730" lvl="1" indent="0">
              <a:buNone/>
            </a:pPr>
            <a:r>
              <a:rPr lang="en-US" sz="2400" noProof="1"/>
              <a:t>The code is compatible to run with:</a:t>
            </a:r>
          </a:p>
          <a:p>
            <a:pPr marL="205730" lvl="1" indent="0">
              <a:buNone/>
            </a:pPr>
            <a:endParaRPr lang="en-US" sz="2400" noProof="1"/>
          </a:p>
          <a:p>
            <a:pPr marL="411460" lvl="2" indent="0">
              <a:buNone/>
            </a:pPr>
            <a:r>
              <a:rPr lang="en-US" sz="2000" b="1" noProof="1"/>
              <a:t>      ArcGIS/w Python 2.7 </a:t>
            </a:r>
            <a:r>
              <a:rPr lang="en-US" sz="2000" noProof="1"/>
              <a:t>(pythonwin) </a:t>
            </a:r>
          </a:p>
          <a:p>
            <a:pPr marL="411460" lvl="2" indent="0">
              <a:buNone/>
            </a:pPr>
            <a:r>
              <a:rPr lang="en-US" sz="2000" noProof="1"/>
              <a:t>            configured to support pandas, numpy, and arcpy</a:t>
            </a:r>
          </a:p>
          <a:p>
            <a:pPr marL="411460" lvl="2" indent="0">
              <a:buNone/>
            </a:pPr>
            <a:r>
              <a:rPr lang="en-US" sz="2000" noProof="1"/>
              <a:t>    or:</a:t>
            </a:r>
          </a:p>
          <a:p>
            <a:pPr marL="411460" lvl="2" indent="0">
              <a:buNone/>
            </a:pPr>
            <a:r>
              <a:rPr lang="en-US" sz="2000" b="1" noProof="1"/>
              <a:t>       Python 3.6+ </a:t>
            </a:r>
            <a:r>
              <a:rPr lang="en-US" sz="2000" noProof="1"/>
              <a:t>(Anaconda3 or Miniconda3) with Spyder</a:t>
            </a:r>
          </a:p>
          <a:p>
            <a:pPr marL="411460" lvl="2" indent="0">
              <a:buNone/>
            </a:pPr>
            <a:r>
              <a:rPr lang="en-US" sz="2000" b="1" noProof="1"/>
              <a:t>		</a:t>
            </a:r>
            <a:r>
              <a:rPr lang="en-US" sz="2000" noProof="1"/>
              <a:t>configured to support pandas, numpy and gdal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930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11" y="397487"/>
            <a:ext cx="8570331" cy="10287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tabLst>
                <a:tab pos="461939" algn="l"/>
              </a:tabLst>
            </a:pPr>
            <a:r>
              <a:rPr lang="en-US" sz="3600" dirty="0"/>
              <a:t>	Multiple user interfaces: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60" y="1426189"/>
            <a:ext cx="8570330" cy="503432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2400" b="1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GUI for argument and keyword selection        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dirty="0"/>
              <a:t>	</a:t>
            </a:r>
            <a:r>
              <a:rPr lang="en-US" sz="1800" dirty="0"/>
              <a:t>(if -</a:t>
            </a:r>
            <a:r>
              <a:rPr lang="en-US" sz="1800" b="1" dirty="0" err="1">
                <a:solidFill>
                  <a:srgbClr val="FF0000"/>
                </a:solidFill>
              </a:rPr>
              <a:t>gui</a:t>
            </a:r>
            <a:r>
              <a:rPr lang="en-US" sz="1800" dirty="0"/>
              <a:t> command line arguments or no –</a:t>
            </a:r>
            <a:r>
              <a:rPr lang="en-US" sz="1800" b="1" dirty="0" err="1">
                <a:solidFill>
                  <a:srgbClr val="FF0000"/>
                </a:solidFill>
              </a:rPr>
              <a:t>nam</a:t>
            </a:r>
            <a:r>
              <a:rPr lang="en-US" sz="1800" dirty="0"/>
              <a:t> parameter supplied)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18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Spyder console execution with/or without some keywords and arguments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1800" dirty="0"/>
              <a:t>	(defaults to -</a:t>
            </a:r>
            <a:r>
              <a:rPr lang="en-US" sz="1800" dirty="0" err="1"/>
              <a:t>gui</a:t>
            </a:r>
            <a:r>
              <a:rPr lang="en-US" sz="1800" dirty="0"/>
              <a:t> operation)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24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Command line argument parser c:\&gt;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1800" dirty="0"/>
              <a:t>        	(Argument usage and help available with –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dirty="0"/>
              <a:t> or --</a:t>
            </a:r>
            <a:r>
              <a:rPr lang="en-US" sz="1800" b="1" dirty="0">
                <a:solidFill>
                  <a:srgbClr val="FF0000"/>
                </a:solidFill>
              </a:rPr>
              <a:t>help</a:t>
            </a:r>
            <a:r>
              <a:rPr lang="en-US" sz="1800" dirty="0"/>
              <a:t>)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18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Batch execution using python.exe        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1800" dirty="0"/>
              <a:t>	(if arguments are understood and known in advance)			</a:t>
            </a:r>
            <a:r>
              <a:rPr lang="en-US" sz="2400" dirty="0"/>
              <a:t>												</a:t>
            </a:r>
            <a:r>
              <a:rPr lang="en-US" sz="1350" dirty="0"/>
              <a:t>			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3" y="265331"/>
            <a:ext cx="8802168" cy="114834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>
              <a:tabLst>
                <a:tab pos="461939" algn="l"/>
                <a:tab pos="914355" algn="l"/>
                <a:tab pos="1376294" algn="l"/>
              </a:tabLst>
            </a:pPr>
            <a:r>
              <a:rPr lang="en-US" sz="3600" dirty="0"/>
              <a:t>	Command Line Arguments</a:t>
            </a:r>
            <a:br>
              <a:rPr lang="en-US" sz="3600" dirty="0"/>
            </a:br>
            <a:r>
              <a:rPr lang="en-US" sz="3600" dirty="0"/>
              <a:t>		and 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3" y="1413673"/>
            <a:ext cx="8802168" cy="517899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All options defined using the </a:t>
            </a:r>
            <a:r>
              <a:rPr lang="en-US" sz="2000" dirty="0" err="1"/>
              <a:t>gui</a:t>
            </a:r>
            <a:r>
              <a:rPr lang="en-US" sz="2000" dirty="0"/>
              <a:t> feature can also be assigned on the command line with keyword options and arguments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 usable command line string is output to the console after successful execution, making it a great resource to copy and paste directly into a batch file, for future post processing.  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Batch files are an ideal approach for post processing model runs. 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Adding a few commands to an existing batch file will perform post processing steps as soon as the model finishes running.</a:t>
            </a:r>
          </a:p>
        </p:txBody>
      </p:sp>
    </p:spTree>
    <p:extLst>
      <p:ext uri="{BB962C8B-B14F-4D97-AF65-F5344CB8AC3E}">
        <p14:creationId xmlns:p14="http://schemas.microsoft.com/office/powerpoint/2010/main" val="160724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3" y="265331"/>
            <a:ext cx="8802168" cy="114834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>
              <a:tabLst>
                <a:tab pos="461939" algn="l"/>
                <a:tab pos="914355" algn="l"/>
                <a:tab pos="1376294" algn="l"/>
              </a:tabLst>
            </a:pPr>
            <a:r>
              <a:rPr lang="en-US" sz="3600" dirty="0"/>
              <a:t>	Command Line Arguments</a:t>
            </a:r>
            <a:br>
              <a:rPr lang="en-US" sz="3600" dirty="0"/>
            </a:br>
            <a:r>
              <a:rPr lang="en-US" sz="3600" dirty="0"/>
              <a:t>		and 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3" y="1413673"/>
            <a:ext cx="8802168" cy="517899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Aft>
                <a:spcPts val="675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Aft>
                <a:spcPts val="675"/>
              </a:spcAft>
              <a:buNone/>
            </a:pPr>
            <a:r>
              <a:rPr lang="en-US" sz="2000" b="1" dirty="0"/>
              <a:t>Map network drives to letters to shorten filenames: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net use G: \\ad.sfwmd.gov\DFSRoot\data\wsd\GIS\GISP_2012\WorkingDirectory\KAR\ModflowProcessing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net use M: \\whqhpc01p\hpcc_shared\krodberg\WCFM\TRANS_COUPLE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net use T: \\ad.sfwmd.gov\dfsroot\data\wsd\SUP\devel\source\Python\ReadModflowBinary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C:\python27\arcGIS10.3\python T:\ReadModflowBinaryV2.py -mod 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WCFM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hds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-lay 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strPer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31 -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nam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m:\wcfm.nam</a:t>
            </a:r>
          </a:p>
          <a:p>
            <a:pPr marL="0" indent="0">
              <a:spcAft>
                <a:spcPts val="675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Aft>
                <a:spcPts val="675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Note:  UNC paths can be used, if mapped drives are not preferred.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C:\python27\arcGIS10.3\python.exe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    \\ad.sfwmd.gov\dfsroot\data\wsd\SUP\devel\source\Python\ReadModflowBinary\ReadModflowBinaryV2.py</a:t>
            </a:r>
          </a:p>
          <a:p>
            <a:pPr marL="205730" lvl="1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       	-mod 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WCFM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hds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-lay 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strPer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31 -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nam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									\\whqhpc01p\hpcc_shared\krodberg\WCFM\TRANS_COUPLE\wcfm.nam</a:t>
            </a:r>
          </a:p>
        </p:txBody>
      </p:sp>
    </p:spTree>
    <p:extLst>
      <p:ext uri="{BB962C8B-B14F-4D97-AF65-F5344CB8AC3E}">
        <p14:creationId xmlns:p14="http://schemas.microsoft.com/office/powerpoint/2010/main" val="109557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1" y="397486"/>
            <a:ext cx="8553239" cy="10287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600" dirty="0"/>
              <a:t>Usage statement:</a:t>
            </a:r>
            <a:br>
              <a:rPr lang="en-US" dirty="0"/>
            </a:br>
            <a:r>
              <a:rPr lang="en-US" dirty="0"/>
              <a:t>		</a:t>
            </a:r>
            <a:r>
              <a:rPr lang="en-US" sz="1800" dirty="0"/>
              <a:t>[shown from Spyder console execution or command 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1" y="1426188"/>
            <a:ext cx="8553239" cy="5034328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runfile</a:t>
            </a:r>
            <a:r>
              <a:rPr lang="en-US" sz="1400" dirty="0">
                <a:latin typeface="Consolas" panose="020B0609020204030204" pitchFamily="49" charset="0"/>
              </a:rPr>
              <a:t>('ReadModflowBinaryV2.py',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='--help', </a:t>
            </a:r>
            <a:r>
              <a:rPr lang="en-US" sz="1400" dirty="0" err="1">
                <a:latin typeface="Consolas" panose="020B0609020204030204" pitchFamily="49" charset="0"/>
              </a:rPr>
              <a:t>wdir</a:t>
            </a:r>
            <a:r>
              <a:rPr lang="en-US" sz="1400" dirty="0">
                <a:latin typeface="Consolas" panose="020B0609020204030204" pitchFamily="49" charset="0"/>
              </a:rPr>
              <a:t>='T:/</a:t>
            </a:r>
            <a:r>
              <a:rPr lang="en-US" sz="1400" dirty="0" err="1">
                <a:latin typeface="Consolas" panose="020B0609020204030204" pitchFamily="49" charset="0"/>
              </a:rPr>
              <a:t>ReadModflowBinary</a:t>
            </a:r>
            <a:r>
              <a:rPr lang="en-US" sz="1400" dirty="0">
                <a:latin typeface="Consolas" panose="020B0609020204030204" pitchFamily="49" charset="0"/>
              </a:rPr>
              <a:t>’)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nsolas" panose="020B0609020204030204" pitchFamily="49" charset="0"/>
              </a:rPr>
              <a:t>Or: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C:\python27\arcGIS10.3\python.exe T:\ReadModflowBinary\ReadModflowBinaryV2.py --help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usage: </a:t>
            </a:r>
            <a:r>
              <a:rPr lang="en-US" sz="1800" b="1" dirty="0" err="1">
                <a:latin typeface="Rod" panose="02030509050101010101" pitchFamily="49" charset="-79"/>
                <a:cs typeface="Rod" panose="02030509050101010101" pitchFamily="49" charset="-79"/>
              </a:rPr>
              <a:t>ReadModflowBinaryV2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h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agg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{min, max, mean}][-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bud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clpbox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CLIPBOX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clpgdb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CLPGDB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GEODB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gui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hds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lay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LAYERSTR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mod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{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C4CDC,ECFM,ECFT,ECFTX,LECSR,LKBGWM,LWCFAS,LWCSAS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,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		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LWCSIM,NPALM,WCFM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}]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nam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NAMEFILE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noArcGIS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quiet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ras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RASFOLDER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res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RESAMPLE] 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strPer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STRSTR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swi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tds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terms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TERMS][units {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cfd,mgd,inPerSP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}][-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uzf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vec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19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" y="273465"/>
            <a:ext cx="8750894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600" dirty="0"/>
              <a:t>Usage statement (continued):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1800" dirty="0"/>
              <a:t>[shown from Spyder console execution or command 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3" y="1425609"/>
            <a:ext cx="8750894" cy="5158926"/>
          </a:xfrm>
          <a:solidFill>
            <a:schemeClr val="accent4">
              <a:lumMod val="60000"/>
              <a:lumOff val="40000"/>
            </a:schemeClr>
          </a:solidFill>
        </p:spPr>
        <p:txBody>
          <a:bodyPr numCol="2">
            <a:normAutofit fontScale="92500" lnSpcReduction="10000"/>
          </a:bodyPr>
          <a:lstStyle/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h, </a:t>
            </a: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--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help      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show this help message and exit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agg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 {min, max, mean}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		 aggregate rasters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bud            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process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CellxCell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budgets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clpbox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CLIPBOX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Clip rasters to extent.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clpgdb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CLPGDB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Separate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geodb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for Clipped Rasters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gdb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GEODB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Save rasters in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GeoDatabase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gui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GUI for options &amp; arguments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hds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Process Heads file.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lay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LAYERSTR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Define Layers to process: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Single layer:    '-lay 1'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Multiple layers: '-lay 1,3-4,7'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No Layers:       '-lay 0'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All Layers:      '-lay None'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Command line Default: all layers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mod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{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C4CDC,ECFM,ECFT,ECFTX,LECSR,NPALM,LKBGWM,LWCFAS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,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		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LWCSAS,LWCSIM,WCFM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}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			  Model defines Spatial Reference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and Raster Lower Left Origin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nam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NAMEFILE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Assign Modflow .NAM FILE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noArcGIS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Process binary files w/o ArcGIS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quiet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  Reduce output to console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ras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RASFOLDER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Save rasters in folder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75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75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res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RESAMPLE   Resampling appropriately aggregates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   values from model results	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     -Flow Magnitude is summed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     -Flow Direction is averaged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--------------------------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-res 5 Aggregates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5x5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grid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-res 1 Default: no resampling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1x1</a:t>
            </a: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STRSTR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Define Stress Periods to process: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One stress period: 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218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Multiple periods:  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1-12,218,288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- Omit option [-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] for all periods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- Use 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0 for none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swi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SWI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Zetas file.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tds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TDS from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MT3D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file.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terms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TERMS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Process 'Terms' for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CellxCell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budget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'FLOW’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 Right, Front &amp; Lower face flow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'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RIGHT|FRONT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’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	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FLOW_RIGHT_FACE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&amp;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FLOW_FRONT_FACE</a:t>
            </a: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No parameters for all budget terms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-units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{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cfd,mgd,inPerSP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}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Units multiplies rasters by a conversion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factor using one of the predefine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mulitpliers</a:t>
            </a: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	['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cfd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', 'mgd', '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inPerSP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']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uzf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UZF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cellbycell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budgets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vec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Flow budgets for flow vectors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A88BB-2CCE-4E48-BAAC-FBF72C48CEB3}"/>
              </a:ext>
            </a:extLst>
          </p:cNvPr>
          <p:cNvCxnSpPr>
            <a:stCxn id="3" idx="0"/>
          </p:cNvCxnSpPr>
          <p:nvPr/>
        </p:nvCxnSpPr>
        <p:spPr>
          <a:xfrm>
            <a:off x="4572000" y="1425611"/>
            <a:ext cx="0" cy="504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96" y="388341"/>
            <a:ext cx="8577285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600" dirty="0"/>
              <a:t>Supports most SFWMD Models: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[required keyword -</a:t>
            </a:r>
            <a:r>
              <a:rPr lang="en-US" sz="1800" dirty="0" err="1"/>
              <a:t>nam</a:t>
            </a:r>
            <a:r>
              <a:rPr lang="en-US" sz="1800" dirty="0"/>
              <a:t> </a:t>
            </a:r>
            <a:r>
              <a:rPr lang="en-US" sz="1800" dirty="0" err="1"/>
              <a:t>MODELNAME</a:t>
            </a:r>
            <a:r>
              <a:rPr lang="en-US" sz="18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4" y="1540485"/>
            <a:ext cx="8540412" cy="492917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ReadModflowBinaryV2.py is configured to support the Modflow models used by Water Supply Modeling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i="1" dirty="0">
                <a:solidFill>
                  <a:srgbClr val="FF0000"/>
                </a:solidFill>
                <a:latin typeface="Comic Sans MS" panose="030F0702030302020204" pitchFamily="66" charset="0"/>
              </a:rPr>
              <a:t>I can easily add others 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0000"/>
                </a:solidFill>
                <a:latin typeface="Comic Sans MS" panose="030F0702030302020204" pitchFamily="66" charset="0"/>
              </a:rPr>
              <a:t>	I may have missed</a:t>
            </a:r>
            <a:endParaRPr lang="en-US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779F3-68AA-4B53-8DFB-9ED25BCF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39" y="2692632"/>
            <a:ext cx="5142957" cy="36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1857</Words>
  <Application>Microsoft Office PowerPoint</Application>
  <PresentationFormat>On-screen Show (4:3)</PresentationFormat>
  <Paragraphs>230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Comic Sans MS</vt:lpstr>
      <vt:lpstr>Consolas</vt:lpstr>
      <vt:lpstr>Garamond</vt:lpstr>
      <vt:lpstr>Rod</vt:lpstr>
      <vt:lpstr>SavonVTI</vt:lpstr>
      <vt:lpstr>RMB3.py ReadModflowBinaryV3.py</vt:lpstr>
      <vt:lpstr> Program Description:</vt:lpstr>
      <vt:lpstr> Python requirements:</vt:lpstr>
      <vt:lpstr> Multiple user interfaces:</vt:lpstr>
      <vt:lpstr> Command Line Arguments   and Batch Processing</vt:lpstr>
      <vt:lpstr> Command Line Arguments   and Batch Processing</vt:lpstr>
      <vt:lpstr>Usage statement:   [shown from Spyder console execution or command line]</vt:lpstr>
      <vt:lpstr>Usage statement (continued):   [shown from Spyder console execution or command line]</vt:lpstr>
      <vt:lpstr>Supports most SFWMD Models:  [required keyword -nam MODELNAME]</vt:lpstr>
      <vt:lpstr>ReadModflowBinaryV2 Features:      [via graphic user interface]</vt:lpstr>
      <vt:lpstr>Keywords by Type of Binary Data [By Layer and Stress Periods]</vt:lpstr>
      <vt:lpstr>Additional Options:</vt:lpstr>
      <vt:lpstr>Keywords to Identify   Post-processing Layers and Stress Periods</vt:lpstr>
      <vt:lpstr>Simplify definition of Budget Terms</vt:lpstr>
      <vt:lpstr>Budget Terms may be specified directly [However, TERMS need to exactly match the Modflow TEXT stored in the binary file  unless a shorthand has been specifically added to the code]</vt:lpstr>
      <vt:lpstr>Resample or Aggregate Flow Vectors  Either by Command Line or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2020-01-22T19:37:57Z</dcterms:created>
  <dcterms:modified xsi:type="dcterms:W3CDTF">2023-04-07T12:25:39Z</dcterms:modified>
</cp:coreProperties>
</file>