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98" r:id="rId5"/>
    <p:sldId id="301" r:id="rId6"/>
    <p:sldId id="304" r:id="rId7"/>
    <p:sldId id="302" r:id="rId8"/>
    <p:sldId id="311" r:id="rId9"/>
    <p:sldId id="312" r:id="rId10"/>
    <p:sldId id="303" r:id="rId11"/>
    <p:sldId id="310" r:id="rId12"/>
    <p:sldId id="314" r:id="rId13"/>
    <p:sldId id="315" r:id="rId14"/>
    <p:sldId id="323" r:id="rId15"/>
    <p:sldId id="318" r:id="rId16"/>
    <p:sldId id="305" r:id="rId17"/>
    <p:sldId id="319" r:id="rId18"/>
    <p:sldId id="320" r:id="rId19"/>
    <p:sldId id="306" r:id="rId20"/>
    <p:sldId id="322" r:id="rId21"/>
    <p:sldId id="321" r:id="rId22"/>
    <p:sldId id="307" r:id="rId23"/>
    <p:sldId id="308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454"/>
    <a:srgbClr val="3E740C"/>
    <a:srgbClr val="7B40FF"/>
    <a:srgbClr val="0D737B"/>
    <a:srgbClr val="044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572" autoAdjust="0"/>
  </p:normalViewPr>
  <p:slideViewPr>
    <p:cSldViewPr snapToGrid="0">
      <p:cViewPr varScale="1">
        <p:scale>
          <a:sx n="88" d="100"/>
          <a:sy n="88" d="100"/>
        </p:scale>
        <p:origin x="1386" y="114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2FFAE6-1AB3-4EC0-A802-4400DAC82FD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CFC290-9642-491C-A6FC-20BF62F8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5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5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FC290-9642-491C-A6FC-20BF62F822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ing.python.org/en/latest/tutorials/packaging-projec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doxygen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.stackexchange.com/questions/354650/gdal-colorramp-for-float-based-valu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s.stackexchange.com/questions/130199/changing-color-of-raster-images-based-on-their-data-values-gdal" TargetMode="External"/><Relationship Id="rId4" Type="http://schemas.openxmlformats.org/officeDocument/2006/relationships/hyperlink" Target="http://geoexamples.blogspot.com/2012/02/colorize-raster-with-gdal-python.html?_sm_au_=iVVTt6Q21HsSJNTg08GkNK3vjB1Q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743" y="3638938"/>
            <a:ext cx="3214307" cy="772886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RMFB</a:t>
            </a:r>
            <a:r>
              <a:rPr lang="en-US" sz="2400" dirty="0">
                <a:solidFill>
                  <a:srgbClr val="FF0000"/>
                </a:solidFill>
              </a:rPr>
              <a:t> 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2400" dirty="0">
                <a:solidFill>
                  <a:srgbClr val="3E740C"/>
                </a:solidFill>
              </a:rPr>
              <a:t>o</a:t>
            </a:r>
            <a:r>
              <a:rPr lang="en-US" sz="2400" dirty="0">
                <a:solidFill>
                  <a:srgbClr val="0D737B"/>
                </a:solidFill>
              </a:rPr>
              <a:t>r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7B40FF"/>
                </a:solidFill>
              </a:rPr>
              <a:t>z</a:t>
            </a:r>
            <a:r>
              <a:rPr lang="en-US" sz="2400" dirty="0">
                <a:solidFill>
                  <a:srgbClr val="7030A0"/>
                </a:solidFill>
              </a:rPr>
              <a:t>e</a:t>
            </a:r>
            <a:r>
              <a:rPr lang="en-US" sz="2400" dirty="0">
                <a:solidFill>
                  <a:srgbClr val="7C0454"/>
                </a:solidFill>
              </a:rPr>
              <a:t>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416" y="4522912"/>
            <a:ext cx="3205640" cy="399916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R</a:t>
            </a:r>
            <a:r>
              <a:rPr lang="en-US" sz="1600" dirty="0" err="1"/>
              <a:t>ead</a:t>
            </a:r>
            <a:r>
              <a:rPr lang="en-US" dirty="0" err="1"/>
              <a:t>m</a:t>
            </a:r>
            <a:r>
              <a:rPr lang="en-US" sz="1600" dirty="0" err="1"/>
              <a:t>od</a:t>
            </a:r>
            <a:r>
              <a:rPr lang="en-US" dirty="0" err="1"/>
              <a:t>f</a:t>
            </a:r>
            <a:r>
              <a:rPr lang="en-US" sz="1600" dirty="0" err="1"/>
              <a:t>low</a:t>
            </a:r>
            <a:r>
              <a:rPr lang="en-US" dirty="0" err="1"/>
              <a:t>b</a:t>
            </a:r>
            <a:r>
              <a:rPr lang="en-US" sz="1600" dirty="0" err="1"/>
              <a:t>inary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F614E-DBB6-C045-9468-CE59D08A750D}"/>
              </a:ext>
            </a:extLst>
          </p:cNvPr>
          <p:cNvSpPr txBox="1"/>
          <p:nvPr/>
        </p:nvSpPr>
        <p:spPr>
          <a:xfrm>
            <a:off x="9470571" y="4917547"/>
            <a:ext cx="18144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cap="none" dirty="0">
                <a:latin typeface="Comic Sans MS" panose="030F0702030302020204" pitchFamily="66" charset="0"/>
                <a:cs typeface="Calibri" panose="020F0502020204030204" pitchFamily="34" charset="0"/>
              </a:rPr>
              <a:t>Presented by:</a:t>
            </a:r>
            <a:r>
              <a:rPr lang="en-US" sz="1600" cap="none" dirty="0">
                <a:latin typeface="Comic Sans MS" panose="030F0702030302020204" pitchFamily="66" charset="0"/>
                <a:cs typeface="Calibri" panose="020F0502020204030204" pitchFamily="34" charset="0"/>
              </a:rPr>
              <a:t>   Kevin A. Rodberg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98263"/>
            <a:ext cx="11125200" cy="1390196"/>
          </a:xfrm>
        </p:spPr>
        <p:txBody>
          <a:bodyPr>
            <a:no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gdaldem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requires a new module: subprocess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that means installing a new Anaconda package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536A2-7E11-9656-B794-206662F8563E}"/>
              </a:ext>
            </a:extLst>
          </p:cNvPr>
          <p:cNvSpPr/>
          <p:nvPr/>
        </p:nvSpPr>
        <p:spPr>
          <a:xfrm rot="2264903">
            <a:off x="9918436" y="581997"/>
            <a:ext cx="25037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1b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0ED4D-D771-B8A7-9ACA-C6728603434E}"/>
              </a:ext>
            </a:extLst>
          </p:cNvPr>
          <p:cNvSpPr txBox="1"/>
          <p:nvPr/>
        </p:nvSpPr>
        <p:spPr>
          <a:xfrm>
            <a:off x="631371" y="2088459"/>
            <a:ext cx="106571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 subprocess module on your own systems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with each of the modelers to make sure they have the necessary module installed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Upgrade to the new Anaconda Professional, which facilitates the Python stack administration.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Mike Carney has retired,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 admin permissions, may not be an option, initially.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may need to train Mike’s replacement, for setup of Anaconda Professional.</a:t>
            </a:r>
          </a:p>
        </p:txBody>
      </p:sp>
    </p:spTree>
    <p:extLst>
      <p:ext uri="{BB962C8B-B14F-4D97-AF65-F5344CB8AC3E}">
        <p14:creationId xmlns:p14="http://schemas.microsoft.com/office/powerpoint/2010/main" val="395648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1C96B-A868-4095-A357-076F8C39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9" y="163686"/>
            <a:ext cx="11181628" cy="6199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79ECEE-1644-F80B-F223-DFEC4D47A94C}"/>
              </a:ext>
            </a:extLst>
          </p:cNvPr>
          <p:cNvSpPr txBox="1"/>
          <p:nvPr/>
        </p:nvSpPr>
        <p:spPr>
          <a:xfrm>
            <a:off x="1034142" y="6488668"/>
            <a:ext cx="1131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"\\ad.sfwmd.gov\dfsroot\data\wsd\SUP\devel\source\Python\RMFB\MFgis\ColorRasters.py"</a:t>
            </a:r>
          </a:p>
        </p:txBody>
      </p:sp>
    </p:spTree>
    <p:extLst>
      <p:ext uri="{BB962C8B-B14F-4D97-AF65-F5344CB8AC3E}">
        <p14:creationId xmlns:p14="http://schemas.microsoft.com/office/powerpoint/2010/main" val="142403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0073D7-B5B1-50F3-1017-2503B66D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6" y="426609"/>
            <a:ext cx="10406743" cy="5927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14AF67-EA4C-EEFC-6F4D-839FA76B226C}"/>
              </a:ext>
            </a:extLst>
          </p:cNvPr>
          <p:cNvSpPr txBox="1"/>
          <p:nvPr/>
        </p:nvSpPr>
        <p:spPr>
          <a:xfrm>
            <a:off x="0" y="0"/>
            <a:ext cx="1218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subprocess.call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"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gdaldem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color-relief '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HEAD_00100_1.tif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colorfilr.clr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'HEAD_00100_1.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colorized output </a:t>
            </a:r>
            <a:b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default feature and steps already taken.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51460" marR="0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teps I’ve already taken:</a:t>
            </a:r>
          </a:p>
          <a:p>
            <a:pPr marL="658368" lvl="4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modules: RD and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RMB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into: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RMFB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marR="0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initially as a default feature:</a:t>
            </a:r>
          </a:p>
          <a:p>
            <a:pPr marL="0" marR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making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generation automatic with raster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tif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creation.  </a:t>
            </a:r>
          </a:p>
          <a:p>
            <a:pPr marL="251460" marR="0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Brainstorm ideas for and later steps:</a:t>
            </a:r>
          </a:p>
          <a:p>
            <a:pPr marL="658368" lvl="4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via command line arguments in MFargDefaults.py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75488" lvl="3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via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MFgui.py 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9B541-68FD-B7C2-27ED-1CD756063F34}"/>
              </a:ext>
            </a:extLst>
          </p:cNvPr>
          <p:cNvSpPr/>
          <p:nvPr/>
        </p:nvSpPr>
        <p:spPr>
          <a:xfrm rot="2264903">
            <a:off x="9961565" y="455842"/>
            <a:ext cx="20915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2674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>
              <a:spcBef>
                <a:spcPts val="1200"/>
              </a:spcBef>
              <a:spcAft>
                <a:spcPts val="0"/>
              </a:spcAft>
            </a:pP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teps I’ve already taken: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4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erge modules: RD and </a:t>
            </a:r>
            <a:r>
              <a:rPr lang="en-US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into: </a:t>
            </a:r>
            <a:r>
              <a:rPr lang="en-US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RMFB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4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Involved setting up new draft versions:</a:t>
            </a:r>
          </a:p>
          <a:p>
            <a:pPr marL="825680" lvl="5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RMB2.py as RMB3.py</a:t>
            </a:r>
          </a:p>
          <a:p>
            <a:pPr marL="825680" lvl="5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RD3.py as RasDif.py</a:t>
            </a:r>
          </a:p>
          <a:p>
            <a:pPr marL="658368" lvl="4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single copy of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RMB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as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RMFB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4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[RD was a nearly identical copy of 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RMB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used by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RD3.py]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9B541-68FD-B7C2-27ED-1CD756063F34}"/>
              </a:ext>
            </a:extLst>
          </p:cNvPr>
          <p:cNvSpPr/>
          <p:nvPr/>
        </p:nvSpPr>
        <p:spPr>
          <a:xfrm rot="2264903">
            <a:off x="9913903" y="595255"/>
            <a:ext cx="25470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2a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669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8971" y="359229"/>
            <a:ext cx="10243457" cy="85498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initially as a default feature: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14211"/>
            <a:ext cx="12061371" cy="5121502"/>
          </a:xfrm>
        </p:spPr>
        <p:txBody>
          <a:bodyPr>
            <a:normAutofit/>
          </a:bodyPr>
          <a:lstStyle/>
          <a:p>
            <a:pPr marL="658368" lvl="4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new ColorRasters.py functions to the shared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MFgis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</a:p>
          <a:p>
            <a:pPr marL="658368" lvl="4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And add purple code after call to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MFgis.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CreateGeoTiff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function:</a:t>
            </a: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CreateGeoTiff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rasFilename,adjustednpArray,resx,resy,ulx,uly,getModel_SR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optArgs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['model’]))</a:t>
            </a: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png_file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re.sub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('.tif','.png', </a:t>
            </a: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rasFilename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C045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</a:t>
            </a:r>
            <a:r>
              <a:rPr lang="en-US" sz="1800" dirty="0">
                <a:solidFill>
                  <a:srgbClr val="7C045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800" dirty="0" err="1">
                <a:solidFill>
                  <a:srgbClr val="7C045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colorfilr.clr</a:t>
            </a:r>
            <a:r>
              <a:rPr lang="en-US" sz="1800" dirty="0">
                <a:solidFill>
                  <a:srgbClr val="7C045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= '</a:t>
            </a: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YlGnBu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createColorfile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rasFilename,colorFile,color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7C045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gdalcmd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"</a:t>
            </a: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gdaldem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color-relief " +</a:t>
            </a: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rasFilename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" " +</a:t>
            </a: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" " +</a:t>
            </a: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png_file</a:t>
            </a:r>
            <a:endParaRPr lang="en-US" sz="1800" dirty="0">
              <a:solidFill>
                <a:srgbClr val="7C045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subprocess.call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gdalcmd</a:t>
            </a:r>
            <a:r>
              <a:rPr lang="en-US" sz="1800" dirty="0">
                <a:solidFill>
                  <a:srgbClr val="7C04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Note: </a:t>
            </a:r>
          </a:p>
          <a:p>
            <a:pPr marL="658368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MFgis.raster_X_coeff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also creates rasters, however, is not currently implemented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9B541-68FD-B7C2-27ED-1CD756063F34}"/>
              </a:ext>
            </a:extLst>
          </p:cNvPr>
          <p:cNvSpPr/>
          <p:nvPr/>
        </p:nvSpPr>
        <p:spPr>
          <a:xfrm rot="2264903">
            <a:off x="9913903" y="595255"/>
            <a:ext cx="25470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2b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868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colorized output an option, </a:t>
            </a:r>
            <a:b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rather than a default. – in 2 steps?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/>
          </a:bodyPr>
          <a:lstStyle/>
          <a:p>
            <a:pPr marL="53975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make it an option?:</a:t>
            </a:r>
          </a:p>
          <a:p>
            <a:pPr marL="3657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 creation impacts post processing time and may not be desired.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[MFargDefaults.py edits]</a:t>
            </a:r>
            <a:r>
              <a:rPr lang="en-US" sz="2800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 set of functions and the first step is adding the new option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 : </a:t>
            </a:r>
            <a:r>
              <a:rPr lang="en-US" sz="2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-color?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3b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[MFgui.py edits]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Updating the MFgui.py module is cumbersome, but depending upon how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argDefaults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done may not require any code changes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9B541-68FD-B7C2-27ED-1CD756063F34}"/>
              </a:ext>
            </a:extLst>
          </p:cNvPr>
          <p:cNvSpPr/>
          <p:nvPr/>
        </p:nvSpPr>
        <p:spPr>
          <a:xfrm rot="2264903">
            <a:off x="9961565" y="455842"/>
            <a:ext cx="20915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</a:t>
            </a:r>
            <a:r>
              <a:rPr lang="en-US" sz="5400" b="1" dirty="0">
                <a:ln/>
                <a:solidFill>
                  <a:schemeClr val="accent4"/>
                </a:solidFill>
              </a:rPr>
              <a:t>3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154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Colorized output --</a:t>
            </a:r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65377" cy="3760891"/>
          </a:xfrm>
        </p:spPr>
        <p:txBody>
          <a:bodyPr>
            <a:normAutofit fontScale="77500" lnSpcReduction="20000"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3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option considerations:</a:t>
            </a:r>
          </a:p>
          <a:p>
            <a:pPr marL="82296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amed </a:t>
            </a:r>
            <a:r>
              <a:rPr lang="en-US" sz="3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colorfiles</a:t>
            </a: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-color [</a:t>
            </a:r>
            <a:r>
              <a:rPr lang="en-US" sz="3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colorfile.clr</a:t>
            </a: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822960" marR="0" indent="-4572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reation of single </a:t>
            </a:r>
            <a:r>
              <a:rPr lang="en-US" sz="3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</a:t>
            </a: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group of rasters</a:t>
            </a:r>
          </a:p>
          <a:p>
            <a:pPr marL="6583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[Fairly simple in rasDif.py as code structure is in place]</a:t>
            </a:r>
          </a:p>
          <a:p>
            <a:pPr marL="822960" marR="0" indent="-4572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ramp intervals with alternate sequences, such as:</a:t>
            </a:r>
          </a:p>
          <a:p>
            <a:pPr marL="1024128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 interval </a:t>
            </a:r>
          </a:p>
          <a:p>
            <a:pPr marL="1024128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Geometric		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numpy.geomspace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(.001, 36, num=9, endpoint=True, </a:t>
            </a:r>
            <a:r>
              <a:rPr lang="en-US" sz="2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=None)</a:t>
            </a:r>
          </a:p>
          <a:p>
            <a:pPr marL="1024128" lvl="1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Breaks	</a:t>
            </a:r>
            <a:r>
              <a:rPr lang="en-US" sz="2100" strike="sngStrike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bin_edges</a:t>
            </a:r>
            <a:r>
              <a:rPr lang="en-US" sz="2100" strike="sng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100" strike="sngStrike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binned_statistic</a:t>
            </a:r>
            <a:r>
              <a:rPr lang="en-US" sz="2100" strike="sng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(values, values, bins=9, range=(</a:t>
            </a:r>
            <a:r>
              <a:rPr lang="en-US" sz="2100" strike="sngStrike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minVal</a:t>
            </a:r>
            <a:r>
              <a:rPr lang="en-US" sz="2100" strike="sng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strike="sngStrike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2100" strike="sng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))[1]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9B541-68FD-B7C2-27ED-1CD756063F34}"/>
              </a:ext>
            </a:extLst>
          </p:cNvPr>
          <p:cNvSpPr/>
          <p:nvPr/>
        </p:nvSpPr>
        <p:spPr>
          <a:xfrm rot="2264903">
            <a:off x="9920458" y="576080"/>
            <a:ext cx="24844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3b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24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emoval of any Python 2.7 </a:t>
            </a:r>
            <a:b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future ArcGIS Pro arcpy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2783"/>
            <a:ext cx="10058400" cy="39463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great deal of code exists in applications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RMB2.py and RD3.py,  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functionality with Python 2.7 or Python 3.6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And use of arcpy for local or Citrix ArcGIS installations.</a:t>
            </a:r>
          </a:p>
          <a:p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Removal of Python 2.7 code dependence is minor:</a:t>
            </a:r>
          </a:p>
          <a:p>
            <a:pPr marL="841248" lvl="4" indent="0"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sys.version_info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== 3:    </a:t>
            </a:r>
          </a:p>
          <a:p>
            <a:pPr marL="841248" lvl="4" indent="0"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* </a:t>
            </a:r>
          </a:p>
          <a:p>
            <a:pPr marL="841248" lvl="4" indent="0"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  from 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Tk   </a:t>
            </a:r>
            <a:r>
              <a:rPr lang="en-US" sz="1800" dirty="0">
                <a:solidFill>
                  <a:srgbClr val="3E740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notice capitalized T in </a:t>
            </a:r>
            <a:r>
              <a:rPr lang="en-US" sz="1800" dirty="0" err="1">
                <a:solidFill>
                  <a:srgbClr val="3E740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1800" dirty="0">
              <a:solidFill>
                <a:srgbClr val="3E740C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9B541-68FD-B7C2-27ED-1CD756063F34}"/>
              </a:ext>
            </a:extLst>
          </p:cNvPr>
          <p:cNvSpPr/>
          <p:nvPr/>
        </p:nvSpPr>
        <p:spPr>
          <a:xfrm rot="2264903">
            <a:off x="9915298" y="591175"/>
            <a:ext cx="2533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4a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679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emoval of any Python 2.7 </a:t>
            </a:r>
            <a:b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future ArcGIS Pro arcpy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2783"/>
            <a:ext cx="10058400" cy="394631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 to ArcGIS Pro started in IT 2 years ago.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Supply Bureau staff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 is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coming soon.  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Info: 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ArcPy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ArcGIS Pro docs show it provides an equivalent 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ArcPy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for Python 3.6.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2.7 geoprocessing tools have been ported to Python 3.6 and work without modification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older features are no longer supported, such as coverage related tools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other hand: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RMB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for arcpy currently has little value as it is very slow by comparison to 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benefit of keeping arcpy calls in </a:t>
            </a:r>
            <a:r>
              <a:rPr lang="en-US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RMFB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to support Python in a Citrix environment.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complexity needs to be considered to weigh keeping the arcpy hooks.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9B541-68FD-B7C2-27ED-1CD756063F34}"/>
              </a:ext>
            </a:extLst>
          </p:cNvPr>
          <p:cNvSpPr/>
          <p:nvPr/>
        </p:nvSpPr>
        <p:spPr>
          <a:xfrm rot="2264903">
            <a:off x="9920458" y="576080"/>
            <a:ext cx="24844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4b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58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A83F-DA6E-D3DB-F43F-F77848E5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ReadModflowBinary</a:t>
            </a:r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nhancements </a:t>
            </a:r>
            <a:b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RMB3.py and RasDif.py -- a GW Tech Unit project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BA69-D2D5-BA24-DAF6-1E9CFB98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 review of model results currently requires:</a:t>
            </a:r>
          </a:p>
          <a:p>
            <a:pPr marL="201168" lvl="1" indent="0">
              <a:buNone/>
            </a:pPr>
            <a:r>
              <a:rPr lang="en-US" sz="2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ostprocessing to visualize the model results </a:t>
            </a:r>
          </a:p>
          <a:p>
            <a:pPr marL="1097280" lvl="2" indent="-230188"/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RMB2.py as well as RD3.py </a:t>
            </a:r>
          </a:p>
          <a:p>
            <a:pPr marL="119063" lvl="2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actual “visualizing” requires an additional couple steps to see what the model generated even after postprocessing:  </a:t>
            </a:r>
          </a:p>
          <a:p>
            <a:pPr marL="1097280" lvl="2" indent="-230188"/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.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tif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files to ArcMap, </a:t>
            </a:r>
          </a:p>
          <a:p>
            <a:pPr marL="1097280" lvl="2" indent="-230188"/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 symbology, </a:t>
            </a:r>
          </a:p>
          <a:p>
            <a:pPr marL="1097280" lvl="2" indent="-230188"/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tinkering with color ramps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4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Rigorous testing with new options </a:t>
            </a:r>
            <a:b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RMB3.py and RasDif.py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might be an area where we explore some ideas about unit testing, or define testing scenarios up front.	</a:t>
            </a: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Other topics to explore, involve source code control, GitHub, and/or Python modules added to 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python_path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75488" lvl="2" indent="0">
              <a:buNone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https://packaging.python.org/en/latest/tutorials/packaging-projects/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Create color ramps in a Python Class [vs dataframe and code]with attributes defining the 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RGB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values and functions to create and or modify the 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colorfiles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9B541-68FD-B7C2-27ED-1CD756063F34}"/>
              </a:ext>
            </a:extLst>
          </p:cNvPr>
          <p:cNvSpPr/>
          <p:nvPr/>
        </p:nvSpPr>
        <p:spPr>
          <a:xfrm rot="2264903">
            <a:off x="10233709" y="455842"/>
            <a:ext cx="20915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347971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A83F-DA6E-D3DB-F43F-F77848E5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ntegrate the Demonstration code:</a:t>
            </a:r>
            <a:r>
              <a:rPr lang="en-US" sz="6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ColorRasters.py into RMB2.py and RD3.py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BA69-D2D5-BA24-DAF6-1E9CFB98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implementation may require a couple weeks, depending upon how detailed the training ends up, and how much is improvised, or is just demonstrated.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steps could be split into individual work assignments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done outside the group GW tech meetings, 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Allowing each person time to fully understand, at their own pace,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the code does, and exploring their personal coding strengths,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follow-up presentations sharing their work.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FD385-D4FB-BB8D-4836-8E16A544E0A2}"/>
              </a:ext>
            </a:extLst>
          </p:cNvPr>
          <p:cNvSpPr/>
          <p:nvPr/>
        </p:nvSpPr>
        <p:spPr>
          <a:xfrm rot="2350138">
            <a:off x="9352457" y="626907"/>
            <a:ext cx="2870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85256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6C37-695C-598C-F100-2470747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ReadModflowBinary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dirty="0">
                <a:solidFill>
                  <a:srgbClr val="3E74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>
                <a:solidFill>
                  <a:srgbClr val="0D73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7B4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>
                <a:solidFill>
                  <a:srgbClr val="7C04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br>
              <a:rPr lang="en-US" dirty="0"/>
            </a:br>
            <a:r>
              <a:rPr lang="en-US" dirty="0"/>
              <a:t>	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Migration of </a:t>
            </a: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RMB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and RD to </a:t>
            </a: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RMFB</a:t>
            </a: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CF9D-162D-AE7F-B29C-34CF9F62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108201"/>
            <a:ext cx="11838137" cy="3760891"/>
          </a:xfrm>
        </p:spPr>
        <p:txBody>
          <a:bodyPr>
            <a:noAutofit/>
          </a:bodyPr>
          <a:lstStyle/>
          <a:p>
            <a:pPr marL="365760" marR="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what the demonstration code, ColorRasters.py, does.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color as a default feature and review steps already taken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colorized output an option, rather than a default.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removal of Python 2.7 and future </a:t>
            </a:r>
            <a:r>
              <a:rPr lang="en-US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ArcGISPro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arcpy module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Rigorous testing of RMB3.py and RasDif.py with the new options</a:t>
            </a:r>
            <a:endParaRPr lang="en-U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FE455-53A4-20F9-28F6-8816C3BD5DE9}"/>
              </a:ext>
            </a:extLst>
          </p:cNvPr>
          <p:cNvSpPr/>
          <p:nvPr/>
        </p:nvSpPr>
        <p:spPr>
          <a:xfrm rot="2264903">
            <a:off x="10413075" y="208023"/>
            <a:ext cx="148520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5 Steps</a:t>
            </a:r>
          </a:p>
        </p:txBody>
      </p:sp>
    </p:spTree>
    <p:extLst>
      <p:ext uri="{BB962C8B-B14F-4D97-AF65-F5344CB8AC3E}">
        <p14:creationId xmlns:p14="http://schemas.microsoft.com/office/powerpoint/2010/main" val="205658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4914" y="1404258"/>
            <a:ext cx="10842171" cy="4680856"/>
          </a:xfrm>
        </p:spPr>
        <p:txBody>
          <a:bodyPr>
            <a:normAutofit/>
          </a:bodyPr>
          <a:lstStyle/>
          <a:p>
            <a:pPr marL="9144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RMB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creates single-band floating point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geoTiffs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arrays of data read from Modflow binary data. </a:t>
            </a:r>
          </a:p>
          <a:p>
            <a:pPr marL="9144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functions are based upon a C++ class library callable via Python hooks in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2688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https://gdal.org/doxygen/index.html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typically provides raster colors with multiband rasters and assume raster values are integer not floats (except via another program) but there are some attempts to get it done with one.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71261"/>
            <a:ext cx="10058400" cy="812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4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osgeo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4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1C3FB-6B03-E096-3453-DE4E67C45882}"/>
              </a:ext>
            </a:extLst>
          </p:cNvPr>
          <p:cNvSpPr/>
          <p:nvPr/>
        </p:nvSpPr>
        <p:spPr>
          <a:xfrm rot="1476451">
            <a:off x="8883759" y="471744"/>
            <a:ext cx="34583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9567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4914" y="1404258"/>
            <a:ext cx="10842171" cy="4680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link advises start and end color ramp indexes should be integer,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noted on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docs (see link on previous slide):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https://gis.stackexchange.com/questions/354650/gdal-colorramp-for-float-based-values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link references a Python function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raster2png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but I consider it a cheat,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normalizing floats to a range of integer values 0-255 in a new raster: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http://geoexamples.blogspot.com/2012/02/colorize-raster-with-gdal-python.html?_sm_au_=iVVTt6Q21HsSJNTg08GkNK3vjB1QF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one is closer, and ends up being like what I did although I found it after the fact: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(also uses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gdaldem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via subprocess)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https://gis.stackexchange.com/questions/130199/changing-color-of-raster-images-based-on-their-data-values-gdal</a:t>
            </a:r>
            <a:endParaRPr lang="en-US" sz="1600" u="sng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914" y="480842"/>
            <a:ext cx="10058400" cy="812800"/>
          </a:xfrm>
        </p:spPr>
        <p:txBody>
          <a:bodyPr>
            <a:normAutofit/>
          </a:bodyPr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4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seach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‘</a:t>
            </a:r>
            <a:r>
              <a:rPr lang="en-US" sz="4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 ramps’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61964-B6A7-D3B2-9CB1-CB7A913EE493}"/>
              </a:ext>
            </a:extLst>
          </p:cNvPr>
          <p:cNvSpPr/>
          <p:nvPr/>
        </p:nvSpPr>
        <p:spPr>
          <a:xfrm rot="1476451">
            <a:off x="8883759" y="471744"/>
            <a:ext cx="34583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7675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4914" y="1621970"/>
            <a:ext cx="10842171" cy="4463143"/>
          </a:xfrm>
        </p:spPr>
        <p:txBody>
          <a:bodyPr>
            <a:normAutofit/>
          </a:bodyPr>
          <a:lstStyle/>
          <a:p>
            <a:pPr marL="952500" marR="0" indent="-4953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gdaldem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was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web advice I followed,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though… requires a new module: subprocess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that involves installing a new Anaconda package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49530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marR="0" indent="-4953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requires “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colorfiles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to define color ramp ranges &amp;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952500" marR="0" indent="-4953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	But…setting up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 themes is challenging </a:t>
            </a:r>
          </a:p>
          <a:p>
            <a:pPr marL="7498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and seems to be somewhat of an art-form, </a:t>
            </a:r>
          </a:p>
          <a:p>
            <a:pPr marL="952500" marR="0" indent="-4953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not readily available to download from any search I found.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71261"/>
            <a:ext cx="10058400" cy="812800"/>
          </a:xfrm>
        </p:spPr>
        <p:txBody>
          <a:bodyPr>
            <a:normAutofit/>
          </a:bodyPr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Floating point rasters with </a:t>
            </a:r>
            <a:r>
              <a:rPr lang="en-US" sz="4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D4672-1BD1-92C3-9DC6-4ED97CFFFBA2}"/>
              </a:ext>
            </a:extLst>
          </p:cNvPr>
          <p:cNvSpPr/>
          <p:nvPr/>
        </p:nvSpPr>
        <p:spPr>
          <a:xfrm rot="1476451">
            <a:off x="8883759" y="471744"/>
            <a:ext cx="34583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90646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0343" y="414904"/>
            <a:ext cx="10058400" cy="812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 does the ColorRasters.py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D412-68AE-C8F9-36F3-64F0F9888D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8457" y="1227704"/>
            <a:ext cx="10842172" cy="5118667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ColorRasters.py defines 35 color ramp themes with 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colrRampDef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data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generated with an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Rscript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RColorBrewer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copying the output into a Python Pandas dataframe.  </a:t>
            </a:r>
          </a:p>
          <a:p>
            <a:pPr marL="292608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colorRamps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colrRampDef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 has a hard-coded theme and raster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from data processed via RD3.py or RMB2.py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= '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YlGnBu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92608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raster_file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=path +'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HEAD_00100_1.tif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92608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colorfilr.clr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generated with a single band of the defined raster and calculates ramp intervals from data</a:t>
            </a:r>
          </a:p>
          <a:p>
            <a:pPr marL="292608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createColorfile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raster_file,colorFile,color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92608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precision,minVal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setColrRampPrec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(band)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Creates the colorized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png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files:</a:t>
            </a: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gdalcmd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"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gdaldem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color-relief " +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raster_file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" " +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" " +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png_file</a:t>
            </a:r>
            <a:endParaRPr lang="en-US" sz="1800" dirty="0"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subprocess.call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gdalcmd</a:t>
            </a:r>
            <a:r>
              <a:rPr lang="en-US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9B541-68FD-B7C2-27ED-1CD756063F34}"/>
              </a:ext>
            </a:extLst>
          </p:cNvPr>
          <p:cNvSpPr/>
          <p:nvPr/>
        </p:nvSpPr>
        <p:spPr>
          <a:xfrm rot="2264903">
            <a:off x="9961565" y="455842"/>
            <a:ext cx="20915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68491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784-869E-D68D-3FAC-3B623C759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98263"/>
            <a:ext cx="11125200" cy="1390196"/>
          </a:xfrm>
        </p:spPr>
        <p:txBody>
          <a:bodyPr>
            <a:noAutofit/>
          </a:bodyPr>
          <a:lstStyle/>
          <a:p>
            <a:pPr marL="952500" marR="0" indent="-495300"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gdaldem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Requires “</a:t>
            </a:r>
            <a:r>
              <a:rPr lang="en-US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colorfiles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defining color ramp ranges </a:t>
            </a:r>
            <a:b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to setup </a:t>
            </a:r>
            <a:r>
              <a:rPr lang="en-US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 themes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536A2-7E11-9656-B794-206662F8563E}"/>
              </a:ext>
            </a:extLst>
          </p:cNvPr>
          <p:cNvSpPr/>
          <p:nvPr/>
        </p:nvSpPr>
        <p:spPr>
          <a:xfrm rot="2264903">
            <a:off x="9918436" y="581997"/>
            <a:ext cx="25037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Step 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1a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0ED4D-D771-B8A7-9ACA-C6728603434E}"/>
              </a:ext>
            </a:extLst>
          </p:cNvPr>
          <p:cNvSpPr txBox="1"/>
          <p:nvPr/>
        </p:nvSpPr>
        <p:spPr>
          <a:xfrm>
            <a:off x="0" y="2088459"/>
            <a:ext cx="112884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	library(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RColorBrewer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vHex2RGB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&lt;-Vectorize(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col2rgb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dfList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= list();x = 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for (ramp 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row.names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(brewer.pal.info)){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    x = x + 1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    n=brewer.pal.info[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ramp,1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] # max colors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&lt;-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cbind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(seq(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1,n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as.data.frame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(t(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vHex2RGB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brewer.pal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n,ramp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)))))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    names(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)&lt;- c('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seq','R','G','B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’)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dfList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[[x]]=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cbind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ramp,df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	}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colorRampRGB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do.call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rbind,dfList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write.table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colorRampRGB,file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='',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row.names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238155373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71af3243-3dd4-4a8d-8c0d-dd76da1f02a5"/>
    <ds:schemaRef ds:uri="http://purl.org/dc/elements/1.1/"/>
    <ds:schemaRef ds:uri="16c05727-aa75-4e4a-9b5f-8a80a1165891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{0B840C21-8F70-4CC2-92EB-C62E8B47C855}tf22712842_win32</Template>
  <TotalTime>1801</TotalTime>
  <Words>1841</Words>
  <Application>Microsoft Office PowerPoint</Application>
  <PresentationFormat>Widescreen</PresentationFormat>
  <Paragraphs>189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Bookman Old Style</vt:lpstr>
      <vt:lpstr>Calibri</vt:lpstr>
      <vt:lpstr>Comic Sans MS</vt:lpstr>
      <vt:lpstr>Consolas</vt:lpstr>
      <vt:lpstr>Franklin Gothic Book</vt:lpstr>
      <vt:lpstr>Wingdings</vt:lpstr>
      <vt:lpstr>1_RetrospectVTI</vt:lpstr>
      <vt:lpstr>RMFB colorized</vt:lpstr>
      <vt:lpstr>“ReadModflowBinary” Enhancements  with RMB3.py and RasDif.py -- a GW Tech Unit project</vt:lpstr>
      <vt:lpstr>Integrate the Demonstration code: ColorRasters.py into RMB2.py and RD3.py</vt:lpstr>
      <vt:lpstr>ReadModflowBinary - colorized  Migration of RMB and RD to RMFB</vt:lpstr>
      <vt:lpstr>from osgeo import gdal</vt:lpstr>
      <vt:lpstr>Google seach for ‘GDAL color ramps’</vt:lpstr>
      <vt:lpstr>Floating point rasters with GDAL</vt:lpstr>
      <vt:lpstr>What does the ColorRasters.py do?</vt:lpstr>
      <vt:lpstr>gdaldem: Requires “colorfiles” defining color ramp ranges  and RGB values to setup RGB color themes</vt:lpstr>
      <vt:lpstr>gdaldem: requires a new module: subprocess  that means installing a new Anaconda package</vt:lpstr>
      <vt:lpstr>PowerPoint Presentation</vt:lpstr>
      <vt:lpstr>PowerPoint Presentation</vt:lpstr>
      <vt:lpstr>Implement colorized output  as a default feature and steps already taken.</vt:lpstr>
      <vt:lpstr>Steps I’ve already taken:</vt:lpstr>
      <vt:lpstr>Implement initially as a default feature:</vt:lpstr>
      <vt:lpstr>Make colorized output an option,  rather than a default. – in 2 steps?</vt:lpstr>
      <vt:lpstr>Colorized output --additional options</vt:lpstr>
      <vt:lpstr>Removal of any Python 2.7  and the future ArcGIS Pro arcpy module</vt:lpstr>
      <vt:lpstr>Removal of any Python 2.7  and future ArcGIS Pro arcpy module</vt:lpstr>
      <vt:lpstr>Rigorous testing with new options   RMB3.py and RasDif.py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RMFB</dc:title>
  <dc:creator>Rodberg, Kevin</dc:creator>
  <cp:lastModifiedBy>Rodberg, Kevin</cp:lastModifiedBy>
  <cp:revision>9</cp:revision>
  <cp:lastPrinted>2023-03-07T11:52:06Z</cp:lastPrinted>
  <dcterms:created xsi:type="dcterms:W3CDTF">2023-03-03T21:43:14Z</dcterms:created>
  <dcterms:modified xsi:type="dcterms:W3CDTF">2023-03-07T18:01:59Z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