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79" r:id="rId2"/>
    <p:sldId id="280" r:id="rId3"/>
    <p:sldId id="282" r:id="rId4"/>
    <p:sldId id="283" r:id="rId5"/>
    <p:sldId id="270" r:id="rId6"/>
    <p:sldId id="281" r:id="rId7"/>
    <p:sldId id="285" r:id="rId8"/>
    <p:sldId id="286" r:id="rId9"/>
    <p:sldId id="287" r:id="rId10"/>
    <p:sldId id="28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4594EA-10BA-4DA2-9AA4-55D63EB9FBEC}">
          <p14:sldIdLst>
            <p14:sldId id="279"/>
          </p14:sldIdLst>
        </p14:section>
        <p14:section name="RasterDifference" id="{17FA3560-1D5D-4289-BE96-433EF2935C58}">
          <p14:sldIdLst>
            <p14:sldId id="280"/>
            <p14:sldId id="282"/>
            <p14:sldId id="283"/>
            <p14:sldId id="270"/>
            <p14:sldId id="281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8B6F4E-42D8-4988-B561-A437C4086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C78E1-9044-4D03-AAFF-959B8B9A28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E7A5BD-C6E5-4FC7-B6EC-549972E8524A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FF225-4318-40B6-8539-9294F22CF5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0FF84-9164-42D4-AB61-37C25AB5CE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F7E46B-4C00-481D-9256-B9C66818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0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77C41-88CE-4E98-AF7F-4FBF8F8929B8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12CF9FD-620C-41A0-BAD5-B7E9E65C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49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1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7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1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6" y="1267731"/>
            <a:ext cx="1268731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9" y="2244832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51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0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884" indent="0" algn="ctr">
              <a:buNone/>
              <a:defRPr sz="1200"/>
            </a:lvl2pPr>
            <a:lvl3pPr marL="685766" indent="0" algn="ctr">
              <a:buNone/>
              <a:defRPr sz="12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1" y="1341256"/>
            <a:ext cx="1165860" cy="485546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C98C91F-C64C-46E1-959D-84D58A07BA6C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30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4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76C-182B-4D1A-A778-2585667C8A7C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1" y="762000"/>
            <a:ext cx="1771651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5086-6D0F-4C7A-8BC4-6C900CB150B8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CBF9-75BA-430E-B25B-C23B1A712729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1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7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1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8" y="2275168"/>
            <a:ext cx="6700267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51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6" y="1267731"/>
            <a:ext cx="1268731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9" y="4682062"/>
            <a:ext cx="6704839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148" algn="l"/>
              </a:tabLst>
              <a:defRPr sz="135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342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1" y="1344507"/>
            <a:ext cx="1165860" cy="498781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A3E2C19-7208-4D39-91EB-B8597349E22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1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80" y="5177408"/>
            <a:ext cx="146875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2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2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5B46-96F6-4F82-AA4B-19FC1602CAF0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7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 i="0">
                <a:solidFill>
                  <a:schemeClr val="tx1"/>
                </a:solidFill>
                <a:latin typeface="+mn-lt"/>
              </a:defRPr>
            </a:lvl1pPr>
            <a:lvl2pPr marL="342884" indent="0">
              <a:buNone/>
              <a:defRPr sz="135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7" y="2792477"/>
            <a:ext cx="3497580" cy="316382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5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>
                <a:solidFill>
                  <a:schemeClr val="tx1"/>
                </a:solidFill>
              </a:defRPr>
            </a:lvl1pPr>
            <a:lvl2pPr marL="342884" indent="0">
              <a:buNone/>
              <a:defRPr sz="135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5" y="2792476"/>
            <a:ext cx="3497580" cy="3164509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8F0F-01C6-473E-86B3-545CB1EED7C8}" type="datetime1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27C-03F6-454F-A08F-3FA645C75D1B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03E0-E8B7-4A72-B8A6-0A6B4F2F2F37}" type="datetime1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5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6" y="374904"/>
            <a:ext cx="2667763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609600"/>
            <a:ext cx="5143500" cy="53340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16A8FE4-F3D2-4274-90BD-3B5699B91BDE}" type="datetime1">
              <a:rPr lang="en-US" smtClean="0"/>
              <a:t>2/12/2020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5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4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4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AF8D352-01E1-4966-8ACC-3240E5A1EC27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8" y="6035040"/>
            <a:ext cx="3441003" cy="365760"/>
          </a:xfrm>
        </p:spPr>
        <p:txBody>
          <a:bodyPr/>
          <a:lstStyle>
            <a:lvl1pPr marL="0" algn="r" defTabSz="685766" rtl="0" eaLnBrk="1" latinLnBrk="0" hangingPunct="1">
              <a:defRPr lang="en-US" sz="75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6" y="374904"/>
            <a:ext cx="2667763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40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40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76023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B9AC-5A4E-4D14-A473-14DC77A2FA7B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1" y="6035040"/>
            <a:ext cx="4362451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49" y="6035040"/>
            <a:ext cx="628651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lang="en-US" sz="3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53" indent="-137153" algn="l" defTabSz="685766" rtl="0" eaLnBrk="1" latinLnBrk="0" hangingPunct="1">
        <a:lnSpc>
          <a:spcPct val="11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548613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43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0072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9940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4930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49918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4907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6E30AF-4D68-4F06-BC22-89863DD7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FF0B74-47D5-49A5-A8CA-9D1D107A9A44}"/>
              </a:ext>
            </a:extLst>
          </p:cNvPr>
          <p:cNvSpPr/>
          <p:nvPr/>
        </p:nvSpPr>
        <p:spPr>
          <a:xfrm>
            <a:off x="7007551" y="343474"/>
            <a:ext cx="1529698" cy="44165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7D91C-4609-4BFB-9F16-3C0E5606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347599" y="2326524"/>
            <a:ext cx="3913842" cy="593935"/>
          </a:xfrm>
        </p:spPr>
        <p:txBody>
          <a:bodyPr>
            <a:normAutofit/>
          </a:bodyPr>
          <a:lstStyle/>
          <a:p>
            <a:r>
              <a:rPr lang="en-US" sz="2400" b="1" i="1" cap="small" dirty="0">
                <a:solidFill>
                  <a:schemeClr val="tx1"/>
                </a:solidFill>
              </a:rPr>
              <a:t>RasterDifferenceV3.py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5C450-05F0-4C14-86AB-5D4D318D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73517" y="2094542"/>
            <a:ext cx="3479780" cy="6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6" y="383424"/>
            <a:ext cx="8537586" cy="115276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defTabSz="461939"/>
            <a:r>
              <a:rPr lang="en-US" sz="3600" dirty="0"/>
              <a:t>Raster Difference </a:t>
            </a:r>
            <a:br>
              <a:rPr lang="en-US" sz="3600" dirty="0"/>
            </a:br>
            <a:r>
              <a:rPr lang="en-US" sz="3600" dirty="0"/>
              <a:t>Processing Schemes  -</a:t>
            </a:r>
            <a:r>
              <a:rPr lang="en-US" sz="3600" dirty="0" err="1"/>
              <a:t>bgdb</a:t>
            </a:r>
            <a:r>
              <a:rPr lang="en-US" sz="3600" dirty="0"/>
              <a:t> –</a:t>
            </a:r>
            <a:r>
              <a:rPr lang="en-US" sz="3600" dirty="0" err="1">
                <a:highlight>
                  <a:srgbClr val="FFFF00"/>
                </a:highlight>
              </a:rPr>
              <a:t>rasras</a:t>
            </a:r>
            <a:r>
              <a:rPr lang="en-US" sz="3600" dirty="0"/>
              <a:t> –</a:t>
            </a:r>
            <a:r>
              <a:rPr lang="en-US" sz="3600" dirty="0" err="1"/>
              <a:t>ogeo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536192"/>
            <a:ext cx="8603672" cy="493838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 err="1"/>
              <a:t>Subrtract</a:t>
            </a:r>
            <a:r>
              <a:rPr lang="en-US" sz="2800" dirty="0"/>
              <a:t>:</a:t>
            </a:r>
          </a:p>
          <a:p>
            <a:pPr marL="925810" lvl="2" indent="-514350" defTabSz="914355">
              <a:buFont typeface="+mj-lt"/>
              <a:buAutoNum type="romanUcPeriod"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/>
              <a:t>Named raster from named raster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100" dirty="0" err="1"/>
              <a:t>Subrtract</a:t>
            </a:r>
            <a:r>
              <a:rPr lang="en-US" sz="2100" dirty="0"/>
              <a:t> raster named: </a:t>
            </a:r>
            <a:r>
              <a:rPr lang="en-US" sz="2100" dirty="0" err="1">
                <a:latin typeface="Consolas" panose="020B0609020204030204" pitchFamily="49" charset="0"/>
              </a:rPr>
              <a:t>CONC_00365_1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/>
              <a:t>from raster named </a:t>
            </a:r>
            <a:r>
              <a:rPr lang="en-US" sz="2100" dirty="0" err="1">
                <a:latin typeface="Consolas" panose="020B0609020204030204" pitchFamily="49" charset="0"/>
              </a:rPr>
              <a:t>CONC_08766_1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/>
              <a:t>workspace identified in -</a:t>
            </a:r>
            <a:r>
              <a:rPr lang="en-US" sz="2100" dirty="0" err="1"/>
              <a:t>bgdb</a:t>
            </a:r>
            <a:r>
              <a:rPr lang="en-US" sz="2100" dirty="0"/>
              <a:t> is required for app consistency by not used for input data although it should be consistent with other workspace types (folder w/folder or .gdb w/.gdb)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100" dirty="0">
                <a:latin typeface="Consolas" panose="020B0609020204030204" pitchFamily="49" charset="0"/>
              </a:rPr>
              <a:t>C:\python27\arcGIS10.2\python</a:t>
            </a:r>
          </a:p>
          <a:p>
            <a:pPr marL="411460" lvl="2" indent="0" defTabSz="914355">
              <a:buNone/>
              <a:tabLst>
                <a:tab pos="511175" algn="l"/>
                <a:tab pos="974725" algn="l"/>
                <a:tab pos="1374775" algn="l"/>
                <a:tab pos="1828800" algn="l"/>
                <a:tab pos="2289175" algn="l"/>
              </a:tabLst>
            </a:pPr>
            <a:r>
              <a:rPr lang="en-US" sz="2100" dirty="0">
                <a:latin typeface="Consolas" panose="020B0609020204030204" pitchFamily="49" charset="0"/>
              </a:rPr>
              <a:t>		T:\ReadModflowBinary\RasterDifference.py 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100" dirty="0">
                <a:latin typeface="Consolas" panose="020B0609020204030204" pitchFamily="49" charset="0"/>
              </a:rPr>
              <a:t>		-</a:t>
            </a:r>
            <a:r>
              <a:rPr lang="en-US" sz="2100" dirty="0" err="1">
                <a:latin typeface="Consolas" panose="020B0609020204030204" pitchFamily="49" charset="0"/>
              </a:rPr>
              <a:t>bgdb</a:t>
            </a:r>
            <a:r>
              <a:rPr lang="en-US" sz="2100" dirty="0">
                <a:latin typeface="Consolas" panose="020B0609020204030204" pitchFamily="49" charset="0"/>
              </a:rPr>
              <a:t> L:\MB\GIS\Spatial\TDS\gdb\KARecfmtds2016b.gdb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100" dirty="0">
                <a:latin typeface="Consolas" panose="020B0609020204030204" pitchFamily="49" charset="0"/>
              </a:rPr>
              <a:t>	 		-</a:t>
            </a:r>
            <a:r>
              <a:rPr lang="en-US" sz="2100" dirty="0" err="1">
                <a:latin typeface="Consolas" panose="020B0609020204030204" pitchFamily="49" charset="0"/>
              </a:rPr>
              <a:t>rasras</a:t>
            </a:r>
            <a:r>
              <a:rPr lang="en-US" sz="2100" dirty="0">
                <a:latin typeface="Consolas" panose="020B0609020204030204" pitchFamily="49" charset="0"/>
              </a:rPr>
              <a:t> L:\MB\GIS\Spatial\TDS\gdb\KARecfmtds2016b.gdb\CONC_08766_1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100" dirty="0">
                <a:latin typeface="Consolas" panose="020B0609020204030204" pitchFamily="49" charset="0"/>
              </a:rPr>
              <a:t>L:\MB\GIS\Spatial\TDS\gdb\KARecfmtds2016b.gdb\CONC_00365_1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100" dirty="0">
                <a:latin typeface="Consolas" panose="020B0609020204030204" pitchFamily="49" charset="0"/>
              </a:rPr>
              <a:t>		-</a:t>
            </a:r>
            <a:r>
              <a:rPr lang="en-US" sz="2100" dirty="0" err="1">
                <a:latin typeface="Consolas" panose="020B0609020204030204" pitchFamily="49" charset="0"/>
              </a:rPr>
              <a:t>ogeo</a:t>
            </a:r>
            <a:r>
              <a:rPr lang="en-US" sz="2100" dirty="0">
                <a:latin typeface="Consolas" panose="020B0609020204030204" pitchFamily="49" charset="0"/>
              </a:rPr>
              <a:t> L:\MB\GIS\Spatial\TDS\gdb\KARtdsDiffs.gdb</a:t>
            </a:r>
          </a:p>
        </p:txBody>
      </p:sp>
    </p:spTree>
    <p:extLst>
      <p:ext uri="{BB962C8B-B14F-4D97-AF65-F5344CB8AC3E}">
        <p14:creationId xmlns:p14="http://schemas.microsoft.com/office/powerpoint/2010/main" val="188363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6" y="383424"/>
            <a:ext cx="8537586" cy="115276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defTabSz="461939"/>
            <a:r>
              <a:rPr lang="en-US" sz="3600" dirty="0"/>
              <a:t>	Program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536192"/>
            <a:ext cx="8603672" cy="493838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400" dirty="0"/>
              <a:t>RasterDifferenceV3.py is designed to process rasters from ArcGIS geodatabases or directories with .</a:t>
            </a:r>
            <a:r>
              <a:rPr lang="en-US" sz="2400" dirty="0" err="1"/>
              <a:t>tif</a:t>
            </a:r>
            <a:r>
              <a:rPr lang="en-US" sz="2400" dirty="0"/>
              <a:t> files</a:t>
            </a:r>
            <a:r>
              <a:rPr lang="en-US" sz="2325" dirty="0"/>
              <a:t>: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325" dirty="0"/>
          </a:p>
          <a:p>
            <a:pPr lvl="3" defTabSz="914355">
              <a:tabLst>
                <a:tab pos="512738" algn="l"/>
                <a:tab pos="1376294" algn="l"/>
                <a:tab pos="2290649" algn="l"/>
              </a:tabLst>
            </a:pPr>
            <a:r>
              <a:rPr lang="en-US" sz="1800" dirty="0"/>
              <a:t>ArcGIS Rasters in an ESRI Geodatabase </a:t>
            </a:r>
          </a:p>
          <a:p>
            <a:pPr marL="617189" lvl="3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800" dirty="0"/>
              <a:t>	(ArcGIS arcpy module required)</a:t>
            </a:r>
          </a:p>
          <a:p>
            <a:pPr marL="617189" lvl="3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800" dirty="0"/>
              <a:t>or</a:t>
            </a:r>
          </a:p>
          <a:p>
            <a:pPr lvl="3" defTabSz="914355">
              <a:tabLst>
                <a:tab pos="512738" algn="l"/>
                <a:tab pos="1376294" algn="l"/>
                <a:tab pos="2290649" algn="l"/>
              </a:tabLst>
            </a:pPr>
            <a:r>
              <a:rPr lang="en-US" sz="1800" noProof="1"/>
              <a:t>GeoTIFF Rasters [georeferenced .tif filesin a user designated folder </a:t>
            </a:r>
            <a:r>
              <a:rPr lang="en-US" sz="1400" noProof="1">
                <a:solidFill>
                  <a:srgbClr val="FF0000"/>
                </a:solidFill>
              </a:rPr>
              <a:t>(resulting faster processing than ArcGIS rasters)</a:t>
            </a:r>
          </a:p>
          <a:p>
            <a:pPr marL="1253488" lvl="6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800" noProof="1"/>
              <a:t>	(Python 3.6 gdal module required)</a:t>
            </a:r>
          </a:p>
          <a:p>
            <a:pPr marL="0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1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400" dirty="0"/>
              <a:t>The previous version: RasterDifference.py required you to post process rasters with Citrix or wherever you would normally use ArcGIS, sending results to geodatabases.</a:t>
            </a:r>
          </a:p>
        </p:txBody>
      </p:sp>
    </p:spTree>
    <p:extLst>
      <p:ext uri="{BB962C8B-B14F-4D97-AF65-F5344CB8AC3E}">
        <p14:creationId xmlns:p14="http://schemas.microsoft.com/office/powerpoint/2010/main" val="54194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05" y="397487"/>
            <a:ext cx="8543594" cy="104675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defTabSz="687354">
              <a:tabLst>
                <a:tab pos="461939" algn="l"/>
                <a:tab pos="1144531" algn="l"/>
              </a:tabLst>
            </a:pPr>
            <a:r>
              <a:rPr lang="en-US" sz="3600" dirty="0"/>
              <a:t>	Python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02" y="1444238"/>
            <a:ext cx="8543594" cy="501627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05730" lvl="1" indent="0">
              <a:buNone/>
            </a:pPr>
            <a:endParaRPr lang="en-US" sz="2400" noProof="1"/>
          </a:p>
          <a:p>
            <a:pPr marL="205730" lvl="1" indent="0">
              <a:buNone/>
            </a:pPr>
            <a:r>
              <a:rPr lang="en-US" sz="2400" dirty="0"/>
              <a:t>RasterDifferenceV3.py </a:t>
            </a:r>
            <a:r>
              <a:rPr lang="en-US" sz="2400" noProof="1"/>
              <a:t>is written in Python.</a:t>
            </a:r>
          </a:p>
          <a:p>
            <a:pPr marL="205730" lvl="1" indent="0">
              <a:buNone/>
            </a:pPr>
            <a:r>
              <a:rPr lang="en-US" sz="2400" noProof="1"/>
              <a:t>The code is compatible to run with:</a:t>
            </a:r>
          </a:p>
          <a:p>
            <a:pPr marL="205730" lvl="1" indent="0">
              <a:buNone/>
            </a:pPr>
            <a:endParaRPr lang="en-US" sz="2400" noProof="1"/>
          </a:p>
          <a:p>
            <a:pPr marL="411460" lvl="2" indent="0">
              <a:buNone/>
            </a:pPr>
            <a:r>
              <a:rPr lang="en-US" sz="2000" b="1" noProof="1"/>
              <a:t>      ArcGIS/w Python 2.7 </a:t>
            </a:r>
            <a:r>
              <a:rPr lang="en-US" sz="2000" noProof="1"/>
              <a:t>(pythonwin) </a:t>
            </a:r>
          </a:p>
          <a:p>
            <a:pPr marL="411460" lvl="2" indent="0">
              <a:buNone/>
            </a:pPr>
            <a:r>
              <a:rPr lang="en-US" sz="2000" noProof="1"/>
              <a:t>            configured to support pandas, numpy, and arcpy</a:t>
            </a:r>
          </a:p>
          <a:p>
            <a:pPr marL="411460" lvl="2" indent="0">
              <a:buNone/>
            </a:pPr>
            <a:r>
              <a:rPr lang="en-US" sz="2000" noProof="1"/>
              <a:t>    or:</a:t>
            </a:r>
          </a:p>
          <a:p>
            <a:pPr marL="411460" lvl="2" indent="0">
              <a:buNone/>
            </a:pPr>
            <a:r>
              <a:rPr lang="en-US" sz="2000" b="1" noProof="1"/>
              <a:t>       Python 3.6 </a:t>
            </a:r>
            <a:r>
              <a:rPr lang="en-US" sz="2000" noProof="1"/>
              <a:t>(Anaconda3 and Spyder)</a:t>
            </a:r>
          </a:p>
          <a:p>
            <a:pPr marL="411460" lvl="2" indent="0">
              <a:buNone/>
            </a:pPr>
            <a:r>
              <a:rPr lang="en-US" sz="2000" b="1" noProof="1"/>
              <a:t>		</a:t>
            </a:r>
            <a:r>
              <a:rPr lang="en-US" sz="2000" noProof="1"/>
              <a:t>configured to support pandas, numpy and gdal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176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11" y="397487"/>
            <a:ext cx="8570331" cy="10287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tabLst>
                <a:tab pos="461939" algn="l"/>
              </a:tabLst>
            </a:pPr>
            <a:r>
              <a:rPr lang="en-US" sz="3600" dirty="0"/>
              <a:t>	Multiple user interfaces: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60" y="1426189"/>
            <a:ext cx="8570330" cy="503432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2400" b="1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GUI for argument and keyword selection        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dirty="0"/>
              <a:t>	</a:t>
            </a:r>
            <a:r>
              <a:rPr lang="en-US" sz="1800" dirty="0"/>
              <a:t>(if -</a:t>
            </a:r>
            <a:r>
              <a:rPr lang="en-US" sz="1800" b="1" dirty="0" err="1">
                <a:solidFill>
                  <a:srgbClr val="FF0000"/>
                </a:solidFill>
              </a:rPr>
              <a:t>gui</a:t>
            </a:r>
            <a:r>
              <a:rPr lang="en-US" sz="1800" dirty="0"/>
              <a:t> command line arguments)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1800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Spyder console execution with some arguments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2400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Command line argument parser c:\&gt;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1800" dirty="0"/>
              <a:t>        	(Argument usage and help available with –</a:t>
            </a:r>
            <a:r>
              <a:rPr lang="en-US" sz="1800" b="1" dirty="0">
                <a:solidFill>
                  <a:srgbClr val="FF0000"/>
                </a:solidFill>
              </a:rPr>
              <a:t>h</a:t>
            </a:r>
            <a:r>
              <a:rPr lang="en-US" sz="1800" dirty="0"/>
              <a:t> or --</a:t>
            </a:r>
            <a:r>
              <a:rPr lang="en-US" sz="1800" b="1" dirty="0">
                <a:solidFill>
                  <a:srgbClr val="FF0000"/>
                </a:solidFill>
              </a:rPr>
              <a:t>help</a:t>
            </a:r>
            <a:r>
              <a:rPr lang="en-US" sz="1800" dirty="0"/>
              <a:t>)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1800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Batch execution using python.exe        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1800" dirty="0"/>
              <a:t>	(if arguments are understood and known in advance)			</a:t>
            </a:r>
            <a:r>
              <a:rPr lang="en-US" sz="2400" dirty="0"/>
              <a:t>												</a:t>
            </a:r>
            <a:r>
              <a:rPr lang="en-US" sz="1350" dirty="0"/>
              <a:t>			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1" y="397486"/>
            <a:ext cx="8553239" cy="10287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3600" dirty="0"/>
              <a:t>Usage statement:</a:t>
            </a:r>
            <a:br>
              <a:rPr lang="en-US" dirty="0"/>
            </a:br>
            <a:r>
              <a:rPr lang="en-US" dirty="0"/>
              <a:t>		</a:t>
            </a:r>
            <a:r>
              <a:rPr lang="en-US" sz="1800" dirty="0"/>
              <a:t>[shown from Spyder console execution or command line]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1" y="1426188"/>
            <a:ext cx="8553239" cy="5034328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runfile</a:t>
            </a:r>
            <a:r>
              <a:rPr lang="en-US" sz="1800" b="1" dirty="0">
                <a:latin typeface="Consolas" panose="020B0609020204030204" pitchFamily="49" charset="0"/>
              </a:rPr>
              <a:t>(RasterDifferenceV3.py', </a:t>
            </a:r>
            <a:r>
              <a:rPr lang="en-US" sz="1800" b="1" dirty="0" err="1">
                <a:latin typeface="Consolas" panose="020B0609020204030204" pitchFamily="49" charset="0"/>
              </a:rPr>
              <a:t>args</a:t>
            </a:r>
            <a:r>
              <a:rPr lang="en-US" sz="1800" b="1" dirty="0">
                <a:latin typeface="Consolas" panose="020B0609020204030204" pitchFamily="49" charset="0"/>
              </a:rPr>
              <a:t>='--help', </a:t>
            </a:r>
            <a:r>
              <a:rPr lang="en-US" sz="1800" b="1" dirty="0" err="1">
                <a:latin typeface="Consolas" panose="020B0609020204030204" pitchFamily="49" charset="0"/>
              </a:rPr>
              <a:t>wdir</a:t>
            </a:r>
            <a:r>
              <a:rPr lang="en-US" sz="1800" b="1" dirty="0">
                <a:latin typeface="Consolas" panose="020B0609020204030204" pitchFamily="49" charset="0"/>
              </a:rPr>
              <a:t>='T:/</a:t>
            </a:r>
            <a:r>
              <a:rPr lang="en-US" sz="1800" b="1" dirty="0" err="1">
                <a:latin typeface="Consolas" panose="020B0609020204030204" pitchFamily="49" charset="0"/>
              </a:rPr>
              <a:t>ReadModflowBinary</a:t>
            </a:r>
            <a:r>
              <a:rPr lang="en-US" sz="1800" b="1" dirty="0">
                <a:latin typeface="Consolas" panose="020B0609020204030204" pitchFamily="49" charset="0"/>
              </a:rPr>
              <a:t>’)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onsolas" panose="020B0609020204030204" pitchFamily="49" charset="0"/>
              </a:rPr>
              <a:t>Or: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C:\python27\arcGIS10.3\python.exe T:\ReadModflowBinary\RasterDifferenceV3.py --help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ESRI arcpy library not imported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C:\ProgramData\Anaconda3\pythonw.exe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Running in Python IDLE</a:t>
            </a:r>
          </a:p>
          <a:p>
            <a:pPr marL="205730" lvl="1" indent="0">
              <a:buNone/>
            </a:pP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Args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for  RasterDifferenceV3.py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optional arguments: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-h, --help            show this help message and exit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bgdb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BGDB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          Subtract from Rasters in B-workspace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fgeo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FGDB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          Subtract F-workspace Rasters from B-workspace rasters (B-F)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gui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                GUI for options &amp; arguments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noArcGIS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           Create Rasters without using ArcGIS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ogeo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OGDB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          Saves rasters in O-workspace 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-one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RASTERNAME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     Subtract One raster from rasters in B-workspace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-quiet                Reduce output to console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rasras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300" dirty="0" err="1">
                <a:latin typeface="Rod" panose="02030509050101010101" pitchFamily="49" charset="-79"/>
                <a:cs typeface="Rod" panose="02030509050101010101" pitchFamily="49" charset="-79"/>
              </a:rPr>
              <a:t>LISTOF2</a:t>
            </a:r>
            <a:r>
              <a:rPr lang="en-US" sz="13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300" dirty="0" err="1">
                <a:latin typeface="Rod" panose="02030509050101010101" pitchFamily="49" charset="-79"/>
                <a:cs typeface="Rod" panose="02030509050101010101" pitchFamily="49" charset="-79"/>
              </a:rPr>
              <a:t>LISTOF2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 Use 2 rasters: 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			 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SecondRaster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is subtracted from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FirstRaster</a:t>
            </a:r>
            <a:endParaRPr lang="en-US" sz="1800" dirty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-ratio                Calculate Percent change instead of difference</a:t>
            </a:r>
          </a:p>
        </p:txBody>
      </p:sp>
    </p:spTree>
    <p:extLst>
      <p:ext uri="{BB962C8B-B14F-4D97-AF65-F5344CB8AC3E}">
        <p14:creationId xmlns:p14="http://schemas.microsoft.com/office/powerpoint/2010/main" val="292273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6" y="383424"/>
            <a:ext cx="8537586" cy="115276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defTabSz="461939"/>
            <a:r>
              <a:rPr lang="en-US" sz="3600" dirty="0"/>
              <a:t>	Program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536192"/>
            <a:ext cx="8603672" cy="493838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400" dirty="0"/>
              <a:t>RasterDifferenceV3.py Displays the following launch menu when ran from Windows or with the –</a:t>
            </a:r>
            <a:r>
              <a:rPr lang="en-US" sz="2400" dirty="0" err="1"/>
              <a:t>gui</a:t>
            </a:r>
            <a:r>
              <a:rPr lang="en-US" sz="2400" dirty="0"/>
              <a:t> command line keyword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AD139-640B-421B-8525-9F9BFFD8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86" y="3268733"/>
            <a:ext cx="5371429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7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6" y="383424"/>
            <a:ext cx="8537586" cy="115276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defTabSz="461939"/>
            <a:r>
              <a:rPr lang="en-US" sz="3600" dirty="0"/>
              <a:t>Raster Difference </a:t>
            </a:r>
            <a:br>
              <a:rPr lang="en-US" sz="3600" dirty="0"/>
            </a:br>
            <a:r>
              <a:rPr lang="en-US" sz="3600" dirty="0"/>
              <a:t>Processing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536192"/>
            <a:ext cx="8603672" cy="493838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 err="1"/>
              <a:t>Subrtract</a:t>
            </a:r>
            <a:r>
              <a:rPr lang="en-US" sz="2800" dirty="0"/>
              <a:t>:</a:t>
            </a:r>
          </a:p>
          <a:p>
            <a:pPr marL="925810" lvl="2" indent="-514350" defTabSz="914355">
              <a:buFont typeface="+mj-lt"/>
              <a:buAutoNum type="romanUcPeriod"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/>
              <a:t>Rasters in f-workspace that have the same names as rasters in b-workspace</a:t>
            </a:r>
          </a:p>
          <a:p>
            <a:pPr marL="925810" lvl="2" indent="-514350" defTabSz="914355">
              <a:buFont typeface="+mj-lt"/>
              <a:buAutoNum type="romanUcPeriod"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/>
              <a:t>One named raster: from each raster in b-workspace with the same layer and data type</a:t>
            </a:r>
          </a:p>
          <a:p>
            <a:pPr marL="925810" lvl="2" indent="-514350" defTabSz="914355">
              <a:buFont typeface="+mj-lt"/>
              <a:buAutoNum type="romanUcPeriod"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/>
              <a:t>Named raster from named raster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/>
              <a:t>-ratio: This option changes difference calculations to % change (</a:t>
            </a:r>
            <a:r>
              <a:rPr lang="en-US" sz="2800" dirty="0" err="1"/>
              <a:t>bRas</a:t>
            </a:r>
            <a:r>
              <a:rPr lang="en-US" sz="2800" dirty="0"/>
              <a:t>- </a:t>
            </a:r>
            <a:r>
              <a:rPr lang="en-US" sz="2800" dirty="0" err="1"/>
              <a:t>fRas</a:t>
            </a:r>
            <a:r>
              <a:rPr lang="en-US" sz="2800" dirty="0"/>
              <a:t>)/</a:t>
            </a:r>
            <a:r>
              <a:rPr lang="en-US" sz="2800" dirty="0" err="1"/>
              <a:t>fRas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446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6" y="383424"/>
            <a:ext cx="8537586" cy="115276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defTabSz="461939"/>
            <a:r>
              <a:rPr lang="en-US" sz="3600" dirty="0"/>
              <a:t>Raster Difference </a:t>
            </a:r>
            <a:br>
              <a:rPr lang="en-US" sz="3600" dirty="0"/>
            </a:br>
            <a:r>
              <a:rPr lang="en-US" sz="3600" dirty="0"/>
              <a:t>Processing Schemes –</a:t>
            </a:r>
            <a:r>
              <a:rPr lang="en-US" sz="3600" dirty="0" err="1"/>
              <a:t>bgdb</a:t>
            </a:r>
            <a:r>
              <a:rPr lang="en-US" sz="3600" dirty="0"/>
              <a:t> –</a:t>
            </a:r>
            <a:r>
              <a:rPr lang="en-US" sz="3600" dirty="0" err="1">
                <a:highlight>
                  <a:srgbClr val="FFFF00"/>
                </a:highlight>
              </a:rPr>
              <a:t>fgeo</a:t>
            </a:r>
            <a:r>
              <a:rPr lang="en-US" sz="3600" dirty="0"/>
              <a:t> –</a:t>
            </a:r>
            <a:r>
              <a:rPr lang="en-US" sz="3600" dirty="0" err="1"/>
              <a:t>ogeo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536192"/>
            <a:ext cx="8603672" cy="493838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 err="1"/>
              <a:t>Subrtract</a:t>
            </a:r>
            <a:r>
              <a:rPr lang="en-US" sz="2800" dirty="0"/>
              <a:t>:</a:t>
            </a:r>
          </a:p>
          <a:p>
            <a:pPr marL="925810" lvl="2" indent="-514350" defTabSz="914355">
              <a:buFont typeface="+mj-lt"/>
              <a:buAutoNum type="romanUcPeriod"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/>
              <a:t>Rasters in f-workspace that have the same names as rasters in b-workspace: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C:\ProgramData\Anaconda3\pythonw.exe</a:t>
            </a:r>
          </a:p>
          <a:p>
            <a:pPr marL="411460" lvl="2" indent="0" defTabSz="914355">
              <a:buNone/>
              <a:tabLst>
                <a:tab pos="511175" algn="l"/>
                <a:tab pos="914400" algn="l"/>
                <a:tab pos="1374775" algn="l"/>
                <a:tab pos="2289175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	T:\ReadModflowBinary\RasterDifferenceV2.py -</a:t>
            </a:r>
            <a:r>
              <a:rPr lang="en-US" sz="1400" dirty="0" err="1">
                <a:latin typeface="Consolas" panose="020B0609020204030204" pitchFamily="49" charset="0"/>
              </a:rPr>
              <a:t>noArcGIS</a:t>
            </a:r>
            <a:endParaRPr lang="en-US" sz="1400" dirty="0">
              <a:latin typeface="Consolas" panose="020B0609020204030204" pitchFamily="49" charset="0"/>
            </a:endParaRP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	-</a:t>
            </a:r>
            <a:r>
              <a:rPr lang="en-US" sz="1400" dirty="0" err="1">
                <a:latin typeface="Consolas" panose="020B0609020204030204" pitchFamily="49" charset="0"/>
              </a:rPr>
              <a:t>bgdb</a:t>
            </a:r>
            <a:r>
              <a:rPr lang="en-US" sz="1400" dirty="0">
                <a:latin typeface="Consolas" panose="020B0609020204030204" pitchFamily="49" charset="0"/>
              </a:rPr>
              <a:t> H:\\Documents\\ArcGIS\\Rasters\\Heads2040</a:t>
            </a:r>
          </a:p>
          <a:p>
            <a:pPr marL="411460" lvl="2" indent="0" defTabSz="914355">
              <a:buNone/>
              <a:tabLst>
                <a:tab pos="511175" algn="l"/>
                <a:tab pos="1374775" algn="l"/>
                <a:tab pos="1828800" algn="l"/>
                <a:tab pos="2289175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		-</a:t>
            </a:r>
            <a:r>
              <a:rPr lang="en-US" sz="1400" dirty="0" err="1">
                <a:latin typeface="Consolas" panose="020B0609020204030204" pitchFamily="49" charset="0"/>
              </a:rPr>
              <a:t>fgeo</a:t>
            </a:r>
            <a:r>
              <a:rPr lang="en-US" sz="1400" dirty="0">
                <a:latin typeface="Consolas" panose="020B0609020204030204" pitchFamily="49" charset="0"/>
              </a:rPr>
              <a:t> H:\\Documents\\ArcGIS\\Rasters\\Heads2014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		-</a:t>
            </a:r>
            <a:r>
              <a:rPr lang="en-US" sz="1400" dirty="0" err="1">
                <a:latin typeface="Consolas" panose="020B0609020204030204" pitchFamily="49" charset="0"/>
              </a:rPr>
              <a:t>ogeo</a:t>
            </a:r>
            <a:r>
              <a:rPr lang="en-US" sz="1400" dirty="0">
                <a:latin typeface="Consolas" panose="020B0609020204030204" pitchFamily="49" charset="0"/>
              </a:rPr>
              <a:t>  H:\\Documents\\ArcGIS\\Rasters\\HeadsDiff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400" dirty="0" err="1">
                <a:latin typeface="Consolas" panose="020B0609020204030204" pitchFamily="49" charset="0"/>
              </a:rPr>
              <a:t>runfile</a:t>
            </a:r>
            <a:r>
              <a:rPr lang="en-US" sz="1400" dirty="0">
                <a:latin typeface="Consolas" panose="020B0609020204030204" pitchFamily="49" charset="0"/>
              </a:rPr>
              <a:t> ('T:/</a:t>
            </a:r>
            <a:r>
              <a:rPr lang="en-US" sz="1400" dirty="0" err="1">
                <a:latin typeface="Consolas" panose="020B0609020204030204" pitchFamily="49" charset="0"/>
              </a:rPr>
              <a:t>ReadModflowBinary</a:t>
            </a:r>
            <a:r>
              <a:rPr lang="en-US" sz="1400" dirty="0">
                <a:latin typeface="Consolas" panose="020B0609020204030204" pitchFamily="49" charset="0"/>
              </a:rPr>
              <a:t>/RasterDifferenceV2.py,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wdir</a:t>
            </a:r>
            <a:r>
              <a:rPr lang="en-US" sz="1400" dirty="0">
                <a:latin typeface="Consolas" panose="020B0609020204030204" pitchFamily="49" charset="0"/>
              </a:rPr>
              <a:t>= 'T:/</a:t>
            </a:r>
            <a:r>
              <a:rPr lang="en-US" sz="1400" dirty="0" err="1">
                <a:latin typeface="Consolas" panose="020B0609020204030204" pitchFamily="49" charset="0"/>
              </a:rPr>
              <a:t>ReadModflowBinary</a:t>
            </a:r>
            <a:r>
              <a:rPr lang="en-US" sz="1400" dirty="0">
                <a:latin typeface="Consolas" panose="020B0609020204030204" pitchFamily="49" charset="0"/>
              </a:rPr>
              <a:t>’, </a:t>
            </a:r>
          </a:p>
          <a:p>
            <a:pPr marL="411460" lvl="2" indent="0" defTabSz="914355">
              <a:buNone/>
              <a:tabLst>
                <a:tab pos="511175" algn="l"/>
                <a:tab pos="914400" algn="l"/>
                <a:tab pos="1374775" algn="l"/>
                <a:tab pos="2289175" algn="l"/>
                <a:tab pos="3205163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=" -</a:t>
            </a:r>
            <a:r>
              <a:rPr lang="en-US" sz="1400" dirty="0" err="1">
                <a:latin typeface="Consolas" panose="020B0609020204030204" pitchFamily="49" charset="0"/>
              </a:rPr>
              <a:t>noArcGIS</a:t>
            </a:r>
            <a:r>
              <a:rPr lang="en-US" sz="1400" dirty="0">
                <a:latin typeface="Consolas" panose="020B0609020204030204" pitchFamily="49" charset="0"/>
              </a:rPr>
              <a:t> -</a:t>
            </a:r>
            <a:r>
              <a:rPr lang="en-US" sz="1400" dirty="0" err="1">
                <a:latin typeface="Consolas" panose="020B0609020204030204" pitchFamily="49" charset="0"/>
              </a:rPr>
              <a:t>bgdb</a:t>
            </a:r>
            <a:r>
              <a:rPr lang="en-US" sz="1400" dirty="0">
                <a:latin typeface="Consolas" panose="020B0609020204030204" pitchFamily="49" charset="0"/>
              </a:rPr>
              <a:t> H:/Documents/ArcGIS/Rasters/Heads2040 </a:t>
            </a:r>
          </a:p>
          <a:p>
            <a:pPr marL="411460" lvl="2" indent="0" defTabSz="914355">
              <a:buNone/>
              <a:tabLst>
                <a:tab pos="511175" algn="l"/>
                <a:tab pos="914400" algn="l"/>
                <a:tab pos="1374775" algn="l"/>
                <a:tab pos="2289175" algn="l"/>
                <a:tab pos="3205163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			-</a:t>
            </a:r>
            <a:r>
              <a:rPr lang="en-US" sz="1400" dirty="0" err="1">
                <a:latin typeface="Consolas" panose="020B0609020204030204" pitchFamily="49" charset="0"/>
              </a:rPr>
              <a:t>fgeo</a:t>
            </a:r>
            <a:r>
              <a:rPr lang="en-US" sz="1400" dirty="0">
                <a:latin typeface="Consolas" panose="020B0609020204030204" pitchFamily="49" charset="0"/>
              </a:rPr>
              <a:t> H:/Documents/ArcGIS/Rasters/Heads2014 </a:t>
            </a:r>
          </a:p>
          <a:p>
            <a:pPr marL="411460" lvl="2" indent="0" defTabSz="914355">
              <a:buNone/>
              <a:tabLst>
                <a:tab pos="511175" algn="l"/>
                <a:tab pos="914400" algn="l"/>
                <a:tab pos="1374775" algn="l"/>
                <a:tab pos="2289175" algn="l"/>
                <a:tab pos="3205163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				-</a:t>
            </a:r>
            <a:r>
              <a:rPr lang="en-US" sz="1400" dirty="0" err="1">
                <a:latin typeface="Consolas" panose="020B0609020204030204" pitchFamily="49" charset="0"/>
              </a:rPr>
              <a:t>ogeo</a:t>
            </a:r>
            <a:r>
              <a:rPr lang="en-US" sz="1400" dirty="0">
                <a:latin typeface="Consolas" panose="020B0609020204030204" pitchFamily="49" charset="0"/>
              </a:rPr>
              <a:t>  H:/Documents/ArcGIS/Rasters/HeadsDiff")</a:t>
            </a:r>
          </a:p>
        </p:txBody>
      </p:sp>
    </p:spTree>
    <p:extLst>
      <p:ext uri="{BB962C8B-B14F-4D97-AF65-F5344CB8AC3E}">
        <p14:creationId xmlns:p14="http://schemas.microsoft.com/office/powerpoint/2010/main" val="101318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6" y="383424"/>
            <a:ext cx="8537586" cy="115276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defTabSz="461939"/>
            <a:r>
              <a:rPr lang="en-US" sz="3600" dirty="0"/>
              <a:t>Raster Difference </a:t>
            </a:r>
            <a:br>
              <a:rPr lang="en-US" sz="3600" dirty="0"/>
            </a:br>
            <a:r>
              <a:rPr lang="en-US" sz="3600" dirty="0"/>
              <a:t>Processing Schemes	-</a:t>
            </a:r>
            <a:r>
              <a:rPr lang="en-US" sz="3600" dirty="0" err="1"/>
              <a:t>bgdb</a:t>
            </a:r>
            <a:r>
              <a:rPr lang="en-US" sz="3600" dirty="0"/>
              <a:t> –</a:t>
            </a:r>
            <a:r>
              <a:rPr lang="en-US" sz="3600" dirty="0">
                <a:highlight>
                  <a:srgbClr val="FFFF00"/>
                </a:highlight>
              </a:rPr>
              <a:t>one</a:t>
            </a:r>
            <a:r>
              <a:rPr lang="en-US" sz="3600" dirty="0"/>
              <a:t> –</a:t>
            </a:r>
            <a:r>
              <a:rPr lang="en-US" sz="3600" dirty="0" err="1"/>
              <a:t>ogeo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536192"/>
            <a:ext cx="8603672" cy="493838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 err="1"/>
              <a:t>Subrtract</a:t>
            </a:r>
            <a:r>
              <a:rPr lang="en-US" sz="2800" dirty="0"/>
              <a:t>:</a:t>
            </a:r>
          </a:p>
          <a:p>
            <a:pPr marL="925810" lvl="2" indent="-514350" defTabSz="914355">
              <a:buFont typeface="+mj-lt"/>
              <a:buAutoNum type="romanUcPeriod"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/>
              <a:t>One named raster from each raster 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/>
              <a:t>		in b-workspace with the same 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800" dirty="0"/>
              <a:t>		layer and data type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400" dirty="0" err="1"/>
              <a:t>Subrtract</a:t>
            </a:r>
            <a:r>
              <a:rPr lang="en-US" sz="2400" dirty="0"/>
              <a:t> one raster: </a:t>
            </a:r>
            <a:r>
              <a:rPr lang="en-US" sz="2400" dirty="0" err="1"/>
              <a:t>HEAD_00012_1</a:t>
            </a:r>
            <a:r>
              <a:rPr lang="en-US" sz="2400" dirty="0"/>
              <a:t> from each raster in </a:t>
            </a:r>
            <a:r>
              <a:rPr lang="en-US" sz="2400" dirty="0" err="1"/>
              <a:t>WCFMbase.gdb</a:t>
            </a:r>
            <a:endParaRPr lang="en-US" sz="2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900" dirty="0">
                <a:latin typeface="Consolas" panose="020B0609020204030204" pitchFamily="49" charset="0"/>
              </a:rPr>
              <a:t>C:\python27\arcGIS10.2\python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900" dirty="0">
                <a:latin typeface="Consolas" panose="020B0609020204030204" pitchFamily="49" charset="0"/>
              </a:rPr>
              <a:t>		T:\ReadModflowBinary\RasterDifference.py 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900" dirty="0">
                <a:latin typeface="Consolas" panose="020B0609020204030204" pitchFamily="49" charset="0"/>
              </a:rPr>
              <a:t>			-</a:t>
            </a:r>
            <a:r>
              <a:rPr lang="en-US" sz="1900" dirty="0" err="1">
                <a:latin typeface="Consolas" panose="020B0609020204030204" pitchFamily="49" charset="0"/>
              </a:rPr>
              <a:t>bggdb</a:t>
            </a:r>
            <a:r>
              <a:rPr lang="en-US" sz="1900" dirty="0">
                <a:latin typeface="Consolas" panose="020B0609020204030204" pitchFamily="49" charset="0"/>
              </a:rPr>
              <a:t> L:\WCFM\WCFMbase.gdb 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900" dirty="0">
                <a:latin typeface="Consolas" panose="020B0609020204030204" pitchFamily="49" charset="0"/>
              </a:rPr>
              <a:t>			-one L:\WCFM\WCFMbase.gdb\HEAD_00012_1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900" dirty="0">
                <a:latin typeface="Consolas" panose="020B0609020204030204" pitchFamily="49" charset="0"/>
              </a:rPr>
              <a:t>			-</a:t>
            </a:r>
            <a:r>
              <a:rPr lang="en-US" sz="1900" dirty="0" err="1">
                <a:latin typeface="Consolas" panose="020B0609020204030204" pitchFamily="49" charset="0"/>
              </a:rPr>
              <a:t>ogeo</a:t>
            </a:r>
            <a:r>
              <a:rPr lang="en-US" sz="1900" dirty="0">
                <a:latin typeface="Consolas" panose="020B0609020204030204" pitchFamily="49" charset="0"/>
              </a:rPr>
              <a:t> L:\WCFM\WCFMdiffsV1.gdb</a:t>
            </a:r>
          </a:p>
        </p:txBody>
      </p:sp>
    </p:spTree>
    <p:extLst>
      <p:ext uri="{BB962C8B-B14F-4D97-AF65-F5344CB8AC3E}">
        <p14:creationId xmlns:p14="http://schemas.microsoft.com/office/powerpoint/2010/main" val="2758014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924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Consolas</vt:lpstr>
      <vt:lpstr>Garamond</vt:lpstr>
      <vt:lpstr>Rod</vt:lpstr>
      <vt:lpstr>SavonVTI</vt:lpstr>
      <vt:lpstr>RasterDifferenceV3.py</vt:lpstr>
      <vt:lpstr> Program Description:</vt:lpstr>
      <vt:lpstr> Python requirements:</vt:lpstr>
      <vt:lpstr> Multiple user interfaces:</vt:lpstr>
      <vt:lpstr>Usage statement:   [shown from Spyder console execution or command line]</vt:lpstr>
      <vt:lpstr> Program Description:</vt:lpstr>
      <vt:lpstr>Raster Difference  Processing Schemes</vt:lpstr>
      <vt:lpstr>Raster Difference  Processing Schemes –bgdb –fgeo –ogeo </vt:lpstr>
      <vt:lpstr>Raster Difference  Processing Schemes -bgdb –one –ogeo </vt:lpstr>
      <vt:lpstr>Raster Difference  Processing Schemes  -bgdb –rasras –ogeo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2020-01-22T19:37:57Z</dcterms:created>
  <dcterms:modified xsi:type="dcterms:W3CDTF">2020-02-12T14:44:04Z</dcterms:modified>
</cp:coreProperties>
</file>