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1" r:id="rId5"/>
    <p:sldId id="266" r:id="rId6"/>
    <p:sldId id="258" r:id="rId7"/>
    <p:sldId id="277" r:id="rId8"/>
    <p:sldId id="278" r:id="rId9"/>
    <p:sldId id="267" r:id="rId10"/>
    <p:sldId id="268" r:id="rId11"/>
    <p:sldId id="269" r:id="rId12"/>
    <p:sldId id="270" r:id="rId13"/>
    <p:sldId id="271" r:id="rId14"/>
    <p:sldId id="272" r:id="rId15"/>
    <p:sldId id="273" r:id="rId16"/>
    <p:sldId id="274" r:id="rId17"/>
    <p:sldId id="275" r:id="rId18"/>
    <p:sldId id="259" r:id="rId19"/>
    <p:sldId id="280" r:id="rId20"/>
    <p:sldId id="276" r:id="rId21"/>
    <p:sldId id="260" r:id="rId22"/>
    <p:sldId id="279"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C4F0168C-7D5F-450C-A6FC-41CA52CB4B40}"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C4F0168C-7D5F-450C-A6FC-41CA52CB4B40}"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C4F0168C-7D5F-450C-A6FC-41CA52CB4B40}"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C4F0168C-7D5F-450C-A6FC-41CA52CB4B40}"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C4F0168C-7D5F-450C-A6FC-41CA52CB4B40}"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endParaRPr lang="es-ES"/>
          </a:p>
        </p:txBody>
      </p:sp>
      <p:sp>
        <p:nvSpPr>
          <p:cNvPr id="4" name="Marcador de fecha 3"/>
          <p:cNvSpPr>
            <a:spLocks noGrp="1"/>
          </p:cNvSpPr>
          <p:nvPr>
            <p:ph type="dt" sz="half" idx="10"/>
          </p:nvPr>
        </p:nvSpPr>
        <p:spPr/>
        <p:txBody>
          <a:bodyPr/>
          <a:lstStyle/>
          <a:p>
            <a:fld id="{C4F0168C-7D5F-450C-A6FC-41CA52CB4B40}"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5" name="Marcador de fecha 4"/>
          <p:cNvSpPr>
            <a:spLocks noGrp="1"/>
          </p:cNvSpPr>
          <p:nvPr>
            <p:ph type="dt" sz="half" idx="10"/>
          </p:nvPr>
        </p:nvSpPr>
        <p:spPr/>
        <p:txBody>
          <a:bodyPr/>
          <a:lstStyle/>
          <a:p>
            <a:fld id="{C4F0168C-7D5F-450C-A6FC-41CA52CB4B40}"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7" name="Marcador de fecha 6"/>
          <p:cNvSpPr>
            <a:spLocks noGrp="1"/>
          </p:cNvSpPr>
          <p:nvPr>
            <p:ph type="dt" sz="half" idx="10"/>
          </p:nvPr>
        </p:nvSpPr>
        <p:spPr/>
        <p:txBody>
          <a:bodyPr/>
          <a:lstStyle/>
          <a:p>
            <a:fld id="{C4F0168C-7D5F-450C-A6FC-41CA52CB4B40}" type="datetimeFigureOut">
              <a:rPr lang="es-CO" smtClean="0"/>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C4F0168C-7D5F-450C-A6FC-41CA52CB4B40}" type="datetimeFigureOut">
              <a:rPr lang="es-CO" smtClean="0"/>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F0168C-7D5F-450C-A6FC-41CA52CB4B40}" type="datetimeFigureOut">
              <a:rPr lang="es-CO" smtClean="0"/>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Marcador de fecha 4"/>
          <p:cNvSpPr>
            <a:spLocks noGrp="1"/>
          </p:cNvSpPr>
          <p:nvPr>
            <p:ph type="dt" sz="half" idx="10"/>
          </p:nvPr>
        </p:nvSpPr>
        <p:spPr/>
        <p:txBody>
          <a:bodyPr/>
          <a:lstStyle/>
          <a:p>
            <a:fld id="{C4F0168C-7D5F-450C-A6FC-41CA52CB4B40}"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C4F0168C-7D5F-450C-A6FC-41CA52CB4B40}"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Marcador de fecha 4"/>
          <p:cNvSpPr>
            <a:spLocks noGrp="1"/>
          </p:cNvSpPr>
          <p:nvPr>
            <p:ph type="dt" sz="half" idx="10"/>
          </p:nvPr>
        </p:nvSpPr>
        <p:spPr/>
        <p:txBody>
          <a:bodyPr/>
          <a:lstStyle/>
          <a:p>
            <a:fld id="{C4F0168C-7D5F-450C-A6FC-41CA52CB4B40}"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C4F0168C-7D5F-450C-A6FC-41CA52CB4B40}"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C4F0168C-7D5F-450C-A6FC-41CA52CB4B40}"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endParaRPr lang="es-ES"/>
          </a:p>
        </p:txBody>
      </p:sp>
      <p:sp>
        <p:nvSpPr>
          <p:cNvPr id="4" name="Marcador de fecha 3"/>
          <p:cNvSpPr>
            <a:spLocks noGrp="1"/>
          </p:cNvSpPr>
          <p:nvPr>
            <p:ph type="dt" sz="half" idx="10"/>
          </p:nvPr>
        </p:nvSpPr>
        <p:spPr/>
        <p:txBody>
          <a:bodyPr/>
          <a:lstStyle/>
          <a:p>
            <a:fld id="{C4F0168C-7D5F-450C-A6FC-41CA52CB4B40}"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5" name="Marcador de fecha 4"/>
          <p:cNvSpPr>
            <a:spLocks noGrp="1"/>
          </p:cNvSpPr>
          <p:nvPr>
            <p:ph type="dt" sz="half" idx="10"/>
          </p:nvPr>
        </p:nvSpPr>
        <p:spPr/>
        <p:txBody>
          <a:bodyPr/>
          <a:lstStyle/>
          <a:p>
            <a:fld id="{C4F0168C-7D5F-450C-A6FC-41CA52CB4B40}"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7" name="Marcador de fecha 6"/>
          <p:cNvSpPr>
            <a:spLocks noGrp="1"/>
          </p:cNvSpPr>
          <p:nvPr>
            <p:ph type="dt" sz="half" idx="10"/>
          </p:nvPr>
        </p:nvSpPr>
        <p:spPr/>
        <p:txBody>
          <a:bodyPr/>
          <a:lstStyle/>
          <a:p>
            <a:fld id="{C4F0168C-7D5F-450C-A6FC-41CA52CB4B40}" type="datetimeFigureOut">
              <a:rPr lang="es-CO" smtClean="0"/>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C4F0168C-7D5F-450C-A6FC-41CA52CB4B40}" type="datetimeFigureOut">
              <a:rPr lang="es-CO" smtClean="0"/>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F0168C-7D5F-450C-A6FC-41CA52CB4B40}" type="datetimeFigureOut">
              <a:rPr lang="es-CO" smtClean="0"/>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Marcador de fecha 4"/>
          <p:cNvSpPr>
            <a:spLocks noGrp="1"/>
          </p:cNvSpPr>
          <p:nvPr>
            <p:ph type="dt" sz="half" idx="10"/>
          </p:nvPr>
        </p:nvSpPr>
        <p:spPr/>
        <p:txBody>
          <a:bodyPr/>
          <a:lstStyle/>
          <a:p>
            <a:fld id="{C4F0168C-7D5F-450C-A6FC-41CA52CB4B40}"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Marcador de fecha 4"/>
          <p:cNvSpPr>
            <a:spLocks noGrp="1"/>
          </p:cNvSpPr>
          <p:nvPr>
            <p:ph type="dt" sz="half" idx="10"/>
          </p:nvPr>
        </p:nvSpPr>
        <p:spPr/>
        <p:txBody>
          <a:bodyPr/>
          <a:lstStyle/>
          <a:p>
            <a:fld id="{C4F0168C-7D5F-450C-A6FC-41CA52CB4B40}"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A91DD0D-F18C-48F6-B9DE-55D42455A69D}" type="slidenum">
              <a:rPr lang="es-CO" smtClean="0"/>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0168C-7D5F-450C-A6FC-41CA52CB4B40}" type="datetimeFigureOut">
              <a:rPr lang="es-CO" smtClean="0"/>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1DD0D-F18C-48F6-B9DE-55D42455A69D}" type="slidenum">
              <a:rPr lang="es-CO" smtClean="0"/>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0168C-7D5F-450C-A6FC-41CA52CB4B40}" type="datetimeFigureOut">
              <a:rPr lang="es-CO" smtClean="0"/>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1DD0D-F18C-48F6-B9DE-55D42455A69D}" type="slidenum">
              <a:rPr lang="es-CO" smtClean="0"/>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sp>
        <p:nvSpPr>
          <p:cNvPr id="20" name="Rectángulo: esquinas redondeadas 19"/>
          <p:cNvSpPr/>
          <p:nvPr/>
        </p:nvSpPr>
        <p:spPr>
          <a:xfrm>
            <a:off x="944034" y="1962785"/>
            <a:ext cx="9291680" cy="4168589"/>
          </a:xfrm>
          <a:prstGeom prst="round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a:latin typeface="Arial Rounded MT Bold" panose="020F0704030504030204" pitchFamily="34" charset="0"/>
              </a:rPr>
              <a:t>Software para la gestión de </a:t>
            </a:r>
            <a:r>
              <a:rPr lang="es-CO" altLang="es-ES" dirty="0">
                <a:latin typeface="Arial Rounded MT Bold" panose="020F0704030504030204" pitchFamily="34" charset="0"/>
              </a:rPr>
              <a:t>lavaderos de carro y motos</a:t>
            </a:r>
            <a:r>
              <a:rPr lang="es-ES" dirty="0">
                <a:latin typeface="Arial Rounded MT Bold" panose="020F0704030504030204" pitchFamily="34" charset="0"/>
              </a:rPr>
              <a:t>.</a:t>
            </a:r>
            <a:endParaRPr lang="es-ES" dirty="0">
              <a:latin typeface="Arial Rounded MT Bold" panose="020F0704030504030204" pitchFamily="34" charset="0"/>
            </a:endParaRPr>
          </a:p>
          <a:p>
            <a:pPr algn="ctr"/>
            <a:endParaRPr lang="es-ES" dirty="0">
              <a:latin typeface="Arial Rounded MT Bold" panose="020F0704030504030204" pitchFamily="34" charset="0"/>
            </a:endParaRPr>
          </a:p>
          <a:p>
            <a:pPr algn="ctr"/>
            <a:endParaRPr lang="es-ES" dirty="0">
              <a:latin typeface="Arial Rounded MT Bold" panose="020F0704030504030204" pitchFamily="34" charset="0"/>
            </a:endParaRPr>
          </a:p>
          <a:p>
            <a:pPr algn="ctr"/>
            <a:r>
              <a:rPr lang="es-ES" dirty="0">
                <a:latin typeface="Arial Rounded MT Bold" panose="020F0704030504030204" pitchFamily="34" charset="0"/>
              </a:rPr>
              <a:t>Integrantes:</a:t>
            </a:r>
            <a:endParaRPr lang="es-ES" dirty="0">
              <a:latin typeface="Arial Rounded MT Bold" panose="020F0704030504030204" pitchFamily="34" charset="0"/>
            </a:endParaRPr>
          </a:p>
          <a:p>
            <a:pPr algn="ctr"/>
            <a:r>
              <a:rPr lang="es-CO" dirty="0">
                <a:latin typeface="Arial Rounded MT Bold" panose="020F0704030504030204" pitchFamily="34" charset="0"/>
              </a:rPr>
              <a:t>Kevin Enrique Ruiz  Palacio</a:t>
            </a:r>
            <a:endParaRPr lang="es-CO" dirty="0">
              <a:latin typeface="Arial Rounded MT Bold" panose="020F0704030504030204" pitchFamily="34" charset="0"/>
            </a:endParaRPr>
          </a:p>
          <a:p>
            <a:pPr algn="ctr"/>
            <a:r>
              <a:rPr lang="es-CO" dirty="0">
                <a:latin typeface="Arial Rounded MT Bold" panose="020F0704030504030204" pitchFamily="34" charset="0"/>
              </a:rPr>
              <a:t>Jhonatan David Hostia Arrieta</a:t>
            </a:r>
            <a:endParaRPr lang="es-CO" dirty="0">
              <a:latin typeface="Arial Rounded MT Bold" panose="020F0704030504030204" pitchFamily="34" charset="0"/>
            </a:endParaRPr>
          </a:p>
          <a:p>
            <a:pPr algn="ctr"/>
            <a:endParaRPr lang="es-CO" dirty="0">
              <a:latin typeface="Arial Rounded MT Bold" panose="020F0704030504030204" pitchFamily="34" charset="0"/>
            </a:endParaRPr>
          </a:p>
          <a:p>
            <a:pPr algn="ctr"/>
            <a:endParaRPr lang="es-CO" dirty="0">
              <a:latin typeface="Arial Rounded MT Bold" panose="020F0704030504030204" pitchFamily="34" charset="0"/>
            </a:endParaRPr>
          </a:p>
          <a:p>
            <a:pPr algn="ctr"/>
            <a:r>
              <a:rPr lang="es-CO" dirty="0">
                <a:latin typeface="Arial Rounded MT Bold" panose="020F0704030504030204" pitchFamily="34" charset="0"/>
              </a:rPr>
              <a:t>Asignatura:</a:t>
            </a:r>
            <a:endParaRPr lang="es-CO" dirty="0">
              <a:latin typeface="Arial Rounded MT Bold" panose="020F0704030504030204" pitchFamily="34" charset="0"/>
            </a:endParaRPr>
          </a:p>
          <a:p>
            <a:pPr algn="ctr"/>
            <a:r>
              <a:rPr lang="es-CO" dirty="0">
                <a:latin typeface="Arial Rounded MT Bold" panose="020F0704030504030204" pitchFamily="34" charset="0"/>
              </a:rPr>
              <a:t>Programación II</a:t>
            </a:r>
            <a:endParaRPr lang="es-CO" dirty="0">
              <a:latin typeface="Arial Rounded MT Bold" panose="020F0704030504030204" pitchFamily="34" charset="0"/>
            </a:endParaRPr>
          </a:p>
          <a:p>
            <a:pPr algn="ctr"/>
            <a:endParaRPr lang="es-CO" dirty="0">
              <a:latin typeface="Arial Rounded MT Bold" panose="020F0704030504030204" pitchFamily="34" charset="0"/>
            </a:endParaRPr>
          </a:p>
          <a:p>
            <a:pPr algn="ctr"/>
            <a:r>
              <a:rPr lang="es-CO" dirty="0">
                <a:latin typeface="Arial Rounded MT Bold" panose="020F0704030504030204" pitchFamily="34" charset="0"/>
              </a:rPr>
              <a:t>Docente</a:t>
            </a:r>
            <a:endParaRPr lang="es-CO" dirty="0">
              <a:latin typeface="Arial Rounded MT Bold" panose="020F0704030504030204" pitchFamily="34" charset="0"/>
            </a:endParaRPr>
          </a:p>
          <a:p>
            <a:pPr algn="ctr"/>
            <a:endParaRPr lang="es-CO" dirty="0">
              <a:latin typeface="Arial Rounded MT Bold" panose="020F0704030504030204" pitchFamily="34" charset="0"/>
            </a:endParaRPr>
          </a:p>
          <a:p>
            <a:pPr algn="ctr"/>
            <a:r>
              <a:rPr lang="es-CO" dirty="0">
                <a:latin typeface="Arial Rounded MT Bold" panose="020F0704030504030204" pitchFamily="34" charset="0"/>
              </a:rPr>
              <a:t>Patiño</a:t>
            </a:r>
            <a:endParaRPr lang="es-CO" dirty="0">
              <a:latin typeface="Arial Rounded MT Bold" panose="020F0704030504030204" pitchFamily="34" charset="0"/>
            </a:endParaRPr>
          </a:p>
          <a:p>
            <a:pPr algn="ctr"/>
            <a:endParaRPr lang="es-CO" b="1" dirty="0">
              <a:latin typeface="Arial Rounded MT Bold" panose="020F0704030504030204" pitchFamily="34" charset="0"/>
            </a:endParaRPr>
          </a:p>
        </p:txBody>
      </p:sp>
      <p:pic>
        <p:nvPicPr>
          <p:cNvPr id="2" name="Imagen 1"/>
          <p:cNvPicPr>
            <a:picLocks noChangeAspect="1"/>
          </p:cNvPicPr>
          <p:nvPr/>
        </p:nvPicPr>
        <p:blipFill>
          <a:blip r:embed="rId2"/>
          <a:stretch>
            <a:fillRect/>
          </a:stretch>
        </p:blipFill>
        <p:spPr>
          <a:xfrm>
            <a:off x="7997301" y="2943449"/>
            <a:ext cx="1243330" cy="110363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p:cNvPicPr>
            <a:picLocks noGrp="1" noChangeAspect="1"/>
          </p:cNvPicPr>
          <p:nvPr>
            <p:ph sz="half" idx="1"/>
          </p:nvPr>
        </p:nvPicPr>
        <p:blipFill>
          <a:blip r:embed="rId1"/>
          <a:stretch>
            <a:fillRect/>
          </a:stretch>
        </p:blipFill>
        <p:spPr>
          <a:xfrm>
            <a:off x="0" y="0"/>
            <a:ext cx="12192000" cy="1193165"/>
          </a:xfrm>
          <a:prstGeom prst="rect">
            <a:avLst/>
          </a:prstGeom>
        </p:spPr>
      </p:pic>
      <p:pic>
        <p:nvPicPr>
          <p:cNvPr id="5" name="Marcador de posición de contenido 4"/>
          <p:cNvPicPr>
            <a:picLocks noGrp="1" noChangeAspect="1"/>
          </p:cNvPicPr>
          <p:nvPr>
            <p:ph sz="half" idx="2"/>
          </p:nvPr>
        </p:nvPicPr>
        <p:blipFill>
          <a:blip r:embed="rId2"/>
          <a:stretch>
            <a:fillRect/>
          </a:stretch>
        </p:blipFill>
        <p:spPr>
          <a:xfrm>
            <a:off x="0" y="5995035"/>
            <a:ext cx="12191365" cy="862965"/>
          </a:xfrm>
          <a:prstGeom prst="rect">
            <a:avLst/>
          </a:prstGeom>
        </p:spPr>
      </p:pic>
      <p:sp>
        <p:nvSpPr>
          <p:cNvPr id="8" name="Rectángulo 7"/>
          <p:cNvSpPr/>
          <p:nvPr/>
        </p:nvSpPr>
        <p:spPr>
          <a:xfrm>
            <a:off x="388620" y="1346200"/>
            <a:ext cx="7479665" cy="687705"/>
          </a:xfrm>
          <a:prstGeom prst="rect">
            <a:avLst/>
          </a:prstGeom>
        </p:spPr>
        <p:txBody>
          <a:bodyPr wrap="square">
            <a:noAutofit/>
          </a:bodyPr>
          <a:lstStyle/>
          <a:p>
            <a:pPr indent="0">
              <a:buNone/>
            </a:pPr>
            <a:r>
              <a:rPr lang="es-CO" sz="3200" b="1" dirty="0">
                <a:latin typeface="Arial Narrow" panose="020B0606020202030204" pitchFamily="34" charset="0"/>
                <a:ea typeface="Arial Narrow" panose="020B0606020202030204" pitchFamily="34" charset="0"/>
                <a:cs typeface="Arial Narrow" panose="020B0606020202030204" pitchFamily="34" charset="0"/>
              </a:rPr>
              <a:t>4. </a:t>
            </a:r>
            <a:r>
              <a:rPr lang="es-ES_tradnl" sz="3200" b="1" dirty="0">
                <a:sym typeface="+mn-ea"/>
              </a:rPr>
              <a:t>Implementación arquitectura por capas</a:t>
            </a:r>
            <a:endParaRPr lang="es-ES_tradnl" sz="3200" b="1" dirty="0"/>
          </a:p>
          <a:p>
            <a:pPr indent="0">
              <a:buNone/>
            </a:pPr>
            <a:endParaRPr lang="es-CO" sz="3200" b="1" dirty="0">
              <a:latin typeface="Arial Narrow" panose="020B0606020202030204" pitchFamily="34" charset="0"/>
              <a:ea typeface="Arial Narrow" panose="020B0606020202030204" pitchFamily="34" charset="0"/>
              <a:cs typeface="Arial Narrow" panose="020B0606020202030204" pitchFamily="34" charset="0"/>
            </a:endParaRPr>
          </a:p>
        </p:txBody>
      </p:sp>
      <p:pic>
        <p:nvPicPr>
          <p:cNvPr id="2" name="Imagen 1"/>
          <p:cNvPicPr>
            <a:picLocks noChangeAspect="1"/>
          </p:cNvPicPr>
          <p:nvPr/>
        </p:nvPicPr>
        <p:blipFill>
          <a:blip r:embed="rId3"/>
          <a:stretch>
            <a:fillRect/>
          </a:stretch>
        </p:blipFill>
        <p:spPr>
          <a:xfrm>
            <a:off x="388620" y="2033905"/>
            <a:ext cx="2647950" cy="2634615"/>
          </a:xfrm>
          <a:prstGeom prst="rect">
            <a:avLst/>
          </a:prstGeom>
        </p:spPr>
      </p:pic>
      <p:pic>
        <p:nvPicPr>
          <p:cNvPr id="3" name="Imagen 2"/>
          <p:cNvPicPr>
            <a:picLocks noChangeAspect="1"/>
          </p:cNvPicPr>
          <p:nvPr/>
        </p:nvPicPr>
        <p:blipFill>
          <a:blip r:embed="rId4"/>
          <a:stretch>
            <a:fillRect/>
          </a:stretch>
        </p:blipFill>
        <p:spPr>
          <a:xfrm>
            <a:off x="3399155" y="2033905"/>
            <a:ext cx="2003425" cy="2634615"/>
          </a:xfrm>
          <a:prstGeom prst="rect">
            <a:avLst/>
          </a:prstGeom>
        </p:spPr>
      </p:pic>
      <p:pic>
        <p:nvPicPr>
          <p:cNvPr id="6" name="Imagen 5"/>
          <p:cNvPicPr>
            <a:picLocks noChangeAspect="1"/>
          </p:cNvPicPr>
          <p:nvPr/>
        </p:nvPicPr>
        <p:blipFill>
          <a:blip r:embed="rId5"/>
          <a:stretch>
            <a:fillRect/>
          </a:stretch>
        </p:blipFill>
        <p:spPr>
          <a:xfrm>
            <a:off x="5765165" y="2033905"/>
            <a:ext cx="3107690" cy="2633980"/>
          </a:xfrm>
          <a:prstGeom prst="rect">
            <a:avLst/>
          </a:prstGeom>
        </p:spPr>
      </p:pic>
      <p:pic>
        <p:nvPicPr>
          <p:cNvPr id="7" name="Imagen 6"/>
          <p:cNvPicPr>
            <a:picLocks noChangeAspect="1"/>
          </p:cNvPicPr>
          <p:nvPr/>
        </p:nvPicPr>
        <p:blipFill>
          <a:blip r:embed="rId6"/>
          <a:stretch>
            <a:fillRect/>
          </a:stretch>
        </p:blipFill>
        <p:spPr>
          <a:xfrm>
            <a:off x="9098280" y="2033905"/>
            <a:ext cx="2392680" cy="34791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p:cNvPicPr>
            <a:picLocks noGrp="1" noChangeAspect="1"/>
          </p:cNvPicPr>
          <p:nvPr>
            <p:ph sz="half" idx="1"/>
          </p:nvPr>
        </p:nvPicPr>
        <p:blipFill>
          <a:blip r:embed="rId1"/>
          <a:stretch>
            <a:fillRect/>
          </a:stretch>
        </p:blipFill>
        <p:spPr>
          <a:xfrm>
            <a:off x="0" y="0"/>
            <a:ext cx="12192000" cy="1193165"/>
          </a:xfrm>
          <a:prstGeom prst="rect">
            <a:avLst/>
          </a:prstGeom>
        </p:spPr>
      </p:pic>
      <p:pic>
        <p:nvPicPr>
          <p:cNvPr id="5" name="Marcador de posición de contenido 4"/>
          <p:cNvPicPr>
            <a:picLocks noGrp="1" noChangeAspect="1"/>
          </p:cNvPicPr>
          <p:nvPr>
            <p:ph sz="half" idx="2"/>
          </p:nvPr>
        </p:nvPicPr>
        <p:blipFill>
          <a:blip r:embed="rId2"/>
          <a:stretch>
            <a:fillRect/>
          </a:stretch>
        </p:blipFill>
        <p:spPr>
          <a:xfrm>
            <a:off x="0" y="5995035"/>
            <a:ext cx="12191365" cy="862965"/>
          </a:xfrm>
          <a:prstGeom prst="rect">
            <a:avLst/>
          </a:prstGeom>
        </p:spPr>
      </p:pic>
      <p:sp>
        <p:nvSpPr>
          <p:cNvPr id="8" name="Rectángulo 7"/>
          <p:cNvSpPr/>
          <p:nvPr/>
        </p:nvSpPr>
        <p:spPr>
          <a:xfrm>
            <a:off x="1264024" y="1283671"/>
            <a:ext cx="7528560" cy="640080"/>
          </a:xfrm>
          <a:prstGeom prst="rect">
            <a:avLst/>
          </a:prstGeom>
        </p:spPr>
        <p:txBody>
          <a:bodyPr wrap="square">
            <a:noAutofit/>
          </a:bodyPr>
          <a:lstStyle/>
          <a:p>
            <a:pPr indent="0">
              <a:buNone/>
            </a:pPr>
            <a:r>
              <a:rPr lang="es-CO" sz="3200" b="1" dirty="0">
                <a:latin typeface="Arial Narrow" panose="020B0606020202030204" pitchFamily="34" charset="0"/>
                <a:ea typeface="Arial Narrow" panose="020B0606020202030204" pitchFamily="34" charset="0"/>
                <a:cs typeface="Arial Narrow" panose="020B0606020202030204" pitchFamily="34" charset="0"/>
              </a:rPr>
              <a:t>5. </a:t>
            </a:r>
            <a:r>
              <a:rPr lang="es-ES_tradnl" sz="3200" b="1" dirty="0">
                <a:sym typeface="+mn-ea"/>
              </a:rPr>
              <a:t>Funcionalidad de la solución desarrollada </a:t>
            </a:r>
            <a:endParaRPr lang="es-ES_tradnl" sz="3200" b="1" dirty="0"/>
          </a:p>
          <a:p>
            <a:pPr indent="0">
              <a:buNone/>
            </a:pPr>
            <a:endParaRPr lang="es-CO" sz="3200" b="1" dirty="0">
              <a:latin typeface="Arial Narrow" panose="020B0606020202030204" pitchFamily="34" charset="0"/>
              <a:ea typeface="Arial Narrow" panose="020B0606020202030204" pitchFamily="34" charset="0"/>
              <a:cs typeface="Arial Narrow" panose="020B0606020202030204" pitchFamily="34" charset="0"/>
            </a:endParaRPr>
          </a:p>
        </p:txBody>
      </p:sp>
      <p:sp>
        <p:nvSpPr>
          <p:cNvPr id="7" name="Rectángulo 6"/>
          <p:cNvSpPr/>
          <p:nvPr/>
        </p:nvSpPr>
        <p:spPr>
          <a:xfrm>
            <a:off x="171449" y="2014257"/>
            <a:ext cx="11848465" cy="4098925"/>
          </a:xfrm>
          <a:prstGeom prst="rect">
            <a:avLst/>
          </a:prstGeom>
        </p:spPr>
        <p:txBody>
          <a:bodyPr wrap="square">
            <a:noAutofit/>
          </a:bodyPr>
          <a:lstStyle/>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1. Registro de clientes: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 Permitir a los usuarios registrarse en la aplicación proporcionando información básica, como nombre, dirección, número de teléfono y </a:t>
            </a:r>
            <a:r>
              <a:rPr lang="es-CO" sz="2000" dirty="0">
                <a:latin typeface="Arial Narrow" panose="020B0606020202030204" pitchFamily="34" charset="0"/>
                <a:ea typeface="Arial Narrow" panose="020B0606020202030204" pitchFamily="34" charset="0"/>
                <a:cs typeface="Arial Narrow" panose="020B0606020202030204" pitchFamily="34" charset="0"/>
              </a:rPr>
              <a:t> </a:t>
            </a:r>
            <a:r>
              <a:rPr sz="2000" dirty="0">
                <a:latin typeface="Arial Narrow" panose="020B0606020202030204" pitchFamily="34" charset="0"/>
                <a:ea typeface="Arial Narrow" panose="020B0606020202030204" pitchFamily="34" charset="0"/>
                <a:cs typeface="Arial Narrow" panose="020B0606020202030204" pitchFamily="34" charset="0"/>
              </a:rPr>
              <a:t>detalles del vehículo.</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2. Reserva de turnos: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 Permitir a los clientes seleccionar una fecha y hora disponible para reservar un turno de lavado de su vehículo.</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3. Selección de servicios:</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 Proporcionar a los clientes una lista de servicios de lavado </a:t>
            </a:r>
            <a:r>
              <a:rPr lang="es-CO" sz="2000" dirty="0">
                <a:latin typeface="Arial Narrow" panose="020B0606020202030204" pitchFamily="34" charset="0"/>
                <a:ea typeface="Arial Narrow" panose="020B0606020202030204" pitchFamily="34" charset="0"/>
                <a:cs typeface="Arial Narrow" panose="020B0606020202030204" pitchFamily="34" charset="0"/>
              </a:rPr>
              <a:t> </a:t>
            </a:r>
            <a:r>
              <a:rPr sz="2000" dirty="0">
                <a:latin typeface="Arial Narrow" panose="020B0606020202030204" pitchFamily="34" charset="0"/>
                <a:ea typeface="Arial Narrow" panose="020B0606020202030204" pitchFamily="34" charset="0"/>
                <a:cs typeface="Arial Narrow" panose="020B0606020202030204" pitchFamily="34" charset="0"/>
              </a:rPr>
              <a:t>disponibles y permitirles elegir el tipo de lavado deseado, así como </a:t>
            </a:r>
            <a:r>
              <a:rPr lang="es-CO" sz="2000" dirty="0">
                <a:latin typeface="Arial Narrow" panose="020B0606020202030204" pitchFamily="34" charset="0"/>
                <a:ea typeface="Arial Narrow" panose="020B0606020202030204" pitchFamily="34" charset="0"/>
                <a:cs typeface="Arial Narrow" panose="020B0606020202030204" pitchFamily="34" charset="0"/>
              </a:rPr>
              <a:t> </a:t>
            </a:r>
            <a:r>
              <a:rPr sz="2000" dirty="0">
                <a:latin typeface="Arial Narrow" panose="020B0606020202030204" pitchFamily="34" charset="0"/>
                <a:ea typeface="Arial Narrow" panose="020B0606020202030204" pitchFamily="34" charset="0"/>
                <a:cs typeface="Arial Narrow" panose="020B0606020202030204" pitchFamily="34" charset="0"/>
              </a:rPr>
              <a:t>servicios adicionales, como encerado o aspirado.</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4. Gestión de reservas: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 Permitir a los empleados del lavadero ver y administrar las reservas </a:t>
            </a:r>
            <a:r>
              <a:rPr lang="es-CO" sz="2000" dirty="0">
                <a:latin typeface="Arial Narrow" panose="020B0606020202030204" pitchFamily="34" charset="0"/>
                <a:ea typeface="Arial Narrow" panose="020B0606020202030204" pitchFamily="34" charset="0"/>
                <a:cs typeface="Arial Narrow" panose="020B0606020202030204" pitchFamily="34" charset="0"/>
              </a:rPr>
              <a:t> </a:t>
            </a:r>
            <a:r>
              <a:rPr sz="2000" dirty="0">
                <a:latin typeface="Arial Narrow" panose="020B0606020202030204" pitchFamily="34" charset="0"/>
                <a:ea typeface="Arial Narrow" panose="020B0606020202030204" pitchFamily="34" charset="0"/>
                <a:cs typeface="Arial Narrow" panose="020B0606020202030204" pitchFamily="34" charset="0"/>
              </a:rPr>
              <a:t>de los clientes, asignar turnos a los vehículos y realizar cambios o </a:t>
            </a:r>
            <a:r>
              <a:rPr lang="es-CO" sz="2000" dirty="0">
                <a:latin typeface="Arial Narrow" panose="020B0606020202030204" pitchFamily="34" charset="0"/>
                <a:ea typeface="Arial Narrow" panose="020B0606020202030204" pitchFamily="34" charset="0"/>
                <a:cs typeface="Arial Narrow" panose="020B0606020202030204" pitchFamily="34" charset="0"/>
              </a:rPr>
              <a:t> </a:t>
            </a:r>
            <a:r>
              <a:rPr sz="2000" dirty="0">
                <a:latin typeface="Arial Narrow" panose="020B0606020202030204" pitchFamily="34" charset="0"/>
                <a:ea typeface="Arial Narrow" panose="020B0606020202030204" pitchFamily="34" charset="0"/>
                <a:cs typeface="Arial Narrow" panose="020B0606020202030204" pitchFamily="34" charset="0"/>
              </a:rPr>
              <a:t>cancelaciones cuando sea necesario.</a:t>
            </a:r>
            <a:endParaRPr sz="2000" dirty="0">
              <a:latin typeface="Arial Narrow" panose="020B0606020202030204" pitchFamily="34" charset="0"/>
              <a:ea typeface="Arial Narrow" panose="020B0606020202030204" pitchFamily="34" charset="0"/>
              <a:cs typeface="Arial Narrow" panose="020B0606020202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p:cNvPicPr>
            <a:picLocks noGrp="1" noChangeAspect="1"/>
          </p:cNvPicPr>
          <p:nvPr>
            <p:ph sz="half" idx="1"/>
          </p:nvPr>
        </p:nvPicPr>
        <p:blipFill>
          <a:blip r:embed="rId1"/>
          <a:stretch>
            <a:fillRect/>
          </a:stretch>
        </p:blipFill>
        <p:spPr>
          <a:xfrm>
            <a:off x="0" y="0"/>
            <a:ext cx="12192000" cy="1193165"/>
          </a:xfrm>
          <a:prstGeom prst="rect">
            <a:avLst/>
          </a:prstGeom>
        </p:spPr>
      </p:pic>
      <p:pic>
        <p:nvPicPr>
          <p:cNvPr id="5" name="Marcador de posición de contenido 4"/>
          <p:cNvPicPr>
            <a:picLocks noGrp="1" noChangeAspect="1"/>
          </p:cNvPicPr>
          <p:nvPr>
            <p:ph sz="half" idx="2"/>
          </p:nvPr>
        </p:nvPicPr>
        <p:blipFill>
          <a:blip r:embed="rId2"/>
          <a:stretch>
            <a:fillRect/>
          </a:stretch>
        </p:blipFill>
        <p:spPr>
          <a:xfrm>
            <a:off x="0" y="5995035"/>
            <a:ext cx="12191365" cy="862965"/>
          </a:xfrm>
          <a:prstGeom prst="rect">
            <a:avLst/>
          </a:prstGeom>
        </p:spPr>
      </p:pic>
      <p:sp>
        <p:nvSpPr>
          <p:cNvPr id="7" name="Rectángulo 6"/>
          <p:cNvSpPr/>
          <p:nvPr/>
        </p:nvSpPr>
        <p:spPr>
          <a:xfrm>
            <a:off x="171449" y="1193165"/>
            <a:ext cx="11848465" cy="5013325"/>
          </a:xfrm>
          <a:prstGeom prst="rect">
            <a:avLst/>
          </a:prstGeom>
        </p:spPr>
        <p:txBody>
          <a:bodyPr wrap="square">
            <a:noAutofit/>
          </a:bodyPr>
          <a:lstStyle/>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5. Seguimiento del estado del lavado: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 Notificar a los clientes sobre el estado de su turno de lavado,</a:t>
            </a:r>
            <a:r>
              <a:rPr lang="es-CO" sz="2000" dirty="0">
                <a:latin typeface="Arial Narrow" panose="020B0606020202030204" pitchFamily="34" charset="0"/>
                <a:ea typeface="Arial Narrow" panose="020B0606020202030204" pitchFamily="34" charset="0"/>
                <a:cs typeface="Arial Narrow" panose="020B0606020202030204" pitchFamily="34" charset="0"/>
              </a:rPr>
              <a:t> </a:t>
            </a:r>
            <a:r>
              <a:rPr sz="2000" dirty="0">
                <a:latin typeface="Arial Narrow" panose="020B0606020202030204" pitchFamily="34" charset="0"/>
                <a:ea typeface="Arial Narrow" panose="020B0606020202030204" pitchFamily="34" charset="0"/>
                <a:cs typeface="Arial Narrow" panose="020B0606020202030204" pitchFamily="34" charset="0"/>
              </a:rPr>
              <a:t>brindando actualizaciones en tiempo real, como "en proceso de </a:t>
            </a:r>
            <a:r>
              <a:rPr lang="es-CO" sz="2000" dirty="0">
                <a:latin typeface="Arial Narrow" panose="020B0606020202030204" pitchFamily="34" charset="0"/>
                <a:ea typeface="Arial Narrow" panose="020B0606020202030204" pitchFamily="34" charset="0"/>
                <a:cs typeface="Arial Narrow" panose="020B0606020202030204" pitchFamily="34" charset="0"/>
              </a:rPr>
              <a:t> </a:t>
            </a:r>
            <a:r>
              <a:rPr sz="2000" dirty="0">
                <a:latin typeface="Arial Narrow" panose="020B0606020202030204" pitchFamily="34" charset="0"/>
                <a:ea typeface="Arial Narrow" panose="020B0606020202030204" pitchFamily="34" charset="0"/>
                <a:cs typeface="Arial Narrow" panose="020B0606020202030204" pitchFamily="34" charset="0"/>
              </a:rPr>
              <a:t>lavado" o "listo para retirar</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6. Registro de lavados completados:</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 Permitir a los empleados registrar los lavados completados,</a:t>
            </a:r>
            <a:r>
              <a:rPr lang="es-CO" sz="2000" dirty="0">
                <a:latin typeface="Arial Narrow" panose="020B0606020202030204" pitchFamily="34" charset="0"/>
                <a:ea typeface="Arial Narrow" panose="020B0606020202030204" pitchFamily="34" charset="0"/>
                <a:cs typeface="Arial Narrow" panose="020B0606020202030204" pitchFamily="34" charset="0"/>
              </a:rPr>
              <a:t> </a:t>
            </a:r>
            <a:r>
              <a:rPr sz="2000" dirty="0">
                <a:latin typeface="Arial Narrow" panose="020B0606020202030204" pitchFamily="34" charset="0"/>
                <a:ea typeface="Arial Narrow" panose="020B0606020202030204" pitchFamily="34" charset="0"/>
                <a:cs typeface="Arial Narrow" panose="020B0606020202030204" pitchFamily="34" charset="0"/>
              </a:rPr>
              <a:t>incluyendo detalles del vehículo, servicios realizados y </a:t>
            </a:r>
            <a:r>
              <a:rPr lang="es-CO" sz="2000" dirty="0">
                <a:latin typeface="Arial Narrow" panose="020B0606020202030204" pitchFamily="34" charset="0"/>
                <a:ea typeface="Arial Narrow" panose="020B0606020202030204" pitchFamily="34" charset="0"/>
                <a:cs typeface="Arial Narrow" panose="020B0606020202030204" pitchFamily="34" charset="0"/>
              </a:rPr>
              <a:t> </a:t>
            </a:r>
            <a:r>
              <a:rPr sz="2000" dirty="0">
                <a:latin typeface="Arial Narrow" panose="020B0606020202030204" pitchFamily="34" charset="0"/>
                <a:ea typeface="Arial Narrow" panose="020B0606020202030204" pitchFamily="34" charset="0"/>
                <a:cs typeface="Arial Narrow" panose="020B0606020202030204" pitchFamily="34" charset="0"/>
              </a:rPr>
              <a:t>observaciones adicionales.</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7. Integración de métodos de pago: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 Permitir a los clientes realizar pagos en línea mediante diferentes</a:t>
            </a:r>
            <a:r>
              <a:rPr lang="es-CO" sz="2000" dirty="0">
                <a:latin typeface="Arial Narrow" panose="020B0606020202030204" pitchFamily="34" charset="0"/>
                <a:ea typeface="Arial Narrow" panose="020B0606020202030204" pitchFamily="34" charset="0"/>
                <a:cs typeface="Arial Narrow" panose="020B0606020202030204" pitchFamily="34" charset="0"/>
              </a:rPr>
              <a:t> </a:t>
            </a:r>
            <a:r>
              <a:rPr sz="2000" dirty="0">
                <a:latin typeface="Arial Narrow" panose="020B0606020202030204" pitchFamily="34" charset="0"/>
                <a:ea typeface="Arial Narrow" panose="020B0606020202030204" pitchFamily="34" charset="0"/>
                <a:cs typeface="Arial Narrow" panose="020B0606020202030204" pitchFamily="34" charset="0"/>
              </a:rPr>
              <a:t>métodos de pago electrónicos, como tarjetas de crédito o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plataformas de pago en línea.</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8. Generación de informes: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 Proporcionar herramientas para generar informes sobre el rendimiento del lavadero, como el número de lavados realizados,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los servicios más solicitados y los ingresos generados.</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9. Gestión de empleados:</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 Permitir a los administradores del lavadero gestionar el personal, asignar tareas y verificar el estado de las labores asignadas.</a:t>
            </a:r>
            <a:endParaRPr sz="2000" dirty="0">
              <a:latin typeface="Arial Narrow" panose="020B0606020202030204" pitchFamily="34" charset="0"/>
              <a:ea typeface="Arial Narrow" panose="020B0606020202030204" pitchFamily="34" charset="0"/>
              <a:cs typeface="Arial Narrow" panose="020B0606020202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p:cNvPicPr>
            <a:picLocks noGrp="1" noChangeAspect="1"/>
          </p:cNvPicPr>
          <p:nvPr>
            <p:ph sz="half" idx="1"/>
          </p:nvPr>
        </p:nvPicPr>
        <p:blipFill>
          <a:blip r:embed="rId1"/>
          <a:stretch>
            <a:fillRect/>
          </a:stretch>
        </p:blipFill>
        <p:spPr>
          <a:xfrm>
            <a:off x="0" y="0"/>
            <a:ext cx="12192000" cy="1193165"/>
          </a:xfrm>
          <a:prstGeom prst="rect">
            <a:avLst/>
          </a:prstGeom>
        </p:spPr>
      </p:pic>
      <p:pic>
        <p:nvPicPr>
          <p:cNvPr id="5" name="Marcador de posición de contenido 4"/>
          <p:cNvPicPr>
            <a:picLocks noGrp="1" noChangeAspect="1"/>
          </p:cNvPicPr>
          <p:nvPr>
            <p:ph sz="half" idx="2"/>
          </p:nvPr>
        </p:nvPicPr>
        <p:blipFill>
          <a:blip r:embed="rId2"/>
          <a:stretch>
            <a:fillRect/>
          </a:stretch>
        </p:blipFill>
        <p:spPr>
          <a:xfrm>
            <a:off x="0" y="5995035"/>
            <a:ext cx="12191365" cy="862965"/>
          </a:xfrm>
          <a:prstGeom prst="rect">
            <a:avLst/>
          </a:prstGeom>
        </p:spPr>
      </p:pic>
      <p:sp>
        <p:nvSpPr>
          <p:cNvPr id="7" name="Rectángulo 6"/>
          <p:cNvSpPr/>
          <p:nvPr/>
        </p:nvSpPr>
        <p:spPr>
          <a:xfrm>
            <a:off x="213995" y="1193165"/>
            <a:ext cx="11848465" cy="3054985"/>
          </a:xfrm>
          <a:prstGeom prst="rect">
            <a:avLst/>
          </a:prstGeom>
        </p:spPr>
        <p:txBody>
          <a:bodyPr wrap="square">
            <a:noAutofit/>
          </a:bodyPr>
          <a:lstStyle/>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10. Administración de clientes: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 Permitir a los empleados acceder a la información de los clientes, como historial de lavados, preferencias de servicios y datos de contacto, para brindar un servicio personalizado.</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11. Notificaciones y recordatorios: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 Enviar notificaciones y recordatorios a los clientes sobre su turno de lavado programado, así como promociones o descuentos especiales.</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12. Gestión de inventario: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 Permitir a los empleados llevar un registro del inventario de productos de limpieza y equipos utilizados en el lavadero, con notificaciones automáticas cuando se necesite reponer stock.</a:t>
            </a:r>
            <a:endParaRPr sz="2000" dirty="0">
              <a:latin typeface="Arial Narrow" panose="020B0606020202030204" pitchFamily="34" charset="0"/>
              <a:ea typeface="Arial Narrow" panose="020B0606020202030204" pitchFamily="34" charset="0"/>
              <a:cs typeface="Arial Narrow" panose="020B0606020202030204" pitchFamily="34" charset="0"/>
            </a:endParaRPr>
          </a:p>
        </p:txBody>
      </p:sp>
      <p:pic>
        <p:nvPicPr>
          <p:cNvPr id="2" name="Imagen 1"/>
          <p:cNvPicPr>
            <a:picLocks noChangeAspect="1"/>
          </p:cNvPicPr>
          <p:nvPr/>
        </p:nvPicPr>
        <p:blipFill>
          <a:blip r:embed="rId3"/>
          <a:stretch>
            <a:fillRect/>
          </a:stretch>
        </p:blipFill>
        <p:spPr>
          <a:xfrm>
            <a:off x="4451350" y="4051935"/>
            <a:ext cx="2286000" cy="22193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p:cNvPicPr>
            <a:picLocks noGrp="1" noChangeAspect="1"/>
          </p:cNvPicPr>
          <p:nvPr>
            <p:ph sz="half" idx="1"/>
          </p:nvPr>
        </p:nvPicPr>
        <p:blipFill>
          <a:blip r:embed="rId1"/>
          <a:stretch>
            <a:fillRect/>
          </a:stretch>
        </p:blipFill>
        <p:spPr>
          <a:xfrm>
            <a:off x="0" y="0"/>
            <a:ext cx="12192000" cy="1193165"/>
          </a:xfrm>
          <a:prstGeom prst="rect">
            <a:avLst/>
          </a:prstGeom>
        </p:spPr>
      </p:pic>
      <p:pic>
        <p:nvPicPr>
          <p:cNvPr id="5" name="Marcador de posición de contenido 4"/>
          <p:cNvPicPr>
            <a:picLocks noGrp="1" noChangeAspect="1"/>
          </p:cNvPicPr>
          <p:nvPr>
            <p:ph sz="half" idx="2"/>
          </p:nvPr>
        </p:nvPicPr>
        <p:blipFill>
          <a:blip r:embed="rId2"/>
          <a:stretch>
            <a:fillRect/>
          </a:stretch>
        </p:blipFill>
        <p:spPr>
          <a:xfrm>
            <a:off x="0" y="5995035"/>
            <a:ext cx="12191365" cy="862965"/>
          </a:xfrm>
          <a:prstGeom prst="rect">
            <a:avLst/>
          </a:prstGeom>
        </p:spPr>
      </p:pic>
      <p:sp>
        <p:nvSpPr>
          <p:cNvPr id="8" name="Rectángulo 7"/>
          <p:cNvSpPr/>
          <p:nvPr/>
        </p:nvSpPr>
        <p:spPr>
          <a:xfrm>
            <a:off x="502285" y="1193165"/>
            <a:ext cx="7528560" cy="640080"/>
          </a:xfrm>
          <a:prstGeom prst="rect">
            <a:avLst/>
          </a:prstGeom>
        </p:spPr>
        <p:txBody>
          <a:bodyPr wrap="square">
            <a:noAutofit/>
          </a:bodyPr>
          <a:lstStyle/>
          <a:p>
            <a:pPr indent="0">
              <a:buNone/>
            </a:pPr>
            <a:r>
              <a:rPr lang="es-CO" altLang="es-ES_tradnl" sz="3200" b="1" dirty="0">
                <a:sym typeface="+mn-ea"/>
              </a:rPr>
              <a:t>6.</a:t>
            </a:r>
            <a:r>
              <a:rPr lang="es-ES_tradnl" sz="3200" b="1" dirty="0">
                <a:sym typeface="+mn-ea"/>
              </a:rPr>
              <a:t>Uso de técnicas generales de POO</a:t>
            </a:r>
            <a:endParaRPr lang="es-ES_tradnl" sz="3200" b="1" dirty="0"/>
          </a:p>
          <a:p>
            <a:pPr indent="0">
              <a:buNone/>
            </a:pPr>
            <a:r>
              <a:rPr lang="es-ES_tradnl" sz="3200" b="1" dirty="0">
                <a:sym typeface="+mn-ea"/>
              </a:rPr>
              <a:t> </a:t>
            </a:r>
            <a:endParaRPr lang="es-ES_tradnl" sz="3200" b="1" dirty="0"/>
          </a:p>
          <a:p>
            <a:pPr indent="0">
              <a:buNone/>
            </a:pPr>
            <a:endParaRPr lang="es-CO" sz="3200" b="1" dirty="0">
              <a:latin typeface="Arial Narrow" panose="020B0606020202030204" pitchFamily="34" charset="0"/>
              <a:ea typeface="Arial Narrow" panose="020B0606020202030204" pitchFamily="34" charset="0"/>
              <a:cs typeface="Arial Narrow" panose="020B0606020202030204" pitchFamily="34" charset="0"/>
            </a:endParaRPr>
          </a:p>
        </p:txBody>
      </p:sp>
      <p:sp>
        <p:nvSpPr>
          <p:cNvPr id="7" name="Rectángulo 6"/>
          <p:cNvSpPr/>
          <p:nvPr/>
        </p:nvSpPr>
        <p:spPr>
          <a:xfrm>
            <a:off x="171450" y="2066925"/>
            <a:ext cx="11848465" cy="3054985"/>
          </a:xfrm>
          <a:prstGeom prst="rect">
            <a:avLst/>
          </a:prstGeom>
        </p:spPr>
        <p:txBody>
          <a:bodyPr wrap="square">
            <a:noAutofit/>
          </a:bodyPr>
          <a:lstStyle/>
          <a:p>
            <a:pPr indent="0" algn="just">
              <a:buNone/>
            </a:pPr>
            <a:r>
              <a:rPr lang="es-CO" sz="2000" dirty="0">
                <a:latin typeface="Arial Narrow" panose="020B0606020202030204" pitchFamily="34" charset="0"/>
                <a:ea typeface="Arial Narrow" panose="020B0606020202030204" pitchFamily="34" charset="0"/>
                <a:cs typeface="Arial Narrow" panose="020B0606020202030204" pitchFamily="34" charset="0"/>
              </a:rPr>
              <a:t>Composición:Es el mecanismo en el cual una clase se construye a partir de otros objetos de igual o distinto tipo, pudiéndolos combinar para obtener la funcionalidad deseada. En la composición la nueva clase, mantiene una relación  “Usa/Tiene un” (Uses/Has a), con los objetos que son parte de la clase.</a:t>
            </a:r>
            <a:endParaRPr lang="es-CO"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endParaRPr lang="es-CO"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lang="es-CO" sz="2000" dirty="0">
                <a:latin typeface="Arial Narrow" panose="020B0606020202030204" pitchFamily="34" charset="0"/>
                <a:ea typeface="Arial Narrow" panose="020B0606020202030204" pitchFamily="34" charset="0"/>
                <a:cs typeface="Arial Narrow" panose="020B0606020202030204" pitchFamily="34" charset="0"/>
              </a:rPr>
              <a:t>Herencia:Este pilar de la POO es, quizás, el más fácil de entender porque tiene relación con el mundo real. Por ejemplo, mis hijos han heredado muchas cosas de mí, tanto atributos como funcionalidades. En atributos, podemos decir que el color de ojos, el cabello o el color de piel. En la funcionalidad, el carácter o personalidad. Sin embargo, ninguno es una copia exacta de mí. Sobre esas cosas que han heredado, tienen sus propios atributos y funcionalidad.</a:t>
            </a:r>
            <a:endParaRPr lang="es-CO"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lang="es-CO" sz="2000" dirty="0">
                <a:latin typeface="Arial Narrow" panose="020B0606020202030204" pitchFamily="34" charset="0"/>
                <a:ea typeface="Arial Narrow" panose="020B0606020202030204" pitchFamily="34" charset="0"/>
                <a:cs typeface="Arial Narrow" panose="020B0606020202030204" pitchFamily="34" charset="0"/>
              </a:rPr>
              <a:t>Es lo mismo que en la programación orientad a objetos. Tenemos una clase padre, y las clases hijas heredan funcionalidades y atributos, pero no son idénticas. Solamente aprovechan eso que ya existen y luego se le añaden nuevas cosas.</a:t>
            </a:r>
            <a:endParaRPr lang="es-CO" sz="2000" dirty="0">
              <a:latin typeface="Arial Narrow" panose="020B0606020202030204" pitchFamily="34" charset="0"/>
              <a:ea typeface="Arial Narrow" panose="020B0606020202030204" pitchFamily="34" charset="0"/>
              <a:cs typeface="Arial Narrow" panose="020B0606020202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p:cNvPicPr>
            <a:picLocks noGrp="1" noChangeAspect="1"/>
          </p:cNvPicPr>
          <p:nvPr>
            <p:ph sz="half" idx="1"/>
          </p:nvPr>
        </p:nvPicPr>
        <p:blipFill>
          <a:blip r:embed="rId1"/>
          <a:stretch>
            <a:fillRect/>
          </a:stretch>
        </p:blipFill>
        <p:spPr>
          <a:xfrm>
            <a:off x="0" y="0"/>
            <a:ext cx="12192000" cy="1193165"/>
          </a:xfrm>
          <a:prstGeom prst="rect">
            <a:avLst/>
          </a:prstGeom>
        </p:spPr>
      </p:pic>
      <p:pic>
        <p:nvPicPr>
          <p:cNvPr id="5" name="Marcador de posición de contenido 4"/>
          <p:cNvPicPr>
            <a:picLocks noGrp="1" noChangeAspect="1"/>
          </p:cNvPicPr>
          <p:nvPr>
            <p:ph sz="half" idx="2"/>
          </p:nvPr>
        </p:nvPicPr>
        <p:blipFill>
          <a:blip r:embed="rId2"/>
          <a:stretch>
            <a:fillRect/>
          </a:stretch>
        </p:blipFill>
        <p:spPr>
          <a:xfrm>
            <a:off x="0" y="5995035"/>
            <a:ext cx="12191365" cy="862965"/>
          </a:xfrm>
          <a:prstGeom prst="rect">
            <a:avLst/>
          </a:prstGeom>
        </p:spPr>
      </p:pic>
      <p:sp>
        <p:nvSpPr>
          <p:cNvPr id="8" name="Rectángulo 7"/>
          <p:cNvSpPr/>
          <p:nvPr/>
        </p:nvSpPr>
        <p:spPr>
          <a:xfrm>
            <a:off x="502285" y="1193165"/>
            <a:ext cx="9003030" cy="640080"/>
          </a:xfrm>
          <a:prstGeom prst="rect">
            <a:avLst/>
          </a:prstGeom>
        </p:spPr>
        <p:txBody>
          <a:bodyPr wrap="square">
            <a:noAutofit/>
          </a:bodyPr>
          <a:lstStyle/>
          <a:p>
            <a:pPr indent="0">
              <a:buNone/>
            </a:pPr>
            <a:r>
              <a:rPr lang="es-CO" altLang="es-ES_tradnl" sz="3200" b="1" dirty="0">
                <a:sym typeface="+mn-ea"/>
              </a:rPr>
              <a:t>7. </a:t>
            </a:r>
            <a:r>
              <a:rPr lang="es-ES_tradnl" sz="3200" b="1" dirty="0">
                <a:sym typeface="+mn-ea"/>
              </a:rPr>
              <a:t>Uso de buenas prácticas en la escritura de código</a:t>
            </a:r>
            <a:endParaRPr lang="es-ES_tradnl" sz="3200" b="1" dirty="0"/>
          </a:p>
          <a:p>
            <a:pPr indent="0">
              <a:buNone/>
            </a:pPr>
            <a:r>
              <a:rPr lang="es-ES_tradnl" sz="3200" b="1" dirty="0">
                <a:sym typeface="+mn-ea"/>
              </a:rPr>
              <a:t> </a:t>
            </a:r>
            <a:endParaRPr lang="es-ES_tradnl" sz="3200" b="1" dirty="0"/>
          </a:p>
          <a:p>
            <a:pPr indent="0">
              <a:buNone/>
            </a:pPr>
            <a:endParaRPr lang="es-CO" sz="3200" b="1" dirty="0">
              <a:latin typeface="Arial Narrow" panose="020B0606020202030204" pitchFamily="34" charset="0"/>
              <a:ea typeface="Arial Narrow" panose="020B0606020202030204" pitchFamily="34" charset="0"/>
              <a:cs typeface="Arial Narrow" panose="020B0606020202030204" pitchFamily="34" charset="0"/>
            </a:endParaRPr>
          </a:p>
        </p:txBody>
      </p:sp>
      <p:sp>
        <p:nvSpPr>
          <p:cNvPr id="7" name="Rectángulo 6"/>
          <p:cNvSpPr/>
          <p:nvPr/>
        </p:nvSpPr>
        <p:spPr>
          <a:xfrm>
            <a:off x="171450" y="2066925"/>
            <a:ext cx="11848465" cy="3524885"/>
          </a:xfrm>
          <a:prstGeom prst="rect">
            <a:avLst/>
          </a:prstGeom>
        </p:spPr>
        <p:txBody>
          <a:bodyPr wrap="square">
            <a:noAutofit/>
          </a:bodyPr>
          <a:lstStyle/>
          <a:p>
            <a:pPr marL="342900" lvl="0" indent="-342900" algn="l" rtl="0">
              <a:spcBef>
                <a:spcPts val="0"/>
              </a:spcBef>
              <a:spcAft>
                <a:spcPts val="0"/>
              </a:spcAft>
              <a:buFont typeface="Arial" panose="020B0604020202020204" pitchFamily="34" charset="0"/>
              <a:buChar char="•"/>
            </a:pPr>
            <a:r>
              <a:rPr lang="es-ES" sz="2400" dirty="0">
                <a:latin typeface="Arial Narrow" panose="020B0606020202030204" pitchFamily="34" charset="0"/>
                <a:ea typeface="Arial Narrow" panose="020B0606020202030204" pitchFamily="34" charset="0"/>
                <a:cs typeface="Arial Narrow" panose="020B0606020202030204" pitchFamily="34" charset="0"/>
              </a:rPr>
              <a:t>Patrón alta cohesión </a:t>
            </a:r>
            <a:endParaRPr lang="es-ES" sz="2400" dirty="0">
              <a:latin typeface="Arial Narrow" panose="020B0606020202030204" pitchFamily="34" charset="0"/>
              <a:ea typeface="Arial Narrow" panose="020B0606020202030204" pitchFamily="34" charset="0"/>
              <a:cs typeface="Arial Narrow" panose="020B0606020202030204" pitchFamily="34" charset="0"/>
            </a:endParaRPr>
          </a:p>
          <a:p>
            <a:pPr marL="342900" lvl="0" indent="-342900" algn="l" rtl="0">
              <a:spcBef>
                <a:spcPts val="0"/>
              </a:spcBef>
              <a:spcAft>
                <a:spcPts val="0"/>
              </a:spcAft>
              <a:buFont typeface="Arial" panose="020B0604020202020204" pitchFamily="34" charset="0"/>
              <a:buChar char="•"/>
            </a:pPr>
            <a:endParaRPr lang="es-ES" sz="2400" dirty="0">
              <a:latin typeface="Arial Narrow" panose="020B0606020202030204" pitchFamily="34" charset="0"/>
              <a:ea typeface="Arial Narrow" panose="020B0606020202030204" pitchFamily="34" charset="0"/>
              <a:cs typeface="Arial Narrow" panose="020B0606020202030204" pitchFamily="34" charset="0"/>
            </a:endParaRPr>
          </a:p>
          <a:p>
            <a:pPr marL="342900" indent="-342900" algn="just">
              <a:buFont typeface="Arial" panose="020B0604020202020204" pitchFamily="34" charset="0"/>
              <a:buChar char="•"/>
            </a:pPr>
            <a:r>
              <a:rPr lang="es-ES" altLang="es-ES" sz="2400" dirty="0">
                <a:latin typeface="Arial Narrow" panose="020B0606020202030204" pitchFamily="34" charset="0"/>
                <a:cs typeface="Arial Narrow" panose="020B0606020202030204" pitchFamily="34" charset="0"/>
                <a:sym typeface="+mn-ea"/>
              </a:rPr>
              <a:t>Patrón polimorfismo</a:t>
            </a:r>
            <a:endParaRPr lang="es-ES" altLang="es-ES" sz="2400" dirty="0">
              <a:latin typeface="Arial Narrow" panose="020B0606020202030204" pitchFamily="34" charset="0"/>
              <a:cs typeface="Arial Narrow" panose="020B0606020202030204" pitchFamily="34" charset="0"/>
            </a:endParaRPr>
          </a:p>
          <a:p>
            <a:pPr marL="342900" indent="-342900" algn="just">
              <a:buFont typeface="Arial" panose="020B0604020202020204" pitchFamily="34" charset="0"/>
              <a:buChar char="•"/>
            </a:pPr>
            <a:r>
              <a:rPr lang="es-ES" sz="2400" dirty="0">
                <a:solidFill>
                  <a:schemeClr val="lt1"/>
                </a:solidFill>
                <a:latin typeface="Arial Narrow" panose="020B0606020202030204" pitchFamily="34" charset="0"/>
                <a:ea typeface="Montserrat" panose="00000500000000000000"/>
                <a:cs typeface="Arial Narrow" panose="020B0606020202030204" pitchFamily="34" charset="0"/>
                <a:sym typeface="Montserrat" panose="00000500000000000000"/>
              </a:rPr>
              <a:t>objeto compuesto (composite)</a:t>
            </a:r>
            <a:endParaRPr lang="es-ES" sz="2400" b="1" dirty="0">
              <a:solidFill>
                <a:schemeClr val="lt1"/>
              </a:solidFill>
              <a:highlight>
                <a:srgbClr val="FAFBFC"/>
              </a:highlight>
              <a:latin typeface="Arial Narrow" panose="020B0606020202030204" pitchFamily="34" charset="0"/>
              <a:ea typeface="Montserrat" panose="00000500000000000000"/>
              <a:cs typeface="Arial Narrow" panose="020B0606020202030204" pitchFamily="34" charset="0"/>
              <a:sym typeface="Montserrat" panose="00000500000000000000"/>
            </a:endParaRPr>
          </a:p>
          <a:p>
            <a:pPr marL="342900" indent="-342900" algn="just">
              <a:buFont typeface="Arial" panose="020B0604020202020204" pitchFamily="34" charset="0"/>
              <a:buChar char="•"/>
            </a:pPr>
            <a:r>
              <a:rPr lang="es-ES" sz="2400" dirty="0">
                <a:highlight>
                  <a:srgbClr val="FAFBFC"/>
                </a:highlight>
                <a:latin typeface="Arial Narrow" panose="020B0606020202030204" pitchFamily="34" charset="0"/>
                <a:ea typeface="Montserrat" panose="00000500000000000000"/>
                <a:cs typeface="Arial Narrow" panose="020B0606020202030204" pitchFamily="34" charset="0"/>
                <a:sym typeface="Montserrat" panose="00000500000000000000"/>
              </a:rPr>
              <a:t>O</a:t>
            </a:r>
            <a:r>
              <a:rPr lang="es-ES" sz="2400" dirty="0">
                <a:solidFill>
                  <a:schemeClr val="tx1"/>
                </a:solidFill>
                <a:highlight>
                  <a:srgbClr val="FAFBFC"/>
                </a:highlight>
                <a:latin typeface="Arial Narrow" panose="020B0606020202030204" pitchFamily="34" charset="0"/>
                <a:ea typeface="Montserrat" panose="00000500000000000000"/>
                <a:cs typeface="Arial Narrow" panose="020B0606020202030204" pitchFamily="34" charset="0"/>
                <a:sym typeface="Montserrat" panose="00000500000000000000"/>
              </a:rPr>
              <a:t>bjeto compuesto (composite)</a:t>
            </a:r>
            <a:endParaRPr lang="es-ES" sz="2400" dirty="0">
              <a:solidFill>
                <a:schemeClr val="tx1"/>
              </a:solidFill>
              <a:highlight>
                <a:srgbClr val="FAFBFC"/>
              </a:highlight>
              <a:latin typeface="Arial Narrow" panose="020B0606020202030204" pitchFamily="34" charset="0"/>
              <a:ea typeface="Montserrat" panose="00000500000000000000"/>
              <a:cs typeface="Arial Narrow" panose="020B0606020202030204" pitchFamily="34" charset="0"/>
              <a:sym typeface="Montserrat" panose="00000500000000000000"/>
            </a:endParaRPr>
          </a:p>
          <a:p>
            <a:pPr marL="342900" indent="-342900" algn="just">
              <a:buFont typeface="Arial" panose="020B0604020202020204" pitchFamily="34" charset="0"/>
              <a:buChar char="•"/>
            </a:pPr>
            <a:endParaRPr lang="es-ES" sz="2400" dirty="0">
              <a:solidFill>
                <a:schemeClr val="tx1"/>
              </a:solidFill>
              <a:highlight>
                <a:srgbClr val="FAFBFC"/>
              </a:highlight>
              <a:latin typeface="Arial Narrow" panose="020B0606020202030204" pitchFamily="34" charset="0"/>
              <a:ea typeface="Montserrat" panose="00000500000000000000"/>
              <a:cs typeface="Arial Narrow" panose="020B0606020202030204" pitchFamily="34" charset="0"/>
              <a:sym typeface="Montserrat" panose="00000500000000000000"/>
            </a:endParaRPr>
          </a:p>
          <a:p>
            <a:pPr marL="342900" indent="-342900" algn="just">
              <a:buFont typeface="Arial" panose="020B0604020202020204" pitchFamily="34" charset="0"/>
              <a:buChar char="•"/>
            </a:pPr>
            <a:r>
              <a:rPr lang="es-ES" sz="2400" dirty="0">
                <a:highlight>
                  <a:srgbClr val="FAFBFC"/>
                </a:highlight>
                <a:latin typeface="Arial Narrow" panose="020B0606020202030204" pitchFamily="34" charset="0"/>
                <a:cs typeface="Arial Narrow" panose="020B0606020202030204" pitchFamily="34" charset="0"/>
                <a:sym typeface="+mn-ea"/>
              </a:rPr>
              <a:t>Fachada(facade)</a:t>
            </a:r>
            <a:endParaRPr lang="es-ES" sz="2400" dirty="0">
              <a:highlight>
                <a:srgbClr val="FAFBFC"/>
              </a:highlight>
              <a:latin typeface="Arial Narrow" panose="020B0606020202030204" pitchFamily="34" charset="0"/>
              <a:cs typeface="Arial Narrow" panose="020B0606020202030204" pitchFamily="34" charset="0"/>
              <a:sym typeface="+mn-ea"/>
            </a:endParaRPr>
          </a:p>
          <a:p>
            <a:pPr marL="342900" indent="-342900" algn="just">
              <a:buFont typeface="Arial" panose="020B0604020202020204" pitchFamily="34" charset="0"/>
              <a:buChar char="•"/>
            </a:pPr>
            <a:endParaRPr lang="es-ES" sz="2400" dirty="0">
              <a:highlight>
                <a:srgbClr val="FAFBFC"/>
              </a:highlight>
              <a:latin typeface="Arial Narrow" panose="020B0606020202030204" pitchFamily="34" charset="0"/>
              <a:cs typeface="Arial Narrow" panose="020B0606020202030204" pitchFamily="34" charset="0"/>
            </a:endParaRPr>
          </a:p>
          <a:p>
            <a:pPr marL="342900" indent="-342900" algn="just">
              <a:buFont typeface="Arial" panose="020B0604020202020204" pitchFamily="34" charset="0"/>
              <a:buChar char="•"/>
            </a:pPr>
            <a:r>
              <a:rPr lang="es-ES" sz="2400" dirty="0">
                <a:highlight>
                  <a:srgbClr val="FAFBFC"/>
                </a:highlight>
                <a:latin typeface="Arial Narrow" panose="020B0606020202030204" pitchFamily="34" charset="0"/>
                <a:cs typeface="Arial Narrow" panose="020B0606020202030204" pitchFamily="34" charset="0"/>
                <a:sym typeface="+mn-ea"/>
              </a:rPr>
              <a:t>Orden (command)</a:t>
            </a:r>
            <a:endParaRPr lang="es-ES" sz="2400" dirty="0">
              <a:highlight>
                <a:srgbClr val="FAFBFC"/>
              </a:highlight>
              <a:latin typeface="Arial Narrow" panose="020B0606020202030204" pitchFamily="34" charset="0"/>
              <a:cs typeface="Arial Narrow" panose="020B0606020202030204" pitchFamily="34" charset="0"/>
            </a:endParaRPr>
          </a:p>
          <a:p>
            <a:pPr indent="0" algn="just">
              <a:buNone/>
            </a:pPr>
            <a:endParaRPr lang="en-US" sz="2400" dirty="0">
              <a:solidFill>
                <a:schemeClr val="tx1"/>
              </a:solidFill>
              <a:highlight>
                <a:srgbClr val="FAFBFC"/>
              </a:highlight>
              <a:latin typeface="Arial Narrow" panose="020B0606020202030204" pitchFamily="34" charset="0"/>
              <a:ea typeface="Montserrat" panose="00000500000000000000"/>
              <a:cs typeface="Arial Narrow" panose="020B0606020202030204" pitchFamily="34" charset="0"/>
              <a:sym typeface="Montserrat" panose="00000500000000000000"/>
            </a:endParaRPr>
          </a:p>
        </p:txBody>
      </p:sp>
      <p:pic>
        <p:nvPicPr>
          <p:cNvPr id="2" name="Imagen 1"/>
          <p:cNvPicPr>
            <a:picLocks noChangeAspect="1"/>
          </p:cNvPicPr>
          <p:nvPr/>
        </p:nvPicPr>
        <p:blipFill>
          <a:blip r:embed="rId3"/>
          <a:stretch>
            <a:fillRect/>
          </a:stretch>
        </p:blipFill>
        <p:spPr>
          <a:xfrm>
            <a:off x="5177155" y="2376170"/>
            <a:ext cx="5125720" cy="33515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pic>
        <p:nvPicPr>
          <p:cNvPr id="19" name="Imagen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479" y="1568751"/>
            <a:ext cx="668064" cy="592979"/>
          </a:xfrm>
          <a:prstGeom prst="rect">
            <a:avLst/>
          </a:prstGeom>
        </p:spPr>
      </p:pic>
      <p:sp>
        <p:nvSpPr>
          <p:cNvPr id="25" name="Rectángulo: esquinas redondeadas 24"/>
          <p:cNvSpPr/>
          <p:nvPr/>
        </p:nvSpPr>
        <p:spPr>
          <a:xfrm>
            <a:off x="905543" y="1696276"/>
            <a:ext cx="2115276"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latin typeface="Arial Rounded MT Bold" panose="020F0704030504030204" pitchFamily="34" charset="0"/>
              </a:rPr>
              <a:t>RESULTADOS</a:t>
            </a:r>
            <a:endParaRPr lang="es-CO" b="1" dirty="0">
              <a:latin typeface="Arial Rounded MT Bold" panose="020F0704030504030204" pitchFamily="34" charset="0"/>
            </a:endParaRPr>
          </a:p>
        </p:txBody>
      </p:sp>
      <p:sp>
        <p:nvSpPr>
          <p:cNvPr id="2" name="Cuadro de texto 1"/>
          <p:cNvSpPr txBox="1"/>
          <p:nvPr/>
        </p:nvSpPr>
        <p:spPr>
          <a:xfrm>
            <a:off x="218757" y="2245667"/>
            <a:ext cx="11754485" cy="3692525"/>
          </a:xfrm>
          <a:prstGeom prst="rect">
            <a:avLst/>
          </a:prstGeom>
          <a:noFill/>
        </p:spPr>
        <p:txBody>
          <a:bodyPr wrap="square" rtlCol="0">
            <a:spAutoFit/>
          </a:bodyPr>
          <a:lstStyle/>
          <a:p>
            <a:pPr algn="just"/>
            <a:r>
              <a:rPr lang="es-ES" altLang="en-US" dirty="0"/>
              <a:t>La implementación exitosa de la aplicación "KJS" conlleva una serie de beneficios significativos tanto para el lavadero de autos y motos como para sus clientes. Estos resultados esperados no solo abordan los desafíos identificados, sino que también elevan la calidad de los servicios y la eficiencia operativa a nuevos niveles.</a:t>
            </a:r>
            <a:endParaRPr lang="es-ES" altLang="en-US" dirty="0"/>
          </a:p>
          <a:p>
            <a:pPr algn="just"/>
            <a:r>
              <a:rPr lang="es-ES" altLang="en-US" dirty="0"/>
              <a:t>1. Optimización de Operaciones:</a:t>
            </a:r>
            <a:endParaRPr lang="es-ES" altLang="en-US" dirty="0"/>
          </a:p>
          <a:p>
            <a:pPr algn="just"/>
            <a:r>
              <a:rPr lang="es-ES" altLang="en-US" dirty="0"/>
              <a:t>• Reducción significativa de las operaciones manuales, eliminando demoras y posibles errores asociados con el registro y seguimiento de servicios de lavado. La gestión interna se vuelve más eficiente y menos propensa a fallos.</a:t>
            </a:r>
            <a:endParaRPr lang="es-ES" altLang="en-US" dirty="0"/>
          </a:p>
          <a:p>
            <a:pPr algn="just"/>
            <a:r>
              <a:rPr lang="es-ES" altLang="en-US" dirty="0"/>
              <a:t>2. Experiencia del Cliente Mejorada:</a:t>
            </a:r>
            <a:endParaRPr lang="es-ES" altLang="en-US" dirty="0"/>
          </a:p>
          <a:p>
            <a:pPr algn="just"/>
            <a:r>
              <a:rPr lang="es-ES" altLang="en-US" dirty="0"/>
              <a:t>• Facilitación de un proceso de reserva y pago más rápido y conveniente para los clientes. La aplicación ofrece una experiencia personalizada al permitir la selección de servicios y la programación de turnos de acuerdo con las preferencias individuales.</a:t>
            </a:r>
            <a:endParaRPr lang="es-ES" altLang="en-US" dirty="0"/>
          </a:p>
          <a:p>
            <a:pPr algn="just"/>
            <a:r>
              <a:rPr lang="es-ES" altLang="en-US" dirty="0"/>
              <a:t>3. Reducción de Tiempos de Espera:</a:t>
            </a:r>
            <a:endParaRPr lang="es-ES" altLang="en-US" dirty="0"/>
          </a:p>
          <a:p>
            <a:pPr algn="just"/>
            <a:r>
              <a:rPr lang="es-ES" altLang="en-US" dirty="0"/>
              <a:t>• Implementación de un sistema de reserva de turnos y pago en línea que reduce drásticamente los tiempos de espera para los clientes. El lavado de vehículos se vuelve más eficiente y cómodo.</a:t>
            </a:r>
            <a:endParaRPr lang="es-E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42502"/>
            <a:ext cx="12192000" cy="6815498"/>
          </a:xfrm>
          <a:prstGeom prst="rect">
            <a:avLst/>
          </a:prstGeom>
        </p:spPr>
      </p:pic>
      <p:sp>
        <p:nvSpPr>
          <p:cNvPr id="2" name="Cuadro de texto 1"/>
          <p:cNvSpPr txBox="1"/>
          <p:nvPr/>
        </p:nvSpPr>
        <p:spPr>
          <a:xfrm>
            <a:off x="218757" y="1809787"/>
            <a:ext cx="11754485" cy="3692525"/>
          </a:xfrm>
          <a:prstGeom prst="rect">
            <a:avLst/>
          </a:prstGeom>
          <a:noFill/>
        </p:spPr>
        <p:txBody>
          <a:bodyPr wrap="square" rtlCol="0">
            <a:spAutoFit/>
          </a:bodyPr>
          <a:lstStyle/>
          <a:p>
            <a:pPr algn="just"/>
            <a:r>
              <a:rPr lang="es-ES" altLang="en-US" dirty="0"/>
              <a:t>4. Mayor Satisfacción del Cliente:</a:t>
            </a:r>
            <a:endParaRPr lang="es-ES" altLang="en-US" dirty="0"/>
          </a:p>
          <a:p>
            <a:pPr algn="just"/>
            <a:r>
              <a:rPr lang="es-ES" altLang="en-US" dirty="0"/>
              <a:t>• La combinación de una experiencia sin contratiempos y servicios personalizados contribuye a una mayor satisfacción general del cliente. La aplicación "KJS" se convierte en un diferenciador clave para atraer y retener clientes.</a:t>
            </a:r>
            <a:endParaRPr lang="es-ES" altLang="en-US" dirty="0"/>
          </a:p>
          <a:p>
            <a:pPr algn="just"/>
            <a:r>
              <a:rPr lang="es-ES" altLang="en-US" dirty="0"/>
              <a:t>5. Optimización de Recursos:</a:t>
            </a:r>
            <a:endParaRPr lang="es-ES" altLang="en-US" dirty="0"/>
          </a:p>
          <a:p>
            <a:pPr algn="just"/>
            <a:r>
              <a:rPr lang="es-ES" altLang="en-US" dirty="0"/>
              <a:t>• Los empleados del lavadero experimentan una optimización en la asignación de turnos y la gestión de servicios. La aplicación permite una distribución más eficiente de los recursos humanos y mejora la comunicación interna.</a:t>
            </a:r>
            <a:endParaRPr lang="es-ES" altLang="en-US" dirty="0"/>
          </a:p>
          <a:p>
            <a:pPr algn="just"/>
            <a:r>
              <a:rPr lang="es-ES" altLang="en-US" dirty="0"/>
              <a:t>6. Registro Detallado y Seguro:</a:t>
            </a:r>
            <a:endParaRPr lang="es-ES" altLang="en-US" dirty="0"/>
          </a:p>
          <a:p>
            <a:pPr algn="just"/>
            <a:r>
              <a:rPr lang="es-ES" altLang="en-US" dirty="0"/>
              <a:t>• Establecimiento de un registro detallado y seguro de cada vehículo atendido, proporcionando un historial completo de servicios y mejorando la capacidad del lavadero para realizar un seguimiento preciso y personalizado en el futuro.</a:t>
            </a:r>
            <a:endParaRPr lang="es-ES" altLang="en-US" dirty="0"/>
          </a:p>
          <a:p>
            <a:pPr algn="just"/>
            <a:r>
              <a:rPr lang="es-ES" altLang="en-US" dirty="0"/>
              <a:t>7. Eficiencia Financiera:</a:t>
            </a:r>
            <a:endParaRPr lang="es-ES" altLang="en-US" dirty="0"/>
          </a:p>
          <a:p>
            <a:pPr algn="just"/>
            <a:r>
              <a:rPr lang="es-ES" altLang="en-US" dirty="0"/>
              <a:t>• La introducción de pagos en línea reduce la dependencia de transacciones en efectivo y mejora la eficiencia financiera del lavadero. Además, la aplicación proporciona datos valiosos que pueden utilizarse para análisis financiero y toma de decisiones estratégicas.</a:t>
            </a:r>
            <a:endParaRPr lang="es-E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p:cNvPicPr>
            <a:picLocks noGrp="1" noChangeAspect="1"/>
          </p:cNvPicPr>
          <p:nvPr>
            <p:ph sz="half" idx="1"/>
          </p:nvPr>
        </p:nvPicPr>
        <p:blipFill>
          <a:blip r:embed="rId1"/>
          <a:stretch>
            <a:fillRect/>
          </a:stretch>
        </p:blipFill>
        <p:spPr>
          <a:xfrm>
            <a:off x="0" y="0"/>
            <a:ext cx="12192000" cy="1193165"/>
          </a:xfrm>
          <a:prstGeom prst="rect">
            <a:avLst/>
          </a:prstGeom>
        </p:spPr>
      </p:pic>
      <p:pic>
        <p:nvPicPr>
          <p:cNvPr id="5" name="Marcador de posición de contenido 4"/>
          <p:cNvPicPr>
            <a:picLocks noGrp="1" noChangeAspect="1"/>
          </p:cNvPicPr>
          <p:nvPr>
            <p:ph sz="half" idx="2"/>
          </p:nvPr>
        </p:nvPicPr>
        <p:blipFill>
          <a:blip r:embed="rId2"/>
          <a:stretch>
            <a:fillRect/>
          </a:stretch>
        </p:blipFill>
        <p:spPr>
          <a:xfrm>
            <a:off x="0" y="5995035"/>
            <a:ext cx="12191365" cy="862965"/>
          </a:xfrm>
          <a:prstGeom prst="rect">
            <a:avLst/>
          </a:prstGeom>
        </p:spPr>
      </p:pic>
      <p:sp>
        <p:nvSpPr>
          <p:cNvPr id="8" name="Rectángulo 7"/>
          <p:cNvSpPr/>
          <p:nvPr/>
        </p:nvSpPr>
        <p:spPr>
          <a:xfrm>
            <a:off x="502285" y="1193165"/>
            <a:ext cx="9424670" cy="640080"/>
          </a:xfrm>
          <a:prstGeom prst="rect">
            <a:avLst/>
          </a:prstGeom>
        </p:spPr>
        <p:txBody>
          <a:bodyPr wrap="square">
            <a:noAutofit/>
          </a:bodyPr>
          <a:lstStyle/>
          <a:p>
            <a:pPr indent="0">
              <a:buNone/>
            </a:pPr>
            <a:r>
              <a:rPr lang="es-CO" altLang="es-ES_tradnl" sz="3200" b="1" dirty="0">
                <a:sym typeface="+mn-ea"/>
              </a:rPr>
              <a:t>8. </a:t>
            </a:r>
            <a:r>
              <a:rPr lang="es-ES_tradnl" sz="3200" b="1" dirty="0">
                <a:sym typeface="+mn-ea"/>
              </a:rPr>
              <a:t> Elaboración y presentación del informe de proyecto</a:t>
            </a:r>
            <a:endParaRPr lang="es-CO" sz="3200" dirty="0"/>
          </a:p>
          <a:p>
            <a:pPr indent="0">
              <a:buNone/>
            </a:pPr>
            <a:endParaRPr lang="es-ES_tradnl" sz="3200" b="1" dirty="0"/>
          </a:p>
          <a:p>
            <a:pPr indent="0" algn="ctr">
              <a:buNone/>
            </a:pPr>
            <a:r>
              <a:rPr lang="es-CO" sz="3200" dirty="0">
                <a:latin typeface="Arial Narrow" panose="020B0606020202030204" pitchFamily="34" charset="0"/>
                <a:ea typeface="Arial Narrow" panose="020B0606020202030204" pitchFamily="34" charset="0"/>
                <a:cs typeface="Arial Narrow" panose="020B0606020202030204" pitchFamily="34" charset="0"/>
              </a:rPr>
              <a:t>Link del repositorio del software. </a:t>
            </a:r>
            <a:endParaRPr lang="es-CO" sz="3200" dirty="0">
              <a:latin typeface="Arial Narrow" panose="020B0606020202030204" pitchFamily="34" charset="0"/>
              <a:ea typeface="Arial Narrow" panose="020B0606020202030204" pitchFamily="34" charset="0"/>
              <a:cs typeface="Arial Narrow" panose="020B0606020202030204" pitchFamily="34" charset="0"/>
            </a:endParaRPr>
          </a:p>
          <a:p>
            <a:pPr indent="0" algn="ctr">
              <a:buNone/>
            </a:pPr>
            <a:r>
              <a:rPr lang="es-CO" sz="3200" dirty="0">
                <a:latin typeface="Arial Narrow" panose="020B0606020202030204" pitchFamily="34" charset="0"/>
                <a:ea typeface="Arial Narrow" panose="020B0606020202030204" pitchFamily="34" charset="0"/>
                <a:cs typeface="Arial Narrow" panose="020B0606020202030204" pitchFamily="34" charset="0"/>
              </a:rPr>
              <a:t>• https://github.com/KevinRuiz88/ProyectoCP3KJ.git</a:t>
            </a:r>
            <a:endParaRPr lang="es-CO" sz="3200" b="1" dirty="0">
              <a:latin typeface="Arial Narrow" panose="020B0606020202030204" pitchFamily="34" charset="0"/>
              <a:ea typeface="Arial Narrow" panose="020B0606020202030204" pitchFamily="34" charset="0"/>
              <a:cs typeface="Arial Narrow" panose="020B0606020202030204" pitchFamily="34" charset="0"/>
            </a:endParaRPr>
          </a:p>
        </p:txBody>
      </p:sp>
      <p:sp>
        <p:nvSpPr>
          <p:cNvPr id="7" name="Rectángulo 6"/>
          <p:cNvSpPr/>
          <p:nvPr/>
        </p:nvSpPr>
        <p:spPr>
          <a:xfrm>
            <a:off x="171450" y="2066925"/>
            <a:ext cx="11848465" cy="3524885"/>
          </a:xfrm>
          <a:prstGeom prst="rect">
            <a:avLst/>
          </a:prstGeom>
        </p:spPr>
        <p:txBody>
          <a:bodyPr wrap="square">
            <a:noAutofit/>
          </a:bodyPr>
          <a:lstStyle/>
          <a:p>
            <a:pPr indent="0" algn="just">
              <a:buNone/>
            </a:pPr>
            <a:endParaRPr lang="en-US" sz="2400" dirty="0">
              <a:solidFill>
                <a:schemeClr val="tx1"/>
              </a:solidFill>
              <a:highlight>
                <a:srgbClr val="FAFBFC"/>
              </a:highlight>
              <a:latin typeface="Arial Narrow" panose="020B0606020202030204" pitchFamily="34" charset="0"/>
              <a:ea typeface="Montserrat" panose="00000500000000000000"/>
              <a:cs typeface="Arial Narrow" panose="020B0606020202030204" pitchFamily="34" charset="0"/>
              <a:sym typeface="Montserrat" panose="00000500000000000000"/>
            </a:endParaRPr>
          </a:p>
        </p:txBody>
      </p:sp>
      <p:pic>
        <p:nvPicPr>
          <p:cNvPr id="2" name="Imagen 1"/>
          <p:cNvPicPr>
            <a:picLocks noChangeAspect="1"/>
          </p:cNvPicPr>
          <p:nvPr/>
        </p:nvPicPr>
        <p:blipFill>
          <a:blip r:embed="rId3"/>
          <a:stretch>
            <a:fillRect/>
          </a:stretch>
        </p:blipFill>
        <p:spPr>
          <a:xfrm>
            <a:off x="4453255" y="3429000"/>
            <a:ext cx="3286125" cy="24574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96"/>
            <a:ext cx="12192000" cy="6815498"/>
          </a:xfrm>
          <a:prstGeom prst="rect">
            <a:avLst/>
          </a:prstGeom>
        </p:spPr>
      </p:pic>
      <p:pic>
        <p:nvPicPr>
          <p:cNvPr id="15" name="Imagen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 y="1443587"/>
            <a:ext cx="693799" cy="673805"/>
          </a:xfrm>
          <a:prstGeom prst="rect">
            <a:avLst/>
          </a:prstGeom>
        </p:spPr>
      </p:pic>
      <p:sp>
        <p:nvSpPr>
          <p:cNvPr id="25" name="Rectángulo: esquinas redondeadas 24"/>
          <p:cNvSpPr/>
          <p:nvPr/>
        </p:nvSpPr>
        <p:spPr>
          <a:xfrm>
            <a:off x="588310" y="1610918"/>
            <a:ext cx="2115276"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latin typeface="Arial Rounded MT Bold" panose="020F0704030504030204" pitchFamily="34" charset="0"/>
              </a:rPr>
              <a:t>CONCLUSIONES</a:t>
            </a:r>
            <a:endParaRPr lang="es-CO" b="1" dirty="0">
              <a:latin typeface="Arial Rounded MT Bold" panose="020F0704030504030204" pitchFamily="34" charset="0"/>
            </a:endParaRPr>
          </a:p>
        </p:txBody>
      </p:sp>
      <p:sp>
        <p:nvSpPr>
          <p:cNvPr id="2" name="Cuadro de texto 1"/>
          <p:cNvSpPr txBox="1"/>
          <p:nvPr/>
        </p:nvSpPr>
        <p:spPr>
          <a:xfrm>
            <a:off x="80645" y="1979295"/>
            <a:ext cx="12062460" cy="3969385"/>
          </a:xfrm>
          <a:prstGeom prst="rect">
            <a:avLst/>
          </a:prstGeom>
          <a:noFill/>
        </p:spPr>
        <p:txBody>
          <a:bodyPr wrap="square" rtlCol="0">
            <a:spAutoFit/>
          </a:bodyPr>
          <a:lstStyle/>
          <a:p>
            <a:pPr algn="just"/>
            <a:r>
              <a:rPr lang="es-ES" altLang="en-US" dirty="0"/>
              <a:t>La introducción de la aplicación "KJS" en el lavadero de autos y motos KJS representa un hito importante en su evolución, ya que brinda soluciones prácticas y digitalizadas a desafíos operativos persistentes. A lo largo del informe, se ha abordado exhaustivamente la justificación del problema, los objetivos específicos y generales, así como la descripción de la solución y los beneficios esperados. Al concluir el análisis, se destacan las siguientes conclusiones:</a:t>
            </a:r>
            <a:endParaRPr lang="es-ES" altLang="en-US" dirty="0"/>
          </a:p>
          <a:p>
            <a:pPr algn="just"/>
            <a:endParaRPr lang="es-ES" altLang="en-US" dirty="0"/>
          </a:p>
          <a:p>
            <a:pPr algn="just"/>
            <a:r>
              <a:rPr lang="es-ES" altLang="en-US" dirty="0"/>
              <a:t>Optimización Operativa:</a:t>
            </a:r>
            <a:endParaRPr lang="es-ES" altLang="en-US" dirty="0"/>
          </a:p>
          <a:p>
            <a:pPr algn="just"/>
            <a:r>
              <a:rPr lang="es-ES" altLang="en-US" dirty="0"/>
              <a:t>La aplicación "KJS" tiene el potencial de transformar las operaciones diarias del lavadero, eliminando las ineficiencias asociadas con los procesos manuales y mejorando significativamente la eficiencia interna.</a:t>
            </a:r>
            <a:endParaRPr lang="es-ES" altLang="en-US" dirty="0"/>
          </a:p>
          <a:p>
            <a:pPr algn="just"/>
            <a:endParaRPr lang="es-ES" altLang="en-US" dirty="0"/>
          </a:p>
          <a:p>
            <a:pPr algn="just"/>
            <a:r>
              <a:rPr lang="es-ES" altLang="en-US" dirty="0"/>
              <a:t>Experiencia del Cliente Mejorada:</a:t>
            </a:r>
            <a:endParaRPr lang="es-ES" altLang="en-US" dirty="0"/>
          </a:p>
          <a:p>
            <a:pPr algn="just"/>
            <a:r>
              <a:rPr lang="es-ES" altLang="en-US" dirty="0"/>
              <a:t>La digitalización de la reserva de turnos y el pago en línea promete una experiencia del cliente más fluida y personalizada, lo que representa un cambio positivo en la percepción del lavadero por parte de los clientes.</a:t>
            </a:r>
            <a:endParaRPr lang="es-ES" altLang="en-US" dirty="0"/>
          </a:p>
          <a:p>
            <a:pPr algn="just"/>
            <a:endParaRPr lang="es-ES" altLang="en-US" dirty="0"/>
          </a:p>
          <a:p>
            <a:endParaRPr lang="es-E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96"/>
            <a:ext cx="12192000" cy="6815498"/>
          </a:xfrm>
          <a:prstGeom prst="rect">
            <a:avLst/>
          </a:prstGeom>
        </p:spPr>
      </p:pic>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1173" y="2165748"/>
            <a:ext cx="584005" cy="576948"/>
          </a:xfrm>
          <a:prstGeom prst="rect">
            <a:avLst/>
          </a:prstGeom>
        </p:spPr>
      </p:pic>
      <p:sp>
        <p:nvSpPr>
          <p:cNvPr id="20" name="Rectángulo: esquinas redondeadas 19"/>
          <p:cNvSpPr/>
          <p:nvPr/>
        </p:nvSpPr>
        <p:spPr>
          <a:xfrm>
            <a:off x="4725178" y="2285257"/>
            <a:ext cx="2115276"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latin typeface="Arial Rounded MT Bold" panose="020F0704030504030204" pitchFamily="34" charset="0"/>
              </a:rPr>
              <a:t>Agenda</a:t>
            </a:r>
            <a:endParaRPr lang="es-CO" b="1" dirty="0">
              <a:latin typeface="Arial Rounded MT Bold" panose="020F0704030504030204" pitchFamily="34" charset="0"/>
            </a:endParaRPr>
          </a:p>
        </p:txBody>
      </p:sp>
      <p:sp>
        <p:nvSpPr>
          <p:cNvPr id="2" name="Rectángulo 1"/>
          <p:cNvSpPr/>
          <p:nvPr/>
        </p:nvSpPr>
        <p:spPr>
          <a:xfrm>
            <a:off x="2286000" y="2862205"/>
            <a:ext cx="6959599" cy="2308324"/>
          </a:xfrm>
          <a:prstGeom prst="rect">
            <a:avLst/>
          </a:prstGeom>
        </p:spPr>
        <p:txBody>
          <a:bodyPr wrap="square">
            <a:spAutoFit/>
          </a:bodyPr>
          <a:lstStyle/>
          <a:p>
            <a:pPr marL="342900" indent="-342900">
              <a:buAutoNum type="arabicPeriod"/>
            </a:pPr>
            <a:r>
              <a:rPr lang="es-ES_tradnl" b="1" dirty="0">
                <a:latin typeface="Arial Narrow" panose="020B0606020202030204" pitchFamily="34" charset="0"/>
                <a:ea typeface="Arial Narrow" panose="020B0606020202030204" pitchFamily="34" charset="0"/>
                <a:cs typeface="Arial Narrow" panose="020B0606020202030204" pitchFamily="34" charset="0"/>
              </a:rPr>
              <a:t>Identificación del problema</a:t>
            </a:r>
            <a:endParaRPr lang="es-ES_tradnl" b="1" dirty="0">
              <a:latin typeface="Arial Narrow" panose="020B0606020202030204" pitchFamily="34" charset="0"/>
              <a:ea typeface="Arial Narrow" panose="020B0606020202030204" pitchFamily="34" charset="0"/>
              <a:cs typeface="Arial Narrow" panose="020B0606020202030204" pitchFamily="34" charset="0"/>
            </a:endParaRPr>
          </a:p>
          <a:p>
            <a:pPr marL="342900" indent="-342900">
              <a:buAutoNum type="arabicPeriod"/>
            </a:pPr>
            <a:r>
              <a:rPr lang="es-ES_tradnl" b="1" dirty="0"/>
              <a:t>Descripción de la solución</a:t>
            </a:r>
            <a:endParaRPr lang="es-ES_tradnl" b="1" dirty="0"/>
          </a:p>
          <a:p>
            <a:pPr marL="342900" indent="-342900">
              <a:buAutoNum type="arabicPeriod"/>
            </a:pPr>
            <a:r>
              <a:rPr lang="es-ES_tradnl" b="1" dirty="0"/>
              <a:t>Análisis y diseño de la solución propuesta (diagrama de clases UML)</a:t>
            </a:r>
            <a:endParaRPr lang="es-ES_tradnl" b="1" dirty="0"/>
          </a:p>
          <a:p>
            <a:pPr marL="342900" indent="-342900">
              <a:buAutoNum type="arabicPeriod"/>
            </a:pPr>
            <a:r>
              <a:rPr lang="es-ES_tradnl" b="1" dirty="0"/>
              <a:t>Implementación arquitectura por capas</a:t>
            </a:r>
            <a:endParaRPr lang="es-ES_tradnl" b="1" dirty="0"/>
          </a:p>
          <a:p>
            <a:pPr marL="342900" indent="-342900">
              <a:buAutoNum type="arabicPeriod"/>
            </a:pPr>
            <a:r>
              <a:rPr lang="es-ES_tradnl" b="1" dirty="0"/>
              <a:t>Funcionalidad de la solución desarrollada </a:t>
            </a:r>
            <a:endParaRPr lang="es-ES_tradnl" b="1" dirty="0"/>
          </a:p>
          <a:p>
            <a:pPr marL="342900" indent="-342900">
              <a:buAutoNum type="arabicPeriod"/>
            </a:pPr>
            <a:r>
              <a:rPr lang="es-ES_tradnl" b="1" dirty="0"/>
              <a:t>Uso de técnicas generales de POO</a:t>
            </a:r>
            <a:endParaRPr lang="es-ES_tradnl" b="1" dirty="0"/>
          </a:p>
          <a:p>
            <a:pPr marL="342900" indent="-342900">
              <a:buAutoNum type="arabicPeriod"/>
            </a:pPr>
            <a:r>
              <a:rPr lang="es-ES_tradnl" b="1" dirty="0"/>
              <a:t>Uso de buenas prácticas en la escritura de código</a:t>
            </a:r>
            <a:endParaRPr lang="es-ES_tradnl" b="1" dirty="0"/>
          </a:p>
          <a:p>
            <a:pPr marL="342900" indent="-342900">
              <a:buAutoNum type="arabicPeriod"/>
            </a:pPr>
            <a:r>
              <a:rPr lang="es-ES_tradnl" b="1" dirty="0"/>
              <a:t>Elaboración y presentación del informe de proyecto</a:t>
            </a:r>
            <a:endParaRPr lang="es-CO"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96"/>
            <a:ext cx="12192000" cy="6815498"/>
          </a:xfrm>
          <a:prstGeom prst="rect">
            <a:avLst/>
          </a:prstGeom>
        </p:spPr>
      </p:pic>
      <p:sp>
        <p:nvSpPr>
          <p:cNvPr id="2" name="Cuadro de texto 1"/>
          <p:cNvSpPr txBox="1"/>
          <p:nvPr/>
        </p:nvSpPr>
        <p:spPr>
          <a:xfrm>
            <a:off x="146050" y="1999615"/>
            <a:ext cx="7044690" cy="3662680"/>
          </a:xfrm>
          <a:prstGeom prst="rect">
            <a:avLst/>
          </a:prstGeom>
          <a:noFill/>
        </p:spPr>
        <p:txBody>
          <a:bodyPr wrap="square" rtlCol="0">
            <a:noAutofit/>
          </a:bodyPr>
          <a:lstStyle/>
          <a:p>
            <a:pPr algn="just"/>
            <a:r>
              <a:rPr lang="es-ES" altLang="en-US" b="1" dirty="0">
                <a:sym typeface="+mn-ea"/>
              </a:rPr>
              <a:t>Crecimiento Sostenible:</a:t>
            </a:r>
            <a:endParaRPr lang="es-ES" altLang="en-US" b="1" dirty="0"/>
          </a:p>
          <a:p>
            <a:pPr algn="just"/>
            <a:r>
              <a:rPr lang="es-ES" altLang="en-US" dirty="0">
                <a:sym typeface="+mn-ea"/>
              </a:rPr>
              <a:t>Los beneficios esperados, como la optimización de recursos y la eficiencia financiera, establecen una base sólida para el crecimiento sostenible del lavadero en un mercado competitivo.</a:t>
            </a:r>
            <a:endParaRPr lang="es-ES" altLang="en-US" dirty="0">
              <a:sym typeface="+mn-ea"/>
            </a:endParaRPr>
          </a:p>
          <a:p>
            <a:pPr algn="just"/>
            <a:endParaRPr lang="es-ES" altLang="en-US" dirty="0"/>
          </a:p>
          <a:p>
            <a:pPr algn="just"/>
            <a:r>
              <a:rPr lang="es-ES" altLang="en-US" b="1" dirty="0">
                <a:sym typeface="+mn-ea"/>
              </a:rPr>
              <a:t>Competitividad Modernizada:</a:t>
            </a:r>
            <a:endParaRPr lang="es-ES" altLang="en-US" b="1" dirty="0"/>
          </a:p>
          <a:p>
            <a:pPr algn="just"/>
            <a:r>
              <a:rPr lang="es-ES" altLang="en-US" dirty="0">
                <a:sym typeface="+mn-ea"/>
              </a:rPr>
              <a:t>La adopción de la aplicación posiciona al lavadero como un negocio moderno y orientado al cliente, lo que mejora su competitividad en el mercado y atrae a clientes que valoran la conveniencia digital.</a:t>
            </a:r>
            <a:endParaRPr lang="es-ES" altLang="en-US" dirty="0"/>
          </a:p>
        </p:txBody>
      </p:sp>
      <p:pic>
        <p:nvPicPr>
          <p:cNvPr id="3" name="Imagen 2"/>
          <p:cNvPicPr>
            <a:picLocks noChangeAspect="1"/>
          </p:cNvPicPr>
          <p:nvPr/>
        </p:nvPicPr>
        <p:blipFill>
          <a:blip r:embed="rId2"/>
          <a:stretch>
            <a:fillRect/>
          </a:stretch>
        </p:blipFill>
        <p:spPr>
          <a:xfrm>
            <a:off x="7534910" y="2377440"/>
            <a:ext cx="3695700" cy="2686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p:cNvPicPr>
            <a:picLocks noGrp="1" noChangeAspect="1"/>
          </p:cNvPicPr>
          <p:nvPr>
            <p:ph sz="half" idx="1"/>
          </p:nvPr>
        </p:nvPicPr>
        <p:blipFill>
          <a:blip r:embed="rId1"/>
          <a:stretch>
            <a:fillRect/>
          </a:stretch>
        </p:blipFill>
        <p:spPr>
          <a:xfrm>
            <a:off x="0" y="0"/>
            <a:ext cx="12192000" cy="1193165"/>
          </a:xfrm>
          <a:prstGeom prst="rect">
            <a:avLst/>
          </a:prstGeom>
        </p:spPr>
      </p:pic>
      <p:pic>
        <p:nvPicPr>
          <p:cNvPr id="5" name="Marcador de posición de contenido 4"/>
          <p:cNvPicPr>
            <a:picLocks noGrp="1" noChangeAspect="1"/>
          </p:cNvPicPr>
          <p:nvPr>
            <p:ph sz="half" idx="2"/>
          </p:nvPr>
        </p:nvPicPr>
        <p:blipFill>
          <a:blip r:embed="rId2"/>
          <a:stretch>
            <a:fillRect/>
          </a:stretch>
        </p:blipFill>
        <p:spPr>
          <a:xfrm>
            <a:off x="0" y="5995035"/>
            <a:ext cx="12191365" cy="862965"/>
          </a:xfrm>
          <a:prstGeom prst="rect">
            <a:avLst/>
          </a:prstGeom>
        </p:spPr>
      </p:pic>
      <p:sp>
        <p:nvSpPr>
          <p:cNvPr id="7" name="Rectángulo 6"/>
          <p:cNvSpPr/>
          <p:nvPr/>
        </p:nvSpPr>
        <p:spPr>
          <a:xfrm>
            <a:off x="457200" y="1985645"/>
            <a:ext cx="7186295" cy="3476625"/>
          </a:xfrm>
          <a:prstGeom prst="rect">
            <a:avLst/>
          </a:prstGeom>
        </p:spPr>
        <p:txBody>
          <a:bodyPr wrap="square">
            <a:spAutoFit/>
          </a:bodyPr>
          <a:lstStyle/>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En la era digital actual, la eficiencia y la satisfacción del cliente son elementos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fundamentales para el éxito en cualquier negocio. El lavadero de autos y motos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KJS, consciente de la necesidad de mejorar sus operaciones, se encuentra ante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el desafío de optimizar su sistema de gestión. Actualmente, los procesos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manuales asociados con la recepción, seguimiento y pago de los servicios de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lavado pueden resultar en demoras, errores y, en última instancia, afectar la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calidad del servicio ofrecido</a:t>
            </a:r>
            <a:endParaRPr sz="2000" dirty="0">
              <a:latin typeface="Arial Narrow" panose="020B0606020202030204" pitchFamily="34" charset="0"/>
              <a:ea typeface="Arial Narrow" panose="020B0606020202030204" pitchFamily="34" charset="0"/>
              <a:cs typeface="Arial Narrow" panose="020B0606020202030204" pitchFamily="34" charset="0"/>
            </a:endParaRPr>
          </a:p>
        </p:txBody>
      </p:sp>
      <p:sp>
        <p:nvSpPr>
          <p:cNvPr id="8" name="Rectángulo 7"/>
          <p:cNvSpPr/>
          <p:nvPr/>
        </p:nvSpPr>
        <p:spPr>
          <a:xfrm>
            <a:off x="683895" y="1087380"/>
            <a:ext cx="6959599" cy="1076325"/>
          </a:xfrm>
          <a:prstGeom prst="rect">
            <a:avLst/>
          </a:prstGeom>
        </p:spPr>
        <p:txBody>
          <a:bodyPr wrap="square">
            <a:spAutoFit/>
          </a:bodyPr>
          <a:lstStyle/>
          <a:p>
            <a:pPr marL="342900" indent="-342900">
              <a:buAutoNum type="arabicPeriod"/>
            </a:pPr>
            <a:r>
              <a:rPr lang="es-ES_tradnl" sz="3200" b="1" dirty="0">
                <a:latin typeface="Arial Narrow" panose="020B0606020202030204" pitchFamily="34" charset="0"/>
                <a:ea typeface="Arial Narrow" panose="020B0606020202030204" pitchFamily="34" charset="0"/>
                <a:cs typeface="Arial Narrow" panose="020B0606020202030204" pitchFamily="34" charset="0"/>
              </a:rPr>
              <a:t>Identificación del problema</a:t>
            </a:r>
            <a:endParaRPr lang="es-ES_tradnl" sz="3200" b="1" dirty="0">
              <a:latin typeface="Arial Narrow" panose="020B0606020202030204" pitchFamily="34" charset="0"/>
              <a:ea typeface="Arial Narrow" panose="020B0606020202030204" pitchFamily="34" charset="0"/>
              <a:cs typeface="Arial Narrow" panose="020B0606020202030204" pitchFamily="34" charset="0"/>
            </a:endParaRPr>
          </a:p>
          <a:p>
            <a:pPr marL="342900" indent="-342900">
              <a:buAutoNum type="arabicPeriod"/>
            </a:pPr>
            <a:endParaRPr lang="es-ES_tradnl" sz="3200" b="1" dirty="0">
              <a:latin typeface="Arial Narrow" panose="020B0606020202030204" pitchFamily="34" charset="0"/>
              <a:ea typeface="Arial Narrow" panose="020B0606020202030204" pitchFamily="34" charset="0"/>
              <a:cs typeface="Arial Narrow" panose="020B0606020202030204" pitchFamily="34" charset="0"/>
            </a:endParaRPr>
          </a:p>
        </p:txBody>
      </p:sp>
      <p:pic>
        <p:nvPicPr>
          <p:cNvPr id="9" name="Imagen 8"/>
          <p:cNvPicPr>
            <a:picLocks noChangeAspect="1"/>
          </p:cNvPicPr>
          <p:nvPr/>
        </p:nvPicPr>
        <p:blipFill>
          <a:blip r:embed="rId3"/>
          <a:stretch>
            <a:fillRect/>
          </a:stretch>
        </p:blipFill>
        <p:spPr>
          <a:xfrm>
            <a:off x="8121650" y="2163445"/>
            <a:ext cx="3446145" cy="23012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1312"/>
            <a:ext cx="12192000" cy="6815498"/>
          </a:xfrm>
          <a:prstGeom prst="rect">
            <a:avLst/>
          </a:prstGeom>
        </p:spPr>
      </p:pic>
      <p:pic>
        <p:nvPicPr>
          <p:cNvPr id="11" name="Image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4" y="1538601"/>
            <a:ext cx="605705" cy="576948"/>
          </a:xfrm>
          <a:prstGeom prst="rect">
            <a:avLst/>
          </a:prstGeom>
        </p:spPr>
      </p:pic>
      <p:sp>
        <p:nvSpPr>
          <p:cNvPr id="25" name="Rectángulo: esquinas redondeadas 24"/>
          <p:cNvSpPr/>
          <p:nvPr/>
        </p:nvSpPr>
        <p:spPr>
          <a:xfrm>
            <a:off x="751343" y="1658082"/>
            <a:ext cx="2115276"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latin typeface="Arial Rounded MT Bold" panose="020F0704030504030204" pitchFamily="34" charset="0"/>
              </a:rPr>
              <a:t>Objetivo general.</a:t>
            </a:r>
            <a:endParaRPr lang="es-ES" b="1" dirty="0">
              <a:latin typeface="Arial Rounded MT Bold" panose="020F0704030504030204" pitchFamily="34" charset="0"/>
            </a:endParaRPr>
          </a:p>
        </p:txBody>
      </p:sp>
      <p:sp>
        <p:nvSpPr>
          <p:cNvPr id="7" name="Rectángulo 6"/>
          <p:cNvSpPr/>
          <p:nvPr/>
        </p:nvSpPr>
        <p:spPr>
          <a:xfrm>
            <a:off x="457200" y="2115820"/>
            <a:ext cx="10504170" cy="3169285"/>
          </a:xfrm>
          <a:prstGeom prst="rect">
            <a:avLst/>
          </a:prstGeom>
        </p:spPr>
        <p:txBody>
          <a:bodyPr wrap="square">
            <a:spAutoFit/>
          </a:bodyPr>
          <a:lstStyle/>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El objetivo general del proyecto es desarrollar e implementar la aplicación "KJS", un sistema integral de gestión digital, con el propósito de optimizar y modernizar las operaciones del lavadero de autos y motos. Este sistema tiene como meta fundamental mejorar la eficiencia en el registro, seguimiento y pago de los servicios de lavado, proporcionando una experiencia fluida y conveniente tanto para los clientes como para los empleados.Al finalizar este proyecto, se espera que la aplicación "KJS" sea una herramienta central en la operación diaria del lavadero, permitiendo una gestión más ágil de los servicios, una interacción mejorada con los clientes y una recopilación eficiente de datos para la toma de decisiones estratégicas. El éxito del proyecto se medirá no solo por la implementación exitosa de la aplicación, sino también por la mejora palpable en la eficiencia operativa y la satisfacción del cliente en el </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lavadero.</a:t>
            </a:r>
            <a:endParaRPr sz="2000" dirty="0">
              <a:latin typeface="Arial Narrow" panose="020B0606020202030204" pitchFamily="34" charset="0"/>
              <a:ea typeface="Arial Narrow" panose="020B0606020202030204" pitchFamily="34" charset="0"/>
              <a:cs typeface="Arial Narrow" panose="020B0606020202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1312"/>
            <a:ext cx="12192000" cy="6815498"/>
          </a:xfrm>
          <a:prstGeom prst="rect">
            <a:avLst/>
          </a:prstGeom>
        </p:spPr>
      </p:pic>
      <p:sp>
        <p:nvSpPr>
          <p:cNvPr id="3" name="Cuadro de texto 2"/>
          <p:cNvSpPr txBox="1"/>
          <p:nvPr/>
        </p:nvSpPr>
        <p:spPr>
          <a:xfrm>
            <a:off x="320227" y="1433902"/>
            <a:ext cx="11123220" cy="3970318"/>
          </a:xfrm>
          <a:prstGeom prst="rect">
            <a:avLst/>
          </a:prstGeom>
          <a:noFill/>
        </p:spPr>
        <p:txBody>
          <a:bodyPr wrap="square" rtlCol="0">
            <a:spAutoFit/>
          </a:bodyPr>
          <a:lstStyle/>
          <a:p>
            <a:endParaRPr lang="es-CO" altLang="es-ES" dirty="0"/>
          </a:p>
          <a:p>
            <a:endParaRPr lang="es-CO" altLang="es-ES" dirty="0"/>
          </a:p>
          <a:p>
            <a:r>
              <a:rPr lang="es-CO" altLang="es-ES" dirty="0"/>
              <a:t>1. </a:t>
            </a:r>
            <a:r>
              <a:rPr lang="es-ES" altLang="en-US" b="1" dirty="0"/>
              <a:t>Desarrollar una Plataforma Intuitiva:</a:t>
            </a:r>
            <a:endParaRPr lang="es-ES" altLang="en-US" b="1" dirty="0"/>
          </a:p>
          <a:p>
            <a:r>
              <a:rPr lang="es-ES" altLang="en-US" dirty="0"/>
              <a:t>• Diseñar una interfaz de usuario intuitiva y fácil de usar tanto para clientes como para empleados del lavadero, asegurando una experiencia de usuario positiva.</a:t>
            </a:r>
            <a:endParaRPr lang="es-ES" altLang="en-US" dirty="0"/>
          </a:p>
          <a:p>
            <a:r>
              <a:rPr lang="es-ES" altLang="en-US" dirty="0"/>
              <a:t>2. </a:t>
            </a:r>
            <a:r>
              <a:rPr lang="es-ES" altLang="en-US" b="1" dirty="0"/>
              <a:t>Implementar un Sistema de Registro y Autenticación:</a:t>
            </a:r>
            <a:endParaRPr lang="es-ES" altLang="en-US" b="1" dirty="0"/>
          </a:p>
          <a:p>
            <a:r>
              <a:rPr lang="es-ES" altLang="en-US" dirty="0"/>
              <a:t>• Desarrollar un mecanismo seguro de registro y autenticación de usuarios para clientes y empleados, garantizando la confidencialidad de la información.</a:t>
            </a:r>
            <a:endParaRPr lang="es-ES" altLang="en-US" dirty="0"/>
          </a:p>
          <a:p>
            <a:r>
              <a:rPr lang="es-ES" altLang="en-US" dirty="0"/>
              <a:t>3. </a:t>
            </a:r>
            <a:r>
              <a:rPr lang="es-ES" altLang="en-US" b="1" dirty="0"/>
              <a:t>Facilitar Reservas de Turnos Online</a:t>
            </a:r>
            <a:r>
              <a:rPr lang="es-ES" altLang="en-US" dirty="0"/>
              <a:t>:</a:t>
            </a:r>
            <a:endParaRPr lang="es-ES" altLang="en-US" dirty="0"/>
          </a:p>
          <a:p>
            <a:r>
              <a:rPr lang="es-ES" altLang="en-US" dirty="0"/>
              <a:t>• Permitir a los clientes programar turnos de lavado a través de la aplicación, seleccionando fechas y horas convenientes de acuerdo con la disponibilidad del lavadero.</a:t>
            </a:r>
            <a:endParaRPr lang="es-ES" altLang="en-US" dirty="0"/>
          </a:p>
          <a:p>
            <a:r>
              <a:rPr lang="es-ES" altLang="en-US" dirty="0"/>
              <a:t>4. </a:t>
            </a:r>
            <a:r>
              <a:rPr lang="es-ES" altLang="en-US" b="1" dirty="0"/>
              <a:t>Ofrecer Opciones de Selección de Servicio:</a:t>
            </a:r>
            <a:endParaRPr lang="es-ES" altLang="en-US" b="1" dirty="0"/>
          </a:p>
          <a:p>
            <a:r>
              <a:rPr lang="es-ES" altLang="en-US" dirty="0"/>
              <a:t>• Integrar un sistema que permita a los clientes elegir entre diferentes tipos de servicios de lavado, desde opciones básicas hasta tratamientos premium, adaptándose a diversas necesidades.</a:t>
            </a:r>
            <a:endParaRPr lang="es-ES" altLang="en-US" dirty="0"/>
          </a:p>
        </p:txBody>
      </p:sp>
      <p:pic>
        <p:nvPicPr>
          <p:cNvPr id="11" name="Image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4" y="1538601"/>
            <a:ext cx="605705" cy="576948"/>
          </a:xfrm>
          <a:prstGeom prst="rect">
            <a:avLst/>
          </a:prstGeom>
        </p:spPr>
      </p:pic>
      <p:sp>
        <p:nvSpPr>
          <p:cNvPr id="25" name="Rectángulo: esquinas redondeadas 24"/>
          <p:cNvSpPr/>
          <p:nvPr/>
        </p:nvSpPr>
        <p:spPr>
          <a:xfrm>
            <a:off x="751205" y="1657985"/>
            <a:ext cx="3525520" cy="3378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s-ES" b="1" dirty="0">
                <a:latin typeface="Arial Rounded MT Bold" panose="020F0704030504030204" pitchFamily="34" charset="0"/>
              </a:rPr>
              <a:t>Objetivo</a:t>
            </a:r>
            <a:r>
              <a:rPr lang="es-CO" altLang="es-ES" b="1" dirty="0">
                <a:latin typeface="Arial Rounded MT Bold" panose="020F0704030504030204" pitchFamily="34" charset="0"/>
              </a:rPr>
              <a:t>s especificos</a:t>
            </a:r>
            <a:endParaRPr lang="es-CO" altLang="es-ES" b="1" dirty="0">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1312"/>
            <a:ext cx="12192000" cy="6815498"/>
          </a:xfrm>
          <a:prstGeom prst="rect">
            <a:avLst/>
          </a:prstGeom>
        </p:spPr>
      </p:pic>
      <p:sp>
        <p:nvSpPr>
          <p:cNvPr id="3" name="Cuadro de texto 2"/>
          <p:cNvSpPr txBox="1"/>
          <p:nvPr/>
        </p:nvSpPr>
        <p:spPr>
          <a:xfrm>
            <a:off x="607377" y="1867498"/>
            <a:ext cx="10977245" cy="3707130"/>
          </a:xfrm>
          <a:prstGeom prst="rect">
            <a:avLst/>
          </a:prstGeom>
          <a:noFill/>
        </p:spPr>
        <p:txBody>
          <a:bodyPr wrap="square" rtlCol="0">
            <a:noAutofit/>
          </a:bodyPr>
          <a:lstStyle/>
          <a:p>
            <a:r>
              <a:rPr dirty="0"/>
              <a:t>5. </a:t>
            </a:r>
            <a:r>
              <a:rPr b="1" dirty="0" err="1"/>
              <a:t>Habilitar</a:t>
            </a:r>
            <a:r>
              <a:rPr b="1" dirty="0"/>
              <a:t> </a:t>
            </a:r>
            <a:r>
              <a:rPr b="1" dirty="0" err="1"/>
              <a:t>Pagos</a:t>
            </a:r>
            <a:r>
              <a:rPr b="1" dirty="0"/>
              <a:t> </a:t>
            </a:r>
            <a:r>
              <a:rPr b="1" dirty="0" err="1"/>
              <a:t>Seguros</a:t>
            </a:r>
            <a:r>
              <a:rPr b="1" dirty="0"/>
              <a:t> </a:t>
            </a:r>
            <a:r>
              <a:rPr b="1" dirty="0" err="1"/>
              <a:t>en</a:t>
            </a:r>
            <a:r>
              <a:rPr b="1" dirty="0"/>
              <a:t> </a:t>
            </a:r>
            <a:r>
              <a:rPr b="1" dirty="0" err="1"/>
              <a:t>Línea</a:t>
            </a:r>
            <a:r>
              <a:rPr b="1" dirty="0"/>
              <a:t>:</a:t>
            </a:r>
            <a:endParaRPr b="1" dirty="0"/>
          </a:p>
          <a:p>
            <a:r>
              <a:rPr dirty="0"/>
              <a:t>• </a:t>
            </a:r>
            <a:r>
              <a:rPr dirty="0" err="1"/>
              <a:t>Implementar</a:t>
            </a:r>
            <a:r>
              <a:rPr dirty="0"/>
              <a:t> un </a:t>
            </a:r>
            <a:r>
              <a:rPr dirty="0" err="1"/>
              <a:t>método</a:t>
            </a:r>
            <a:r>
              <a:rPr dirty="0"/>
              <a:t> de </a:t>
            </a:r>
            <a:r>
              <a:rPr dirty="0" err="1"/>
              <a:t>pago</a:t>
            </a:r>
            <a:r>
              <a:rPr dirty="0"/>
              <a:t> </a:t>
            </a:r>
            <a:r>
              <a:rPr dirty="0" err="1"/>
              <a:t>en</a:t>
            </a:r>
            <a:r>
              <a:rPr dirty="0"/>
              <a:t> </a:t>
            </a:r>
            <a:r>
              <a:rPr dirty="0" err="1"/>
              <a:t>línea</a:t>
            </a:r>
            <a:r>
              <a:rPr dirty="0"/>
              <a:t> </a:t>
            </a:r>
            <a:r>
              <a:rPr dirty="0" err="1"/>
              <a:t>seguro</a:t>
            </a:r>
            <a:r>
              <a:rPr dirty="0"/>
              <a:t> que </a:t>
            </a:r>
            <a:r>
              <a:rPr dirty="0" err="1"/>
              <a:t>permita</a:t>
            </a:r>
            <a:r>
              <a:rPr dirty="0"/>
              <a:t> a los </a:t>
            </a:r>
            <a:r>
              <a:rPr dirty="0" err="1"/>
              <a:t>clientes</a:t>
            </a:r>
            <a:r>
              <a:rPr dirty="0"/>
              <a:t> </a:t>
            </a:r>
            <a:r>
              <a:rPr dirty="0" err="1"/>
              <a:t>realizar</a:t>
            </a:r>
            <a:r>
              <a:rPr dirty="0"/>
              <a:t> </a:t>
            </a:r>
            <a:r>
              <a:rPr dirty="0" err="1"/>
              <a:t>transacciones</a:t>
            </a:r>
            <a:r>
              <a:rPr dirty="0"/>
              <a:t> de </a:t>
            </a:r>
            <a:r>
              <a:rPr dirty="0" err="1"/>
              <a:t>manera</a:t>
            </a:r>
            <a:r>
              <a:rPr dirty="0"/>
              <a:t> </a:t>
            </a:r>
            <a:r>
              <a:rPr dirty="0" err="1"/>
              <a:t>anticipada</a:t>
            </a:r>
            <a:r>
              <a:rPr dirty="0"/>
              <a:t>, </a:t>
            </a:r>
            <a:r>
              <a:rPr dirty="0" err="1"/>
              <a:t>reduciendo</a:t>
            </a:r>
            <a:r>
              <a:rPr dirty="0"/>
              <a:t> los </a:t>
            </a:r>
            <a:r>
              <a:rPr dirty="0" err="1"/>
              <a:t>tiempos</a:t>
            </a:r>
            <a:r>
              <a:rPr dirty="0"/>
              <a:t> de </a:t>
            </a:r>
            <a:r>
              <a:rPr dirty="0" err="1"/>
              <a:t>espera</a:t>
            </a:r>
            <a:r>
              <a:rPr dirty="0"/>
              <a:t> y </a:t>
            </a:r>
            <a:r>
              <a:rPr dirty="0" err="1"/>
              <a:t>simplificando</a:t>
            </a:r>
            <a:r>
              <a:rPr dirty="0"/>
              <a:t> </a:t>
            </a:r>
            <a:r>
              <a:rPr dirty="0" err="1"/>
              <a:t>el</a:t>
            </a:r>
            <a:r>
              <a:rPr dirty="0"/>
              <a:t> </a:t>
            </a:r>
            <a:r>
              <a:rPr dirty="0" err="1"/>
              <a:t>procesode</a:t>
            </a:r>
            <a:r>
              <a:rPr dirty="0"/>
              <a:t> </a:t>
            </a:r>
            <a:r>
              <a:rPr dirty="0" err="1"/>
              <a:t>pago</a:t>
            </a:r>
            <a:r>
              <a:rPr dirty="0"/>
              <a:t>.</a:t>
            </a:r>
            <a:endParaRPr dirty="0"/>
          </a:p>
          <a:p>
            <a:r>
              <a:rPr dirty="0"/>
              <a:t>6. </a:t>
            </a:r>
            <a:r>
              <a:rPr b="1" dirty="0" err="1"/>
              <a:t>Optimizar</a:t>
            </a:r>
            <a:r>
              <a:rPr b="1" dirty="0"/>
              <a:t> la </a:t>
            </a:r>
            <a:r>
              <a:rPr b="1" dirty="0" err="1"/>
              <a:t>Gestión</a:t>
            </a:r>
            <a:r>
              <a:rPr b="1" dirty="0"/>
              <a:t> Interna de </a:t>
            </a:r>
            <a:r>
              <a:rPr b="1" dirty="0" err="1"/>
              <a:t>Turnos</a:t>
            </a:r>
            <a:r>
              <a:rPr b="1" dirty="0"/>
              <a:t>:</a:t>
            </a:r>
            <a:endParaRPr b="1" dirty="0"/>
          </a:p>
          <a:p>
            <a:r>
              <a:rPr dirty="0"/>
              <a:t>• </a:t>
            </a:r>
            <a:r>
              <a:rPr dirty="0" err="1"/>
              <a:t>Desarrollar</a:t>
            </a:r>
            <a:r>
              <a:rPr dirty="0"/>
              <a:t> </a:t>
            </a:r>
            <a:r>
              <a:rPr dirty="0" err="1"/>
              <a:t>herramientas</a:t>
            </a:r>
            <a:r>
              <a:rPr dirty="0"/>
              <a:t> para que los </a:t>
            </a:r>
            <a:r>
              <a:rPr dirty="0" err="1"/>
              <a:t>empleados</a:t>
            </a:r>
            <a:r>
              <a:rPr dirty="0"/>
              <a:t> del </a:t>
            </a:r>
            <a:r>
              <a:rPr dirty="0" err="1"/>
              <a:t>lavadero</a:t>
            </a:r>
            <a:r>
              <a:rPr dirty="0"/>
              <a:t> </a:t>
            </a:r>
            <a:r>
              <a:rPr dirty="0" err="1"/>
              <a:t>puedan</a:t>
            </a:r>
            <a:r>
              <a:rPr dirty="0"/>
              <a:t> </a:t>
            </a:r>
            <a:r>
              <a:rPr dirty="0" err="1"/>
              <a:t>gestionar</a:t>
            </a:r>
            <a:r>
              <a:rPr dirty="0"/>
              <a:t> </a:t>
            </a:r>
            <a:r>
              <a:rPr dirty="0" err="1"/>
              <a:t>eficientemente</a:t>
            </a:r>
            <a:r>
              <a:rPr dirty="0"/>
              <a:t> los </a:t>
            </a:r>
            <a:r>
              <a:rPr dirty="0" err="1"/>
              <a:t>turnos</a:t>
            </a:r>
            <a:r>
              <a:rPr dirty="0"/>
              <a:t>, </a:t>
            </a:r>
            <a:r>
              <a:rPr dirty="0" err="1"/>
              <a:t>asignar</a:t>
            </a:r>
            <a:r>
              <a:rPr dirty="0"/>
              <a:t> </a:t>
            </a:r>
            <a:r>
              <a:rPr dirty="0" err="1"/>
              <a:t>servicios</a:t>
            </a:r>
            <a:r>
              <a:rPr dirty="0"/>
              <a:t> a </a:t>
            </a:r>
            <a:r>
              <a:rPr dirty="0" err="1"/>
              <a:t>vehículos</a:t>
            </a:r>
            <a:r>
              <a:rPr dirty="0"/>
              <a:t> y </a:t>
            </a:r>
            <a:r>
              <a:rPr dirty="0" err="1"/>
              <a:t>actualizar</a:t>
            </a:r>
            <a:r>
              <a:rPr dirty="0"/>
              <a:t> </a:t>
            </a:r>
            <a:r>
              <a:rPr dirty="0" err="1"/>
              <a:t>el</a:t>
            </a:r>
            <a:r>
              <a:rPr dirty="0"/>
              <a:t> </a:t>
            </a:r>
            <a:r>
              <a:rPr dirty="0" err="1"/>
              <a:t>estado</a:t>
            </a:r>
            <a:r>
              <a:rPr dirty="0"/>
              <a:t> de los </a:t>
            </a:r>
            <a:r>
              <a:rPr dirty="0" err="1"/>
              <a:t>lavados</a:t>
            </a:r>
            <a:r>
              <a:rPr dirty="0"/>
              <a:t> </a:t>
            </a:r>
            <a:r>
              <a:rPr dirty="0" err="1"/>
              <a:t>completados</a:t>
            </a:r>
            <a:r>
              <a:rPr dirty="0"/>
              <a:t>.</a:t>
            </a:r>
            <a:endParaRPr dirty="0"/>
          </a:p>
          <a:p>
            <a:r>
              <a:rPr dirty="0"/>
              <a:t>7. </a:t>
            </a:r>
            <a:r>
              <a:rPr b="1" dirty="0"/>
              <a:t>Registrar </a:t>
            </a:r>
            <a:r>
              <a:rPr b="1" dirty="0" err="1"/>
              <a:t>Detalles</a:t>
            </a:r>
            <a:r>
              <a:rPr b="1" dirty="0"/>
              <a:t> </a:t>
            </a:r>
            <a:r>
              <a:rPr b="1" dirty="0" err="1"/>
              <a:t>Específicos</a:t>
            </a:r>
            <a:r>
              <a:rPr b="1" dirty="0"/>
              <a:t> del </a:t>
            </a:r>
            <a:r>
              <a:rPr b="1" dirty="0" err="1"/>
              <a:t>Vehículo</a:t>
            </a:r>
            <a:r>
              <a:rPr b="1" dirty="0"/>
              <a:t>:</a:t>
            </a:r>
            <a:endParaRPr b="1" dirty="0"/>
          </a:p>
          <a:p>
            <a:r>
              <a:rPr dirty="0"/>
              <a:t>• </a:t>
            </a:r>
            <a:r>
              <a:rPr dirty="0" err="1"/>
              <a:t>Incorporar</a:t>
            </a:r>
            <a:r>
              <a:rPr dirty="0"/>
              <a:t> la </a:t>
            </a:r>
            <a:r>
              <a:rPr dirty="0" err="1"/>
              <a:t>capacidad</a:t>
            </a:r>
            <a:r>
              <a:rPr dirty="0"/>
              <a:t> de registrar y </a:t>
            </a:r>
            <a:r>
              <a:rPr dirty="0" err="1"/>
              <a:t>almacenar</a:t>
            </a:r>
            <a:r>
              <a:rPr dirty="0"/>
              <a:t> </a:t>
            </a:r>
            <a:r>
              <a:rPr dirty="0" err="1"/>
              <a:t>detalles</a:t>
            </a:r>
            <a:r>
              <a:rPr dirty="0"/>
              <a:t> </a:t>
            </a:r>
            <a:r>
              <a:rPr dirty="0" err="1"/>
              <a:t>específicos</a:t>
            </a:r>
            <a:r>
              <a:rPr dirty="0"/>
              <a:t> de </a:t>
            </a:r>
            <a:r>
              <a:rPr dirty="0" err="1"/>
              <a:t>cada</a:t>
            </a:r>
            <a:r>
              <a:rPr dirty="0"/>
              <a:t> </a:t>
            </a:r>
            <a:r>
              <a:rPr dirty="0" err="1"/>
              <a:t>vehículo</a:t>
            </a:r>
            <a:r>
              <a:rPr dirty="0"/>
              <a:t>, </a:t>
            </a:r>
            <a:r>
              <a:rPr dirty="0" err="1"/>
              <a:t>como</a:t>
            </a:r>
            <a:r>
              <a:rPr dirty="0"/>
              <a:t> </a:t>
            </a:r>
            <a:r>
              <a:rPr dirty="0" err="1"/>
              <a:t>el</a:t>
            </a:r>
            <a:r>
              <a:rPr dirty="0"/>
              <a:t> </a:t>
            </a:r>
            <a:r>
              <a:rPr dirty="0" err="1"/>
              <a:t>estado</a:t>
            </a:r>
            <a:r>
              <a:rPr dirty="0"/>
              <a:t> actual, </a:t>
            </a:r>
            <a:r>
              <a:rPr dirty="0" err="1"/>
              <a:t>observaciones</a:t>
            </a:r>
            <a:r>
              <a:rPr dirty="0"/>
              <a:t> </a:t>
            </a:r>
            <a:r>
              <a:rPr dirty="0" err="1"/>
              <a:t>adicionales</a:t>
            </a:r>
            <a:r>
              <a:rPr dirty="0"/>
              <a:t> y un </a:t>
            </a:r>
            <a:r>
              <a:rPr dirty="0" err="1"/>
              <a:t>historial</a:t>
            </a:r>
            <a:r>
              <a:rPr dirty="0"/>
              <a:t> de </a:t>
            </a:r>
            <a:r>
              <a:rPr dirty="0" err="1"/>
              <a:t>servicios</a:t>
            </a:r>
            <a:r>
              <a:rPr dirty="0"/>
              <a:t> </a:t>
            </a:r>
            <a:r>
              <a:rPr dirty="0" err="1"/>
              <a:t>previos</a:t>
            </a:r>
            <a:r>
              <a:rPr dirty="0"/>
              <a:t>.</a:t>
            </a:r>
            <a:endParaRPr dirty="0"/>
          </a:p>
          <a:p>
            <a:r>
              <a:rPr dirty="0"/>
              <a:t>8. • Int</a:t>
            </a:r>
            <a:r>
              <a:rPr lang="es-CO" b="1" dirty="0"/>
              <a:t>Establecer Mecanismos de Notificación:</a:t>
            </a:r>
            <a:endParaRPr lang="es-CO" b="1" dirty="0"/>
          </a:p>
          <a:p>
            <a:r>
              <a:rPr dirty="0" err="1"/>
              <a:t>egrar</a:t>
            </a:r>
            <a:r>
              <a:rPr dirty="0"/>
              <a:t> </a:t>
            </a:r>
            <a:r>
              <a:rPr dirty="0" err="1"/>
              <a:t>notificaciones</a:t>
            </a:r>
            <a:r>
              <a:rPr dirty="0"/>
              <a:t> </a:t>
            </a:r>
            <a:r>
              <a:rPr dirty="0" err="1"/>
              <a:t>automáticas</a:t>
            </a:r>
            <a:r>
              <a:rPr dirty="0"/>
              <a:t> para </a:t>
            </a:r>
            <a:r>
              <a:rPr dirty="0" err="1"/>
              <a:t>mantener</a:t>
            </a:r>
            <a:r>
              <a:rPr dirty="0"/>
              <a:t> a los </a:t>
            </a:r>
            <a:r>
              <a:rPr dirty="0" err="1"/>
              <a:t>clientes</a:t>
            </a:r>
            <a:r>
              <a:rPr dirty="0"/>
              <a:t> </a:t>
            </a:r>
            <a:r>
              <a:rPr dirty="0" err="1"/>
              <a:t>informados</a:t>
            </a:r>
            <a:r>
              <a:rPr dirty="0"/>
              <a:t> </a:t>
            </a:r>
            <a:r>
              <a:rPr dirty="0" err="1"/>
              <a:t>sobre</a:t>
            </a:r>
            <a:r>
              <a:rPr dirty="0"/>
              <a:t> </a:t>
            </a:r>
            <a:r>
              <a:rPr dirty="0" err="1"/>
              <a:t>el</a:t>
            </a:r>
            <a:r>
              <a:rPr dirty="0"/>
              <a:t> </a:t>
            </a:r>
            <a:r>
              <a:rPr dirty="0" err="1"/>
              <a:t>estado</a:t>
            </a:r>
            <a:r>
              <a:rPr dirty="0"/>
              <a:t> de sus </a:t>
            </a:r>
            <a:r>
              <a:rPr dirty="0" err="1"/>
              <a:t>turnos</a:t>
            </a:r>
            <a:r>
              <a:rPr dirty="0"/>
              <a:t> y </a:t>
            </a:r>
            <a:r>
              <a:rPr dirty="0" err="1"/>
              <a:t>proporcionar</a:t>
            </a:r>
            <a:r>
              <a:rPr dirty="0"/>
              <a:t> </a:t>
            </a:r>
            <a:r>
              <a:rPr dirty="0" err="1"/>
              <a:t>estimaciones</a:t>
            </a:r>
            <a:r>
              <a:rPr dirty="0"/>
              <a:t> de </a:t>
            </a:r>
            <a:r>
              <a:rPr dirty="0" err="1"/>
              <a:t>tiempo</a:t>
            </a:r>
            <a:r>
              <a:rPr dirty="0"/>
              <a:t> para </a:t>
            </a:r>
            <a:r>
              <a:rPr dirty="0" err="1"/>
              <a:t>el</a:t>
            </a:r>
            <a:r>
              <a:rPr dirty="0"/>
              <a:t> </a:t>
            </a:r>
            <a:r>
              <a:rPr dirty="0" err="1"/>
              <a:t>lavado</a:t>
            </a:r>
            <a:r>
              <a:rPr dirty="0"/>
              <a:t> de sus </a:t>
            </a:r>
            <a:r>
              <a:rPr dirty="0" err="1"/>
              <a:t>vehículos</a:t>
            </a:r>
            <a:r>
              <a:rPr dirty="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p:cNvPicPr>
            <a:picLocks noGrp="1" noChangeAspect="1"/>
          </p:cNvPicPr>
          <p:nvPr>
            <p:ph sz="half" idx="1"/>
          </p:nvPr>
        </p:nvPicPr>
        <p:blipFill>
          <a:blip r:embed="rId1"/>
          <a:stretch>
            <a:fillRect/>
          </a:stretch>
        </p:blipFill>
        <p:spPr>
          <a:xfrm>
            <a:off x="0" y="0"/>
            <a:ext cx="12192000" cy="1193165"/>
          </a:xfrm>
          <a:prstGeom prst="rect">
            <a:avLst/>
          </a:prstGeom>
        </p:spPr>
      </p:pic>
      <p:pic>
        <p:nvPicPr>
          <p:cNvPr id="5" name="Marcador de posición de contenido 4"/>
          <p:cNvPicPr>
            <a:picLocks noGrp="1" noChangeAspect="1"/>
          </p:cNvPicPr>
          <p:nvPr>
            <p:ph sz="half" idx="2"/>
          </p:nvPr>
        </p:nvPicPr>
        <p:blipFill>
          <a:blip r:embed="rId2"/>
          <a:stretch>
            <a:fillRect/>
          </a:stretch>
        </p:blipFill>
        <p:spPr>
          <a:xfrm>
            <a:off x="0" y="5995035"/>
            <a:ext cx="12191365" cy="862965"/>
          </a:xfrm>
          <a:prstGeom prst="rect">
            <a:avLst/>
          </a:prstGeom>
        </p:spPr>
      </p:pic>
      <p:sp>
        <p:nvSpPr>
          <p:cNvPr id="8" name="Rectángulo 7"/>
          <p:cNvSpPr/>
          <p:nvPr/>
        </p:nvSpPr>
        <p:spPr>
          <a:xfrm>
            <a:off x="343535" y="1073933"/>
            <a:ext cx="6959599" cy="1076325"/>
          </a:xfrm>
          <a:prstGeom prst="rect">
            <a:avLst/>
          </a:prstGeom>
        </p:spPr>
        <p:txBody>
          <a:bodyPr wrap="square">
            <a:spAutoFit/>
          </a:bodyPr>
          <a:lstStyle/>
          <a:p>
            <a:pPr indent="0">
              <a:buNone/>
            </a:pPr>
            <a:r>
              <a:rPr lang="es-CO" altLang="es-ES_tradnl" sz="3200" b="1" dirty="0">
                <a:latin typeface="Arial Narrow" panose="020B0606020202030204" pitchFamily="34" charset="0"/>
                <a:ea typeface="Arial Narrow" panose="020B0606020202030204" pitchFamily="34" charset="0"/>
                <a:cs typeface="Arial Narrow" panose="020B0606020202030204" pitchFamily="34" charset="0"/>
              </a:rPr>
              <a:t>2.Descripción de la solución</a:t>
            </a:r>
            <a:endParaRPr lang="es-ES_tradnl" sz="3200" b="1" dirty="0">
              <a:latin typeface="Arial Narrow" panose="020B0606020202030204" pitchFamily="34" charset="0"/>
              <a:ea typeface="Arial Narrow" panose="020B0606020202030204" pitchFamily="34" charset="0"/>
              <a:cs typeface="Arial Narrow" panose="020B0606020202030204" pitchFamily="34" charset="0"/>
            </a:endParaRPr>
          </a:p>
          <a:p>
            <a:pPr marL="342900" indent="-342900">
              <a:buAutoNum type="arabicPeriod"/>
            </a:pPr>
            <a:endParaRPr lang="es-ES_tradnl" sz="3200" b="1" dirty="0">
              <a:latin typeface="Arial Narrow" panose="020B0606020202030204" pitchFamily="34" charset="0"/>
              <a:ea typeface="Arial Narrow" panose="020B0606020202030204" pitchFamily="34" charset="0"/>
              <a:cs typeface="Arial Narrow" panose="020B0606020202030204" pitchFamily="34" charset="0"/>
            </a:endParaRPr>
          </a:p>
        </p:txBody>
      </p:sp>
      <p:sp>
        <p:nvSpPr>
          <p:cNvPr id="7" name="Rectángulo 6"/>
          <p:cNvSpPr/>
          <p:nvPr/>
        </p:nvSpPr>
        <p:spPr>
          <a:xfrm>
            <a:off x="343535" y="1296035"/>
            <a:ext cx="10245725" cy="4595495"/>
          </a:xfrm>
          <a:prstGeom prst="rect">
            <a:avLst/>
          </a:prstGeom>
        </p:spPr>
        <p:txBody>
          <a:bodyPr wrap="square">
            <a:noAutofit/>
          </a:bodyPr>
          <a:lstStyle/>
          <a:p>
            <a:pPr indent="0" algn="just">
              <a:buNone/>
            </a:pP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La implementación de la aplicación "KJS" en el lavadero de autos y motos surge de una comprensión profunda de las limitaciones del sistema manual actual, abordando diversos aspectos críticos que afectan tanto a los clientes como a la operación interna del lavadero.</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lang="es-CO" sz="2000" b="1" dirty="0">
                <a:latin typeface="Arial Narrow" panose="020B0606020202030204" pitchFamily="34" charset="0"/>
                <a:ea typeface="Arial Narrow" panose="020B0606020202030204" pitchFamily="34" charset="0"/>
                <a:cs typeface="Arial Narrow" panose="020B0606020202030204" pitchFamily="34" charset="0"/>
              </a:rPr>
              <a:t>-</a:t>
            </a:r>
            <a:r>
              <a:rPr sz="2000" b="1" dirty="0">
                <a:latin typeface="Arial Narrow" panose="020B0606020202030204" pitchFamily="34" charset="0"/>
                <a:ea typeface="Arial Narrow" panose="020B0606020202030204" pitchFamily="34" charset="0"/>
                <a:cs typeface="Arial Narrow" panose="020B0606020202030204" pitchFamily="34" charset="0"/>
              </a:rPr>
              <a:t>Ineficiencias Operativas Actuales:</a:t>
            </a:r>
            <a:endParaRPr sz="2000" b="1"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El proceso manual actual conlleva demoras y posibles errores administrativos en el registro y seguimiento de los servicios de lavado.</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La aplicación "KJS" busca eliminar estos obstáculos mediante un flujo de trabajo digital y automatizado.</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lang="es-CO" sz="2000" b="1" dirty="0">
                <a:latin typeface="Arial Narrow" panose="020B0606020202030204" pitchFamily="34" charset="0"/>
                <a:ea typeface="Arial Narrow" panose="020B0606020202030204" pitchFamily="34" charset="0"/>
                <a:cs typeface="Arial Narrow" panose="020B0606020202030204" pitchFamily="34" charset="0"/>
              </a:rPr>
              <a:t>-</a:t>
            </a:r>
            <a:r>
              <a:rPr sz="2000" b="1" dirty="0">
                <a:latin typeface="Arial Narrow" panose="020B0606020202030204" pitchFamily="34" charset="0"/>
                <a:ea typeface="Arial Narrow" panose="020B0606020202030204" pitchFamily="34" charset="0"/>
                <a:cs typeface="Arial Narrow" panose="020B0606020202030204" pitchFamily="34" charset="0"/>
              </a:rPr>
              <a:t>Experiencia del Cliente Mejorable:</a:t>
            </a:r>
            <a:endParaRPr sz="2000" b="1"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Los clientes buscan comodidad y eficiencia en sus interacciones comerciales.</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La aplicación permite a los clientes reservar turnos, seleccionar servicios y realizar pagos anticipados, ofreciendo una experiencia sin contratiempos y adaptada a sus necesidades.</a:t>
            </a:r>
            <a:endParaRPr sz="2000" dirty="0">
              <a:latin typeface="Arial Narrow" panose="020B0606020202030204" pitchFamily="34" charset="0"/>
              <a:ea typeface="Arial Narrow" panose="020B0606020202030204" pitchFamily="34" charset="0"/>
              <a:cs typeface="Arial Narrow" panose="020B0606020202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p:cNvPicPr>
            <a:picLocks noGrp="1" noChangeAspect="1"/>
          </p:cNvPicPr>
          <p:nvPr>
            <p:ph sz="half" idx="1"/>
          </p:nvPr>
        </p:nvPicPr>
        <p:blipFill>
          <a:blip r:embed="rId1"/>
          <a:stretch>
            <a:fillRect/>
          </a:stretch>
        </p:blipFill>
        <p:spPr>
          <a:xfrm>
            <a:off x="0" y="0"/>
            <a:ext cx="12192000" cy="1193165"/>
          </a:xfrm>
          <a:prstGeom prst="rect">
            <a:avLst/>
          </a:prstGeom>
        </p:spPr>
      </p:pic>
      <p:pic>
        <p:nvPicPr>
          <p:cNvPr id="5" name="Marcador de posición de contenido 4"/>
          <p:cNvPicPr>
            <a:picLocks noGrp="1" noChangeAspect="1"/>
          </p:cNvPicPr>
          <p:nvPr>
            <p:ph sz="half" idx="2"/>
          </p:nvPr>
        </p:nvPicPr>
        <p:blipFill>
          <a:blip r:embed="rId2"/>
          <a:stretch>
            <a:fillRect/>
          </a:stretch>
        </p:blipFill>
        <p:spPr>
          <a:xfrm>
            <a:off x="0" y="5995035"/>
            <a:ext cx="12191365" cy="862965"/>
          </a:xfrm>
          <a:prstGeom prst="rect">
            <a:avLst/>
          </a:prstGeom>
        </p:spPr>
      </p:pic>
      <p:sp>
        <p:nvSpPr>
          <p:cNvPr id="7" name="Rectángulo 6"/>
          <p:cNvSpPr/>
          <p:nvPr/>
        </p:nvSpPr>
        <p:spPr>
          <a:xfrm>
            <a:off x="679711" y="1399540"/>
            <a:ext cx="10245725" cy="4595495"/>
          </a:xfrm>
          <a:prstGeom prst="rect">
            <a:avLst/>
          </a:prstGeom>
        </p:spPr>
        <p:txBody>
          <a:bodyPr wrap="square">
            <a:noAutofit/>
          </a:bodyPr>
          <a:lstStyle/>
          <a:p>
            <a:pPr indent="0" algn="just">
              <a:buNone/>
            </a:pPr>
            <a:r>
              <a:rPr lang="es-CO" sz="2000" dirty="0">
                <a:latin typeface="Arial Narrow" panose="020B0606020202030204" pitchFamily="34" charset="0"/>
                <a:ea typeface="Arial Narrow" panose="020B0606020202030204" pitchFamily="34" charset="0"/>
                <a:cs typeface="Arial Narrow" panose="020B0606020202030204" pitchFamily="34" charset="0"/>
              </a:rPr>
              <a:t>-</a:t>
            </a:r>
            <a:r>
              <a:rPr sz="2000" b="1" dirty="0">
                <a:latin typeface="Arial Narrow" panose="020B0606020202030204" pitchFamily="34" charset="0"/>
                <a:ea typeface="Arial Narrow" panose="020B0606020202030204" pitchFamily="34" charset="0"/>
                <a:cs typeface="Arial Narrow" panose="020B0606020202030204" pitchFamily="34" charset="0"/>
              </a:rPr>
              <a:t>Reducción de Tiempos de Espera:</a:t>
            </a:r>
            <a:endParaRPr sz="2000" b="1"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La introducción de un sistema de reserva de turnos y pago en línea no solo mejora la experiencia del cliente, sino que también reduce los tiempos de espera en el lavadero.</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Los clientes pueden recibir el servicio programado sin pérdida de tiempo innecesaria.</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lang="es-CO" sz="2000" b="1" dirty="0">
                <a:latin typeface="Arial Narrow" panose="020B0606020202030204" pitchFamily="34" charset="0"/>
                <a:ea typeface="Arial Narrow" panose="020B0606020202030204" pitchFamily="34" charset="0"/>
                <a:cs typeface="Arial Narrow" panose="020B0606020202030204" pitchFamily="34" charset="0"/>
              </a:rPr>
              <a:t>-</a:t>
            </a:r>
            <a:r>
              <a:rPr sz="2000" b="1" dirty="0">
                <a:latin typeface="Arial Narrow" panose="020B0606020202030204" pitchFamily="34" charset="0"/>
                <a:ea typeface="Arial Narrow" panose="020B0606020202030204" pitchFamily="34" charset="0"/>
                <a:cs typeface="Arial Narrow" panose="020B0606020202030204" pitchFamily="34" charset="0"/>
              </a:rPr>
              <a:t>Gestión Eficiente de Recursos:</a:t>
            </a:r>
            <a:endParaRPr sz="2000" b="1"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Los empleados del lavadero se benefician con una interfaz intuitiva que facilita la asignación de turnos, la actualización del estado de los lavados y el registro de detalles específicos de los vehículos.</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Esto optimiza la gestión interna y mejora la comunicación y colaboración entre los empleados.</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lang="es-CO" sz="2000" dirty="0">
                <a:latin typeface="Arial Narrow" panose="020B0606020202030204" pitchFamily="34" charset="0"/>
                <a:ea typeface="Arial Narrow" panose="020B0606020202030204" pitchFamily="34" charset="0"/>
                <a:cs typeface="Arial Narrow" panose="020B0606020202030204" pitchFamily="34" charset="0"/>
              </a:rPr>
              <a:t>-</a:t>
            </a:r>
            <a:r>
              <a:rPr sz="2000" b="1" dirty="0">
                <a:latin typeface="Arial Narrow" panose="020B0606020202030204" pitchFamily="34" charset="0"/>
                <a:ea typeface="Arial Narrow" panose="020B0606020202030204" pitchFamily="34" charset="0"/>
                <a:cs typeface="Arial Narrow" panose="020B0606020202030204" pitchFamily="34" charset="0"/>
              </a:rPr>
              <a:t>Competitividad en el Mercado:</a:t>
            </a:r>
            <a:endParaRPr sz="2000" b="1"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En un mercado competitivo, la adopción de soluciones tecnológicas es un diferenciador clave.</a:t>
            </a:r>
            <a:endParaRPr sz="2000" dirty="0">
              <a:latin typeface="Arial Narrow" panose="020B0606020202030204" pitchFamily="34" charset="0"/>
              <a:ea typeface="Arial Narrow" panose="020B0606020202030204" pitchFamily="34" charset="0"/>
              <a:cs typeface="Arial Narrow" panose="020B0606020202030204" pitchFamily="34" charset="0"/>
            </a:endParaRPr>
          </a:p>
          <a:p>
            <a:pPr indent="0" algn="just">
              <a:buNone/>
            </a:pPr>
            <a:r>
              <a:rPr sz="2000" dirty="0">
                <a:latin typeface="Arial Narrow" panose="020B0606020202030204" pitchFamily="34" charset="0"/>
                <a:ea typeface="Arial Narrow" panose="020B0606020202030204" pitchFamily="34" charset="0"/>
                <a:cs typeface="Arial Narrow" panose="020B0606020202030204" pitchFamily="34" charset="0"/>
              </a:rPr>
              <a:t>La aplicación "KJS" no solo resuelve problemas internos, sino que también posiciona al lavadero como un negocio moderno y orientado al cliente, mejorando su competitividad en el mercado.</a:t>
            </a:r>
            <a:endParaRPr sz="2000" dirty="0">
              <a:latin typeface="Arial Narrow" panose="020B0606020202030204" pitchFamily="34" charset="0"/>
              <a:ea typeface="Arial Narrow" panose="020B0606020202030204" pitchFamily="34" charset="0"/>
              <a:cs typeface="Arial Narrow" panose="020B0606020202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contenido 3"/>
          <p:cNvPicPr>
            <a:picLocks noGrp="1" noChangeAspect="1"/>
          </p:cNvPicPr>
          <p:nvPr>
            <p:ph sz="half" idx="1"/>
          </p:nvPr>
        </p:nvPicPr>
        <p:blipFill>
          <a:blip r:embed="rId1"/>
          <a:stretch>
            <a:fillRect/>
          </a:stretch>
        </p:blipFill>
        <p:spPr>
          <a:xfrm>
            <a:off x="0" y="0"/>
            <a:ext cx="12192000" cy="1193165"/>
          </a:xfrm>
          <a:prstGeom prst="rect">
            <a:avLst/>
          </a:prstGeom>
        </p:spPr>
      </p:pic>
      <p:pic>
        <p:nvPicPr>
          <p:cNvPr id="5" name="Marcador de posición de contenido 4"/>
          <p:cNvPicPr>
            <a:picLocks noGrp="1" noChangeAspect="1"/>
          </p:cNvPicPr>
          <p:nvPr>
            <p:ph sz="half" idx="2"/>
          </p:nvPr>
        </p:nvPicPr>
        <p:blipFill>
          <a:blip r:embed="rId2"/>
          <a:stretch>
            <a:fillRect/>
          </a:stretch>
        </p:blipFill>
        <p:spPr>
          <a:xfrm>
            <a:off x="0" y="5995035"/>
            <a:ext cx="12191365" cy="862965"/>
          </a:xfrm>
          <a:prstGeom prst="rect">
            <a:avLst/>
          </a:prstGeom>
        </p:spPr>
      </p:pic>
      <p:pic>
        <p:nvPicPr>
          <p:cNvPr id="2" name="Imagen 1"/>
          <p:cNvPicPr>
            <a:picLocks noChangeAspect="1"/>
          </p:cNvPicPr>
          <p:nvPr/>
        </p:nvPicPr>
        <p:blipFill>
          <a:blip r:embed="rId3"/>
          <a:stretch>
            <a:fillRect/>
          </a:stretch>
        </p:blipFill>
        <p:spPr>
          <a:xfrm>
            <a:off x="1541146" y="1670945"/>
            <a:ext cx="8844280" cy="4710430"/>
          </a:xfrm>
          <a:prstGeom prst="rect">
            <a:avLst/>
          </a:prstGeom>
        </p:spPr>
      </p:pic>
      <p:sp>
        <p:nvSpPr>
          <p:cNvPr id="8" name="Rectángulo 7"/>
          <p:cNvSpPr/>
          <p:nvPr/>
        </p:nvSpPr>
        <p:spPr>
          <a:xfrm>
            <a:off x="1541146" y="1087380"/>
            <a:ext cx="6959599" cy="583565"/>
          </a:xfrm>
          <a:prstGeom prst="rect">
            <a:avLst/>
          </a:prstGeom>
        </p:spPr>
        <p:txBody>
          <a:bodyPr wrap="square">
            <a:spAutoFit/>
          </a:bodyPr>
          <a:lstStyle/>
          <a:p>
            <a:pPr indent="0">
              <a:buNone/>
            </a:pPr>
            <a:r>
              <a:rPr lang="es-CO" sz="3200" b="1" dirty="0">
                <a:latin typeface="Arial Narrow" panose="020B0606020202030204" pitchFamily="34" charset="0"/>
                <a:ea typeface="Arial Narrow" panose="020B0606020202030204" pitchFamily="34" charset="0"/>
                <a:cs typeface="Arial Narrow" panose="020B0606020202030204" pitchFamily="34" charset="0"/>
              </a:rPr>
              <a:t>3. </a:t>
            </a:r>
            <a:r>
              <a:rPr lang="es-ES_tradnl" sz="3200" b="1" dirty="0">
                <a:sym typeface="+mn-ea"/>
              </a:rPr>
              <a:t>diagrama de clases UML</a:t>
            </a:r>
            <a:endParaRPr lang="es-CO" sz="3200" b="1" dirty="0">
              <a:latin typeface="Arial Narrow" panose="020B0606020202030204" pitchFamily="34" charset="0"/>
              <a:ea typeface="Arial Narrow" panose="020B0606020202030204" pitchFamily="34" charset="0"/>
              <a:cs typeface="Arial Narrow" panose="020B0606020202030204"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12802</Words>
  <Application>WPS Presentation</Application>
  <PresentationFormat>Panorámica</PresentationFormat>
  <Paragraphs>192</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20</vt:i4>
      </vt:variant>
    </vt:vector>
  </HeadingPairs>
  <TitlesOfParts>
    <vt:vector size="32" baseType="lpstr">
      <vt:lpstr>Arial</vt:lpstr>
      <vt:lpstr>SimSun</vt:lpstr>
      <vt:lpstr>Wingdings</vt:lpstr>
      <vt:lpstr>Arial Rounded MT Bold</vt:lpstr>
      <vt:lpstr>Arial Narrow</vt:lpstr>
      <vt:lpstr>Microsoft YaHei</vt:lpstr>
      <vt:lpstr>Arial Unicode MS</vt:lpstr>
      <vt:lpstr>Calibri Light</vt:lpstr>
      <vt:lpstr>Calibri</vt:lpstr>
      <vt:lpstr>Montserrat</vt:lpstr>
      <vt:lpstr>Tema de Office</vt:lpstr>
      <vt:lpstr>1_Tema de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Mieles</dc:creator>
  <cp:lastModifiedBy>Kevin Ruiz</cp:lastModifiedBy>
  <cp:revision>15</cp:revision>
  <dcterms:created xsi:type="dcterms:W3CDTF">2023-11-17T20:14:00Z</dcterms:created>
  <dcterms:modified xsi:type="dcterms:W3CDTF">2023-11-28T04:33:57Z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7D7A61FF88704C8E94EE51DFDC3CBFE7_12</vt:lpwstr>
  </property>
  <property fmtid="{D5CDD505-2E9C-101B-9397-08002B2CF9AE}" pid="3" name="KSOProductBuildVer">
    <vt:lpwstr>3082-12.2.0.13306</vt:lpwstr>
  </property>
</Properties>
</file>