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97" r:id="rId3"/>
    <p:sldId id="314" r:id="rId4"/>
    <p:sldId id="315" r:id="rId5"/>
    <p:sldId id="316" r:id="rId6"/>
    <p:sldId id="317" r:id="rId7"/>
    <p:sldId id="318" r:id="rId8"/>
    <p:sldId id="27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6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3" autoAdjust="0"/>
    <p:restoredTop sz="94660"/>
  </p:normalViewPr>
  <p:slideViewPr>
    <p:cSldViewPr>
      <p:cViewPr varScale="1">
        <p:scale>
          <a:sx n="70" d="100"/>
          <a:sy n="70" d="100"/>
        </p:scale>
        <p:origin x="58" y="1147"/>
      </p:cViewPr>
      <p:guideLst>
        <p:guide orient="horz" pos="2160"/>
        <p:guide pos="361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F:\&#27605;&#19994;&#35774;&#35745;\TOOD-masterv2\TOOD-master\ref_channel&#32467;&#26524;&#20998;&#2651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27605;&#19994;&#35774;&#35745;\TOOD-masterv2\TOOD-master\ref_channel&#32467;&#26524;&#20998;&#2651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27605;&#19994;&#35774;&#35745;\TOOD-masterv2\TOOD-master\ref_sigmoid&#32467;&#26524;&#20998;&#2651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27605;&#19994;&#35774;&#35745;\TOOD-masterv2\TOOD-master\ref_sigmoid&#32467;&#26524;&#20998;&#2651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27605;&#19994;&#35774;&#35745;\TOOD-masterv2\TOOD-master\ref_sigmoid&#32467;&#26524;&#20998;&#2651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27605;&#19994;&#35774;&#35745;\TOOD-masterv2\TOOD-master\ref_sigmoid&#32467;&#26524;&#20998;&#26512;.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性能对比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tx>
            <c:strRef>
              <c:f>Sheet1!$A$2</c:f>
              <c:strCache>
                <c:ptCount val="1"/>
                <c:pt idx="0">
                  <c:v>tood_r50_fpn_1x_coco_ref</c:v>
                </c:pt>
              </c:strCache>
            </c:strRef>
          </c:tx>
          <c:spPr>
            <a:solidFill>
              <a:schemeClr val="accent1"/>
            </a:solidFill>
            <a:ln>
              <a:noFill/>
            </a:ln>
            <a:effectLst/>
          </c:spPr>
          <c:invertIfNegative val="0"/>
          <c:cat>
            <c:strRef>
              <c:f>Sheet1!$B$1:$G$1</c:f>
              <c:strCache>
                <c:ptCount val="6"/>
                <c:pt idx="0">
                  <c:v>AP</c:v>
                </c:pt>
                <c:pt idx="1">
                  <c:v>AP50</c:v>
                </c:pt>
                <c:pt idx="2">
                  <c:v>AP75</c:v>
                </c:pt>
                <c:pt idx="3">
                  <c:v>APs</c:v>
                </c:pt>
                <c:pt idx="4">
                  <c:v>APm</c:v>
                </c:pt>
                <c:pt idx="5">
                  <c:v>APl</c:v>
                </c:pt>
              </c:strCache>
            </c:strRef>
          </c:cat>
          <c:val>
            <c:numRef>
              <c:f>Sheet1!$B$2:$G$2</c:f>
              <c:numCache>
                <c:formatCode>General</c:formatCode>
                <c:ptCount val="6"/>
                <c:pt idx="0">
                  <c:v>0.41499999999999998</c:v>
                </c:pt>
                <c:pt idx="1">
                  <c:v>0.58899999999999997</c:v>
                </c:pt>
                <c:pt idx="2">
                  <c:v>0.45200000000000001</c:v>
                </c:pt>
                <c:pt idx="3">
                  <c:v>0.24099999999999999</c:v>
                </c:pt>
                <c:pt idx="4">
                  <c:v>0.44600000000000001</c:v>
                </c:pt>
                <c:pt idx="5">
                  <c:v>0.55700000000000005</c:v>
                </c:pt>
              </c:numCache>
            </c:numRef>
          </c:val>
          <c:extLst>
            <c:ext xmlns:c16="http://schemas.microsoft.com/office/drawing/2014/chart" uri="{C3380CC4-5D6E-409C-BE32-E72D297353CC}">
              <c16:uniqueId val="{00000000-A26C-445B-88D0-9D586CE08520}"/>
            </c:ext>
          </c:extLst>
        </c:ser>
        <c:ser>
          <c:idx val="1"/>
          <c:order val="1"/>
          <c:tx>
            <c:strRef>
              <c:f>Sheet1!$A$3</c:f>
              <c:strCache>
                <c:ptCount val="1"/>
                <c:pt idx="0">
                  <c:v>tood_r50_fpn_1x_coco_channel</c:v>
                </c:pt>
              </c:strCache>
            </c:strRef>
          </c:tx>
          <c:spPr>
            <a:solidFill>
              <a:schemeClr val="accent2"/>
            </a:solidFill>
            <a:ln>
              <a:noFill/>
            </a:ln>
            <a:effectLst/>
          </c:spPr>
          <c:invertIfNegative val="0"/>
          <c:cat>
            <c:strRef>
              <c:f>Sheet1!$B$1:$G$1</c:f>
              <c:strCache>
                <c:ptCount val="6"/>
                <c:pt idx="0">
                  <c:v>AP</c:v>
                </c:pt>
                <c:pt idx="1">
                  <c:v>AP50</c:v>
                </c:pt>
                <c:pt idx="2">
                  <c:v>AP75</c:v>
                </c:pt>
                <c:pt idx="3">
                  <c:v>APs</c:v>
                </c:pt>
                <c:pt idx="4">
                  <c:v>APm</c:v>
                </c:pt>
                <c:pt idx="5">
                  <c:v>APl</c:v>
                </c:pt>
              </c:strCache>
            </c:strRef>
          </c:cat>
          <c:val>
            <c:numRef>
              <c:f>Sheet1!$B$3:$G$3</c:f>
              <c:numCache>
                <c:formatCode>General</c:formatCode>
                <c:ptCount val="6"/>
                <c:pt idx="0">
                  <c:v>0.41599999999999998</c:v>
                </c:pt>
                <c:pt idx="1">
                  <c:v>0.59099999999999997</c:v>
                </c:pt>
                <c:pt idx="2">
                  <c:v>0.45300000000000001</c:v>
                </c:pt>
                <c:pt idx="3">
                  <c:v>0.246</c:v>
                </c:pt>
                <c:pt idx="4">
                  <c:v>0.44700000000000001</c:v>
                </c:pt>
                <c:pt idx="5">
                  <c:v>0.55300000000000005</c:v>
                </c:pt>
              </c:numCache>
            </c:numRef>
          </c:val>
          <c:extLst>
            <c:ext xmlns:c16="http://schemas.microsoft.com/office/drawing/2014/chart" uri="{C3380CC4-5D6E-409C-BE32-E72D297353CC}">
              <c16:uniqueId val="{00000001-A26C-445B-88D0-9D586CE08520}"/>
            </c:ext>
          </c:extLst>
        </c:ser>
        <c:dLbls>
          <c:showLegendKey val="0"/>
          <c:showVal val="0"/>
          <c:showCatName val="0"/>
          <c:showSerName val="0"/>
          <c:showPercent val="0"/>
          <c:showBubbleSize val="0"/>
        </c:dLbls>
        <c:gapWidth val="182"/>
        <c:axId val="1001252191"/>
        <c:axId val="1001250943"/>
      </c:barChart>
      <c:catAx>
        <c:axId val="10012521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01250943"/>
        <c:crosses val="autoZero"/>
        <c:auto val="1"/>
        <c:lblAlgn val="ctr"/>
        <c:lblOffset val="100"/>
        <c:noMultiLvlLbl val="0"/>
      </c:catAx>
      <c:valAx>
        <c:axId val="10012509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012521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ltLang="zh-CN"/>
              <a:t>MAP</a:t>
            </a:r>
            <a:endParaRPr lang="zh-CN" altLang="en-US"/>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Sheet1!$A$6</c:f>
              <c:strCache>
                <c:ptCount val="1"/>
                <c:pt idx="0">
                  <c:v>tood_r50_fpn_1x_coco_ref_mAP</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Sheet1!$B$5:$I$5</c:f>
              <c:numCache>
                <c:formatCode>General</c:formatCode>
                <c:ptCount val="8"/>
                <c:pt idx="0">
                  <c:v>5</c:v>
                </c:pt>
                <c:pt idx="1">
                  <c:v>6</c:v>
                </c:pt>
                <c:pt idx="2">
                  <c:v>7</c:v>
                </c:pt>
                <c:pt idx="3">
                  <c:v>8</c:v>
                </c:pt>
                <c:pt idx="4">
                  <c:v>9</c:v>
                </c:pt>
                <c:pt idx="5">
                  <c:v>10</c:v>
                </c:pt>
                <c:pt idx="6">
                  <c:v>11</c:v>
                </c:pt>
                <c:pt idx="7">
                  <c:v>12</c:v>
                </c:pt>
              </c:numCache>
            </c:numRef>
          </c:cat>
          <c:val>
            <c:numRef>
              <c:f>Sheet1!$B$6:$I$6</c:f>
              <c:numCache>
                <c:formatCode>General</c:formatCode>
                <c:ptCount val="8"/>
                <c:pt idx="0">
                  <c:v>0.33500000000000002</c:v>
                </c:pt>
                <c:pt idx="1">
                  <c:v>0.34899999999999998</c:v>
                </c:pt>
                <c:pt idx="2">
                  <c:v>0.36299999999999999</c:v>
                </c:pt>
                <c:pt idx="3">
                  <c:v>0.36699999999999999</c:v>
                </c:pt>
                <c:pt idx="4">
                  <c:v>0.40799999999999997</c:v>
                </c:pt>
                <c:pt idx="5">
                  <c:v>0.41099999999999998</c:v>
                </c:pt>
                <c:pt idx="6">
                  <c:v>0.41199999999999998</c:v>
                </c:pt>
                <c:pt idx="7">
                  <c:v>0.41499999999999998</c:v>
                </c:pt>
              </c:numCache>
            </c:numRef>
          </c:val>
          <c:smooth val="0"/>
          <c:extLst>
            <c:ext xmlns:c16="http://schemas.microsoft.com/office/drawing/2014/chart" uri="{C3380CC4-5D6E-409C-BE32-E72D297353CC}">
              <c16:uniqueId val="{00000000-C35E-40EE-A523-1D984FB5F31E}"/>
            </c:ext>
          </c:extLst>
        </c:ser>
        <c:ser>
          <c:idx val="1"/>
          <c:order val="1"/>
          <c:tx>
            <c:strRef>
              <c:f>Sheet1!$A$7</c:f>
              <c:strCache>
                <c:ptCount val="1"/>
                <c:pt idx="0">
                  <c:v>tood_r50_fpn_1x_coco_channel_mAP</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Sheet1!$B$5:$I$5</c:f>
              <c:numCache>
                <c:formatCode>General</c:formatCode>
                <c:ptCount val="8"/>
                <c:pt idx="0">
                  <c:v>5</c:v>
                </c:pt>
                <c:pt idx="1">
                  <c:v>6</c:v>
                </c:pt>
                <c:pt idx="2">
                  <c:v>7</c:v>
                </c:pt>
                <c:pt idx="3">
                  <c:v>8</c:v>
                </c:pt>
                <c:pt idx="4">
                  <c:v>9</c:v>
                </c:pt>
                <c:pt idx="5">
                  <c:v>10</c:v>
                </c:pt>
                <c:pt idx="6">
                  <c:v>11</c:v>
                </c:pt>
                <c:pt idx="7">
                  <c:v>12</c:v>
                </c:pt>
              </c:numCache>
            </c:numRef>
          </c:cat>
          <c:val>
            <c:numRef>
              <c:f>Sheet1!$B$7:$I$7</c:f>
              <c:numCache>
                <c:formatCode>General</c:formatCode>
                <c:ptCount val="8"/>
                <c:pt idx="0">
                  <c:v>0.33800000000000002</c:v>
                </c:pt>
                <c:pt idx="1">
                  <c:v>0.34899999999999998</c:v>
                </c:pt>
                <c:pt idx="2">
                  <c:v>0.36499999999999999</c:v>
                </c:pt>
                <c:pt idx="3">
                  <c:v>0.36499999999999999</c:v>
                </c:pt>
                <c:pt idx="4">
                  <c:v>0.40899999999999997</c:v>
                </c:pt>
                <c:pt idx="5">
                  <c:v>0.41099999999999998</c:v>
                </c:pt>
                <c:pt idx="6">
                  <c:v>0.41399999999999998</c:v>
                </c:pt>
                <c:pt idx="7">
                  <c:v>0.41599999999999998</c:v>
                </c:pt>
              </c:numCache>
            </c:numRef>
          </c:val>
          <c:smooth val="0"/>
          <c:extLst>
            <c:ext xmlns:c16="http://schemas.microsoft.com/office/drawing/2014/chart" uri="{C3380CC4-5D6E-409C-BE32-E72D297353CC}">
              <c16:uniqueId val="{00000001-C35E-40EE-A523-1D984FB5F31E}"/>
            </c:ext>
          </c:extLst>
        </c:ser>
        <c:dLbls>
          <c:showLegendKey val="0"/>
          <c:showVal val="0"/>
          <c:showCatName val="0"/>
          <c:showSerName val="0"/>
          <c:showPercent val="0"/>
          <c:showBubbleSize val="0"/>
        </c:dLbls>
        <c:marker val="1"/>
        <c:smooth val="0"/>
        <c:axId val="1308335503"/>
        <c:axId val="1308332591"/>
      </c:lineChart>
      <c:catAx>
        <c:axId val="13083355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308332591"/>
        <c:crosses val="autoZero"/>
        <c:auto val="1"/>
        <c:lblAlgn val="ctr"/>
        <c:lblOffset val="100"/>
        <c:noMultiLvlLbl val="0"/>
      </c:catAx>
      <c:valAx>
        <c:axId val="1308332591"/>
        <c:scaling>
          <c:orientation val="minMax"/>
          <c:max val="0.42000000000000004"/>
          <c:min val="0.33000000000000007"/>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0833550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Result</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Sheet1!$A$2</c:f>
              <c:strCache>
                <c:ptCount val="1"/>
                <c:pt idx="0">
                  <c:v>tood_r50_fpn_1x_coco_ref</c:v>
                </c:pt>
              </c:strCache>
            </c:strRef>
          </c:tx>
          <c:spPr>
            <a:solidFill>
              <a:schemeClr val="bg1">
                <a:lumMod val="65000"/>
              </a:schemeClr>
            </a:solidFill>
            <a:ln>
              <a:noFill/>
            </a:ln>
            <a:effectLst/>
          </c:spPr>
          <c:invertIfNegative val="0"/>
          <c:cat>
            <c:strRef>
              <c:f>Sheet1!$B$1:$G$1</c:f>
              <c:strCache>
                <c:ptCount val="6"/>
                <c:pt idx="0">
                  <c:v>AP</c:v>
                </c:pt>
                <c:pt idx="1">
                  <c:v>AP50</c:v>
                </c:pt>
                <c:pt idx="2">
                  <c:v>AP75</c:v>
                </c:pt>
                <c:pt idx="3">
                  <c:v>APs</c:v>
                </c:pt>
                <c:pt idx="4">
                  <c:v>APm</c:v>
                </c:pt>
                <c:pt idx="5">
                  <c:v>APl</c:v>
                </c:pt>
              </c:strCache>
            </c:strRef>
          </c:cat>
          <c:val>
            <c:numRef>
              <c:f>Sheet1!$B$2:$G$2</c:f>
              <c:numCache>
                <c:formatCode>General</c:formatCode>
                <c:ptCount val="6"/>
                <c:pt idx="0">
                  <c:v>0.41499999999999998</c:v>
                </c:pt>
                <c:pt idx="1">
                  <c:v>0.58899999999999997</c:v>
                </c:pt>
                <c:pt idx="2">
                  <c:v>0.45200000000000001</c:v>
                </c:pt>
                <c:pt idx="3">
                  <c:v>0.24099999999999999</c:v>
                </c:pt>
                <c:pt idx="4">
                  <c:v>0.44600000000000001</c:v>
                </c:pt>
                <c:pt idx="5">
                  <c:v>0.55700000000000005</c:v>
                </c:pt>
              </c:numCache>
            </c:numRef>
          </c:val>
          <c:extLst>
            <c:ext xmlns:c16="http://schemas.microsoft.com/office/drawing/2014/chart" uri="{C3380CC4-5D6E-409C-BE32-E72D297353CC}">
              <c16:uniqueId val="{00000000-FD9B-4209-87E9-DE09F59C4797}"/>
            </c:ext>
          </c:extLst>
        </c:ser>
        <c:ser>
          <c:idx val="1"/>
          <c:order val="1"/>
          <c:tx>
            <c:strRef>
              <c:f>Sheet1!$A$3</c:f>
              <c:strCache>
                <c:ptCount val="1"/>
                <c:pt idx="0">
                  <c:v>tood_r50_fpn_1x_coco_sig</c:v>
                </c:pt>
              </c:strCache>
            </c:strRef>
          </c:tx>
          <c:spPr>
            <a:solidFill>
              <a:schemeClr val="accent2"/>
            </a:solidFill>
            <a:ln>
              <a:noFill/>
            </a:ln>
            <a:effectLst/>
          </c:spPr>
          <c:invertIfNegative val="0"/>
          <c:cat>
            <c:strRef>
              <c:f>Sheet1!$B$1:$G$1</c:f>
              <c:strCache>
                <c:ptCount val="6"/>
                <c:pt idx="0">
                  <c:v>AP</c:v>
                </c:pt>
                <c:pt idx="1">
                  <c:v>AP50</c:v>
                </c:pt>
                <c:pt idx="2">
                  <c:v>AP75</c:v>
                </c:pt>
                <c:pt idx="3">
                  <c:v>APs</c:v>
                </c:pt>
                <c:pt idx="4">
                  <c:v>APm</c:v>
                </c:pt>
                <c:pt idx="5">
                  <c:v>APl</c:v>
                </c:pt>
              </c:strCache>
            </c:strRef>
          </c:cat>
          <c:val>
            <c:numRef>
              <c:f>Sheet1!$B$3:$G$3</c:f>
              <c:numCache>
                <c:formatCode>General</c:formatCode>
                <c:ptCount val="6"/>
                <c:pt idx="0">
                  <c:v>0.41399999999999998</c:v>
                </c:pt>
                <c:pt idx="1">
                  <c:v>0.58699999999999997</c:v>
                </c:pt>
                <c:pt idx="2">
                  <c:v>0.44900000000000001</c:v>
                </c:pt>
                <c:pt idx="3">
                  <c:v>0.24199999999999999</c:v>
                </c:pt>
                <c:pt idx="4">
                  <c:v>0.44500000000000001</c:v>
                </c:pt>
                <c:pt idx="5">
                  <c:v>0.55700000000000005</c:v>
                </c:pt>
              </c:numCache>
            </c:numRef>
          </c:val>
          <c:extLst>
            <c:ext xmlns:c16="http://schemas.microsoft.com/office/drawing/2014/chart" uri="{C3380CC4-5D6E-409C-BE32-E72D297353CC}">
              <c16:uniqueId val="{00000001-FD9B-4209-87E9-DE09F59C4797}"/>
            </c:ext>
          </c:extLst>
        </c:ser>
        <c:ser>
          <c:idx val="2"/>
          <c:order val="2"/>
          <c:tx>
            <c:strRef>
              <c:f>Sheet1!$A$4</c:f>
              <c:strCache>
                <c:ptCount val="1"/>
                <c:pt idx="0">
                  <c:v>tood_r50_fpn_1x_coco_disloss</c:v>
                </c:pt>
              </c:strCache>
            </c:strRef>
          </c:tx>
          <c:spPr>
            <a:solidFill>
              <a:schemeClr val="accent1">
                <a:lumMod val="75000"/>
              </a:schemeClr>
            </a:solidFill>
            <a:ln>
              <a:noFill/>
            </a:ln>
            <a:effectLst/>
          </c:spPr>
          <c:invertIfNegative val="0"/>
          <c:cat>
            <c:strRef>
              <c:f>Sheet1!$B$1:$G$1</c:f>
              <c:strCache>
                <c:ptCount val="6"/>
                <c:pt idx="0">
                  <c:v>AP</c:v>
                </c:pt>
                <c:pt idx="1">
                  <c:v>AP50</c:v>
                </c:pt>
                <c:pt idx="2">
                  <c:v>AP75</c:v>
                </c:pt>
                <c:pt idx="3">
                  <c:v>APs</c:v>
                </c:pt>
                <c:pt idx="4">
                  <c:v>APm</c:v>
                </c:pt>
                <c:pt idx="5">
                  <c:v>APl</c:v>
                </c:pt>
              </c:strCache>
            </c:strRef>
          </c:cat>
          <c:val>
            <c:numRef>
              <c:f>Sheet1!$B$4:$G$4</c:f>
              <c:numCache>
                <c:formatCode>General</c:formatCode>
                <c:ptCount val="6"/>
                <c:pt idx="0">
                  <c:v>0.41599999999999998</c:v>
                </c:pt>
                <c:pt idx="1">
                  <c:v>0.59</c:v>
                </c:pt>
                <c:pt idx="2">
                  <c:v>0.44900000000000001</c:v>
                </c:pt>
                <c:pt idx="3">
                  <c:v>0.246</c:v>
                </c:pt>
                <c:pt idx="4">
                  <c:v>0.44900000000000001</c:v>
                </c:pt>
                <c:pt idx="5">
                  <c:v>0.54900000000000004</c:v>
                </c:pt>
              </c:numCache>
            </c:numRef>
          </c:val>
          <c:extLst>
            <c:ext xmlns:c16="http://schemas.microsoft.com/office/drawing/2014/chart" uri="{C3380CC4-5D6E-409C-BE32-E72D297353CC}">
              <c16:uniqueId val="{00000002-FD9B-4209-87E9-DE09F59C4797}"/>
            </c:ext>
          </c:extLst>
        </c:ser>
        <c:dLbls>
          <c:showLegendKey val="0"/>
          <c:showVal val="0"/>
          <c:showCatName val="0"/>
          <c:showSerName val="0"/>
          <c:showPercent val="0"/>
          <c:showBubbleSize val="0"/>
        </c:dLbls>
        <c:gapWidth val="219"/>
        <c:overlap val="-27"/>
        <c:axId val="1026274256"/>
        <c:axId val="1026275920"/>
      </c:barChart>
      <c:catAx>
        <c:axId val="1026274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6275920"/>
        <c:crosses val="autoZero"/>
        <c:auto val="1"/>
        <c:lblAlgn val="ctr"/>
        <c:lblOffset val="100"/>
        <c:noMultiLvlLbl val="0"/>
      </c:catAx>
      <c:valAx>
        <c:axId val="1026275920"/>
        <c:scaling>
          <c:orientation val="minMax"/>
          <c:max val="0.60000000000000009"/>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6274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ltLang="zh-CN"/>
              <a:t>map</a:t>
            </a:r>
            <a:endParaRPr lang="zh-CN"/>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Sheet1!$A$6</c:f>
              <c:strCache>
                <c:ptCount val="1"/>
                <c:pt idx="0">
                  <c:v>tood_r50_fpn_1x_coco_ref_mAP</c:v>
                </c:pt>
              </c:strCache>
            </c:strRef>
          </c:tx>
          <c:spPr>
            <a:ln w="22225" cap="rnd">
              <a:solidFill>
                <a:schemeClr val="bg1">
                  <a:lumMod val="65000"/>
                </a:schemeClr>
              </a:solidFill>
              <a:round/>
            </a:ln>
            <a:effectLst/>
          </c:spPr>
          <c:marker>
            <c:symbol val="diamond"/>
            <c:size val="6"/>
            <c:spPr>
              <a:solidFill>
                <a:schemeClr val="bg1">
                  <a:lumMod val="65000"/>
                </a:schemeClr>
              </a:solidFill>
              <a:ln w="9525">
                <a:solidFill>
                  <a:schemeClr val="bg1">
                    <a:lumMod val="65000"/>
                  </a:schemeClr>
                </a:solidFill>
                <a:round/>
              </a:ln>
              <a:effectLst/>
            </c:spPr>
          </c:marker>
          <c:cat>
            <c:numRef>
              <c:f>Sheet1!$B$5:$I$5</c:f>
              <c:numCache>
                <c:formatCode>General</c:formatCode>
                <c:ptCount val="8"/>
                <c:pt idx="0">
                  <c:v>5</c:v>
                </c:pt>
                <c:pt idx="1">
                  <c:v>6</c:v>
                </c:pt>
                <c:pt idx="2">
                  <c:v>7</c:v>
                </c:pt>
                <c:pt idx="3">
                  <c:v>8</c:v>
                </c:pt>
                <c:pt idx="4">
                  <c:v>9</c:v>
                </c:pt>
                <c:pt idx="5">
                  <c:v>10</c:v>
                </c:pt>
                <c:pt idx="6">
                  <c:v>11</c:v>
                </c:pt>
                <c:pt idx="7">
                  <c:v>12</c:v>
                </c:pt>
              </c:numCache>
            </c:numRef>
          </c:cat>
          <c:val>
            <c:numRef>
              <c:f>Sheet1!$B$6:$I$6</c:f>
              <c:numCache>
                <c:formatCode>General</c:formatCode>
                <c:ptCount val="8"/>
                <c:pt idx="0">
                  <c:v>0.33500000000000002</c:v>
                </c:pt>
                <c:pt idx="1">
                  <c:v>0.34899999999999998</c:v>
                </c:pt>
                <c:pt idx="2">
                  <c:v>0.36299999999999999</c:v>
                </c:pt>
                <c:pt idx="3">
                  <c:v>0.36699999999999999</c:v>
                </c:pt>
                <c:pt idx="4">
                  <c:v>0.40799999999999997</c:v>
                </c:pt>
                <c:pt idx="5">
                  <c:v>0.41099999999999998</c:v>
                </c:pt>
                <c:pt idx="6">
                  <c:v>0.41199999999999998</c:v>
                </c:pt>
                <c:pt idx="7">
                  <c:v>0.41499999999999998</c:v>
                </c:pt>
              </c:numCache>
            </c:numRef>
          </c:val>
          <c:smooth val="0"/>
          <c:extLst>
            <c:ext xmlns:c16="http://schemas.microsoft.com/office/drawing/2014/chart" uri="{C3380CC4-5D6E-409C-BE32-E72D297353CC}">
              <c16:uniqueId val="{00000000-818C-425A-828D-6EF365DB14EC}"/>
            </c:ext>
          </c:extLst>
        </c:ser>
        <c:ser>
          <c:idx val="1"/>
          <c:order val="1"/>
          <c:tx>
            <c:strRef>
              <c:f>Sheet1!$A$7</c:f>
              <c:strCache>
                <c:ptCount val="1"/>
                <c:pt idx="0">
                  <c:v>tood_r50_fpn_1x_coco_sig_mAP</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Sheet1!$B$5:$I$5</c:f>
              <c:numCache>
                <c:formatCode>General</c:formatCode>
                <c:ptCount val="8"/>
                <c:pt idx="0">
                  <c:v>5</c:v>
                </c:pt>
                <c:pt idx="1">
                  <c:v>6</c:v>
                </c:pt>
                <c:pt idx="2">
                  <c:v>7</c:v>
                </c:pt>
                <c:pt idx="3">
                  <c:v>8</c:v>
                </c:pt>
                <c:pt idx="4">
                  <c:v>9</c:v>
                </c:pt>
                <c:pt idx="5">
                  <c:v>10</c:v>
                </c:pt>
                <c:pt idx="6">
                  <c:v>11</c:v>
                </c:pt>
                <c:pt idx="7">
                  <c:v>12</c:v>
                </c:pt>
              </c:numCache>
            </c:numRef>
          </c:cat>
          <c:val>
            <c:numRef>
              <c:f>Sheet1!$B$7:$I$7</c:f>
              <c:numCache>
                <c:formatCode>General</c:formatCode>
                <c:ptCount val="8"/>
                <c:pt idx="0">
                  <c:v>0.34200000000000003</c:v>
                </c:pt>
                <c:pt idx="1">
                  <c:v>0.34699999999999998</c:v>
                </c:pt>
                <c:pt idx="2">
                  <c:v>0.35899999999999999</c:v>
                </c:pt>
                <c:pt idx="3">
                  <c:v>0.36199999999999999</c:v>
                </c:pt>
                <c:pt idx="4">
                  <c:v>0.40799999999999997</c:v>
                </c:pt>
                <c:pt idx="5">
                  <c:v>0.41</c:v>
                </c:pt>
                <c:pt idx="6">
                  <c:v>0.41299999999999998</c:v>
                </c:pt>
                <c:pt idx="7">
                  <c:v>0.41399999999999998</c:v>
                </c:pt>
              </c:numCache>
            </c:numRef>
          </c:val>
          <c:smooth val="0"/>
          <c:extLst>
            <c:ext xmlns:c16="http://schemas.microsoft.com/office/drawing/2014/chart" uri="{C3380CC4-5D6E-409C-BE32-E72D297353CC}">
              <c16:uniqueId val="{00000001-818C-425A-828D-6EF365DB14EC}"/>
            </c:ext>
          </c:extLst>
        </c:ser>
        <c:ser>
          <c:idx val="2"/>
          <c:order val="2"/>
          <c:tx>
            <c:strRef>
              <c:f>Sheet1!$A$8</c:f>
              <c:strCache>
                <c:ptCount val="1"/>
                <c:pt idx="0">
                  <c:v>tood_r50_fpn_1x_coco_disloss_mAP</c:v>
                </c:pt>
              </c:strCache>
            </c:strRef>
          </c:tx>
          <c:spPr>
            <a:ln w="22225" cap="rnd">
              <a:solidFill>
                <a:schemeClr val="accent1">
                  <a:lumMod val="75000"/>
                </a:schemeClr>
              </a:solidFill>
              <a:round/>
            </a:ln>
            <a:effectLst/>
          </c:spPr>
          <c:marker>
            <c:symbol val="triangle"/>
            <c:size val="6"/>
            <c:spPr>
              <a:solidFill>
                <a:schemeClr val="accent1">
                  <a:lumMod val="75000"/>
                </a:schemeClr>
              </a:solidFill>
              <a:ln w="9525">
                <a:solidFill>
                  <a:schemeClr val="accent1">
                    <a:lumMod val="75000"/>
                  </a:schemeClr>
                </a:solidFill>
                <a:round/>
              </a:ln>
              <a:effectLst/>
            </c:spPr>
          </c:marker>
          <c:cat>
            <c:numRef>
              <c:f>Sheet1!$B$5:$I$5</c:f>
              <c:numCache>
                <c:formatCode>General</c:formatCode>
                <c:ptCount val="8"/>
                <c:pt idx="0">
                  <c:v>5</c:v>
                </c:pt>
                <c:pt idx="1">
                  <c:v>6</c:v>
                </c:pt>
                <c:pt idx="2">
                  <c:v>7</c:v>
                </c:pt>
                <c:pt idx="3">
                  <c:v>8</c:v>
                </c:pt>
                <c:pt idx="4">
                  <c:v>9</c:v>
                </c:pt>
                <c:pt idx="5">
                  <c:v>10</c:v>
                </c:pt>
                <c:pt idx="6">
                  <c:v>11</c:v>
                </c:pt>
                <c:pt idx="7">
                  <c:v>12</c:v>
                </c:pt>
              </c:numCache>
            </c:numRef>
          </c:cat>
          <c:val>
            <c:numRef>
              <c:f>Sheet1!$B$8:$I$8</c:f>
              <c:numCache>
                <c:formatCode>General</c:formatCode>
                <c:ptCount val="8"/>
                <c:pt idx="0">
                  <c:v>0.33700000000000002</c:v>
                </c:pt>
                <c:pt idx="1">
                  <c:v>0.35499999999999998</c:v>
                </c:pt>
                <c:pt idx="2">
                  <c:v>0.35599999999999998</c:v>
                </c:pt>
                <c:pt idx="3">
                  <c:v>0.371</c:v>
                </c:pt>
                <c:pt idx="4">
                  <c:v>0.40899999999999997</c:v>
                </c:pt>
                <c:pt idx="5">
                  <c:v>0.41099999999999998</c:v>
                </c:pt>
                <c:pt idx="6">
                  <c:v>0.41299999999999998</c:v>
                </c:pt>
                <c:pt idx="7">
                  <c:v>0.41599999999999998</c:v>
                </c:pt>
              </c:numCache>
            </c:numRef>
          </c:val>
          <c:smooth val="0"/>
          <c:extLst>
            <c:ext xmlns:c16="http://schemas.microsoft.com/office/drawing/2014/chart" uri="{C3380CC4-5D6E-409C-BE32-E72D297353CC}">
              <c16:uniqueId val="{00000002-818C-425A-828D-6EF365DB14EC}"/>
            </c:ext>
          </c:extLst>
        </c:ser>
        <c:dLbls>
          <c:showLegendKey val="0"/>
          <c:showVal val="0"/>
          <c:showCatName val="0"/>
          <c:showSerName val="0"/>
          <c:showPercent val="0"/>
          <c:showBubbleSize val="0"/>
        </c:dLbls>
        <c:marker val="1"/>
        <c:smooth val="0"/>
        <c:axId val="1078556896"/>
        <c:axId val="1078559392"/>
      </c:lineChart>
      <c:catAx>
        <c:axId val="10785568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078559392"/>
        <c:crosses val="autoZero"/>
        <c:auto val="1"/>
        <c:lblAlgn val="ctr"/>
        <c:lblOffset val="100"/>
        <c:noMultiLvlLbl val="0"/>
      </c:catAx>
      <c:valAx>
        <c:axId val="1078559392"/>
        <c:scaling>
          <c:orientation val="minMax"/>
          <c:max val="0.41600000000000004"/>
          <c:min val="0.33500000000000008"/>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85568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ltLang="zh-CN"/>
              <a:t>map_75</a:t>
            </a:r>
            <a:endParaRPr lang="zh-CN"/>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Sheet1!$A$14</c:f>
              <c:strCache>
                <c:ptCount val="1"/>
                <c:pt idx="0">
                  <c:v>tood_r50_fpn_1x_coco_ref_mAP_75</c:v>
                </c:pt>
              </c:strCache>
            </c:strRef>
          </c:tx>
          <c:spPr>
            <a:ln w="22225" cap="rnd">
              <a:solidFill>
                <a:schemeClr val="bg1">
                  <a:lumMod val="65000"/>
                </a:schemeClr>
              </a:solidFill>
              <a:round/>
            </a:ln>
            <a:effectLst/>
          </c:spPr>
          <c:marker>
            <c:symbol val="diamond"/>
            <c:size val="6"/>
            <c:spPr>
              <a:solidFill>
                <a:schemeClr val="bg1">
                  <a:lumMod val="65000"/>
                </a:schemeClr>
              </a:solidFill>
              <a:ln w="9525">
                <a:solidFill>
                  <a:schemeClr val="bg1">
                    <a:lumMod val="65000"/>
                  </a:schemeClr>
                </a:solidFill>
                <a:round/>
              </a:ln>
              <a:effectLst/>
            </c:spPr>
          </c:marker>
          <c:cat>
            <c:numRef>
              <c:f>Sheet1!$B$13:$I$13</c:f>
              <c:numCache>
                <c:formatCode>General</c:formatCode>
                <c:ptCount val="8"/>
                <c:pt idx="0">
                  <c:v>5</c:v>
                </c:pt>
                <c:pt idx="1">
                  <c:v>6</c:v>
                </c:pt>
                <c:pt idx="2">
                  <c:v>7</c:v>
                </c:pt>
                <c:pt idx="3">
                  <c:v>8</c:v>
                </c:pt>
                <c:pt idx="4">
                  <c:v>9</c:v>
                </c:pt>
                <c:pt idx="5">
                  <c:v>10</c:v>
                </c:pt>
                <c:pt idx="6">
                  <c:v>11</c:v>
                </c:pt>
                <c:pt idx="7">
                  <c:v>12</c:v>
                </c:pt>
              </c:numCache>
            </c:numRef>
          </c:cat>
          <c:val>
            <c:numRef>
              <c:f>Sheet1!$B$14:$I$14</c:f>
              <c:numCache>
                <c:formatCode>General</c:formatCode>
                <c:ptCount val="8"/>
                <c:pt idx="0">
                  <c:v>0.36</c:v>
                </c:pt>
                <c:pt idx="1">
                  <c:v>0.379</c:v>
                </c:pt>
                <c:pt idx="2">
                  <c:v>0.39100000000000001</c:v>
                </c:pt>
                <c:pt idx="3">
                  <c:v>0.39800000000000002</c:v>
                </c:pt>
                <c:pt idx="4">
                  <c:v>0.443</c:v>
                </c:pt>
                <c:pt idx="5">
                  <c:v>0.44600000000000001</c:v>
                </c:pt>
                <c:pt idx="6">
                  <c:v>0.44800000000000001</c:v>
                </c:pt>
                <c:pt idx="7">
                  <c:v>0.45200000000000001</c:v>
                </c:pt>
              </c:numCache>
            </c:numRef>
          </c:val>
          <c:smooth val="0"/>
          <c:extLst>
            <c:ext xmlns:c16="http://schemas.microsoft.com/office/drawing/2014/chart" uri="{C3380CC4-5D6E-409C-BE32-E72D297353CC}">
              <c16:uniqueId val="{00000000-676F-4A34-A927-59A7B85003A5}"/>
            </c:ext>
          </c:extLst>
        </c:ser>
        <c:ser>
          <c:idx val="1"/>
          <c:order val="1"/>
          <c:tx>
            <c:strRef>
              <c:f>Sheet1!$A$15</c:f>
              <c:strCache>
                <c:ptCount val="1"/>
                <c:pt idx="0">
                  <c:v>tood_r50_fpn_1x_coco_sig_mAP_75</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Sheet1!$B$13:$I$13</c:f>
              <c:numCache>
                <c:formatCode>General</c:formatCode>
                <c:ptCount val="8"/>
                <c:pt idx="0">
                  <c:v>5</c:v>
                </c:pt>
                <c:pt idx="1">
                  <c:v>6</c:v>
                </c:pt>
                <c:pt idx="2">
                  <c:v>7</c:v>
                </c:pt>
                <c:pt idx="3">
                  <c:v>8</c:v>
                </c:pt>
                <c:pt idx="4">
                  <c:v>9</c:v>
                </c:pt>
                <c:pt idx="5">
                  <c:v>10</c:v>
                </c:pt>
                <c:pt idx="6">
                  <c:v>11</c:v>
                </c:pt>
                <c:pt idx="7">
                  <c:v>12</c:v>
                </c:pt>
              </c:numCache>
            </c:numRef>
          </c:cat>
          <c:val>
            <c:numRef>
              <c:f>Sheet1!$B$15:$I$15</c:f>
              <c:numCache>
                <c:formatCode>General</c:formatCode>
                <c:ptCount val="8"/>
                <c:pt idx="0">
                  <c:v>0.36799999999999999</c:v>
                </c:pt>
                <c:pt idx="1">
                  <c:v>0.376</c:v>
                </c:pt>
                <c:pt idx="2">
                  <c:v>0.39100000000000001</c:v>
                </c:pt>
                <c:pt idx="3">
                  <c:v>0.39200000000000002</c:v>
                </c:pt>
                <c:pt idx="4">
                  <c:v>0.442</c:v>
                </c:pt>
                <c:pt idx="5">
                  <c:v>0.443</c:v>
                </c:pt>
                <c:pt idx="6">
                  <c:v>0.44900000000000001</c:v>
                </c:pt>
                <c:pt idx="7">
                  <c:v>0.44900000000000001</c:v>
                </c:pt>
              </c:numCache>
            </c:numRef>
          </c:val>
          <c:smooth val="0"/>
          <c:extLst>
            <c:ext xmlns:c16="http://schemas.microsoft.com/office/drawing/2014/chart" uri="{C3380CC4-5D6E-409C-BE32-E72D297353CC}">
              <c16:uniqueId val="{00000001-676F-4A34-A927-59A7B85003A5}"/>
            </c:ext>
          </c:extLst>
        </c:ser>
        <c:ser>
          <c:idx val="2"/>
          <c:order val="2"/>
          <c:tx>
            <c:strRef>
              <c:f>Sheet1!$A$16</c:f>
              <c:strCache>
                <c:ptCount val="1"/>
                <c:pt idx="0">
                  <c:v>tood_r50_fpn_1x_coco_disloss_mAP_75</c:v>
                </c:pt>
              </c:strCache>
            </c:strRef>
          </c:tx>
          <c:spPr>
            <a:ln w="22225" cap="rnd">
              <a:solidFill>
                <a:schemeClr val="accent1">
                  <a:lumMod val="75000"/>
                </a:schemeClr>
              </a:solidFill>
              <a:round/>
            </a:ln>
            <a:effectLst/>
          </c:spPr>
          <c:marker>
            <c:symbol val="triangle"/>
            <c:size val="6"/>
            <c:spPr>
              <a:solidFill>
                <a:schemeClr val="accent1">
                  <a:lumMod val="75000"/>
                </a:schemeClr>
              </a:solidFill>
              <a:ln w="9525">
                <a:solidFill>
                  <a:schemeClr val="accent1">
                    <a:lumMod val="75000"/>
                  </a:schemeClr>
                </a:solidFill>
                <a:round/>
              </a:ln>
              <a:effectLst/>
            </c:spPr>
          </c:marker>
          <c:cat>
            <c:numRef>
              <c:f>Sheet1!$B$13:$I$13</c:f>
              <c:numCache>
                <c:formatCode>General</c:formatCode>
                <c:ptCount val="8"/>
                <c:pt idx="0">
                  <c:v>5</c:v>
                </c:pt>
                <c:pt idx="1">
                  <c:v>6</c:v>
                </c:pt>
                <c:pt idx="2">
                  <c:v>7</c:v>
                </c:pt>
                <c:pt idx="3">
                  <c:v>8</c:v>
                </c:pt>
                <c:pt idx="4">
                  <c:v>9</c:v>
                </c:pt>
                <c:pt idx="5">
                  <c:v>10</c:v>
                </c:pt>
                <c:pt idx="6">
                  <c:v>11</c:v>
                </c:pt>
                <c:pt idx="7">
                  <c:v>12</c:v>
                </c:pt>
              </c:numCache>
            </c:numRef>
          </c:cat>
          <c:val>
            <c:numRef>
              <c:f>Sheet1!$B$16:$I$16</c:f>
              <c:numCache>
                <c:formatCode>General</c:formatCode>
                <c:ptCount val="8"/>
                <c:pt idx="0">
                  <c:v>0.36399999999999999</c:v>
                </c:pt>
                <c:pt idx="1">
                  <c:v>0.38300000000000001</c:v>
                </c:pt>
                <c:pt idx="2">
                  <c:v>0.38500000000000001</c:v>
                </c:pt>
                <c:pt idx="3">
                  <c:v>0.4</c:v>
                </c:pt>
                <c:pt idx="4">
                  <c:v>0.443</c:v>
                </c:pt>
                <c:pt idx="5">
                  <c:v>0.44500000000000001</c:v>
                </c:pt>
                <c:pt idx="6">
                  <c:v>0.44500000000000001</c:v>
                </c:pt>
                <c:pt idx="7">
                  <c:v>0.44900000000000001</c:v>
                </c:pt>
              </c:numCache>
            </c:numRef>
          </c:val>
          <c:smooth val="0"/>
          <c:extLst>
            <c:ext xmlns:c16="http://schemas.microsoft.com/office/drawing/2014/chart" uri="{C3380CC4-5D6E-409C-BE32-E72D297353CC}">
              <c16:uniqueId val="{00000002-676F-4A34-A927-59A7B85003A5}"/>
            </c:ext>
          </c:extLst>
        </c:ser>
        <c:dLbls>
          <c:showLegendKey val="0"/>
          <c:showVal val="0"/>
          <c:showCatName val="0"/>
          <c:showSerName val="0"/>
          <c:showPercent val="0"/>
          <c:showBubbleSize val="0"/>
        </c:dLbls>
        <c:marker val="1"/>
        <c:smooth val="0"/>
        <c:axId val="979723344"/>
        <c:axId val="979722928"/>
      </c:lineChart>
      <c:catAx>
        <c:axId val="9797233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979722928"/>
        <c:crosses val="autoZero"/>
        <c:auto val="1"/>
        <c:lblAlgn val="ctr"/>
        <c:lblOffset val="100"/>
        <c:noMultiLvlLbl val="0"/>
      </c:catAx>
      <c:valAx>
        <c:axId val="979722928"/>
        <c:scaling>
          <c:orientation val="minMax"/>
          <c:max val="0.45200000000000001"/>
          <c:min val="0.36000000000000004"/>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79723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ltLang="zh-CN"/>
              <a:t>map_s</a:t>
            </a:r>
            <a:endParaRPr lang="zh-CN"/>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Sheet1!$A$18</c:f>
              <c:strCache>
                <c:ptCount val="1"/>
                <c:pt idx="0">
                  <c:v>tood_r50_fpn_1x_coco_ref_mAP_s</c:v>
                </c:pt>
              </c:strCache>
            </c:strRef>
          </c:tx>
          <c:spPr>
            <a:ln w="22225" cap="rnd">
              <a:solidFill>
                <a:schemeClr val="bg1">
                  <a:lumMod val="65000"/>
                </a:schemeClr>
              </a:solidFill>
              <a:round/>
            </a:ln>
            <a:effectLst/>
          </c:spPr>
          <c:marker>
            <c:symbol val="diamond"/>
            <c:size val="6"/>
            <c:spPr>
              <a:solidFill>
                <a:schemeClr val="bg1">
                  <a:lumMod val="65000"/>
                </a:schemeClr>
              </a:solidFill>
              <a:ln w="9525">
                <a:solidFill>
                  <a:schemeClr val="bg1">
                    <a:lumMod val="65000"/>
                  </a:schemeClr>
                </a:solidFill>
                <a:round/>
              </a:ln>
              <a:effectLst/>
            </c:spPr>
          </c:marker>
          <c:cat>
            <c:numRef>
              <c:f>Sheet1!$B$17:$I$17</c:f>
              <c:numCache>
                <c:formatCode>General</c:formatCode>
                <c:ptCount val="8"/>
                <c:pt idx="0">
                  <c:v>5</c:v>
                </c:pt>
                <c:pt idx="1">
                  <c:v>6</c:v>
                </c:pt>
                <c:pt idx="2">
                  <c:v>7</c:v>
                </c:pt>
                <c:pt idx="3">
                  <c:v>8</c:v>
                </c:pt>
                <c:pt idx="4">
                  <c:v>9</c:v>
                </c:pt>
                <c:pt idx="5">
                  <c:v>10</c:v>
                </c:pt>
                <c:pt idx="6">
                  <c:v>11</c:v>
                </c:pt>
                <c:pt idx="7">
                  <c:v>12</c:v>
                </c:pt>
              </c:numCache>
            </c:numRef>
          </c:cat>
          <c:val>
            <c:numRef>
              <c:f>Sheet1!$B$18:$I$18</c:f>
              <c:numCache>
                <c:formatCode>General</c:formatCode>
                <c:ptCount val="8"/>
                <c:pt idx="0">
                  <c:v>0.183</c:v>
                </c:pt>
                <c:pt idx="1">
                  <c:v>0.20399999999999999</c:v>
                </c:pt>
                <c:pt idx="2">
                  <c:v>0.20300000000000001</c:v>
                </c:pt>
                <c:pt idx="3">
                  <c:v>0.21199999999999999</c:v>
                </c:pt>
                <c:pt idx="4">
                  <c:v>0.23799999999999999</c:v>
                </c:pt>
                <c:pt idx="5">
                  <c:v>0.24099999999999999</c:v>
                </c:pt>
                <c:pt idx="6">
                  <c:v>0.23899999999999999</c:v>
                </c:pt>
                <c:pt idx="7">
                  <c:v>0.24099999999999999</c:v>
                </c:pt>
              </c:numCache>
            </c:numRef>
          </c:val>
          <c:smooth val="0"/>
          <c:extLst>
            <c:ext xmlns:c16="http://schemas.microsoft.com/office/drawing/2014/chart" uri="{C3380CC4-5D6E-409C-BE32-E72D297353CC}">
              <c16:uniqueId val="{00000000-C3B5-4727-927D-ABC73CAE5BF0}"/>
            </c:ext>
          </c:extLst>
        </c:ser>
        <c:ser>
          <c:idx val="1"/>
          <c:order val="1"/>
          <c:tx>
            <c:strRef>
              <c:f>Sheet1!$A$19</c:f>
              <c:strCache>
                <c:ptCount val="1"/>
                <c:pt idx="0">
                  <c:v>tood_r50_fpn_1x_coco_sig_mAP_s</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Sheet1!$B$17:$I$17</c:f>
              <c:numCache>
                <c:formatCode>General</c:formatCode>
                <c:ptCount val="8"/>
                <c:pt idx="0">
                  <c:v>5</c:v>
                </c:pt>
                <c:pt idx="1">
                  <c:v>6</c:v>
                </c:pt>
                <c:pt idx="2">
                  <c:v>7</c:v>
                </c:pt>
                <c:pt idx="3">
                  <c:v>8</c:v>
                </c:pt>
                <c:pt idx="4">
                  <c:v>9</c:v>
                </c:pt>
                <c:pt idx="5">
                  <c:v>10</c:v>
                </c:pt>
                <c:pt idx="6">
                  <c:v>11</c:v>
                </c:pt>
                <c:pt idx="7">
                  <c:v>12</c:v>
                </c:pt>
              </c:numCache>
            </c:numRef>
          </c:cat>
          <c:val>
            <c:numRef>
              <c:f>Sheet1!$B$19:$I$19</c:f>
              <c:numCache>
                <c:formatCode>General</c:formatCode>
                <c:ptCount val="8"/>
                <c:pt idx="0">
                  <c:v>0.193</c:v>
                </c:pt>
                <c:pt idx="1">
                  <c:v>0.19600000000000001</c:v>
                </c:pt>
                <c:pt idx="2">
                  <c:v>0.20399999999999999</c:v>
                </c:pt>
                <c:pt idx="3">
                  <c:v>0.21</c:v>
                </c:pt>
                <c:pt idx="4">
                  <c:v>0.24099999999999999</c:v>
                </c:pt>
                <c:pt idx="5">
                  <c:v>0.23599999999999999</c:v>
                </c:pt>
                <c:pt idx="6">
                  <c:v>0.24099999999999999</c:v>
                </c:pt>
                <c:pt idx="7">
                  <c:v>0.24199999999999999</c:v>
                </c:pt>
              </c:numCache>
            </c:numRef>
          </c:val>
          <c:smooth val="0"/>
          <c:extLst>
            <c:ext xmlns:c16="http://schemas.microsoft.com/office/drawing/2014/chart" uri="{C3380CC4-5D6E-409C-BE32-E72D297353CC}">
              <c16:uniqueId val="{00000001-C3B5-4727-927D-ABC73CAE5BF0}"/>
            </c:ext>
          </c:extLst>
        </c:ser>
        <c:ser>
          <c:idx val="2"/>
          <c:order val="2"/>
          <c:tx>
            <c:strRef>
              <c:f>Sheet1!$A$20</c:f>
              <c:strCache>
                <c:ptCount val="1"/>
                <c:pt idx="0">
                  <c:v>tood_r50_fpn_1x_coco_disloss_mAP_s</c:v>
                </c:pt>
              </c:strCache>
            </c:strRef>
          </c:tx>
          <c:spPr>
            <a:ln w="22225" cap="rnd">
              <a:solidFill>
                <a:schemeClr val="accent1">
                  <a:lumMod val="75000"/>
                </a:schemeClr>
              </a:solidFill>
              <a:round/>
            </a:ln>
            <a:effectLst/>
          </c:spPr>
          <c:marker>
            <c:symbol val="triangle"/>
            <c:size val="6"/>
            <c:spPr>
              <a:solidFill>
                <a:schemeClr val="accent1">
                  <a:lumMod val="75000"/>
                </a:schemeClr>
              </a:solidFill>
              <a:ln w="9525">
                <a:solidFill>
                  <a:schemeClr val="accent1">
                    <a:lumMod val="75000"/>
                  </a:schemeClr>
                </a:solidFill>
                <a:round/>
              </a:ln>
              <a:effectLst/>
            </c:spPr>
          </c:marker>
          <c:cat>
            <c:numRef>
              <c:f>Sheet1!$B$17:$I$17</c:f>
              <c:numCache>
                <c:formatCode>General</c:formatCode>
                <c:ptCount val="8"/>
                <c:pt idx="0">
                  <c:v>5</c:v>
                </c:pt>
                <c:pt idx="1">
                  <c:v>6</c:v>
                </c:pt>
                <c:pt idx="2">
                  <c:v>7</c:v>
                </c:pt>
                <c:pt idx="3">
                  <c:v>8</c:v>
                </c:pt>
                <c:pt idx="4">
                  <c:v>9</c:v>
                </c:pt>
                <c:pt idx="5">
                  <c:v>10</c:v>
                </c:pt>
                <c:pt idx="6">
                  <c:v>11</c:v>
                </c:pt>
                <c:pt idx="7">
                  <c:v>12</c:v>
                </c:pt>
              </c:numCache>
            </c:numRef>
          </c:cat>
          <c:val>
            <c:numRef>
              <c:f>Sheet1!$B$20:$I$20</c:f>
              <c:numCache>
                <c:formatCode>General</c:formatCode>
                <c:ptCount val="8"/>
                <c:pt idx="0">
                  <c:v>0.189</c:v>
                </c:pt>
                <c:pt idx="1">
                  <c:v>0.19800000000000001</c:v>
                </c:pt>
                <c:pt idx="2">
                  <c:v>0.20899999999999999</c:v>
                </c:pt>
                <c:pt idx="3">
                  <c:v>0.21099999999999999</c:v>
                </c:pt>
                <c:pt idx="4">
                  <c:v>0.24399999999999999</c:v>
                </c:pt>
                <c:pt idx="5">
                  <c:v>0.24299999999999999</c:v>
                </c:pt>
                <c:pt idx="6">
                  <c:v>0.245</c:v>
                </c:pt>
                <c:pt idx="7">
                  <c:v>0.246</c:v>
                </c:pt>
              </c:numCache>
            </c:numRef>
          </c:val>
          <c:smooth val="0"/>
          <c:extLst>
            <c:ext xmlns:c16="http://schemas.microsoft.com/office/drawing/2014/chart" uri="{C3380CC4-5D6E-409C-BE32-E72D297353CC}">
              <c16:uniqueId val="{00000002-C3B5-4727-927D-ABC73CAE5BF0}"/>
            </c:ext>
          </c:extLst>
        </c:ser>
        <c:dLbls>
          <c:showLegendKey val="0"/>
          <c:showVal val="0"/>
          <c:showCatName val="0"/>
          <c:showSerName val="0"/>
          <c:showPercent val="0"/>
          <c:showBubbleSize val="0"/>
        </c:dLbls>
        <c:marker val="1"/>
        <c:smooth val="0"/>
        <c:axId val="786448736"/>
        <c:axId val="786449984"/>
      </c:lineChart>
      <c:catAx>
        <c:axId val="7864487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786449984"/>
        <c:crosses val="autoZero"/>
        <c:auto val="1"/>
        <c:lblAlgn val="ctr"/>
        <c:lblOffset val="100"/>
        <c:noMultiLvlLbl val="0"/>
      </c:catAx>
      <c:valAx>
        <c:axId val="786449984"/>
        <c:scaling>
          <c:orientation val="minMax"/>
          <c:max val="0.24600000000000002"/>
          <c:min val="0.18300000000000002"/>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864487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FD877-191C-4A49-99D3-13413F9799AA}" type="datetimeFigureOut">
              <a:rPr lang="zh-CN" altLang="en-US" smtClean="0"/>
              <a:t>2022/4/24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4146D-00E0-4F62-AEC2-A3489E0D5DEF}" type="slidenum">
              <a:rPr lang="zh-CN" altLang="en-US" smtClean="0"/>
              <a:t>‹#›</a:t>
            </a:fld>
            <a:endParaRPr lang="zh-CN" altLang="en-US"/>
          </a:p>
        </p:txBody>
      </p:sp>
    </p:spTree>
    <p:extLst>
      <p:ext uri="{BB962C8B-B14F-4D97-AF65-F5344CB8AC3E}">
        <p14:creationId xmlns:p14="http://schemas.microsoft.com/office/powerpoint/2010/main" val="169125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2022/4/24</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2424" y="188640"/>
            <a:ext cx="1981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a:extLst>
              <a:ext uri="{FF2B5EF4-FFF2-40B4-BE49-F238E27FC236}">
                <a16:creationId xmlns:a16="http://schemas.microsoft.com/office/drawing/2014/main" id="{CD689F19-3564-49F6-99D9-D5FF3AF8562F}"/>
              </a:ext>
            </a:extLst>
          </p:cNvPr>
          <p:cNvSpPr txBox="1"/>
          <p:nvPr/>
        </p:nvSpPr>
        <p:spPr>
          <a:xfrm>
            <a:off x="100842" y="1988840"/>
            <a:ext cx="11990312" cy="2177840"/>
          </a:xfrm>
          <a:prstGeom prst="rect">
            <a:avLst/>
          </a:prstGeom>
          <a:noFill/>
        </p:spPr>
        <p:txBody>
          <a:bodyPr wrap="square" rtlCol="0">
            <a:spAutoFit/>
          </a:bodyPr>
          <a:lstStyle/>
          <a:p>
            <a:pPr algn="ctr">
              <a:lnSpc>
                <a:spcPct val="150000"/>
              </a:lnSpc>
            </a:pPr>
            <a:r>
              <a:rPr lang="en-US" altLang="zh-CN" sz="4800" b="1" dirty="0">
                <a:latin typeface="微软雅黑" panose="020B0503020204020204" pitchFamily="34" charset="-122"/>
                <a:ea typeface="微软雅黑" panose="020B0503020204020204" pitchFamily="34" charset="-122"/>
              </a:rPr>
              <a:t>《</a:t>
            </a:r>
            <a:r>
              <a:rPr lang="zh-CN" altLang="en-US" sz="4800" b="1" dirty="0">
                <a:latin typeface="微软雅黑" panose="020B0503020204020204" pitchFamily="34" charset="-122"/>
                <a:ea typeface="微软雅黑" panose="020B0503020204020204" pitchFamily="34" charset="-122"/>
              </a:rPr>
              <a:t>结合分类和定位任务的目标检测方法研究</a:t>
            </a:r>
            <a:r>
              <a:rPr lang="en-US" altLang="zh-CN" sz="4800" b="1" dirty="0">
                <a:latin typeface="微软雅黑" panose="020B0503020204020204" pitchFamily="34" charset="-122"/>
                <a:ea typeface="微软雅黑" panose="020B0503020204020204" pitchFamily="34" charset="-122"/>
              </a:rPr>
              <a:t>》</a:t>
            </a:r>
          </a:p>
          <a:p>
            <a:pPr algn="ctr">
              <a:lnSpc>
                <a:spcPct val="150000"/>
              </a:lnSpc>
            </a:pPr>
            <a:r>
              <a:rPr lang="zh-CN" altLang="en-US" sz="4800" b="1" dirty="0">
                <a:latin typeface="微软雅黑" panose="020B0503020204020204" pitchFamily="34" charset="-122"/>
                <a:ea typeface="微软雅黑" panose="020B0503020204020204" pitchFamily="34" charset="-122"/>
              </a:rPr>
              <a:t>中期检查汇报</a:t>
            </a:r>
            <a:endParaRPr lang="en-US" altLang="zh-CN" sz="48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FED10BD-12E7-4A0B-99A8-94A0919ACC04}"/>
              </a:ext>
            </a:extLst>
          </p:cNvPr>
          <p:cNvSpPr txBox="1"/>
          <p:nvPr/>
        </p:nvSpPr>
        <p:spPr>
          <a:xfrm>
            <a:off x="3982279" y="4869160"/>
            <a:ext cx="4227439" cy="369332"/>
          </a:xfrm>
          <a:prstGeom prst="rect">
            <a:avLst/>
          </a:prstGeom>
          <a:noFill/>
        </p:spPr>
        <p:txBody>
          <a:bodyPr wrap="none" rtlCol="0">
            <a:spAutoFit/>
          </a:bodyPr>
          <a:lstStyle/>
          <a:p>
            <a:r>
              <a:rPr lang="en-US" altLang="zh-CN" dirty="0"/>
              <a:t>18121598 </a:t>
            </a:r>
            <a:r>
              <a:rPr lang="zh-CN" altLang="en-US" dirty="0"/>
              <a:t>宋枭炜 计算机工程与科学学院</a:t>
            </a:r>
          </a:p>
        </p:txBody>
      </p:sp>
    </p:spTree>
    <p:extLst>
      <p:ext uri="{BB962C8B-B14F-4D97-AF65-F5344CB8AC3E}">
        <p14:creationId xmlns:p14="http://schemas.microsoft.com/office/powerpoint/2010/main" val="301338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2424" y="188640"/>
            <a:ext cx="1981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0E6BE0A7-FA41-4B71-9B6B-C692822C475D}"/>
              </a:ext>
            </a:extLst>
          </p:cNvPr>
          <p:cNvSpPr txBox="1"/>
          <p:nvPr/>
        </p:nvSpPr>
        <p:spPr>
          <a:xfrm>
            <a:off x="263352" y="136049"/>
            <a:ext cx="1625783" cy="662554"/>
          </a:xfrm>
          <a:prstGeom prst="rect">
            <a:avLst/>
          </a:prstGeom>
          <a:noFill/>
        </p:spPr>
        <p:txBody>
          <a:bodyPr wrap="square" rtlCol="0">
            <a:spAutoFit/>
          </a:bodyPr>
          <a:lstStyle/>
          <a:p>
            <a:pPr algn="ctr">
              <a:lnSpc>
                <a:spcPct val="150000"/>
              </a:lnSpc>
            </a:pPr>
            <a:r>
              <a:rPr lang="zh-CN" altLang="en-US" sz="2800" b="1" dirty="0">
                <a:latin typeface="微软雅黑" panose="020B0503020204020204" pitchFamily="34" charset="-122"/>
                <a:ea typeface="微软雅黑" panose="020B0503020204020204" pitchFamily="34" charset="-122"/>
              </a:rPr>
              <a:t>毕设背景</a:t>
            </a:r>
            <a:endParaRPr lang="en-US" altLang="zh-CN" sz="2800"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E8716301-2FCA-4978-B8B6-3A7BE0277B34}"/>
              </a:ext>
            </a:extLst>
          </p:cNvPr>
          <p:cNvSpPr txBox="1"/>
          <p:nvPr/>
        </p:nvSpPr>
        <p:spPr>
          <a:xfrm>
            <a:off x="460884" y="1196752"/>
            <a:ext cx="11270232" cy="4207755"/>
          </a:xfrm>
          <a:prstGeom prst="rect">
            <a:avLst/>
          </a:prstGeom>
          <a:noFill/>
        </p:spPr>
        <p:txBody>
          <a:bodyPr wrap="square" rtlCol="0">
            <a:spAutoFit/>
          </a:bodyPr>
          <a:lstStyle/>
          <a:p>
            <a:pPr>
              <a:lnSpc>
                <a:spcPct val="150000"/>
              </a:lnSpc>
            </a:pPr>
            <a:r>
              <a:rPr lang="zh-CN" altLang="en-US" b="1" dirty="0">
                <a:latin typeface="华文仿宋" panose="02010600040101010101" pitchFamily="2" charset="-122"/>
                <a:ea typeface="华文仿宋" panose="02010600040101010101" pitchFamily="2" charset="-122"/>
              </a:rPr>
              <a:t>针对问题：</a:t>
            </a:r>
            <a:r>
              <a:rPr lang="zh-CN" altLang="en-US" dirty="0">
                <a:latin typeface="华文仿宋" panose="02010600040101010101" pitchFamily="2" charset="-122"/>
                <a:ea typeface="华文仿宋" panose="02010600040101010101" pitchFamily="2" charset="-122"/>
              </a:rPr>
              <a:t>现今单阶段目标检测模型中出现的分类和定位的不一致</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b="1" dirty="0">
                <a:latin typeface="华文仿宋" panose="02010600040101010101" pitchFamily="2" charset="-122"/>
                <a:ea typeface="华文仿宋" panose="02010600040101010101" pitchFamily="2" charset="-122"/>
              </a:rPr>
              <a:t>题目来源：</a:t>
            </a:r>
            <a:r>
              <a:rPr lang="en-US" altLang="zh-CN" b="1" dirty="0">
                <a:latin typeface="微软雅黑" panose="020B0503020204020204" pitchFamily="34" charset="-122"/>
                <a:ea typeface="微软雅黑" panose="020B0503020204020204" pitchFamily="34" charset="-122"/>
              </a:rPr>
              <a:t>TOOD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Task-Aligned One-Stage Object Detection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ICCV 2021 Oral</a:t>
            </a:r>
          </a:p>
          <a:p>
            <a:pPr>
              <a:lnSpc>
                <a:spcPct val="150000"/>
              </a:lnSpc>
            </a:pPr>
            <a:endParaRPr lang="en-US" altLang="zh-CN" dirty="0">
              <a:latin typeface="华文仿宋" panose="02010600040101010101" pitchFamily="2" charset="-122"/>
              <a:ea typeface="华文仿宋" panose="02010600040101010101" pitchFamily="2" charset="-122"/>
            </a:endParaRPr>
          </a:p>
          <a:p>
            <a:pPr>
              <a:lnSpc>
                <a:spcPct val="150000"/>
              </a:lnSpc>
            </a:pPr>
            <a:endParaRPr lang="en-US" altLang="zh-CN" dirty="0">
              <a:latin typeface="华文仿宋" panose="02010600040101010101" pitchFamily="2" charset="-122"/>
              <a:ea typeface="华文仿宋" panose="02010600040101010101" pitchFamily="2" charset="-122"/>
            </a:endParaRPr>
          </a:p>
          <a:p>
            <a:pPr>
              <a:lnSpc>
                <a:spcPct val="150000"/>
              </a:lnSpc>
            </a:pPr>
            <a:endParaRPr lang="en-US" altLang="zh-CN" dirty="0">
              <a:latin typeface="华文仿宋" panose="02010600040101010101" pitchFamily="2" charset="-122"/>
              <a:ea typeface="华文仿宋" panose="02010600040101010101" pitchFamily="2" charset="-122"/>
            </a:endParaRPr>
          </a:p>
          <a:p>
            <a:pPr>
              <a:lnSpc>
                <a:spcPct val="150000"/>
              </a:lnSpc>
            </a:pPr>
            <a:endParaRPr lang="en-US" altLang="zh-CN" dirty="0">
              <a:latin typeface="华文仿宋" panose="02010600040101010101" pitchFamily="2" charset="-122"/>
              <a:ea typeface="华文仿宋" panose="02010600040101010101" pitchFamily="2" charset="-122"/>
            </a:endParaRPr>
          </a:p>
          <a:p>
            <a:pPr>
              <a:lnSpc>
                <a:spcPct val="150000"/>
              </a:lnSpc>
            </a:pPr>
            <a:endParaRPr lang="en-US" altLang="zh-CN" dirty="0">
              <a:latin typeface="华文仿宋" panose="02010600040101010101" pitchFamily="2" charset="-122"/>
              <a:ea typeface="华文仿宋" panose="02010600040101010101" pitchFamily="2" charset="-122"/>
            </a:endParaRPr>
          </a:p>
          <a:p>
            <a:pPr>
              <a:lnSpc>
                <a:spcPct val="150000"/>
              </a:lnSpc>
            </a:pP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该论文通过设计任务对齐头</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任务对齐指标</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基于对齐指标的样本分配</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损失设计，一定程度上消除了以往单阶段目标检测模型在分类分支和定位分支上的不一致性，性能达到了</a:t>
            </a:r>
            <a:r>
              <a:rPr lang="en-US" altLang="zh-CN" dirty="0">
                <a:latin typeface="华文仿宋" panose="02010600040101010101" pitchFamily="2" charset="-122"/>
                <a:ea typeface="华文仿宋" panose="02010600040101010101" pitchFamily="2" charset="-122"/>
              </a:rPr>
              <a:t>51.1AP</a:t>
            </a:r>
            <a:r>
              <a:rPr lang="zh-CN" altLang="en-US" dirty="0">
                <a:latin typeface="华文仿宋" panose="02010600040101010101" pitchFamily="2" charset="-122"/>
                <a:ea typeface="华文仿宋" panose="02010600040101010101" pitchFamily="2" charset="-122"/>
              </a:rPr>
              <a:t>。所以该论文成为本人课题的选题来源和研究起点。</a:t>
            </a:r>
            <a:endParaRPr lang="en-US" altLang="zh-CN" dirty="0">
              <a:latin typeface="华文仿宋" panose="02010600040101010101" pitchFamily="2" charset="-122"/>
              <a:ea typeface="华文仿宋" panose="02010600040101010101" pitchFamily="2" charset="-122"/>
            </a:endParaRPr>
          </a:p>
        </p:txBody>
      </p:sp>
      <p:pic>
        <p:nvPicPr>
          <p:cNvPr id="3" name="图片 2">
            <a:extLst>
              <a:ext uri="{FF2B5EF4-FFF2-40B4-BE49-F238E27FC236}">
                <a16:creationId xmlns:a16="http://schemas.microsoft.com/office/drawing/2014/main" id="{EF8C866C-6FA9-40C4-9DCE-6510E8537727}"/>
              </a:ext>
            </a:extLst>
          </p:cNvPr>
          <p:cNvPicPr>
            <a:picLocks noChangeAspect="1"/>
          </p:cNvPicPr>
          <p:nvPr/>
        </p:nvPicPr>
        <p:blipFill rotWithShape="1">
          <a:blip r:embed="rId3"/>
          <a:srcRect b="70600"/>
          <a:stretch/>
        </p:blipFill>
        <p:spPr>
          <a:xfrm>
            <a:off x="3467708" y="2276872"/>
            <a:ext cx="5256584" cy="1419288"/>
          </a:xfrm>
          <a:prstGeom prst="rect">
            <a:avLst/>
          </a:prstGeom>
        </p:spPr>
      </p:pic>
    </p:spTree>
    <p:extLst>
      <p:ext uri="{BB962C8B-B14F-4D97-AF65-F5344CB8AC3E}">
        <p14:creationId xmlns:p14="http://schemas.microsoft.com/office/powerpoint/2010/main" val="270835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2424" y="188640"/>
            <a:ext cx="1981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0E6BE0A7-FA41-4B71-9B6B-C692822C475D}"/>
              </a:ext>
            </a:extLst>
          </p:cNvPr>
          <p:cNvSpPr txBox="1"/>
          <p:nvPr/>
        </p:nvSpPr>
        <p:spPr>
          <a:xfrm>
            <a:off x="263352" y="136049"/>
            <a:ext cx="2592288" cy="662554"/>
          </a:xfrm>
          <a:prstGeom prst="rect">
            <a:avLst/>
          </a:prstGeom>
          <a:noFill/>
        </p:spPr>
        <p:txBody>
          <a:bodyPr wrap="square" rtlCol="0">
            <a:spAutoFit/>
          </a:bodyPr>
          <a:lstStyle/>
          <a:p>
            <a:pPr algn="ctr">
              <a:lnSpc>
                <a:spcPct val="150000"/>
              </a:lnSpc>
            </a:pPr>
            <a:r>
              <a:rPr lang="zh-CN" altLang="en-US" sz="2800" b="1" dirty="0">
                <a:latin typeface="微软雅黑" panose="020B0503020204020204" pitchFamily="34" charset="-122"/>
                <a:ea typeface="微软雅黑" panose="020B0503020204020204" pitchFamily="34" charset="-122"/>
              </a:rPr>
              <a:t>毕设内容</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目标</a:t>
            </a:r>
            <a:endParaRPr lang="en-US" altLang="zh-CN" sz="2800"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E8716301-2FCA-4978-B8B6-3A7BE0277B34}"/>
              </a:ext>
            </a:extLst>
          </p:cNvPr>
          <p:cNvSpPr txBox="1"/>
          <p:nvPr/>
        </p:nvSpPr>
        <p:spPr>
          <a:xfrm>
            <a:off x="460884" y="1196752"/>
            <a:ext cx="11270232" cy="5454250"/>
          </a:xfrm>
          <a:prstGeom prst="rect">
            <a:avLst/>
          </a:prstGeom>
          <a:noFill/>
        </p:spPr>
        <p:txBody>
          <a:bodyPr wrap="square" rtlCol="0">
            <a:spAutoFit/>
          </a:bodyPr>
          <a:lstStyle/>
          <a:p>
            <a:pPr>
              <a:lnSpc>
                <a:spcPct val="150000"/>
              </a:lnSpc>
            </a:pPr>
            <a:r>
              <a:rPr lang="zh-CN" altLang="en-US" b="1" dirty="0">
                <a:latin typeface="华文仿宋" panose="02010600040101010101" pitchFamily="2" charset="-122"/>
                <a:ea typeface="华文仿宋" panose="02010600040101010101" pitchFamily="2" charset="-122"/>
              </a:rPr>
              <a:t>毕设内容：</a:t>
            </a:r>
            <a:endParaRPr lang="en-US" altLang="zh-CN" b="1"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1</a:t>
            </a:r>
            <a:r>
              <a:rPr lang="zh-CN" altLang="en-US" dirty="0">
                <a:latin typeface="华文仿宋" panose="02010600040101010101" pitchFamily="2" charset="-122"/>
                <a:ea typeface="华文仿宋" panose="02010600040101010101" pitchFamily="2" charset="-122"/>
              </a:rPr>
              <a:t>）分析单阶段目标检测模型在不同分支出现不一致的理论原因，并用实验加以验证。</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2</a:t>
            </a:r>
            <a:r>
              <a:rPr lang="zh-CN" altLang="en-US" dirty="0">
                <a:latin typeface="华文仿宋" panose="02010600040101010101" pitchFamily="2" charset="-122"/>
                <a:ea typeface="华文仿宋" panose="02010600040101010101" pitchFamily="2" charset="-122"/>
              </a:rPr>
              <a:t>）分析</a:t>
            </a:r>
            <a:r>
              <a:rPr lang="en-US" altLang="zh-CN" dirty="0">
                <a:latin typeface="华文仿宋" panose="02010600040101010101" pitchFamily="2" charset="-122"/>
                <a:ea typeface="华文仿宋" panose="02010600040101010101" pitchFamily="2" charset="-122"/>
              </a:rPr>
              <a:t>TOOD</a:t>
            </a:r>
            <a:r>
              <a:rPr lang="zh-CN" altLang="en-US" dirty="0">
                <a:latin typeface="华文仿宋" panose="02010600040101010101" pitchFamily="2" charset="-122"/>
                <a:ea typeface="华文仿宋" panose="02010600040101010101" pitchFamily="2" charset="-122"/>
              </a:rPr>
              <a:t>关于上述不一致性的解决方案，通过与其他单阶段目标检测模型的实验分析对比总结</a:t>
            </a:r>
            <a:r>
              <a:rPr lang="en-US" altLang="zh-CN" dirty="0">
                <a:latin typeface="华文仿宋" panose="02010600040101010101" pitchFamily="2" charset="-122"/>
                <a:ea typeface="华文仿宋" panose="02010600040101010101" pitchFamily="2" charset="-122"/>
              </a:rPr>
              <a:t>TOOD</a:t>
            </a:r>
            <a:r>
              <a:rPr lang="zh-CN" altLang="en-US" dirty="0">
                <a:latin typeface="华文仿宋" panose="02010600040101010101" pitchFamily="2" charset="-122"/>
                <a:ea typeface="华文仿宋" panose="02010600040101010101" pitchFamily="2" charset="-122"/>
              </a:rPr>
              <a:t>能够有效缓解不一致性的关键。</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3</a:t>
            </a:r>
            <a:r>
              <a:rPr lang="zh-CN" altLang="en-US" dirty="0">
                <a:latin typeface="华文仿宋" panose="02010600040101010101" pitchFamily="2" charset="-122"/>
                <a:ea typeface="华文仿宋" panose="02010600040101010101" pitchFamily="2" charset="-122"/>
              </a:rPr>
              <a:t>）阅读近年单阶段目标检测相关论文，结合本人对上述问题的理解，尝试不同的方式，在</a:t>
            </a:r>
            <a:r>
              <a:rPr lang="en-US" altLang="zh-CN" dirty="0">
                <a:latin typeface="华文仿宋" panose="02010600040101010101" pitchFamily="2" charset="-122"/>
                <a:ea typeface="华文仿宋" panose="02010600040101010101" pitchFamily="2" charset="-122"/>
              </a:rPr>
              <a:t>TOOD</a:t>
            </a:r>
            <a:r>
              <a:rPr lang="zh-CN" altLang="en-US" dirty="0">
                <a:latin typeface="华文仿宋" panose="02010600040101010101" pitchFamily="2" charset="-122"/>
                <a:ea typeface="华文仿宋" panose="02010600040101010101" pitchFamily="2" charset="-122"/>
              </a:rPr>
              <a:t>的基础上，进一步缓解分类和定位的不一致，争取再次提高性能。</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b="1" dirty="0">
                <a:latin typeface="华文仿宋" panose="02010600040101010101" pitchFamily="2" charset="-122"/>
                <a:ea typeface="华文仿宋" panose="02010600040101010101" pitchFamily="2" charset="-122"/>
              </a:rPr>
              <a:t>毕设目标：</a:t>
            </a:r>
            <a:endParaRPr lang="en-US" altLang="zh-CN" b="1"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1</a:t>
            </a:r>
            <a:r>
              <a:rPr lang="zh-CN" altLang="en-US" dirty="0">
                <a:latin typeface="华文仿宋" panose="02010600040101010101" pitchFamily="2" charset="-122"/>
                <a:ea typeface="华文仿宋" panose="02010600040101010101" pitchFamily="2" charset="-122"/>
              </a:rPr>
              <a:t>）通过阅读论文和实验验证，总结单阶段目标检测模型出现不一致</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的主要原因；通过消融实验分析</a:t>
            </a:r>
            <a:r>
              <a:rPr lang="en-US" altLang="zh-CN" dirty="0">
                <a:latin typeface="华文仿宋" panose="02010600040101010101" pitchFamily="2" charset="-122"/>
                <a:ea typeface="华文仿宋" panose="02010600040101010101" pitchFamily="2" charset="-122"/>
              </a:rPr>
              <a:t>TOOD</a:t>
            </a:r>
            <a:r>
              <a:rPr lang="zh-CN" altLang="en-US" dirty="0">
                <a:latin typeface="华文仿宋" panose="02010600040101010101" pitchFamily="2" charset="-122"/>
                <a:ea typeface="华文仿宋" panose="02010600040101010101" pitchFamily="2" charset="-122"/>
              </a:rPr>
              <a:t>在不一致性问题上做出贡献的</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中心做法（最关键步骤），从而总结解决不一致性的最优可能解。</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2</a:t>
            </a:r>
            <a:r>
              <a:rPr lang="zh-CN" altLang="en-US" dirty="0">
                <a:latin typeface="华文仿宋" panose="02010600040101010101" pitchFamily="2" charset="-122"/>
                <a:ea typeface="华文仿宋" panose="02010600040101010101" pitchFamily="2" charset="-122"/>
              </a:rPr>
              <a:t>）结合近年来其他论文关于不一致性相关问题的思考和实践，以及</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个人在该课题上的思考，设计一种新思路（新技巧）应用于</a:t>
            </a:r>
            <a:r>
              <a:rPr lang="en-US" altLang="zh-CN" dirty="0">
                <a:latin typeface="华文仿宋" panose="02010600040101010101" pitchFamily="2" charset="-122"/>
                <a:ea typeface="华文仿宋" panose="02010600040101010101" pitchFamily="2" charset="-122"/>
              </a:rPr>
              <a:t>TOOD</a:t>
            </a:r>
            <a:r>
              <a:rPr lang="zh-CN" altLang="en-US" dirty="0">
                <a:latin typeface="华文仿宋" panose="02010600040101010101" pitchFamily="2" charset="-122"/>
                <a:ea typeface="华文仿宋" panose="02010600040101010101" pitchFamily="2" charset="-122"/>
              </a:rPr>
              <a:t>或者</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其他单阶段目标检测模型，争取再次提高论文中的模型性能。</a:t>
            </a:r>
            <a:endParaRPr lang="en-US" altLang="zh-CN" dirty="0">
              <a:latin typeface="华文仿宋" panose="02010600040101010101" pitchFamily="2" charset="-122"/>
              <a:ea typeface="华文仿宋" panose="02010600040101010101" pitchFamily="2" charset="-122"/>
            </a:endParaRPr>
          </a:p>
        </p:txBody>
      </p:sp>
      <p:pic>
        <p:nvPicPr>
          <p:cNvPr id="5" name="图片 4">
            <a:extLst>
              <a:ext uri="{FF2B5EF4-FFF2-40B4-BE49-F238E27FC236}">
                <a16:creationId xmlns:a16="http://schemas.microsoft.com/office/drawing/2014/main" id="{19037DB9-4518-4569-9C78-13F8F0311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7376" y="3462249"/>
            <a:ext cx="3973740" cy="3054813"/>
          </a:xfrm>
          <a:prstGeom prst="rect">
            <a:avLst/>
          </a:prstGeom>
        </p:spPr>
      </p:pic>
    </p:spTree>
    <p:extLst>
      <p:ext uri="{BB962C8B-B14F-4D97-AF65-F5344CB8AC3E}">
        <p14:creationId xmlns:p14="http://schemas.microsoft.com/office/powerpoint/2010/main" val="298804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2424" y="188640"/>
            <a:ext cx="1981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0E6BE0A7-FA41-4B71-9B6B-C692822C475D}"/>
              </a:ext>
            </a:extLst>
          </p:cNvPr>
          <p:cNvSpPr txBox="1"/>
          <p:nvPr/>
        </p:nvSpPr>
        <p:spPr>
          <a:xfrm>
            <a:off x="263352" y="136049"/>
            <a:ext cx="1981200" cy="662554"/>
          </a:xfrm>
          <a:prstGeom prst="rect">
            <a:avLst/>
          </a:prstGeom>
          <a:noFill/>
        </p:spPr>
        <p:txBody>
          <a:bodyPr wrap="square" rtlCol="0">
            <a:spAutoFit/>
          </a:bodyPr>
          <a:lstStyle/>
          <a:p>
            <a:pPr algn="ctr">
              <a:lnSpc>
                <a:spcPct val="150000"/>
              </a:lnSpc>
            </a:pPr>
            <a:r>
              <a:rPr lang="zh-CN" altLang="en-US" sz="2800" b="1" dirty="0">
                <a:latin typeface="微软雅黑" panose="020B0503020204020204" pitchFamily="34" charset="-122"/>
                <a:ea typeface="微软雅黑" panose="020B0503020204020204" pitchFamily="34" charset="-122"/>
              </a:rPr>
              <a:t>已完成情况</a:t>
            </a:r>
            <a:endParaRPr lang="en-US" altLang="zh-CN" sz="2800"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E8716301-2FCA-4978-B8B6-3A7BE0277B34}"/>
              </a:ext>
            </a:extLst>
          </p:cNvPr>
          <p:cNvSpPr txBox="1"/>
          <p:nvPr/>
        </p:nvSpPr>
        <p:spPr>
          <a:xfrm>
            <a:off x="460884" y="1196752"/>
            <a:ext cx="11270232" cy="2545762"/>
          </a:xfrm>
          <a:prstGeom prst="rect">
            <a:avLst/>
          </a:prstGeom>
          <a:noFill/>
        </p:spPr>
        <p:txBody>
          <a:bodyPr wrap="square" rtlCol="0">
            <a:spAutoFit/>
          </a:bodyPr>
          <a:lstStyle/>
          <a:p>
            <a:pPr>
              <a:lnSpc>
                <a:spcPct val="150000"/>
              </a:lnSpc>
            </a:pPr>
            <a:r>
              <a:rPr lang="zh-CN" altLang="en-US" b="1" dirty="0">
                <a:latin typeface="华文仿宋" panose="02010600040101010101" pitchFamily="2" charset="-122"/>
                <a:ea typeface="华文仿宋" panose="02010600040101010101" pitchFamily="2" charset="-122"/>
              </a:rPr>
              <a:t>完成度：</a:t>
            </a:r>
            <a:r>
              <a:rPr lang="en-US" altLang="zh-CN" dirty="0">
                <a:latin typeface="华文仿宋" panose="02010600040101010101" pitchFamily="2" charset="-122"/>
                <a:ea typeface="华文仿宋" panose="02010600040101010101" pitchFamily="2" charset="-122"/>
              </a:rPr>
              <a:t>60%</a:t>
            </a:r>
          </a:p>
          <a:p>
            <a:pPr>
              <a:lnSpc>
                <a:spcPct val="150000"/>
              </a:lnSpc>
            </a:pPr>
            <a:r>
              <a:rPr lang="zh-CN" altLang="en-US" b="1" dirty="0">
                <a:latin typeface="华文仿宋" panose="02010600040101010101" pitchFamily="2" charset="-122"/>
                <a:ea typeface="华文仿宋" panose="02010600040101010101" pitchFamily="2" charset="-122"/>
              </a:rPr>
              <a:t>具体完成：</a:t>
            </a:r>
            <a:endParaRPr lang="en-US" altLang="zh-CN" b="1"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1</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TOOD</a:t>
            </a:r>
            <a:r>
              <a:rPr lang="zh-CN" altLang="en-US" dirty="0">
                <a:latin typeface="华文仿宋" panose="02010600040101010101" pitchFamily="2" charset="-122"/>
                <a:ea typeface="华文仿宋" panose="02010600040101010101" pitchFamily="2" charset="-122"/>
              </a:rPr>
              <a:t>论文和代码精读，</a:t>
            </a:r>
            <a:r>
              <a:rPr lang="en-US" altLang="zh-CN" dirty="0">
                <a:latin typeface="华文仿宋" panose="02010600040101010101" pitchFamily="2" charset="-122"/>
                <a:ea typeface="华文仿宋" panose="02010600040101010101" pitchFamily="2" charset="-122"/>
              </a:rPr>
              <a:t>TOOD</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ResNet50</a:t>
            </a:r>
            <a:r>
              <a:rPr lang="zh-CN" altLang="en-US" dirty="0">
                <a:latin typeface="华文仿宋" panose="02010600040101010101" pitchFamily="2" charset="-122"/>
                <a:ea typeface="华文仿宋" panose="02010600040101010101" pitchFamily="2" charset="-122"/>
              </a:rPr>
              <a:t>）结果复现。</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2</a:t>
            </a:r>
            <a:r>
              <a:rPr lang="zh-CN" altLang="en-US" dirty="0">
                <a:latin typeface="华文仿宋" panose="02010600040101010101" pitchFamily="2" charset="-122"/>
                <a:ea typeface="华文仿宋" panose="02010600040101010101" pitchFamily="2" charset="-122"/>
              </a:rPr>
              <a:t>）其他单阶段目标检测论文泛读，例如</a:t>
            </a:r>
            <a:r>
              <a:rPr lang="en-US" altLang="zh-CN" dirty="0">
                <a:latin typeface="华文仿宋" panose="02010600040101010101" pitchFamily="2" charset="-122"/>
                <a:ea typeface="华文仿宋" panose="02010600040101010101" pitchFamily="2" charset="-122"/>
              </a:rPr>
              <a:t>FCOS</a:t>
            </a:r>
            <a:r>
              <a:rPr lang="zh-CN" altLang="en-US" dirty="0">
                <a:latin typeface="华文仿宋" panose="02010600040101010101" pitchFamily="2" charset="-122"/>
                <a:ea typeface="华文仿宋" panose="02010600040101010101" pitchFamily="2" charset="-122"/>
              </a:rPr>
              <a:t>，</a:t>
            </a:r>
            <a:r>
              <a:rPr lang="en-US" altLang="zh-CN" dirty="0" err="1">
                <a:latin typeface="华文仿宋" panose="02010600040101010101" pitchFamily="2" charset="-122"/>
                <a:ea typeface="华文仿宋" panose="02010600040101010101" pitchFamily="2" charset="-122"/>
              </a:rPr>
              <a:t>CornerNet</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ATSS</a:t>
            </a:r>
            <a:r>
              <a:rPr lang="zh-CN" altLang="en-US" dirty="0">
                <a:latin typeface="华文仿宋" panose="02010600040101010101" pitchFamily="2" charset="-122"/>
                <a:ea typeface="华文仿宋" panose="02010600040101010101" pitchFamily="2" charset="-122"/>
              </a:rPr>
              <a:t>，</a:t>
            </a:r>
            <a:r>
              <a:rPr lang="en-US" altLang="zh-CN" dirty="0" err="1">
                <a:latin typeface="华文仿宋" panose="02010600040101010101" pitchFamily="2" charset="-122"/>
                <a:ea typeface="华文仿宋" panose="02010600040101010101" pitchFamily="2" charset="-122"/>
              </a:rPr>
              <a:t>VarifocalNet</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IOU-Net</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GFL</a:t>
            </a:r>
            <a:r>
              <a:rPr lang="zh-CN" altLang="en-US" dirty="0">
                <a:latin typeface="华文仿宋" panose="02010600040101010101" pitchFamily="2" charset="-122"/>
                <a:ea typeface="华文仿宋" panose="02010600040101010101" pitchFamily="2" charset="-122"/>
              </a:rPr>
              <a:t>，</a:t>
            </a:r>
            <a:r>
              <a:rPr lang="en-US" altLang="zh-CN" dirty="0" err="1">
                <a:latin typeface="华文仿宋" panose="02010600040101010101" pitchFamily="2" charset="-122"/>
                <a:ea typeface="华文仿宋" panose="02010600040101010101" pitchFamily="2" charset="-122"/>
              </a:rPr>
              <a:t>yolof</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3</a:t>
            </a:r>
            <a:r>
              <a:rPr lang="zh-CN" altLang="en-US" dirty="0">
                <a:latin typeface="华文仿宋" panose="02010600040101010101" pitchFamily="2" charset="-122"/>
                <a:ea typeface="华文仿宋" panose="02010600040101010101" pitchFamily="2" charset="-122"/>
              </a:rPr>
              <a:t>）对原</a:t>
            </a:r>
            <a:r>
              <a:rPr lang="en-US" altLang="zh-CN" dirty="0">
                <a:latin typeface="华文仿宋" panose="02010600040101010101" pitchFamily="2" charset="-122"/>
                <a:ea typeface="华文仿宋" panose="02010600040101010101" pitchFamily="2" charset="-122"/>
              </a:rPr>
              <a:t>TOOD</a:t>
            </a:r>
            <a:r>
              <a:rPr lang="zh-CN" altLang="en-US" dirty="0">
                <a:latin typeface="华文仿宋" panose="02010600040101010101" pitchFamily="2" charset="-122"/>
                <a:ea typeface="华文仿宋" panose="02010600040101010101" pitchFamily="2" charset="-122"/>
              </a:rPr>
              <a:t>进行了分析消融实验：</a:t>
            </a:r>
            <a:endParaRPr lang="en-US" altLang="zh-CN" dirty="0">
              <a:latin typeface="华文仿宋" panose="02010600040101010101" pitchFamily="2" charset="-122"/>
              <a:ea typeface="华文仿宋" panose="02010600040101010101" pitchFamily="2" charset="-122"/>
            </a:endParaRPr>
          </a:p>
          <a:p>
            <a:pPr>
              <a:lnSpc>
                <a:spcPct val="150000"/>
              </a:lnSpc>
            </a:pPr>
            <a:r>
              <a:rPr lang="en-US" altLang="zh-CN" dirty="0">
                <a:latin typeface="华文仿宋" panose="02010600040101010101" pitchFamily="2" charset="-122"/>
                <a:ea typeface="华文仿宋" panose="02010600040101010101" pitchFamily="2" charset="-122"/>
              </a:rPr>
              <a:t>         - </a:t>
            </a:r>
            <a:r>
              <a:rPr lang="en-US" altLang="zh-CN" dirty="0" err="1">
                <a:latin typeface="华文仿宋" panose="02010600040101010101" pitchFamily="2" charset="-122"/>
                <a:ea typeface="华文仿宋" panose="02010600040101010101" pitchFamily="2" charset="-122"/>
              </a:rPr>
              <a:t>layer_attention</a:t>
            </a: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分析实验</a:t>
            </a:r>
            <a:endParaRPr lang="en-US" altLang="zh-CN" dirty="0">
              <a:latin typeface="华文仿宋" panose="02010600040101010101" pitchFamily="2" charset="-122"/>
              <a:ea typeface="华文仿宋" panose="02010600040101010101" pitchFamily="2" charset="-122"/>
            </a:endParaRPr>
          </a:p>
        </p:txBody>
      </p:sp>
      <p:graphicFrame>
        <p:nvGraphicFramePr>
          <p:cNvPr id="6" name="图表 5">
            <a:extLst>
              <a:ext uri="{FF2B5EF4-FFF2-40B4-BE49-F238E27FC236}">
                <a16:creationId xmlns:a16="http://schemas.microsoft.com/office/drawing/2014/main" id="{3D95A7CF-FB31-45A8-89A8-B6D07D38E46C}"/>
              </a:ext>
            </a:extLst>
          </p:cNvPr>
          <p:cNvGraphicFramePr>
            <a:graphicFrameLocks/>
          </p:cNvGraphicFramePr>
          <p:nvPr>
            <p:extLst>
              <p:ext uri="{D42A27DB-BD31-4B8C-83A1-F6EECF244321}">
                <p14:modId xmlns:p14="http://schemas.microsoft.com/office/powerpoint/2010/main" val="50945114"/>
              </p:ext>
            </p:extLst>
          </p:nvPr>
        </p:nvGraphicFramePr>
        <p:xfrm>
          <a:off x="839416" y="3713348"/>
          <a:ext cx="3672408" cy="25457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a:extLst>
              <a:ext uri="{FF2B5EF4-FFF2-40B4-BE49-F238E27FC236}">
                <a16:creationId xmlns:a16="http://schemas.microsoft.com/office/drawing/2014/main" id="{B71F099A-196B-4E40-90B2-FB13FCBC112C}"/>
              </a:ext>
            </a:extLst>
          </p:cNvPr>
          <p:cNvGraphicFramePr>
            <a:graphicFrameLocks/>
          </p:cNvGraphicFramePr>
          <p:nvPr>
            <p:extLst>
              <p:ext uri="{D42A27DB-BD31-4B8C-83A1-F6EECF244321}">
                <p14:modId xmlns:p14="http://schemas.microsoft.com/office/powerpoint/2010/main" val="2538357943"/>
              </p:ext>
            </p:extLst>
          </p:nvPr>
        </p:nvGraphicFramePr>
        <p:xfrm>
          <a:off x="4883638" y="3687425"/>
          <a:ext cx="4122948" cy="254576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215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2424" y="188640"/>
            <a:ext cx="1981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0E6BE0A7-FA41-4B71-9B6B-C692822C475D}"/>
              </a:ext>
            </a:extLst>
          </p:cNvPr>
          <p:cNvSpPr txBox="1"/>
          <p:nvPr/>
        </p:nvSpPr>
        <p:spPr>
          <a:xfrm>
            <a:off x="263352" y="136049"/>
            <a:ext cx="1981200" cy="662554"/>
          </a:xfrm>
          <a:prstGeom prst="rect">
            <a:avLst/>
          </a:prstGeom>
          <a:noFill/>
        </p:spPr>
        <p:txBody>
          <a:bodyPr wrap="square" rtlCol="0">
            <a:spAutoFit/>
          </a:bodyPr>
          <a:lstStyle/>
          <a:p>
            <a:pPr algn="ctr">
              <a:lnSpc>
                <a:spcPct val="150000"/>
              </a:lnSpc>
            </a:pPr>
            <a:r>
              <a:rPr lang="zh-CN" altLang="en-US" sz="2800" b="1" dirty="0">
                <a:latin typeface="微软雅黑" panose="020B0503020204020204" pitchFamily="34" charset="-122"/>
                <a:ea typeface="微软雅黑" panose="020B0503020204020204" pitchFamily="34" charset="-122"/>
              </a:rPr>
              <a:t>已完成情况</a:t>
            </a:r>
            <a:endParaRPr lang="en-US" altLang="zh-CN" sz="2800"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E8716301-2FCA-4978-B8B6-3A7BE0277B34}"/>
              </a:ext>
            </a:extLst>
          </p:cNvPr>
          <p:cNvSpPr txBox="1"/>
          <p:nvPr/>
        </p:nvSpPr>
        <p:spPr>
          <a:xfrm>
            <a:off x="460884" y="1196752"/>
            <a:ext cx="11270232" cy="5454250"/>
          </a:xfrm>
          <a:prstGeom prst="rect">
            <a:avLst/>
          </a:prstGeom>
          <a:noFill/>
        </p:spPr>
        <p:txBody>
          <a:bodyPr wrap="square" rtlCol="0">
            <a:spAutoFit/>
          </a:bodyPr>
          <a:lstStyle/>
          <a:p>
            <a:pPr>
              <a:lnSpc>
                <a:spcPct val="150000"/>
              </a:lnSpc>
            </a:pPr>
            <a:r>
              <a:rPr lang="zh-CN" altLang="en-US" b="1" dirty="0">
                <a:latin typeface="华文仿宋" panose="02010600040101010101" pitchFamily="2" charset="-122"/>
                <a:ea typeface="华文仿宋" panose="02010600040101010101" pitchFamily="2" charset="-122"/>
              </a:rPr>
              <a:t>具体完成：</a:t>
            </a:r>
            <a:endParaRPr lang="en-US" altLang="zh-CN" b="1"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3</a:t>
            </a:r>
            <a:r>
              <a:rPr lang="zh-CN" altLang="en-US" dirty="0">
                <a:latin typeface="华文仿宋" panose="02010600040101010101" pitchFamily="2" charset="-122"/>
                <a:ea typeface="华文仿宋" panose="02010600040101010101" pitchFamily="2" charset="-122"/>
              </a:rPr>
              <a:t>）对原</a:t>
            </a:r>
            <a:r>
              <a:rPr lang="en-US" altLang="zh-CN" dirty="0">
                <a:latin typeface="华文仿宋" panose="02010600040101010101" pitchFamily="2" charset="-122"/>
                <a:ea typeface="华文仿宋" panose="02010600040101010101" pitchFamily="2" charset="-122"/>
              </a:rPr>
              <a:t>TOOD</a:t>
            </a:r>
            <a:r>
              <a:rPr lang="zh-CN" altLang="en-US" dirty="0">
                <a:latin typeface="华文仿宋" panose="02010600040101010101" pitchFamily="2" charset="-122"/>
                <a:ea typeface="华文仿宋" panose="02010600040101010101" pitchFamily="2" charset="-122"/>
              </a:rPr>
              <a:t>进行了分析消融实验：</a:t>
            </a:r>
            <a:endParaRPr lang="en-US" altLang="zh-CN" dirty="0">
              <a:latin typeface="华文仿宋" panose="02010600040101010101" pitchFamily="2" charset="-122"/>
              <a:ea typeface="华文仿宋" panose="02010600040101010101" pitchFamily="2" charset="-122"/>
            </a:endParaRPr>
          </a:p>
          <a:p>
            <a:pPr>
              <a:lnSpc>
                <a:spcPct val="150000"/>
              </a:lnSpc>
            </a:pPr>
            <a:r>
              <a:rPr lang="en-US" altLang="zh-CN" dirty="0">
                <a:latin typeface="华文仿宋" panose="02010600040101010101" pitchFamily="2" charset="-122"/>
                <a:ea typeface="华文仿宋" panose="02010600040101010101" pitchFamily="2" charset="-122"/>
              </a:rPr>
              <a:t>         - </a:t>
            </a:r>
            <a:r>
              <a:rPr lang="en-US" altLang="zh-CN" dirty="0" err="1">
                <a:latin typeface="华文仿宋" panose="02010600040101010101" pitchFamily="2" charset="-122"/>
                <a:ea typeface="华文仿宋" panose="02010600040101010101" pitchFamily="2" charset="-122"/>
              </a:rPr>
              <a:t>adjustment_subnetwork</a:t>
            </a:r>
            <a:r>
              <a:rPr lang="zh-CN" altLang="en-US" dirty="0">
                <a:latin typeface="华文仿宋" panose="02010600040101010101" pitchFamily="2" charset="-122"/>
                <a:ea typeface="华文仿宋" panose="02010600040101010101" pitchFamily="2" charset="-122"/>
              </a:rPr>
              <a:t>消融实验</a:t>
            </a:r>
            <a:endParaRPr lang="en-US" altLang="zh-CN" dirty="0">
              <a:latin typeface="华文仿宋" panose="02010600040101010101" pitchFamily="2" charset="-122"/>
              <a:ea typeface="华文仿宋" panose="02010600040101010101" pitchFamily="2" charset="-122"/>
            </a:endParaRPr>
          </a:p>
          <a:p>
            <a:pPr>
              <a:lnSpc>
                <a:spcPct val="150000"/>
              </a:lnSpc>
            </a:pPr>
            <a:endParaRPr lang="en-US" altLang="zh-CN" dirty="0">
              <a:latin typeface="华文仿宋" panose="02010600040101010101" pitchFamily="2" charset="-122"/>
              <a:ea typeface="华文仿宋" panose="02010600040101010101" pitchFamily="2" charset="-122"/>
            </a:endParaRPr>
          </a:p>
          <a:p>
            <a:pPr>
              <a:lnSpc>
                <a:spcPct val="150000"/>
              </a:lnSpc>
            </a:pPr>
            <a:endParaRPr lang="en-US" altLang="zh-CN" dirty="0">
              <a:latin typeface="华文仿宋" panose="02010600040101010101" pitchFamily="2" charset="-122"/>
              <a:ea typeface="华文仿宋" panose="02010600040101010101" pitchFamily="2" charset="-122"/>
            </a:endParaRPr>
          </a:p>
          <a:p>
            <a:pPr>
              <a:lnSpc>
                <a:spcPct val="150000"/>
              </a:lnSpc>
            </a:pPr>
            <a:endParaRPr lang="en-US" altLang="zh-CN" dirty="0">
              <a:latin typeface="华文仿宋" panose="02010600040101010101" pitchFamily="2" charset="-122"/>
              <a:ea typeface="华文仿宋" panose="02010600040101010101" pitchFamily="2" charset="-122"/>
            </a:endParaRPr>
          </a:p>
          <a:p>
            <a:pPr>
              <a:lnSpc>
                <a:spcPct val="150000"/>
              </a:lnSpc>
            </a:pPr>
            <a:endParaRPr lang="en-US" altLang="zh-CN" dirty="0">
              <a:latin typeface="华文仿宋" panose="02010600040101010101" pitchFamily="2" charset="-122"/>
              <a:ea typeface="华文仿宋" panose="02010600040101010101" pitchFamily="2" charset="-122"/>
            </a:endParaRPr>
          </a:p>
          <a:p>
            <a:pPr>
              <a:lnSpc>
                <a:spcPct val="150000"/>
              </a:lnSpc>
            </a:pP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4</a:t>
            </a:r>
            <a:r>
              <a:rPr lang="zh-CN" altLang="en-US" dirty="0">
                <a:latin typeface="华文仿宋" panose="02010600040101010101" pitchFamily="2" charset="-122"/>
                <a:ea typeface="华文仿宋" panose="02010600040101010101" pitchFamily="2" charset="-122"/>
              </a:rPr>
              <a:t>）从思考正样本点对聚集程度出发（以增加对分类的精准估计），创新性设计损失函数</a:t>
            </a:r>
            <a:r>
              <a:rPr lang="en-US" altLang="zh-CN" dirty="0" err="1">
                <a:latin typeface="华文仿宋" panose="02010600040101010101" pitchFamily="2" charset="-122"/>
                <a:ea typeface="华文仿宋" panose="02010600040101010101" pitchFamily="2" charset="-122"/>
              </a:rPr>
              <a:t>Distance_loss</a:t>
            </a:r>
            <a:endParaRPr lang="en-US" altLang="zh-CN" dirty="0">
              <a:latin typeface="华文仿宋" panose="02010600040101010101" pitchFamily="2" charset="-122"/>
              <a:ea typeface="华文仿宋" panose="02010600040101010101" pitchFamily="2" charset="-122"/>
            </a:endParaRPr>
          </a:p>
          <a:p>
            <a:pPr>
              <a:lnSpc>
                <a:spcPct val="150000"/>
              </a:lnSpc>
            </a:pPr>
            <a:r>
              <a:rPr lang="en-US" altLang="zh-CN" dirty="0">
                <a:latin typeface="华文仿宋" panose="02010600040101010101" pitchFamily="2" charset="-122"/>
                <a:ea typeface="华文仿宋" panose="02010600040101010101" pitchFamily="2" charset="-122"/>
              </a:rPr>
              <a:t>	</a:t>
            </a:r>
            <a:r>
              <a:rPr lang="en-US" altLang="zh-CN" dirty="0" err="1">
                <a:latin typeface="华文仿宋" panose="02010600040101010101" pitchFamily="2" charset="-122"/>
                <a:ea typeface="华文仿宋" panose="02010600040101010101" pitchFamily="2" charset="-122"/>
              </a:rPr>
              <a:t>Distance_loss</a:t>
            </a:r>
            <a:r>
              <a:rPr lang="zh-CN" altLang="en-US" dirty="0">
                <a:latin typeface="华文仿宋" panose="02010600040101010101" pitchFamily="2" charset="-122"/>
                <a:ea typeface="华文仿宋" panose="02010600040101010101" pitchFamily="2" charset="-122"/>
              </a:rPr>
              <a:t>流程：</a:t>
            </a:r>
            <a:endParaRPr lang="en-US" altLang="zh-CN" dirty="0">
              <a:latin typeface="华文仿宋" panose="02010600040101010101" pitchFamily="2" charset="-122"/>
              <a:ea typeface="华文仿宋" panose="02010600040101010101" pitchFamily="2" charset="-122"/>
            </a:endParaRPr>
          </a:p>
          <a:p>
            <a:pPr>
              <a:lnSpc>
                <a:spcPct val="150000"/>
              </a:lnSpc>
            </a:pP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抽取目标信息，整理每个标签框内部正样本点对列表</a:t>
            </a:r>
            <a:endParaRPr lang="en-US" altLang="zh-CN" dirty="0">
              <a:latin typeface="华文仿宋" panose="02010600040101010101" pitchFamily="2" charset="-122"/>
              <a:ea typeface="华文仿宋" panose="02010600040101010101" pitchFamily="2" charset="-122"/>
            </a:endParaRPr>
          </a:p>
          <a:p>
            <a:pPr>
              <a:lnSpc>
                <a:spcPct val="150000"/>
              </a:lnSpc>
            </a:pP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利用矩阵运算计算点对间距离，对计算结果按边数类数取平均并除以下采样率来适应不同层次特征</a:t>
            </a:r>
            <a:endParaRPr lang="en-US" altLang="zh-CN" dirty="0">
              <a:latin typeface="华文仿宋" panose="02010600040101010101" pitchFamily="2" charset="-122"/>
              <a:ea typeface="华文仿宋" panose="02010600040101010101" pitchFamily="2" charset="-122"/>
            </a:endParaRPr>
          </a:p>
          <a:p>
            <a:pPr>
              <a:lnSpc>
                <a:spcPct val="150000"/>
              </a:lnSpc>
            </a:pP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对上述结果进行</a:t>
            </a:r>
            <a:r>
              <a:rPr lang="en-US" altLang="zh-CN" dirty="0">
                <a:latin typeface="华文仿宋" panose="02010600040101010101" pitchFamily="2" charset="-122"/>
                <a:ea typeface="华文仿宋" panose="02010600040101010101" pitchFamily="2" charset="-122"/>
              </a:rPr>
              <a:t>sigmoid</a:t>
            </a:r>
            <a:r>
              <a:rPr lang="zh-CN" altLang="en-US" dirty="0">
                <a:latin typeface="华文仿宋" panose="02010600040101010101" pitchFamily="2" charset="-122"/>
                <a:ea typeface="华文仿宋" panose="02010600040101010101" pitchFamily="2" charset="-122"/>
              </a:rPr>
              <a:t>归一化</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最大距离归一化</a:t>
            </a:r>
            <a:endParaRPr lang="en-US" altLang="zh-CN" dirty="0">
              <a:latin typeface="华文仿宋" panose="02010600040101010101" pitchFamily="2" charset="-122"/>
              <a:ea typeface="华文仿宋" panose="02010600040101010101" pitchFamily="2" charset="-122"/>
            </a:endParaRPr>
          </a:p>
        </p:txBody>
      </p:sp>
      <p:pic>
        <p:nvPicPr>
          <p:cNvPr id="4" name="图片 3">
            <a:extLst>
              <a:ext uri="{FF2B5EF4-FFF2-40B4-BE49-F238E27FC236}">
                <a16:creationId xmlns:a16="http://schemas.microsoft.com/office/drawing/2014/main" id="{F763DBCD-23BF-4FBE-BA0C-507150754BF5}"/>
              </a:ext>
            </a:extLst>
          </p:cNvPr>
          <p:cNvPicPr>
            <a:picLocks noChangeAspect="1"/>
          </p:cNvPicPr>
          <p:nvPr/>
        </p:nvPicPr>
        <p:blipFill>
          <a:blip r:embed="rId3"/>
          <a:stretch>
            <a:fillRect/>
          </a:stretch>
        </p:blipFill>
        <p:spPr>
          <a:xfrm>
            <a:off x="1112073" y="2504813"/>
            <a:ext cx="4983927" cy="1839534"/>
          </a:xfrm>
          <a:prstGeom prst="rect">
            <a:avLst/>
          </a:prstGeom>
        </p:spPr>
      </p:pic>
      <p:pic>
        <p:nvPicPr>
          <p:cNvPr id="9" name="图片 8">
            <a:extLst>
              <a:ext uri="{FF2B5EF4-FFF2-40B4-BE49-F238E27FC236}">
                <a16:creationId xmlns:a16="http://schemas.microsoft.com/office/drawing/2014/main" id="{3E4C4D37-6CB8-4140-9F66-A92B61E031DB}"/>
              </a:ext>
            </a:extLst>
          </p:cNvPr>
          <p:cNvPicPr>
            <a:picLocks noChangeAspect="1"/>
          </p:cNvPicPr>
          <p:nvPr/>
        </p:nvPicPr>
        <p:blipFill>
          <a:blip r:embed="rId4"/>
          <a:stretch>
            <a:fillRect/>
          </a:stretch>
        </p:blipFill>
        <p:spPr>
          <a:xfrm>
            <a:off x="6384032" y="2481328"/>
            <a:ext cx="5065083" cy="1863019"/>
          </a:xfrm>
          <a:prstGeom prst="rect">
            <a:avLst/>
          </a:prstGeom>
        </p:spPr>
      </p:pic>
    </p:spTree>
    <p:extLst>
      <p:ext uri="{BB962C8B-B14F-4D97-AF65-F5344CB8AC3E}">
        <p14:creationId xmlns:p14="http://schemas.microsoft.com/office/powerpoint/2010/main" val="2828275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2424" y="188640"/>
            <a:ext cx="1981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0E6BE0A7-FA41-4B71-9B6B-C692822C475D}"/>
              </a:ext>
            </a:extLst>
          </p:cNvPr>
          <p:cNvSpPr txBox="1"/>
          <p:nvPr/>
        </p:nvSpPr>
        <p:spPr>
          <a:xfrm>
            <a:off x="263352" y="136049"/>
            <a:ext cx="1981200" cy="662554"/>
          </a:xfrm>
          <a:prstGeom prst="rect">
            <a:avLst/>
          </a:prstGeom>
          <a:noFill/>
        </p:spPr>
        <p:txBody>
          <a:bodyPr wrap="square" rtlCol="0">
            <a:spAutoFit/>
          </a:bodyPr>
          <a:lstStyle/>
          <a:p>
            <a:pPr algn="ctr">
              <a:lnSpc>
                <a:spcPct val="150000"/>
              </a:lnSpc>
            </a:pPr>
            <a:r>
              <a:rPr lang="zh-CN" altLang="en-US" sz="2800" b="1" dirty="0">
                <a:latin typeface="微软雅黑" panose="020B0503020204020204" pitchFamily="34" charset="-122"/>
                <a:ea typeface="微软雅黑" panose="020B0503020204020204" pitchFamily="34" charset="-122"/>
              </a:rPr>
              <a:t>已完成情况</a:t>
            </a:r>
            <a:endParaRPr lang="en-US" altLang="zh-CN" sz="2800"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E8716301-2FCA-4978-B8B6-3A7BE0277B34}"/>
              </a:ext>
            </a:extLst>
          </p:cNvPr>
          <p:cNvSpPr txBox="1"/>
          <p:nvPr/>
        </p:nvSpPr>
        <p:spPr>
          <a:xfrm>
            <a:off x="460884" y="1196752"/>
            <a:ext cx="11270232" cy="2130263"/>
          </a:xfrm>
          <a:prstGeom prst="rect">
            <a:avLst/>
          </a:prstGeom>
          <a:noFill/>
        </p:spPr>
        <p:txBody>
          <a:bodyPr wrap="square" rtlCol="0">
            <a:spAutoFit/>
          </a:bodyPr>
          <a:lstStyle/>
          <a:p>
            <a:pPr>
              <a:lnSpc>
                <a:spcPct val="150000"/>
              </a:lnSpc>
            </a:pPr>
            <a:r>
              <a:rPr lang="zh-CN" altLang="en-US" b="1" dirty="0">
                <a:latin typeface="华文仿宋" panose="02010600040101010101" pitchFamily="2" charset="-122"/>
                <a:ea typeface="华文仿宋" panose="02010600040101010101" pitchFamily="2" charset="-122"/>
              </a:rPr>
              <a:t>具体完成：</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4</a:t>
            </a:r>
            <a:r>
              <a:rPr lang="zh-CN" altLang="en-US" dirty="0">
                <a:latin typeface="华文仿宋" panose="02010600040101010101" pitchFamily="2" charset="-122"/>
                <a:ea typeface="华文仿宋" panose="02010600040101010101" pitchFamily="2" charset="-122"/>
              </a:rPr>
              <a:t>）从思考正样本点对聚集程度出发（以增加对分类的精准估计），创新性设计损失函数</a:t>
            </a:r>
            <a:r>
              <a:rPr lang="en-US" altLang="zh-CN" dirty="0" err="1">
                <a:latin typeface="华文仿宋" panose="02010600040101010101" pitchFamily="2" charset="-122"/>
                <a:ea typeface="华文仿宋" panose="02010600040101010101" pitchFamily="2" charset="-122"/>
              </a:rPr>
              <a:t>Distance_loss</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该损失函数全部代码由本人完成，并设计成组件形式嵌入到</a:t>
            </a:r>
            <a:r>
              <a:rPr lang="en-US" altLang="zh-CN" dirty="0" err="1">
                <a:latin typeface="华文仿宋" panose="02010600040101010101" pitchFamily="2" charset="-122"/>
                <a:ea typeface="华文仿宋" panose="02010600040101010101" pitchFamily="2" charset="-122"/>
              </a:rPr>
              <a:t>MMDetection</a:t>
            </a:r>
            <a:r>
              <a:rPr lang="zh-CN" altLang="en-US" dirty="0">
                <a:latin typeface="华文仿宋" panose="02010600040101010101" pitchFamily="2" charset="-122"/>
                <a:ea typeface="华文仿宋" panose="02010600040101010101" pitchFamily="2" charset="-122"/>
              </a:rPr>
              <a:t>框架中进行训练。</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训练结果如下所示：</a:t>
            </a:r>
            <a:endParaRPr lang="en-US" altLang="zh-CN" dirty="0">
              <a:latin typeface="华文仿宋" panose="02010600040101010101" pitchFamily="2" charset="-122"/>
              <a:ea typeface="华文仿宋" panose="02010600040101010101" pitchFamily="2" charset="-122"/>
            </a:endParaRPr>
          </a:p>
          <a:p>
            <a:pPr>
              <a:lnSpc>
                <a:spcPct val="150000"/>
              </a:lnSpc>
            </a:pPr>
            <a:endParaRPr lang="en-US" altLang="zh-CN" dirty="0">
              <a:latin typeface="华文仿宋" panose="02010600040101010101" pitchFamily="2" charset="-122"/>
              <a:ea typeface="华文仿宋" panose="02010600040101010101" pitchFamily="2" charset="-122"/>
            </a:endParaRPr>
          </a:p>
        </p:txBody>
      </p:sp>
      <p:graphicFrame>
        <p:nvGraphicFramePr>
          <p:cNvPr id="10" name="图表 9">
            <a:extLst>
              <a:ext uri="{FF2B5EF4-FFF2-40B4-BE49-F238E27FC236}">
                <a16:creationId xmlns:a16="http://schemas.microsoft.com/office/drawing/2014/main" id="{E5917E3D-C666-4BB7-896B-1585853140AF}"/>
              </a:ext>
            </a:extLst>
          </p:cNvPr>
          <p:cNvGraphicFramePr>
            <a:graphicFrameLocks/>
          </p:cNvGraphicFramePr>
          <p:nvPr>
            <p:extLst>
              <p:ext uri="{D42A27DB-BD31-4B8C-83A1-F6EECF244321}">
                <p14:modId xmlns:p14="http://schemas.microsoft.com/office/powerpoint/2010/main" val="2725852125"/>
              </p:ext>
            </p:extLst>
          </p:nvPr>
        </p:nvGraphicFramePr>
        <p:xfrm>
          <a:off x="1097291" y="2732040"/>
          <a:ext cx="5268210" cy="17770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图表 10">
            <a:extLst>
              <a:ext uri="{FF2B5EF4-FFF2-40B4-BE49-F238E27FC236}">
                <a16:creationId xmlns:a16="http://schemas.microsoft.com/office/drawing/2014/main" id="{127BC1EA-9643-4363-8E4A-D50FDBBEE799}"/>
              </a:ext>
            </a:extLst>
          </p:cNvPr>
          <p:cNvGraphicFramePr>
            <a:graphicFrameLocks/>
          </p:cNvGraphicFramePr>
          <p:nvPr>
            <p:extLst>
              <p:ext uri="{D42A27DB-BD31-4B8C-83A1-F6EECF244321}">
                <p14:modId xmlns:p14="http://schemas.microsoft.com/office/powerpoint/2010/main" val="3960278065"/>
              </p:ext>
            </p:extLst>
          </p:nvPr>
        </p:nvGraphicFramePr>
        <p:xfrm>
          <a:off x="6528048" y="2556550"/>
          <a:ext cx="4808551" cy="20174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图表 11">
            <a:extLst>
              <a:ext uri="{FF2B5EF4-FFF2-40B4-BE49-F238E27FC236}">
                <a16:creationId xmlns:a16="http://schemas.microsoft.com/office/drawing/2014/main" id="{BECFA353-67B2-4B8F-AD55-47033A0CDBE5}"/>
              </a:ext>
            </a:extLst>
          </p:cNvPr>
          <p:cNvGraphicFramePr>
            <a:graphicFrameLocks/>
          </p:cNvGraphicFramePr>
          <p:nvPr>
            <p:extLst>
              <p:ext uri="{D42A27DB-BD31-4B8C-83A1-F6EECF244321}">
                <p14:modId xmlns:p14="http://schemas.microsoft.com/office/powerpoint/2010/main" val="505919429"/>
              </p:ext>
            </p:extLst>
          </p:nvPr>
        </p:nvGraphicFramePr>
        <p:xfrm>
          <a:off x="1084215" y="4454493"/>
          <a:ext cx="5362559" cy="223385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图表 12">
            <a:extLst>
              <a:ext uri="{FF2B5EF4-FFF2-40B4-BE49-F238E27FC236}">
                <a16:creationId xmlns:a16="http://schemas.microsoft.com/office/drawing/2014/main" id="{D57DDEAD-9F2A-4E8C-8197-D9DD0145F12F}"/>
              </a:ext>
            </a:extLst>
          </p:cNvPr>
          <p:cNvGraphicFramePr>
            <a:graphicFrameLocks/>
          </p:cNvGraphicFramePr>
          <p:nvPr>
            <p:extLst>
              <p:ext uri="{D42A27DB-BD31-4B8C-83A1-F6EECF244321}">
                <p14:modId xmlns:p14="http://schemas.microsoft.com/office/powerpoint/2010/main" val="509197025"/>
              </p:ext>
            </p:extLst>
          </p:nvPr>
        </p:nvGraphicFramePr>
        <p:xfrm>
          <a:off x="6609321" y="4454493"/>
          <a:ext cx="4782556" cy="2197334"/>
        </p:xfrm>
        <a:graphic>
          <a:graphicData uri="http://schemas.openxmlformats.org/drawingml/2006/chart">
            <c:chart xmlns:c="http://schemas.openxmlformats.org/drawingml/2006/chart" xmlns:r="http://schemas.openxmlformats.org/officeDocument/2006/relationships" r:id="rId6"/>
          </a:graphicData>
        </a:graphic>
      </p:graphicFrame>
      <p:grpSp>
        <p:nvGrpSpPr>
          <p:cNvPr id="14" name="组合 13">
            <a:extLst>
              <a:ext uri="{FF2B5EF4-FFF2-40B4-BE49-F238E27FC236}">
                <a16:creationId xmlns:a16="http://schemas.microsoft.com/office/drawing/2014/main" id="{F34348D0-FF7F-4FB8-87FE-5B2623F4108A}"/>
              </a:ext>
            </a:extLst>
          </p:cNvPr>
          <p:cNvGrpSpPr/>
          <p:nvPr/>
        </p:nvGrpSpPr>
        <p:grpSpPr>
          <a:xfrm>
            <a:off x="2749155" y="2195810"/>
            <a:ext cx="6768752" cy="3312368"/>
            <a:chOff x="3469235" y="2822932"/>
            <a:chExt cx="6768752" cy="3312368"/>
          </a:xfrm>
        </p:grpSpPr>
        <p:sp>
          <p:nvSpPr>
            <p:cNvPr id="6" name="矩形 5">
              <a:extLst>
                <a:ext uri="{FF2B5EF4-FFF2-40B4-BE49-F238E27FC236}">
                  <a16:creationId xmlns:a16="http://schemas.microsoft.com/office/drawing/2014/main" id="{80CC5FAB-4FED-405A-B042-EC3A32DAB806}"/>
                </a:ext>
              </a:extLst>
            </p:cNvPr>
            <p:cNvSpPr/>
            <p:nvPr/>
          </p:nvSpPr>
          <p:spPr>
            <a:xfrm>
              <a:off x="3469235" y="2822932"/>
              <a:ext cx="6768752" cy="331236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7CB86926-29B8-4759-A788-B782C94A348A}"/>
                </a:ext>
              </a:extLst>
            </p:cNvPr>
            <p:cNvSpPr txBox="1"/>
            <p:nvPr/>
          </p:nvSpPr>
          <p:spPr>
            <a:xfrm>
              <a:off x="4117307" y="3484307"/>
              <a:ext cx="5858898" cy="2031325"/>
            </a:xfrm>
            <a:prstGeom prst="rect">
              <a:avLst/>
            </a:prstGeom>
            <a:noFill/>
          </p:spPr>
          <p:txBody>
            <a:bodyPr wrap="square" rtlCol="0">
              <a:spAutoFit/>
            </a:bodyPr>
            <a:lstStyle/>
            <a:p>
              <a:r>
                <a:rPr lang="zh-CN" altLang="en-US" dirty="0">
                  <a:solidFill>
                    <a:schemeClr val="bg1"/>
                  </a:solidFill>
                  <a:latin typeface="华文仿宋" panose="02010600040101010101" pitchFamily="2" charset="-122"/>
                  <a:ea typeface="华文仿宋" panose="02010600040101010101" pitchFamily="2" charset="-122"/>
                </a:rPr>
                <a:t>该方法目前效果并不理想，从训练日志中发现损失始终在震荡，没有下降的趋势，原以为方法本身并没有起到效果，这几天在检查梯度时才发现代码中最终的</a:t>
              </a:r>
              <a:r>
                <a:rPr lang="en-US" altLang="zh-CN" dirty="0">
                  <a:solidFill>
                    <a:schemeClr val="bg1"/>
                  </a:solidFill>
                  <a:latin typeface="华文仿宋" panose="02010600040101010101" pitchFamily="2" charset="-122"/>
                  <a:ea typeface="华文仿宋" panose="02010600040101010101" pitchFamily="2" charset="-122"/>
                </a:rPr>
                <a:t>loss</a:t>
              </a:r>
              <a:r>
                <a:rPr lang="zh-CN" altLang="en-US" dirty="0">
                  <a:solidFill>
                    <a:schemeClr val="bg1"/>
                  </a:solidFill>
                  <a:latin typeface="华文仿宋" panose="02010600040101010101" pitchFamily="2" charset="-122"/>
                  <a:ea typeface="华文仿宋" panose="02010600040101010101" pitchFamily="2" charset="-122"/>
                </a:rPr>
                <a:t>不存在梯度，原因是</a:t>
              </a:r>
              <a:r>
                <a:rPr lang="zh-CN" altLang="en-US" b="1" dirty="0">
                  <a:solidFill>
                    <a:schemeClr val="bg1"/>
                  </a:solidFill>
                  <a:latin typeface="华文仿宋" panose="02010600040101010101" pitchFamily="2" charset="-122"/>
                  <a:ea typeface="华文仿宋" panose="02010600040101010101" pitchFamily="2" charset="-122"/>
                </a:rPr>
                <a:t>损失中的监督信号没有渠道回传给</a:t>
              </a:r>
              <a:r>
                <a:rPr lang="en-US" altLang="zh-CN" b="1" dirty="0">
                  <a:solidFill>
                    <a:schemeClr val="bg1"/>
                  </a:solidFill>
                  <a:latin typeface="华文仿宋" panose="02010600040101010101" pitchFamily="2" charset="-122"/>
                  <a:ea typeface="华文仿宋" panose="02010600040101010101" pitchFamily="2" charset="-122"/>
                </a:rPr>
                <a:t>head</a:t>
              </a:r>
              <a:r>
                <a:rPr lang="zh-CN" altLang="en-US" b="1" dirty="0">
                  <a:solidFill>
                    <a:schemeClr val="bg1"/>
                  </a:solidFill>
                  <a:latin typeface="华文仿宋" panose="02010600040101010101" pitchFamily="2" charset="-122"/>
                  <a:ea typeface="华文仿宋" panose="02010600040101010101" pitchFamily="2" charset="-122"/>
                </a:rPr>
                <a:t>输出</a:t>
              </a:r>
              <a:r>
                <a:rPr lang="zh-CN" altLang="en-US" dirty="0">
                  <a:solidFill>
                    <a:schemeClr val="bg1"/>
                  </a:solidFill>
                  <a:latin typeface="华文仿宋" panose="02010600040101010101" pitchFamily="2" charset="-122"/>
                  <a:ea typeface="华文仿宋" panose="02010600040101010101" pitchFamily="2" charset="-122"/>
                </a:rPr>
                <a:t>（正样本点在特征图中的坐标不属于模型输出，采样不存在梯度）。后续可能会基于</a:t>
              </a:r>
              <a:r>
                <a:rPr lang="en-US" altLang="zh-CN" dirty="0">
                  <a:solidFill>
                    <a:schemeClr val="bg1"/>
                  </a:solidFill>
                  <a:latin typeface="华文仿宋" panose="02010600040101010101" pitchFamily="2" charset="-122"/>
                  <a:ea typeface="华文仿宋" panose="02010600040101010101" pitchFamily="2" charset="-122"/>
                </a:rPr>
                <a:t>FCOS</a:t>
              </a:r>
              <a:r>
                <a:rPr lang="zh-CN" altLang="en-US" dirty="0">
                  <a:solidFill>
                    <a:schemeClr val="bg1"/>
                  </a:solidFill>
                  <a:latin typeface="华文仿宋" panose="02010600040101010101" pitchFamily="2" charset="-122"/>
                  <a:ea typeface="华文仿宋" panose="02010600040101010101" pitchFamily="2" charset="-122"/>
                </a:rPr>
                <a:t>中</a:t>
              </a:r>
              <a:r>
                <a:rPr lang="en-US" altLang="zh-CN" dirty="0" err="1">
                  <a:solidFill>
                    <a:schemeClr val="bg1"/>
                  </a:solidFill>
                  <a:latin typeface="华文仿宋" panose="02010600040101010101" pitchFamily="2" charset="-122"/>
                  <a:ea typeface="华文仿宋" panose="02010600040101010101" pitchFamily="2" charset="-122"/>
                </a:rPr>
                <a:t>Centerness</a:t>
              </a:r>
              <a:r>
                <a:rPr lang="zh-CN" altLang="en-US" dirty="0">
                  <a:solidFill>
                    <a:schemeClr val="bg1"/>
                  </a:solidFill>
                  <a:latin typeface="华文仿宋" panose="02010600040101010101" pitchFamily="2" charset="-122"/>
                  <a:ea typeface="华文仿宋" panose="02010600040101010101" pitchFamily="2" charset="-122"/>
                </a:rPr>
                <a:t>的思路和语义中心点的思路对</a:t>
              </a:r>
              <a:r>
                <a:rPr lang="en-US" altLang="zh-CN" dirty="0" err="1">
                  <a:solidFill>
                    <a:schemeClr val="bg1"/>
                  </a:solidFill>
                  <a:latin typeface="华文仿宋" panose="02010600040101010101" pitchFamily="2" charset="-122"/>
                  <a:ea typeface="华文仿宋" panose="02010600040101010101" pitchFamily="2" charset="-122"/>
                </a:rPr>
                <a:t>Distance_loss</a:t>
              </a:r>
              <a:r>
                <a:rPr lang="zh-CN" altLang="en-US" dirty="0">
                  <a:solidFill>
                    <a:schemeClr val="bg1"/>
                  </a:solidFill>
                  <a:latin typeface="华文仿宋" panose="02010600040101010101" pitchFamily="2" charset="-122"/>
                  <a:ea typeface="华文仿宋" panose="02010600040101010101" pitchFamily="2" charset="-122"/>
                </a:rPr>
                <a:t>做优化</a:t>
              </a:r>
            </a:p>
          </p:txBody>
        </p:sp>
      </p:grpSp>
    </p:spTree>
    <p:extLst>
      <p:ext uri="{BB962C8B-B14F-4D97-AF65-F5344CB8AC3E}">
        <p14:creationId xmlns:p14="http://schemas.microsoft.com/office/powerpoint/2010/main" val="133621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2424" y="188640"/>
            <a:ext cx="1981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0E6BE0A7-FA41-4B71-9B6B-C692822C475D}"/>
              </a:ext>
            </a:extLst>
          </p:cNvPr>
          <p:cNvSpPr txBox="1"/>
          <p:nvPr/>
        </p:nvSpPr>
        <p:spPr>
          <a:xfrm>
            <a:off x="263352" y="136049"/>
            <a:ext cx="1981200" cy="662554"/>
          </a:xfrm>
          <a:prstGeom prst="rect">
            <a:avLst/>
          </a:prstGeom>
          <a:noFill/>
        </p:spPr>
        <p:txBody>
          <a:bodyPr wrap="square" rtlCol="0">
            <a:spAutoFit/>
          </a:bodyPr>
          <a:lstStyle/>
          <a:p>
            <a:pPr algn="ctr">
              <a:lnSpc>
                <a:spcPct val="150000"/>
              </a:lnSpc>
            </a:pPr>
            <a:r>
              <a:rPr lang="zh-CN" altLang="en-US" sz="2800" b="1" dirty="0">
                <a:latin typeface="微软雅黑" panose="020B0503020204020204" pitchFamily="34" charset="-122"/>
                <a:ea typeface="微软雅黑" panose="020B0503020204020204" pitchFamily="34" charset="-122"/>
              </a:rPr>
              <a:t>下一步计划</a:t>
            </a:r>
            <a:endParaRPr lang="en-US" altLang="zh-CN" sz="2800"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E8716301-2FCA-4978-B8B6-3A7BE0277B34}"/>
              </a:ext>
            </a:extLst>
          </p:cNvPr>
          <p:cNvSpPr txBox="1"/>
          <p:nvPr/>
        </p:nvSpPr>
        <p:spPr>
          <a:xfrm>
            <a:off x="460884" y="1196752"/>
            <a:ext cx="11270232" cy="3376758"/>
          </a:xfrm>
          <a:prstGeom prst="rect">
            <a:avLst/>
          </a:prstGeom>
          <a:noFill/>
        </p:spPr>
        <p:txBody>
          <a:bodyPr wrap="square" rtlCol="0">
            <a:spAutoFit/>
          </a:bodyPr>
          <a:lstStyle/>
          <a:p>
            <a:pPr>
              <a:lnSpc>
                <a:spcPct val="15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1</a:t>
            </a:r>
            <a:r>
              <a:rPr lang="zh-CN" altLang="en-US" dirty="0">
                <a:latin typeface="华文仿宋" panose="02010600040101010101" pitchFamily="2" charset="-122"/>
                <a:ea typeface="华文仿宋" panose="02010600040101010101" pitchFamily="2" charset="-122"/>
              </a:rPr>
              <a:t>）修复</a:t>
            </a:r>
            <a:r>
              <a:rPr lang="en-US" altLang="zh-CN" dirty="0" err="1">
                <a:latin typeface="微软雅黑" panose="020B0503020204020204" pitchFamily="34" charset="-122"/>
                <a:ea typeface="微软雅黑" panose="020B0503020204020204" pitchFamily="34" charset="-122"/>
              </a:rPr>
              <a:t>Distance_loss</a:t>
            </a:r>
            <a:r>
              <a:rPr lang="zh-CN" altLang="en-US" dirty="0">
                <a:latin typeface="华文仿宋" panose="02010600040101010101" pitchFamily="2" charset="-122"/>
                <a:ea typeface="华文仿宋" panose="02010600040101010101" pitchFamily="2" charset="-122"/>
              </a:rPr>
              <a:t>梯度无法回传的问题。</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2</a:t>
            </a:r>
            <a:r>
              <a:rPr lang="zh-CN" altLang="en-US" dirty="0">
                <a:latin typeface="华文仿宋" panose="02010600040101010101" pitchFamily="2" charset="-122"/>
                <a:ea typeface="华文仿宋" panose="02010600040101010101" pitchFamily="2" charset="-122"/>
              </a:rPr>
              <a:t>）给其他单阶段目标检测模型赋予</a:t>
            </a:r>
            <a:r>
              <a:rPr lang="en-US" altLang="zh-CN" dirty="0">
                <a:latin typeface="微软雅黑" panose="020B0503020204020204" pitchFamily="34" charset="-122"/>
                <a:ea typeface="微软雅黑" panose="020B0503020204020204" pitchFamily="34" charset="-122"/>
              </a:rPr>
              <a:t>TAL</a:t>
            </a:r>
            <a:r>
              <a:rPr lang="zh-CN" altLang="en-US" dirty="0">
                <a:latin typeface="华文仿宋" panose="02010600040101010101" pitchFamily="2" charset="-122"/>
                <a:ea typeface="华文仿宋" panose="02010600040101010101" pitchFamily="2" charset="-122"/>
              </a:rPr>
              <a:t>策略，验证原论文消融实验中关于</a:t>
            </a:r>
            <a:r>
              <a:rPr lang="en-US" altLang="zh-CN" dirty="0">
                <a:latin typeface="微软雅黑" panose="020B0503020204020204" pitchFamily="34" charset="-122"/>
                <a:ea typeface="微软雅黑" panose="020B0503020204020204" pitchFamily="34" charset="-122"/>
              </a:rPr>
              <a:t>TAL</a:t>
            </a:r>
            <a:r>
              <a:rPr lang="zh-CN" altLang="en-US" dirty="0">
                <a:latin typeface="华文仿宋" panose="02010600040101010101" pitchFamily="2" charset="-122"/>
                <a:ea typeface="华文仿宋" panose="02010600040101010101" pitchFamily="2" charset="-122"/>
              </a:rPr>
              <a:t>的论述。</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3</a:t>
            </a:r>
            <a:r>
              <a:rPr lang="zh-CN" altLang="en-US" dirty="0">
                <a:latin typeface="华文仿宋" panose="02010600040101010101" pitchFamily="2" charset="-122"/>
                <a:ea typeface="华文仿宋" panose="02010600040101010101" pitchFamily="2" charset="-122"/>
              </a:rPr>
              <a:t>）基于</a:t>
            </a:r>
            <a:r>
              <a:rPr lang="en-US" altLang="zh-CN" dirty="0">
                <a:latin typeface="华文仿宋" panose="02010600040101010101" pitchFamily="2" charset="-122"/>
                <a:ea typeface="华文仿宋" panose="02010600040101010101" pitchFamily="2" charset="-122"/>
              </a:rPr>
              <a:t>《</a:t>
            </a:r>
            <a:r>
              <a:rPr lang="en-US" altLang="zh-CN" dirty="0">
                <a:latin typeface="微软雅黑" panose="020B0503020204020204" pitchFamily="34" charset="-122"/>
                <a:ea typeface="微软雅黑" panose="020B0503020204020204" pitchFamily="34" charset="-122"/>
              </a:rPr>
              <a:t>Acquisition of Localization Confidence for Accurate Object Detection</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的思路，尝试在</a:t>
            </a:r>
            <a:r>
              <a:rPr lang="en-US" altLang="zh-CN" dirty="0">
                <a:latin typeface="微软雅黑" panose="020B0503020204020204" pitchFamily="34" charset="-122"/>
                <a:ea typeface="微软雅黑" panose="020B0503020204020204" pitchFamily="34" charset="-122"/>
              </a:rPr>
              <a:t>TOOD</a:t>
            </a:r>
            <a:r>
              <a:rPr lang="zh-CN" altLang="en-US" dirty="0">
                <a:latin typeface="华文仿宋" panose="02010600040101010101" pitchFamily="2" charset="-122"/>
                <a:ea typeface="华文仿宋" panose="02010600040101010101" pitchFamily="2" charset="-122"/>
              </a:rPr>
              <a:t>模型中增加网络预测</a:t>
            </a:r>
            <a:r>
              <a:rPr lang="en-US" altLang="zh-CN" dirty="0" err="1">
                <a:latin typeface="微软雅黑" panose="020B0503020204020204" pitchFamily="34" charset="-122"/>
                <a:ea typeface="微软雅黑" panose="020B0503020204020204" pitchFamily="34" charset="-122"/>
              </a:rPr>
              <a:t>iou</a:t>
            </a:r>
            <a:r>
              <a:rPr lang="zh-CN" altLang="en-US" dirty="0">
                <a:latin typeface="华文仿宋" panose="02010600040101010101" pitchFamily="2" charset="-122"/>
                <a:ea typeface="华文仿宋" panose="02010600040101010101" pitchFamily="2" charset="-122"/>
              </a:rPr>
              <a:t>指标，目的是为了缓解训练推理时</a:t>
            </a:r>
            <a:r>
              <a:rPr lang="en-US" altLang="zh-CN" dirty="0" err="1">
                <a:latin typeface="微软雅黑" panose="020B0503020204020204" pitchFamily="34" charset="-122"/>
                <a:ea typeface="微软雅黑" panose="020B0503020204020204" pitchFamily="34" charset="-122"/>
              </a:rPr>
              <a:t>nms</a:t>
            </a:r>
            <a:r>
              <a:rPr lang="zh-CN" altLang="en-US" dirty="0">
                <a:latin typeface="华文仿宋" panose="02010600040101010101" pitchFamily="2" charset="-122"/>
                <a:ea typeface="华文仿宋" panose="02010600040101010101" pitchFamily="2" charset="-122"/>
              </a:rPr>
              <a:t>的不一致性。</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4</a:t>
            </a:r>
            <a:r>
              <a:rPr lang="zh-CN" altLang="en-US" dirty="0">
                <a:latin typeface="华文仿宋" panose="02010600040101010101" pitchFamily="2" charset="-122"/>
                <a:ea typeface="华文仿宋" panose="02010600040101010101" pitchFamily="2" charset="-122"/>
              </a:rPr>
              <a:t>）基于</a:t>
            </a:r>
            <a:r>
              <a:rPr lang="en-US" altLang="zh-CN" dirty="0">
                <a:latin typeface="华文仿宋" panose="02010600040101010101" pitchFamily="2" charset="-122"/>
                <a:ea typeface="华文仿宋" panose="02010600040101010101" pitchFamily="2" charset="-122"/>
              </a:rPr>
              <a:t>《</a:t>
            </a:r>
            <a:r>
              <a:rPr lang="en-US" altLang="zh-CN" dirty="0" err="1">
                <a:latin typeface="微软雅黑" panose="020B0503020204020204" pitchFamily="34" charset="-122"/>
                <a:ea typeface="微软雅黑" panose="020B0503020204020204" pitchFamily="34" charset="-122"/>
              </a:rPr>
              <a:t>VarifocalNet</a:t>
            </a:r>
            <a:r>
              <a:rPr lang="en-US" altLang="zh-CN" dirty="0">
                <a:latin typeface="微软雅黑" panose="020B0503020204020204" pitchFamily="34" charset="-122"/>
                <a:ea typeface="微软雅黑" panose="020B0503020204020204" pitchFamily="34" charset="-122"/>
              </a:rPr>
              <a:t>: An </a:t>
            </a:r>
            <a:r>
              <a:rPr lang="en-US" altLang="zh-CN" dirty="0" err="1">
                <a:latin typeface="微软雅黑" panose="020B0503020204020204" pitchFamily="34" charset="-122"/>
                <a:ea typeface="微软雅黑" panose="020B0503020204020204" pitchFamily="34" charset="-122"/>
              </a:rPr>
              <a:t>IoU</a:t>
            </a:r>
            <a:r>
              <a:rPr lang="en-US" altLang="zh-CN" dirty="0">
                <a:latin typeface="微软雅黑" panose="020B0503020204020204" pitchFamily="34" charset="-122"/>
                <a:ea typeface="微软雅黑" panose="020B0503020204020204" pitchFamily="34" charset="-122"/>
              </a:rPr>
              <a:t>-aware Dense Object Detector</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的思路，尝试在</a:t>
            </a:r>
            <a:r>
              <a:rPr lang="en-US" altLang="zh-CN" dirty="0">
                <a:latin typeface="微软雅黑" panose="020B0503020204020204" pitchFamily="34" charset="-122"/>
                <a:ea typeface="微软雅黑" panose="020B0503020204020204" pitchFamily="34" charset="-122"/>
              </a:rPr>
              <a:t>TOOD Head</a:t>
            </a:r>
            <a:r>
              <a:rPr lang="zh-CN" altLang="en-US" dirty="0">
                <a:latin typeface="华文仿宋" panose="02010600040101010101" pitchFamily="2" charset="-122"/>
                <a:ea typeface="华文仿宋" panose="02010600040101010101" pitchFamily="2" charset="-122"/>
              </a:rPr>
              <a:t>中增加</a:t>
            </a:r>
            <a:r>
              <a:rPr lang="en-US" altLang="zh-CN" dirty="0">
                <a:latin typeface="微软雅黑" panose="020B0503020204020204" pitchFamily="34" charset="-122"/>
                <a:ea typeface="微软雅黑" panose="020B0503020204020204" pitchFamily="34" charset="-122"/>
              </a:rPr>
              <a:t>refinement</a:t>
            </a:r>
            <a:r>
              <a:rPr lang="zh-CN" altLang="en-US" dirty="0">
                <a:latin typeface="华文仿宋" panose="02010600040101010101" pitchFamily="2" charset="-122"/>
                <a:ea typeface="华文仿宋" panose="02010600040101010101" pitchFamily="2" charset="-122"/>
              </a:rPr>
              <a:t>的操作，目的是为了缓解不同分支预测时感受野与</a:t>
            </a:r>
            <a:r>
              <a:rPr lang="en-US" altLang="zh-CN" dirty="0" err="1">
                <a:latin typeface="微软雅黑" panose="020B0503020204020204" pitchFamily="34" charset="-122"/>
                <a:ea typeface="微软雅黑" panose="020B0503020204020204" pitchFamily="34" charset="-122"/>
              </a:rPr>
              <a:t>bbox</a:t>
            </a:r>
            <a:r>
              <a:rPr lang="zh-CN" altLang="en-US" dirty="0">
                <a:latin typeface="华文仿宋" panose="02010600040101010101" pitchFamily="2" charset="-122"/>
                <a:ea typeface="华文仿宋" panose="02010600040101010101" pitchFamily="2" charset="-122"/>
              </a:rPr>
              <a:t>不一致的问题。</a:t>
            </a:r>
            <a:endParaRPr lang="en-US" altLang="zh-CN" dirty="0">
              <a:latin typeface="华文仿宋" panose="02010600040101010101" pitchFamily="2" charset="-122"/>
              <a:ea typeface="华文仿宋" panose="02010600040101010101" pitchFamily="2" charset="-122"/>
            </a:endParaRPr>
          </a:p>
          <a:p>
            <a:pPr>
              <a:lnSpc>
                <a:spcPct val="150000"/>
              </a:lnSpc>
            </a:pP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5</a:t>
            </a:r>
            <a:r>
              <a:rPr lang="zh-CN" altLang="en-US" dirty="0">
                <a:latin typeface="华文仿宋" panose="02010600040101010101" pitchFamily="2" charset="-122"/>
                <a:ea typeface="华文仿宋" panose="02010600040101010101" pitchFamily="2" charset="-122"/>
              </a:rPr>
              <a:t>）基于</a:t>
            </a:r>
            <a:r>
              <a:rPr lang="en-US" altLang="zh-CN" dirty="0">
                <a:latin typeface="微软雅黑" panose="020B0503020204020204" pitchFamily="34" charset="-122"/>
                <a:ea typeface="微软雅黑" panose="020B0503020204020204" pitchFamily="34" charset="-122"/>
              </a:rPr>
              <a:t>FCOS</a:t>
            </a:r>
            <a:r>
              <a:rPr lang="zh-CN" altLang="en-US" dirty="0">
                <a:latin typeface="华文仿宋" panose="02010600040101010101" pitchFamily="2" charset="-122"/>
                <a:ea typeface="华文仿宋" panose="02010600040101010101" pitchFamily="2" charset="-122"/>
              </a:rPr>
              <a:t>和参考语义中心点的想法，尝试通过</a:t>
            </a:r>
            <a:r>
              <a:rPr lang="en-US" altLang="zh-CN" dirty="0">
                <a:latin typeface="微软雅黑" panose="020B0503020204020204" pitchFamily="34" charset="-122"/>
                <a:ea typeface="微软雅黑" panose="020B0503020204020204" pitchFamily="34" charset="-122"/>
              </a:rPr>
              <a:t>CAM</a:t>
            </a:r>
            <a:r>
              <a:rPr lang="zh-CN" altLang="en-US" dirty="0">
                <a:latin typeface="华文仿宋" panose="02010600040101010101" pitchFamily="2" charset="-122"/>
                <a:ea typeface="华文仿宋" panose="02010600040101010101" pitchFamily="2" charset="-122"/>
              </a:rPr>
              <a:t>计算不同</a:t>
            </a:r>
            <a:r>
              <a:rPr lang="en-US" altLang="zh-CN" dirty="0" err="1">
                <a:latin typeface="华文仿宋" panose="02010600040101010101" pitchFamily="2" charset="-122"/>
                <a:ea typeface="华文仿宋" panose="02010600040101010101" pitchFamily="2" charset="-122"/>
              </a:rPr>
              <a:t>gt</a:t>
            </a:r>
            <a:r>
              <a:rPr lang="zh-CN" altLang="en-US" dirty="0">
                <a:latin typeface="华文仿宋" panose="02010600040101010101" pitchFamily="2" charset="-122"/>
                <a:ea typeface="华文仿宋" panose="02010600040101010101" pitchFamily="2" charset="-122"/>
              </a:rPr>
              <a:t>的语义中心点，同时以类似</a:t>
            </a:r>
            <a:r>
              <a:rPr lang="en-US" altLang="zh-CN" dirty="0" err="1">
                <a:latin typeface="微软雅黑" panose="020B0503020204020204" pitchFamily="34" charset="-122"/>
                <a:ea typeface="微软雅黑" panose="020B0503020204020204" pitchFamily="34" charset="-122"/>
              </a:rPr>
              <a:t>Centerness</a:t>
            </a:r>
            <a:r>
              <a:rPr lang="zh-CN" altLang="en-US" dirty="0">
                <a:latin typeface="华文仿宋" panose="02010600040101010101" pitchFamily="2" charset="-122"/>
                <a:ea typeface="华文仿宋" panose="02010600040101010101" pitchFamily="2" charset="-122"/>
              </a:rPr>
              <a:t>的做法给正样本点加权，目的是为了给分类添加一项精准指标。</a:t>
            </a:r>
            <a:endParaRPr lang="en-US" altLang="zh-CN"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38802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2424" y="188640"/>
            <a:ext cx="1981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a:extLst>
              <a:ext uri="{FF2B5EF4-FFF2-40B4-BE49-F238E27FC236}">
                <a16:creationId xmlns:a16="http://schemas.microsoft.com/office/drawing/2014/main" id="{6696DB7B-C49C-4FE0-982C-3D1116FE0814}"/>
              </a:ext>
            </a:extLst>
          </p:cNvPr>
          <p:cNvSpPr txBox="1"/>
          <p:nvPr/>
        </p:nvSpPr>
        <p:spPr>
          <a:xfrm>
            <a:off x="4439816" y="2921168"/>
            <a:ext cx="4573488" cy="1015663"/>
          </a:xfrm>
          <a:prstGeom prst="rect">
            <a:avLst/>
          </a:prstGeom>
          <a:noFill/>
        </p:spPr>
        <p:txBody>
          <a:bodyPr wrap="square" rtlCol="0">
            <a:spAutoFit/>
          </a:bodyPr>
          <a:lstStyle/>
          <a:p>
            <a:r>
              <a:rPr lang="en-US" altLang="zh-CN" sz="6000" b="1" dirty="0">
                <a:latin typeface="微软雅黑" panose="020B0503020204020204" pitchFamily="34" charset="-122"/>
                <a:ea typeface="微软雅黑" panose="020B0503020204020204" pitchFamily="34" charset="-122"/>
              </a:rPr>
              <a:t>Thanks</a:t>
            </a:r>
            <a:r>
              <a:rPr lang="en-US" altLang="zh-CN" sz="3600" b="1" dirty="0">
                <a:latin typeface="微软雅黑" panose="020B0503020204020204" pitchFamily="34" charset="-122"/>
                <a:ea typeface="微软雅黑" panose="020B0503020204020204" pitchFamily="34" charset="-122"/>
              </a:rPr>
              <a:t> </a:t>
            </a:r>
            <a:endParaRPr lang="zh-CN" altLang="en-US" sz="3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67689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5113</TotalTime>
  <Words>850</Words>
  <Application>Microsoft Office PowerPoint</Application>
  <PresentationFormat>宽屏</PresentationFormat>
  <Paragraphs>64</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华文仿宋</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宋 枭炜</cp:lastModifiedBy>
  <cp:revision>132</cp:revision>
  <dcterms:created xsi:type="dcterms:W3CDTF">2015-06-04T10:33:32Z</dcterms:created>
  <dcterms:modified xsi:type="dcterms:W3CDTF">2022-04-26T08:13:29Z</dcterms:modified>
</cp:coreProperties>
</file>