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97" r:id="rId3"/>
    <p:sldId id="304" r:id="rId4"/>
    <p:sldId id="305" r:id="rId5"/>
    <p:sldId id="306" r:id="rId6"/>
    <p:sldId id="307" r:id="rId7"/>
    <p:sldId id="308" r:id="rId8"/>
    <p:sldId id="303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83" d="100"/>
          <a:sy n="83" d="100"/>
        </p:scale>
        <p:origin x="979" y="48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sloss&#32467;&#26524;&#20998;&#26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结果分析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6-46AA-8E7F-81548F42F47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tood_r50_fpn_1x_coco_disloss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0.41599999999999998</c:v>
                </c:pt>
                <c:pt idx="1">
                  <c:v>0.59</c:v>
                </c:pt>
                <c:pt idx="2">
                  <c:v>0.44900000000000001</c:v>
                </c:pt>
                <c:pt idx="3">
                  <c:v>0.246</c:v>
                </c:pt>
                <c:pt idx="4">
                  <c:v>0.44900000000000001</c:v>
                </c:pt>
                <c:pt idx="5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6-46AA-8E7F-81548F42F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9234511"/>
        <c:axId val="199234927"/>
      </c:barChart>
      <c:catAx>
        <c:axId val="199234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34927"/>
        <c:crosses val="autoZero"/>
        <c:auto val="1"/>
        <c:lblAlgn val="ctr"/>
        <c:lblOffset val="100"/>
        <c:noMultiLvlLbl val="0"/>
      </c:catAx>
      <c:valAx>
        <c:axId val="199234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3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0.33500000000000002</c:v>
                </c:pt>
                <c:pt idx="1">
                  <c:v>0.34899999999999998</c:v>
                </c:pt>
                <c:pt idx="2">
                  <c:v>0.36299999999999999</c:v>
                </c:pt>
                <c:pt idx="3">
                  <c:v>0.36699999999999999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B-4A83-8F1B-ED36E608F97B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tood_r50_fpn_1x_coco_disloss_mAP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0.33700000000000002</c:v>
                </c:pt>
                <c:pt idx="1">
                  <c:v>0.35499999999999998</c:v>
                </c:pt>
                <c:pt idx="2">
                  <c:v>0.35599999999999998</c:v>
                </c:pt>
                <c:pt idx="3">
                  <c:v>0.371</c:v>
                </c:pt>
                <c:pt idx="4">
                  <c:v>0.40899999999999997</c:v>
                </c:pt>
                <c:pt idx="5">
                  <c:v>0.41099999999999998</c:v>
                </c:pt>
                <c:pt idx="6">
                  <c:v>0.41299999999999998</c:v>
                </c:pt>
                <c:pt idx="7">
                  <c:v>0.41599999999999998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B-4A83-8F1B-ED36E608F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69455"/>
        <c:axId val="201769039"/>
      </c:lineChart>
      <c:catAx>
        <c:axId val="201769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69039"/>
        <c:crosses val="autoZero"/>
        <c:auto val="1"/>
        <c:lblAlgn val="ctr"/>
        <c:lblOffset val="100"/>
        <c:noMultiLvlLbl val="0"/>
      </c:catAx>
      <c:valAx>
        <c:axId val="201769039"/>
        <c:scaling>
          <c:orientation val="minMax"/>
          <c:min val="0.320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6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bbox_map_50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tood_r50_fpn_1x_coco_ref_mAP_50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Sheet1!$B$10:$I$10</c:f>
              <c:numCache>
                <c:formatCode>General</c:formatCode>
                <c:ptCount val="8"/>
                <c:pt idx="0">
                  <c:v>0.49299999999999999</c:v>
                </c:pt>
                <c:pt idx="1">
                  <c:v>0.51100000000000001</c:v>
                </c:pt>
                <c:pt idx="2">
                  <c:v>0.52800000000000002</c:v>
                </c:pt>
                <c:pt idx="3">
                  <c:v>0.53100000000000003</c:v>
                </c:pt>
                <c:pt idx="4">
                  <c:v>0.57999999999999996</c:v>
                </c:pt>
                <c:pt idx="5">
                  <c:v>0.58399999999999996</c:v>
                </c:pt>
                <c:pt idx="6">
                  <c:v>0.58499999999999996</c:v>
                </c:pt>
                <c:pt idx="7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A-416C-A7DD-8850094C558E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tood_r50_fpn_1x_coco_disloss_mAP_50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0.49299999999999999</c:v>
                </c:pt>
                <c:pt idx="1">
                  <c:v>0.51400000000000001</c:v>
                </c:pt>
                <c:pt idx="2">
                  <c:v>0.51700000000000002</c:v>
                </c:pt>
                <c:pt idx="3">
                  <c:v>0.53400000000000003</c:v>
                </c:pt>
                <c:pt idx="4">
                  <c:v>0.58099999999999996</c:v>
                </c:pt>
                <c:pt idx="5">
                  <c:v>0.58399999999999996</c:v>
                </c:pt>
                <c:pt idx="6">
                  <c:v>0.58799999999999997</c:v>
                </c:pt>
                <c:pt idx="7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A-416C-A7DD-8850094C5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099967"/>
        <c:axId val="1869096639"/>
      </c:lineChart>
      <c:catAx>
        <c:axId val="186909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96639"/>
        <c:crosses val="autoZero"/>
        <c:auto val="1"/>
        <c:lblAlgn val="ctr"/>
        <c:lblOffset val="100"/>
        <c:noMultiLvlLbl val="0"/>
      </c:catAx>
      <c:valAx>
        <c:axId val="1869096639"/>
        <c:scaling>
          <c:orientation val="minMax"/>
          <c:min val="0.48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9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bbox_map_75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Sheet1!$B$14:$I$14</c:f>
              <c:numCache>
                <c:formatCode>General</c:formatCode>
                <c:ptCount val="8"/>
                <c:pt idx="0">
                  <c:v>0.36</c:v>
                </c:pt>
                <c:pt idx="1">
                  <c:v>0.379</c:v>
                </c:pt>
                <c:pt idx="2">
                  <c:v>0.39100000000000001</c:v>
                </c:pt>
                <c:pt idx="3">
                  <c:v>0.39800000000000002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0.44800000000000001</c:v>
                </c:pt>
                <c:pt idx="7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BD-4735-BBEE-FB3B9FC9C1E9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tood_r50_fpn_1x_coco_disloss_mAP_75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Sheet1!$B$15:$I$15</c:f>
              <c:numCache>
                <c:formatCode>General</c:formatCode>
                <c:ptCount val="8"/>
                <c:pt idx="0">
                  <c:v>0.36399999999999999</c:v>
                </c:pt>
                <c:pt idx="1">
                  <c:v>0.38300000000000001</c:v>
                </c:pt>
                <c:pt idx="2">
                  <c:v>0.38500000000000001</c:v>
                </c:pt>
                <c:pt idx="3">
                  <c:v>0.4</c:v>
                </c:pt>
                <c:pt idx="4">
                  <c:v>0.443</c:v>
                </c:pt>
                <c:pt idx="5">
                  <c:v>0.44500000000000001</c:v>
                </c:pt>
                <c:pt idx="6">
                  <c:v>0.44500000000000001</c:v>
                </c:pt>
                <c:pt idx="7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BD-4735-BBEE-FB3B9FC9C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986751"/>
        <c:axId val="1573987583"/>
      </c:lineChart>
      <c:catAx>
        <c:axId val="1573986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3987583"/>
        <c:crosses val="autoZero"/>
        <c:auto val="1"/>
        <c:lblAlgn val="ctr"/>
        <c:lblOffset val="100"/>
        <c:noMultiLvlLbl val="0"/>
      </c:catAx>
      <c:valAx>
        <c:axId val="1573987583"/>
        <c:scaling>
          <c:orientation val="minMax"/>
          <c:min val="0.350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398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Sheet1!$B$18:$I$18</c:f>
              <c:numCache>
                <c:formatCode>General</c:formatCode>
                <c:ptCount val="8"/>
                <c:pt idx="0">
                  <c:v>0.183</c:v>
                </c:pt>
                <c:pt idx="1">
                  <c:v>0.20399999999999999</c:v>
                </c:pt>
                <c:pt idx="2">
                  <c:v>0.20300000000000001</c:v>
                </c:pt>
                <c:pt idx="3">
                  <c:v>0.21199999999999999</c:v>
                </c:pt>
                <c:pt idx="4">
                  <c:v>0.23799999999999999</c:v>
                </c:pt>
                <c:pt idx="5">
                  <c:v>0.24099999999999999</c:v>
                </c:pt>
                <c:pt idx="6">
                  <c:v>0.23899999999999999</c:v>
                </c:pt>
                <c:pt idx="7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E-4F58-9083-AC93DA6C3A8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tood_r50_fpn_1x_coco_disloss_mAP_s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Sheet1!$B$19:$I$19</c:f>
              <c:numCache>
                <c:formatCode>General</c:formatCode>
                <c:ptCount val="8"/>
                <c:pt idx="0">
                  <c:v>0.189</c:v>
                </c:pt>
                <c:pt idx="1">
                  <c:v>0.19800000000000001</c:v>
                </c:pt>
                <c:pt idx="2">
                  <c:v>0.20899999999999999</c:v>
                </c:pt>
                <c:pt idx="3">
                  <c:v>0.21099999999999999</c:v>
                </c:pt>
                <c:pt idx="4">
                  <c:v>0.24399999999999999</c:v>
                </c:pt>
                <c:pt idx="5">
                  <c:v>0.24299999999999999</c:v>
                </c:pt>
                <c:pt idx="6">
                  <c:v>0.245</c:v>
                </c:pt>
                <c:pt idx="7">
                  <c:v>0.246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E-4F58-9083-AC93DA6C3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41583"/>
        <c:axId val="199236591"/>
      </c:lineChart>
      <c:catAx>
        <c:axId val="199241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36591"/>
        <c:crosses val="autoZero"/>
        <c:auto val="1"/>
        <c:lblAlgn val="ctr"/>
        <c:lblOffset val="100"/>
        <c:noMultiLvlLbl val="0"/>
      </c:catAx>
      <c:valAx>
        <c:axId val="199236591"/>
        <c:scaling>
          <c:orientation val="minMax"/>
          <c:min val="0.18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24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bbox_map_m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Sheet1!$B$22:$I$22</c:f>
              <c:numCache>
                <c:formatCode>General</c:formatCode>
                <c:ptCount val="8"/>
                <c:pt idx="0">
                  <c:v>0.36599999999999999</c:v>
                </c:pt>
                <c:pt idx="1">
                  <c:v>0.38100000000000001</c:v>
                </c:pt>
                <c:pt idx="2">
                  <c:v>0.39700000000000002</c:v>
                </c:pt>
                <c:pt idx="3">
                  <c:v>0.39800000000000002</c:v>
                </c:pt>
                <c:pt idx="4">
                  <c:v>0.442</c:v>
                </c:pt>
                <c:pt idx="5">
                  <c:v>0.44500000000000001</c:v>
                </c:pt>
                <c:pt idx="6">
                  <c:v>0.44400000000000001</c:v>
                </c:pt>
                <c:pt idx="7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8E-4855-93E7-C0A132D9A783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tood_r50_fpn_1x_coco_disloss_mAP_m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Sheet1!$B$23:$I$23</c:f>
              <c:numCache>
                <c:formatCode>General</c:formatCode>
                <c:ptCount val="8"/>
                <c:pt idx="0">
                  <c:v>0.37</c:v>
                </c:pt>
                <c:pt idx="1">
                  <c:v>0.39400000000000002</c:v>
                </c:pt>
                <c:pt idx="2">
                  <c:v>0.39100000000000001</c:v>
                </c:pt>
                <c:pt idx="3">
                  <c:v>0.40799999999999997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0.44700000000000001</c:v>
                </c:pt>
                <c:pt idx="7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8E-4855-93E7-C0A132D9A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419583"/>
        <c:axId val="1860419999"/>
      </c:lineChart>
      <c:catAx>
        <c:axId val="186041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0419999"/>
        <c:crosses val="autoZero"/>
        <c:auto val="1"/>
        <c:lblAlgn val="ctr"/>
        <c:lblOffset val="100"/>
        <c:noMultiLvlLbl val="0"/>
      </c:catAx>
      <c:valAx>
        <c:axId val="1860419999"/>
        <c:scaling>
          <c:orientation val="minMax"/>
          <c:max val="0.45"/>
          <c:min val="0.350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041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bbox_map_l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Sheet1!$B$26:$I$26</c:f>
              <c:numCache>
                <c:formatCode>General</c:formatCode>
                <c:ptCount val="8"/>
                <c:pt idx="0">
                  <c:v>0.44600000000000001</c:v>
                </c:pt>
                <c:pt idx="1">
                  <c:v>0.45700000000000002</c:v>
                </c:pt>
                <c:pt idx="2">
                  <c:v>0.47799999999999998</c:v>
                </c:pt>
                <c:pt idx="3">
                  <c:v>0.49</c:v>
                </c:pt>
                <c:pt idx="4">
                  <c:v>0.53700000000000003</c:v>
                </c:pt>
                <c:pt idx="5">
                  <c:v>0.54700000000000004</c:v>
                </c:pt>
                <c:pt idx="6">
                  <c:v>0.54800000000000004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14-49CF-9782-2BC93E2EB010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tood_r50_fpn_1x_coco_disloss_mAP_l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Sheet1!$B$27:$I$27</c:f>
              <c:numCache>
                <c:formatCode>General</c:formatCode>
                <c:ptCount val="8"/>
                <c:pt idx="0">
                  <c:v>0.443</c:v>
                </c:pt>
                <c:pt idx="1">
                  <c:v>0.47499999999999998</c:v>
                </c:pt>
                <c:pt idx="2">
                  <c:v>0.46899999999999997</c:v>
                </c:pt>
                <c:pt idx="3">
                  <c:v>0.48499999999999999</c:v>
                </c:pt>
                <c:pt idx="4">
                  <c:v>0.54100000000000004</c:v>
                </c:pt>
                <c:pt idx="5">
                  <c:v>0.54300000000000004</c:v>
                </c:pt>
                <c:pt idx="6">
                  <c:v>0.54300000000000004</c:v>
                </c:pt>
                <c:pt idx="7">
                  <c:v>0.54900000000000004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14-49CF-9782-2BC93E2EB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69871"/>
        <c:axId val="201770287"/>
      </c:lineChart>
      <c:catAx>
        <c:axId val="201769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70287"/>
        <c:crosses val="autoZero"/>
        <c:auto val="1"/>
        <c:lblAlgn val="ctr"/>
        <c:lblOffset val="100"/>
        <c:noMultiLvlLbl val="0"/>
      </c:catAx>
      <c:valAx>
        <c:axId val="201770287"/>
        <c:scaling>
          <c:orientation val="minMax"/>
          <c:max val="0.56000000000000005"/>
          <c:min val="0.430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69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论文复现结果与加入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54580A0-FACC-4502-9AB9-41A3EB0A4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486702"/>
              </p:ext>
            </p:extLst>
          </p:nvPr>
        </p:nvGraphicFramePr>
        <p:xfrm>
          <a:off x="695400" y="1885734"/>
          <a:ext cx="6264696" cy="413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DB46524-F258-4594-A825-FD7C684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1052736"/>
            <a:ext cx="3540964" cy="2655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E0CA99-4E0B-45EE-933F-5D4D64B88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104" y="3707777"/>
            <a:ext cx="3564020" cy="26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论文复现结果与加入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0752114-D191-40A0-ADE4-88A8F2159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65775"/>
              </p:ext>
            </p:extLst>
          </p:nvPr>
        </p:nvGraphicFramePr>
        <p:xfrm>
          <a:off x="1019944" y="2564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B9DE7C9-8796-4A78-9EC9-4B28A3AB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810488"/>
              </p:ext>
            </p:extLst>
          </p:nvPr>
        </p:nvGraphicFramePr>
        <p:xfrm>
          <a:off x="6600056" y="9910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983A4BF5-C93C-4DD8-A654-B5D44A5E8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036641"/>
              </p:ext>
            </p:extLst>
          </p:nvPr>
        </p:nvGraphicFramePr>
        <p:xfrm>
          <a:off x="6672064" y="37830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135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论文复现结果与加入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406F7AD-8E9C-42D9-9870-046CF45FD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89053"/>
              </p:ext>
            </p:extLst>
          </p:nvPr>
        </p:nvGraphicFramePr>
        <p:xfrm>
          <a:off x="1208466" y="23499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5F092F8-8A90-4E09-9C34-B0581B335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874526"/>
              </p:ext>
            </p:extLst>
          </p:nvPr>
        </p:nvGraphicFramePr>
        <p:xfrm>
          <a:off x="6528048" y="908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4C70167-9385-44F1-87C7-84EA4444E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445047"/>
              </p:ext>
            </p:extLst>
          </p:nvPr>
        </p:nvGraphicFramePr>
        <p:xfrm>
          <a:off x="6528048" y="37170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733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将最大距离归一化转成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归一化进行尝试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疑问：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可能会将本来距离很小的点对转换到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0.5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附近，会不会阻碍梯度下降的速度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把原论文的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layer 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转变成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channel 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进行尝试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明天跑完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		layer attention: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w.shape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stack_convs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, 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		channel attention: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w.shape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stack_convs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feat_channel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, 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46383-795A-4538-9DD1-0A8AAE60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5" y="2684917"/>
            <a:ext cx="2952328" cy="12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4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找到应用了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TAL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思想的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yolo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模型（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PP-YOLOE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主要思路：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backbone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改进为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CSPRepResNet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，集成了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resnet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densenet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网络结构，速度更快，精度也不差。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）预测头和样本分配策略借鉴了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，不过在预测头上没有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设置额外的调整网络，同时也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没有堆叠卷积层，在分类分支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上引入了残差的设计。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）损失函数在分类分支用了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</a:t>
            </a:r>
            <a:r>
              <a:rPr lang="en-US" altLang="zh-CN" dirty="0"/>
              <a:t>varifocal loss</a:t>
            </a:r>
            <a:r>
              <a:rPr lang="zh-CN" altLang="en-US" dirty="0"/>
              <a:t>（非对称），回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</a:t>
            </a:r>
            <a:r>
              <a:rPr lang="zh-CN" altLang="en-US" dirty="0"/>
              <a:t>归分支用了</a:t>
            </a:r>
            <a:r>
              <a:rPr lang="en-US" altLang="zh-CN" dirty="0"/>
              <a:t>distribution focal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loss</a:t>
            </a:r>
            <a:r>
              <a:rPr lang="zh-CN" altLang="en-US" dirty="0"/>
              <a:t>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83054-81AD-48B7-8AF6-2A525D16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052736"/>
            <a:ext cx="5605604" cy="1331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A56262-5FFA-45BF-B07C-2761AF9CC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7" r="3564"/>
          <a:stretch/>
        </p:blipFill>
        <p:spPr>
          <a:xfrm>
            <a:off x="4102010" y="2911517"/>
            <a:ext cx="8073044" cy="30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4. PP-YOLOE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实验效果（原论文）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315F82-C48C-4C61-9B0C-AD0DDB4F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83" y="1698666"/>
            <a:ext cx="8352928" cy="2180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A4B478-BB24-4D56-B725-CFA1DD7C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047" y="38412"/>
            <a:ext cx="3576854" cy="169371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077486-C23E-483D-8E88-0C5B16D3FD87}"/>
              </a:ext>
            </a:extLst>
          </p:cNvPr>
          <p:cNvGrpSpPr/>
          <p:nvPr/>
        </p:nvGrpSpPr>
        <p:grpSpPr>
          <a:xfrm>
            <a:off x="1907964" y="4077072"/>
            <a:ext cx="8446658" cy="2360188"/>
            <a:chOff x="1815718" y="3990828"/>
            <a:chExt cx="8446658" cy="236018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6F1CA43-17CA-4EF6-9087-2CAF17D8A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5718" y="4365104"/>
              <a:ext cx="8446658" cy="198591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A46E52-596D-4442-B859-5A7221E8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8718" y="3990828"/>
              <a:ext cx="8423659" cy="348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3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2BD6BD-0405-4F9B-8D22-079487D5F52E}"/>
              </a:ext>
            </a:extLst>
          </p:cNvPr>
          <p:cNvSpPr txBox="1"/>
          <p:nvPr/>
        </p:nvSpPr>
        <p:spPr>
          <a:xfrm>
            <a:off x="443372" y="1066584"/>
            <a:ext cx="11305256" cy="628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对上周的将两个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进行结合的思路进行否定：两个分支对于特征图的操作不同（是否有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），同时由于堆叠卷积层的共享，后续两个分支各自的卷积参数并不是很多，结合到一起并不能提高性能。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yolof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的启发，探索单个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neck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层输入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的可能（单个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消除了多个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可能导致的样本点对距离大小天然不一致的情况）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PP-YOLOE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，对调整网络的必要性进行试验（即删去调整网络对性能和精度的影响）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channel-attention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的方法进行对比分析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VarifocalNet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的一部分结论（密集预测中可能已经有非常多的精确预测，但是作为前提的分类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score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可能造成了选择出他们的能力不足，所以在分类中加入分类和定位的交互信息可以提高预测水平的上限），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已经做到了交互信息在分类的作用（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时的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soft label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）和在定位的作用（交互信息作为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的权重），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在提高一致性上已经做了很大的贡献。所以不确定接下来研究的思路在哪里，是应该以“优化”为主要思路还是应该以“分析”为主要思路来进行接下来的毕设工作。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F2F492-C80F-4376-AEF4-BD4BE8180495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1D7E7C-0D77-496D-AA13-283844EA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492896"/>
            <a:ext cx="3630801" cy="1457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B2259D-3A58-44E3-BE4F-41B3B91A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31" y="2642053"/>
            <a:ext cx="3816786" cy="11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548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128</cp:revision>
  <dcterms:created xsi:type="dcterms:W3CDTF">2015-06-04T10:33:32Z</dcterms:created>
  <dcterms:modified xsi:type="dcterms:W3CDTF">2022-04-08T06:03:10Z</dcterms:modified>
</cp:coreProperties>
</file>