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78" r:id="rId5"/>
    <p:sldId id="279" r:id="rId6"/>
    <p:sldId id="262" r:id="rId7"/>
    <p:sldId id="280" r:id="rId8"/>
    <p:sldId id="281" r:id="rId9"/>
    <p:sldId id="282" r:id="rId10"/>
    <p:sldId id="283" r:id="rId11"/>
    <p:sldId id="285" r:id="rId12"/>
    <p:sldId id="284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 autoAdjust="0"/>
    <p:restoredTop sz="94660"/>
  </p:normalViewPr>
  <p:slideViewPr>
    <p:cSldViewPr>
      <p:cViewPr varScale="1">
        <p:scale>
          <a:sx n="119" d="100"/>
          <a:sy n="119" d="100"/>
        </p:scale>
        <p:origin x="806" y="10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391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代码</a:t>
            </a:r>
            <a:r>
              <a:rPr lang="en-US" altLang="zh-CN" sz="3600" b="1" dirty="0"/>
              <a:t>:</a:t>
            </a:r>
            <a:r>
              <a:rPr lang="en-US" altLang="zh-CN" sz="3600" b="1" dirty="0" err="1"/>
              <a:t>MMDetection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A343C-25A7-46C1-8194-0FC6D2D2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412776"/>
            <a:ext cx="4336156" cy="42218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BA02DB-A1EE-4FEB-9A73-9F0C2C82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1209702"/>
            <a:ext cx="5955840" cy="53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391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代码</a:t>
            </a:r>
            <a:r>
              <a:rPr lang="en-US" altLang="zh-CN" sz="3600" b="1" dirty="0"/>
              <a:t>:</a:t>
            </a:r>
            <a:r>
              <a:rPr lang="en-US" altLang="zh-CN" sz="3600" b="1" dirty="0" err="1"/>
              <a:t>MMDetection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D50CF9-CEC3-40C4-BE32-F918FD56F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2" y="1340768"/>
            <a:ext cx="8424936" cy="48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想法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7F852B-7339-4402-B38C-86A3CF7B1D13}"/>
              </a:ext>
            </a:extLst>
          </p:cNvPr>
          <p:cNvSpPr txBox="1"/>
          <p:nvPr/>
        </p:nvSpPr>
        <p:spPr>
          <a:xfrm>
            <a:off x="551384" y="986772"/>
            <a:ext cx="10873208" cy="572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900" dirty="0">
                <a:latin typeface="+mn-ea"/>
              </a:rPr>
              <a:t>TOOD</a:t>
            </a:r>
            <a:r>
              <a:rPr lang="zh-CN" altLang="en-US" sz="1900" dirty="0">
                <a:latin typeface="+mn-ea"/>
              </a:rPr>
              <a:t>中类似</a:t>
            </a:r>
            <a:r>
              <a:rPr lang="en-US" altLang="zh-CN" sz="1900" dirty="0">
                <a:latin typeface="+mn-ea"/>
              </a:rPr>
              <a:t>Consistent Optimization</a:t>
            </a:r>
            <a:r>
              <a:rPr lang="zh-CN" altLang="en-US" sz="1900" dirty="0">
                <a:latin typeface="+mn-ea"/>
              </a:rPr>
              <a:t>的思想已经有体现，在计算</a:t>
            </a:r>
            <a:r>
              <a:rPr lang="en-US" altLang="zh-CN" sz="1900" dirty="0">
                <a:latin typeface="+mn-ea"/>
              </a:rPr>
              <a:t>alignment metric</a:t>
            </a:r>
            <a:r>
              <a:rPr lang="zh-CN" altLang="en-US" sz="1900" dirty="0">
                <a:latin typeface="+mn-ea"/>
              </a:rPr>
              <a:t>时是对分类</a:t>
            </a:r>
            <a:r>
              <a:rPr lang="en-US" altLang="zh-CN" sz="1900" dirty="0">
                <a:latin typeface="+mn-ea"/>
              </a:rPr>
              <a:t>score</a:t>
            </a:r>
            <a:r>
              <a:rPr lang="zh-CN" altLang="en-US" sz="1900" dirty="0">
                <a:latin typeface="+mn-ea"/>
              </a:rPr>
              <a:t>和经过调整的</a:t>
            </a:r>
            <a:r>
              <a:rPr lang="en-US" altLang="zh-CN" sz="1900" dirty="0">
                <a:latin typeface="+mn-ea"/>
              </a:rPr>
              <a:t>regression</a:t>
            </a:r>
            <a:r>
              <a:rPr lang="zh-CN" altLang="en-US" sz="1900" dirty="0">
                <a:latin typeface="+mn-ea"/>
              </a:rPr>
              <a:t>进行的，已经消除了不一致性，在</a:t>
            </a:r>
            <a:r>
              <a:rPr lang="en-US" altLang="zh-CN" sz="1900" dirty="0">
                <a:latin typeface="+mn-ea"/>
              </a:rPr>
              <a:t>anchor-free</a:t>
            </a:r>
            <a:r>
              <a:rPr lang="zh-CN" altLang="en-US" sz="1900" dirty="0">
                <a:latin typeface="+mn-ea"/>
              </a:rPr>
              <a:t>的情况下更是如此</a:t>
            </a:r>
            <a:endParaRPr lang="en-US" altLang="zh-CN" sz="19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900" dirty="0">
                <a:latin typeface="+mn-ea"/>
              </a:rPr>
              <a:t>IOU-net</a:t>
            </a:r>
            <a:r>
              <a:rPr lang="zh-CN" altLang="en-US" sz="1900" dirty="0">
                <a:latin typeface="+mn-ea"/>
              </a:rPr>
              <a:t>中的</a:t>
            </a:r>
            <a:r>
              <a:rPr lang="en-US" altLang="zh-CN" sz="1900" dirty="0">
                <a:latin typeface="+mn-ea"/>
              </a:rPr>
              <a:t>IOU-</a:t>
            </a:r>
            <a:r>
              <a:rPr lang="en-US" altLang="zh-CN" sz="1900" dirty="0" err="1">
                <a:latin typeface="+mn-ea"/>
              </a:rPr>
              <a:t>nms</a:t>
            </a:r>
            <a:r>
              <a:rPr lang="zh-CN" altLang="en-US" sz="1900" dirty="0">
                <a:latin typeface="+mn-ea"/>
              </a:rPr>
              <a:t>方法有助于提高训练和推理阶段的不一致，但是</a:t>
            </a:r>
            <a:r>
              <a:rPr lang="en-US" altLang="zh-CN" sz="1900" dirty="0">
                <a:latin typeface="+mn-ea"/>
              </a:rPr>
              <a:t>TOOD</a:t>
            </a:r>
            <a:r>
              <a:rPr lang="zh-CN" altLang="en-US" sz="1900" dirty="0">
                <a:latin typeface="+mn-ea"/>
              </a:rPr>
              <a:t>在损失函数和样本分配中都已经加入了对</a:t>
            </a:r>
            <a:r>
              <a:rPr lang="en-US" altLang="zh-CN" sz="1900" dirty="0">
                <a:latin typeface="+mn-ea"/>
              </a:rPr>
              <a:t>IOU</a:t>
            </a:r>
            <a:r>
              <a:rPr lang="zh-CN" altLang="en-US" sz="1900" dirty="0">
                <a:latin typeface="+mn-ea"/>
              </a:rPr>
              <a:t>的考量，当推理时</a:t>
            </a:r>
            <a:r>
              <a:rPr lang="en-US" altLang="zh-CN" sz="1900" dirty="0">
                <a:latin typeface="+mn-ea"/>
              </a:rPr>
              <a:t>IOU</a:t>
            </a:r>
            <a:r>
              <a:rPr lang="zh-CN" altLang="en-US" sz="1900" dirty="0">
                <a:latin typeface="+mn-ea"/>
              </a:rPr>
              <a:t>和</a:t>
            </a:r>
            <a:r>
              <a:rPr lang="en-US" altLang="zh-CN" sz="1900" dirty="0">
                <a:latin typeface="+mn-ea"/>
              </a:rPr>
              <a:t>Score</a:t>
            </a:r>
            <a:r>
              <a:rPr lang="zh-CN" altLang="en-US" sz="1900" dirty="0">
                <a:latin typeface="+mn-ea"/>
              </a:rPr>
              <a:t>都已经同步，所以</a:t>
            </a:r>
            <a:r>
              <a:rPr lang="en-US" altLang="zh-CN" sz="1900" dirty="0">
                <a:latin typeface="+mn-ea"/>
              </a:rPr>
              <a:t>IOU-</a:t>
            </a:r>
            <a:r>
              <a:rPr lang="en-US" altLang="zh-CN" sz="1900" dirty="0" err="1">
                <a:latin typeface="+mn-ea"/>
              </a:rPr>
              <a:t>nms</a:t>
            </a:r>
            <a:r>
              <a:rPr lang="zh-CN" altLang="en-US" sz="1900" dirty="0">
                <a:latin typeface="+mn-ea"/>
              </a:rPr>
              <a:t>对模型性能的提升需要实验的验证。</a:t>
            </a:r>
            <a:endParaRPr lang="en-US" altLang="zh-CN" sz="19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900" dirty="0">
                <a:latin typeface="+mn-ea"/>
              </a:rPr>
              <a:t>上周的想法是想找到</a:t>
            </a:r>
            <a:r>
              <a:rPr lang="en-US" altLang="zh-CN" sz="1900" dirty="0" err="1">
                <a:latin typeface="+mn-ea"/>
              </a:rPr>
              <a:t>gt</a:t>
            </a:r>
            <a:r>
              <a:rPr lang="zh-CN" altLang="en-US" sz="1900" dirty="0">
                <a:latin typeface="+mn-ea"/>
              </a:rPr>
              <a:t>的语义中心点，并尽量让</a:t>
            </a:r>
            <a:r>
              <a:rPr lang="en-US" altLang="zh-CN" sz="1900" dirty="0">
                <a:latin typeface="+mn-ea"/>
              </a:rPr>
              <a:t>anchor-point</a:t>
            </a:r>
            <a:r>
              <a:rPr lang="zh-CN" altLang="en-US" sz="1900" dirty="0">
                <a:latin typeface="+mn-ea"/>
              </a:rPr>
              <a:t>靠近中心点然后向四周辐射边长。但考虑到利用</a:t>
            </a:r>
            <a:r>
              <a:rPr lang="en-US" altLang="zh-CN" sz="1900" dirty="0">
                <a:latin typeface="+mn-ea"/>
              </a:rPr>
              <a:t>CAM</a:t>
            </a:r>
            <a:r>
              <a:rPr lang="zh-CN" altLang="en-US" sz="1900" dirty="0">
                <a:latin typeface="+mn-ea"/>
              </a:rPr>
              <a:t>找到不同</a:t>
            </a:r>
            <a:r>
              <a:rPr lang="en-US" altLang="zh-CN" sz="1900" dirty="0" err="1">
                <a:latin typeface="+mn-ea"/>
              </a:rPr>
              <a:t>gt</a:t>
            </a:r>
            <a:r>
              <a:rPr lang="zh-CN" altLang="en-US" sz="1900" dirty="0">
                <a:latin typeface="+mn-ea"/>
              </a:rPr>
              <a:t>的语义中心点在大体量的训练集下很难做到，所以目前想到两个替代方案：</a:t>
            </a:r>
            <a:endParaRPr lang="en-US" altLang="zh-CN" sz="1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>
                <a:latin typeface="+mn-ea"/>
              </a:rPr>
              <a:t>（</a:t>
            </a:r>
            <a:r>
              <a:rPr lang="en-US" altLang="zh-CN" sz="1900" dirty="0">
                <a:latin typeface="+mn-ea"/>
              </a:rPr>
              <a:t>1</a:t>
            </a:r>
            <a:r>
              <a:rPr lang="zh-CN" altLang="en-US" sz="1900" dirty="0">
                <a:latin typeface="+mn-ea"/>
              </a:rPr>
              <a:t>）制作小体量的</a:t>
            </a:r>
            <a:r>
              <a:rPr lang="en-US" altLang="zh-CN" sz="1900" dirty="0" err="1">
                <a:latin typeface="+mn-ea"/>
              </a:rPr>
              <a:t>minidata</a:t>
            </a:r>
            <a:r>
              <a:rPr lang="zh-CN" altLang="en-US" sz="1900" dirty="0">
                <a:latin typeface="+mn-ea"/>
              </a:rPr>
              <a:t>，并在上面做</a:t>
            </a:r>
            <a:r>
              <a:rPr lang="en-US" altLang="zh-CN" sz="1900" dirty="0">
                <a:latin typeface="+mn-ea"/>
              </a:rPr>
              <a:t>CAM</a:t>
            </a:r>
            <a:r>
              <a:rPr lang="zh-CN" altLang="en-US" sz="1900" dirty="0">
                <a:latin typeface="+mn-ea"/>
              </a:rPr>
              <a:t>的试验产生新的数据集，将新的数据集经过上述想法进行训练查看效果</a:t>
            </a:r>
            <a:endParaRPr lang="en-US" altLang="zh-CN" sz="1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>
                <a:latin typeface="+mn-ea"/>
              </a:rPr>
              <a:t>（</a:t>
            </a:r>
            <a:r>
              <a:rPr lang="en-US" altLang="zh-CN" sz="1900" dirty="0">
                <a:latin typeface="+mn-ea"/>
              </a:rPr>
              <a:t>2</a:t>
            </a:r>
            <a:r>
              <a:rPr lang="zh-CN" altLang="en-US" sz="1900" dirty="0">
                <a:latin typeface="+mn-ea"/>
              </a:rPr>
              <a:t>）不去寻找语义中心点，而是想要让</a:t>
            </a:r>
            <a:r>
              <a:rPr lang="en-US" altLang="zh-CN" sz="1900" dirty="0" err="1">
                <a:latin typeface="+mn-ea"/>
              </a:rPr>
              <a:t>gt</a:t>
            </a:r>
            <a:r>
              <a:rPr lang="zh-CN" altLang="en-US" sz="1900" dirty="0">
                <a:latin typeface="+mn-ea"/>
              </a:rPr>
              <a:t>范围内的正样本能够尽量靠近（通过</a:t>
            </a:r>
            <a:r>
              <a:rPr lang="en-US" altLang="zh-CN" sz="1900" dirty="0">
                <a:latin typeface="+mn-ea"/>
              </a:rPr>
              <a:t>L2Distence</a:t>
            </a:r>
            <a:r>
              <a:rPr lang="zh-CN" altLang="en-US" sz="1900" dirty="0">
                <a:latin typeface="+mn-ea"/>
              </a:rPr>
              <a:t>）</a:t>
            </a:r>
            <a:r>
              <a:rPr lang="en-US" altLang="zh-CN" sz="1900" dirty="0">
                <a:latin typeface="+mn-ea"/>
              </a:rPr>
              <a:t>,</a:t>
            </a:r>
            <a:r>
              <a:rPr lang="zh-CN" altLang="en-US" sz="1900" dirty="0">
                <a:latin typeface="+mn-ea"/>
              </a:rPr>
              <a:t>经过一定次数的迭代后也许网络可以自发的找到相近的中心点，从而进一步提高任务对齐的效果。</a:t>
            </a:r>
            <a:endParaRPr lang="en-US" altLang="zh-CN" sz="1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>
                <a:latin typeface="+mn-ea"/>
              </a:rPr>
              <a:t>Revisiting the Sibling Head in Object Detector</a:t>
            </a:r>
            <a:endParaRPr lang="zh-CN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51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本周阅读论文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B86F17-C9D6-4FD0-8B16-89E8602B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772816"/>
            <a:ext cx="5365576" cy="2529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EF9672-1E67-481E-A164-1D200947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6" y="2088401"/>
            <a:ext cx="5931092" cy="18979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705B93-C7D4-447C-9F51-0FEF35C3EFC9}"/>
              </a:ext>
            </a:extLst>
          </p:cNvPr>
          <p:cNvSpPr txBox="1"/>
          <p:nvPr/>
        </p:nvSpPr>
        <p:spPr>
          <a:xfrm>
            <a:off x="610092" y="398635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针对训练时分类分支和定位分支的不一致进行优化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ECD836-A8D5-4CF0-AE4B-24CAE67270C7}"/>
              </a:ext>
            </a:extLst>
          </p:cNvPr>
          <p:cNvSpPr txBox="1"/>
          <p:nvPr/>
        </p:nvSpPr>
        <p:spPr>
          <a:xfrm>
            <a:off x="6312024" y="4301936"/>
            <a:ext cx="597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网络增加对</a:t>
            </a:r>
            <a:r>
              <a:rPr lang="en-US" altLang="zh-CN" dirty="0"/>
              <a:t>IOU</a:t>
            </a:r>
            <a:r>
              <a:rPr lang="zh-CN" altLang="en-US" dirty="0"/>
              <a:t>的预测，从优化和后处理上采用</a:t>
            </a:r>
            <a:r>
              <a:rPr lang="en-US" altLang="zh-CN" dirty="0"/>
              <a:t>IOU</a:t>
            </a:r>
            <a:r>
              <a:rPr lang="zh-CN" altLang="en-US" dirty="0"/>
              <a:t>策略，</a:t>
            </a:r>
            <a:endParaRPr lang="en-US" altLang="zh-CN" dirty="0"/>
          </a:p>
          <a:p>
            <a:pPr algn="ctr"/>
            <a:r>
              <a:rPr lang="zh-CN" altLang="en-US" dirty="0"/>
              <a:t>减少了训练和推理时的不一致</a:t>
            </a:r>
          </a:p>
        </p:txBody>
      </p:sp>
    </p:spTree>
    <p:extLst>
      <p:ext uri="{BB962C8B-B14F-4D97-AF65-F5344CB8AC3E}">
        <p14:creationId xmlns:p14="http://schemas.microsoft.com/office/powerpoint/2010/main" val="21039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5B98F3-0393-4087-B6CE-FCA9D35555D0}"/>
              </a:ext>
            </a:extLst>
          </p:cNvPr>
          <p:cNvSpPr txBox="1"/>
          <p:nvPr/>
        </p:nvSpPr>
        <p:spPr>
          <a:xfrm>
            <a:off x="298376" y="329709"/>
            <a:ext cx="479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Consistent Optimization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470AC5-5999-4213-9139-E2E20717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37" y="1700808"/>
            <a:ext cx="4656223" cy="1889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B02A16-9591-42F8-8CF6-2D9462846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174" y="3933056"/>
            <a:ext cx="3116850" cy="22099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B438D2-5DDF-4F8E-9DBC-973FDFD01628}"/>
              </a:ext>
            </a:extLst>
          </p:cNvPr>
          <p:cNvSpPr txBox="1"/>
          <p:nvPr/>
        </p:nvSpPr>
        <p:spPr>
          <a:xfrm>
            <a:off x="551384" y="1124744"/>
            <a:ext cx="5760640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Anchor-based</a:t>
            </a:r>
            <a:r>
              <a:rPr lang="zh-CN" altLang="en-US" sz="2000" dirty="0">
                <a:latin typeface="+mn-ea"/>
              </a:rPr>
              <a:t>的模型，在预测阶段往往采用不同的标准进行训练和推理。比如在样本分配上，每个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point</a:t>
            </a:r>
            <a:r>
              <a:rPr lang="zh-CN" altLang="en-US" sz="2000" dirty="0">
                <a:latin typeface="+mn-ea"/>
              </a:rPr>
              <a:t>会用自己预设的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000" dirty="0">
                <a:latin typeface="+mn-ea"/>
              </a:rPr>
              <a:t>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2000" dirty="0">
                <a:latin typeface="+mn-ea"/>
              </a:rPr>
              <a:t>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000" dirty="0">
                <a:latin typeface="+mn-ea"/>
              </a:rPr>
              <a:t>，从而区分正负样本，这个过程中并没有对预设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regression</a:t>
            </a:r>
            <a:r>
              <a:rPr lang="zh-CN" altLang="en-US" sz="2000" dirty="0">
                <a:latin typeface="+mn-ea"/>
              </a:rPr>
              <a:t>。但是在推理阶段，是对已经做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regression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000" dirty="0">
                <a:latin typeface="+mn-ea"/>
              </a:rPr>
              <a:t>进行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nms</a:t>
            </a:r>
            <a:r>
              <a:rPr lang="zh-CN" altLang="en-US" sz="2000" dirty="0">
                <a:latin typeface="+mn-ea"/>
              </a:rPr>
              <a:t>，训练和推理时对应的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000" dirty="0">
                <a:latin typeface="+mn-ea"/>
              </a:rPr>
              <a:t>范围不一致。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这样会产生两个问题：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(1)</a:t>
            </a:r>
            <a:r>
              <a:rPr lang="zh-CN" altLang="en-US" sz="2000" dirty="0">
                <a:latin typeface="+mn-ea"/>
              </a:rPr>
              <a:t>不同类相距太近，类间信息会干扰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bbox</a:t>
            </a:r>
            <a:r>
              <a:rPr lang="zh-CN" altLang="en-US" sz="2000" dirty="0">
                <a:latin typeface="+mn-ea"/>
              </a:rPr>
              <a:t>的偏移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(2)</a:t>
            </a:r>
            <a:r>
              <a:rPr lang="zh-CN" altLang="en-US" sz="2000" dirty="0">
                <a:latin typeface="+mn-ea"/>
              </a:rPr>
              <a:t>很多预设的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 err="1">
                <a:latin typeface="+mn-ea"/>
              </a:rPr>
              <a:t>gt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000" dirty="0">
                <a:latin typeface="+mn-ea"/>
              </a:rPr>
              <a:t>很低，但是经过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regression</a:t>
            </a:r>
            <a:r>
              <a:rPr lang="zh-CN" altLang="en-US" sz="2000" dirty="0">
                <a:latin typeface="+mn-ea"/>
              </a:rPr>
              <a:t>后与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000" dirty="0">
                <a:latin typeface="+mn-ea"/>
              </a:rPr>
              <a:t>很高，但是这些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000" dirty="0">
                <a:latin typeface="+mn-ea"/>
              </a:rPr>
              <a:t>并没有得到训练。</a:t>
            </a:r>
          </a:p>
        </p:txBody>
      </p:sp>
    </p:spTree>
    <p:extLst>
      <p:ext uri="{BB962C8B-B14F-4D97-AF65-F5344CB8AC3E}">
        <p14:creationId xmlns:p14="http://schemas.microsoft.com/office/powerpoint/2010/main" val="29544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5B98F3-0393-4087-B6CE-FCA9D35555D0}"/>
              </a:ext>
            </a:extLst>
          </p:cNvPr>
          <p:cNvSpPr txBox="1"/>
          <p:nvPr/>
        </p:nvSpPr>
        <p:spPr>
          <a:xfrm>
            <a:off x="298376" y="329709"/>
            <a:ext cx="479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Consistent Optimization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B438D2-5DDF-4F8E-9DBC-973FDFD01628}"/>
              </a:ext>
            </a:extLst>
          </p:cNvPr>
          <p:cNvSpPr txBox="1"/>
          <p:nvPr/>
        </p:nvSpPr>
        <p:spPr>
          <a:xfrm>
            <a:off x="556320" y="3397654"/>
            <a:ext cx="11640616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RetinaNet</a:t>
            </a:r>
            <a:r>
              <a:rPr lang="zh-CN" altLang="en-US" sz="2000" dirty="0">
                <a:latin typeface="+mn-ea"/>
              </a:rPr>
              <a:t>进行对比分析：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+mn-ea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IOU</a:t>
            </a:r>
            <a:r>
              <a:rPr lang="zh-CN" altLang="en-US" sz="2000" dirty="0">
                <a:latin typeface="+mn-ea"/>
              </a:rPr>
              <a:t>和预测分类分数呈现正相关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latin typeface="+mn-ea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IOU</a:t>
            </a:r>
            <a:r>
              <a:rPr lang="zh-CN" altLang="en-US" sz="2000" dirty="0">
                <a:latin typeface="+mn-ea"/>
              </a:rPr>
              <a:t>越高，方差越大，在低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000" dirty="0">
                <a:latin typeface="+mn-ea"/>
              </a:rPr>
              <a:t>样本中方差小，说明模型对负样本更加鲁棒（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Focal loss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latin typeface="+mn-ea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IOU</a:t>
            </a:r>
            <a:r>
              <a:rPr lang="zh-CN" altLang="en-US" sz="2000" dirty="0">
                <a:latin typeface="+mn-ea"/>
              </a:rPr>
              <a:t>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000" dirty="0">
                <a:latin typeface="+mn-ea"/>
              </a:rPr>
              <a:t>时，经过回归的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IOU</a:t>
            </a:r>
            <a:r>
              <a:rPr lang="zh-CN" altLang="en-US" sz="2000" dirty="0">
                <a:latin typeface="+mn-ea"/>
              </a:rPr>
              <a:t>质量都很好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同时回归后的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IOU</a:t>
            </a:r>
            <a:r>
              <a:rPr lang="zh-CN" altLang="en-US" sz="2000" dirty="0">
                <a:latin typeface="+mn-ea"/>
              </a:rPr>
              <a:t>数值整体方差也偏低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说明经过回归后的</a:t>
            </a:r>
            <a:r>
              <a:rPr lang="en-US" altLang="zh-CN" sz="2000" b="1" dirty="0">
                <a:latin typeface="+mn-ea"/>
              </a:rPr>
              <a:t>anchor</a:t>
            </a:r>
            <a:r>
              <a:rPr lang="zh-CN" altLang="en-US" sz="2000" b="1" dirty="0">
                <a:latin typeface="+mn-ea"/>
              </a:rPr>
              <a:t>用作训练不仅可以消除不一致性，同时也提高了正样本</a:t>
            </a:r>
            <a:r>
              <a:rPr lang="en-US" altLang="zh-CN" sz="2000" b="1" dirty="0">
                <a:latin typeface="+mn-ea"/>
              </a:rPr>
              <a:t>anchor</a:t>
            </a:r>
            <a:r>
              <a:rPr lang="zh-CN" altLang="en-US" sz="2000" b="1" dirty="0">
                <a:latin typeface="+mn-ea"/>
              </a:rPr>
              <a:t>的质量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C4ABD9-B1B9-4AB3-B794-35BF357A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02" y="1196752"/>
            <a:ext cx="10196444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5B98F3-0393-4087-B6CE-FCA9D35555D0}"/>
              </a:ext>
            </a:extLst>
          </p:cNvPr>
          <p:cNvSpPr txBox="1"/>
          <p:nvPr/>
        </p:nvSpPr>
        <p:spPr>
          <a:xfrm>
            <a:off x="298376" y="329709"/>
            <a:ext cx="479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Consistent Optimization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D80EA-48AE-4B8C-A499-78C04031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84" y="1209394"/>
            <a:ext cx="9602032" cy="2019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E3C30E-A456-4C85-9BB3-F9F054490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984" y="3462223"/>
            <a:ext cx="4046571" cy="7087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EB4594-75C6-4F92-A508-DC8DB09DE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3507946"/>
            <a:ext cx="4663844" cy="6172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C86407D-9812-40FB-A9A1-12E143AF8767}"/>
              </a:ext>
            </a:extLst>
          </p:cNvPr>
          <p:cNvSpPr txBox="1"/>
          <p:nvPr/>
        </p:nvSpPr>
        <p:spPr>
          <a:xfrm>
            <a:off x="983432" y="4243413"/>
            <a:ext cx="10225136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将回归后的锚框再次作为预设锚框输入到</a:t>
            </a:r>
            <a:r>
              <a:rPr lang="en-US" altLang="zh-CN" sz="2000" dirty="0">
                <a:latin typeface="+mn-ea"/>
              </a:rPr>
              <a:t>H</a:t>
            </a:r>
            <a:r>
              <a:rPr lang="zh-CN" altLang="en-US" sz="2000" dirty="0">
                <a:latin typeface="+mn-ea"/>
              </a:rPr>
              <a:t>中得到</a:t>
            </a:r>
            <a:r>
              <a:rPr lang="en-US" altLang="zh-CN" sz="2000" dirty="0">
                <a:latin typeface="+mn-ea"/>
              </a:rPr>
              <a:t>A2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C2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A2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C2</a:t>
            </a:r>
            <a:r>
              <a:rPr lang="zh-CN" altLang="en-US" sz="2000" dirty="0">
                <a:latin typeface="+mn-ea"/>
              </a:rPr>
              <a:t>是基于对回归锚框的预测，相较于</a:t>
            </a:r>
            <a:r>
              <a:rPr lang="en-US" altLang="zh-CN" sz="2000" dirty="0">
                <a:latin typeface="+mn-ea"/>
              </a:rPr>
              <a:t>A1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C1</a:t>
            </a:r>
            <a:r>
              <a:rPr lang="zh-CN" altLang="en-US" sz="2000" dirty="0">
                <a:latin typeface="+mn-ea"/>
              </a:rPr>
              <a:t>更具有一致性。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A2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C2</a:t>
            </a:r>
            <a:r>
              <a:rPr lang="zh-CN" altLang="en-US" sz="2000" dirty="0">
                <a:latin typeface="+mn-ea"/>
              </a:rPr>
              <a:t>的计算仅在训练阶段，并且没有增加额外的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，在提高性能的同时是</a:t>
            </a:r>
            <a:r>
              <a:rPr lang="en-US" altLang="zh-CN" sz="2000" dirty="0">
                <a:latin typeface="+mn-ea"/>
              </a:rPr>
              <a:t>cost-free</a:t>
            </a:r>
            <a:r>
              <a:rPr lang="zh-CN" altLang="en-US" sz="2000" dirty="0">
                <a:latin typeface="+mn-ea"/>
              </a:rPr>
              <a:t>的。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470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Localization Confidence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B3121B-ECD3-4137-AAB7-5D7CA172BAB8}"/>
              </a:ext>
            </a:extLst>
          </p:cNvPr>
          <p:cNvSpPr txBox="1"/>
          <p:nvPr/>
        </p:nvSpPr>
        <p:spPr>
          <a:xfrm>
            <a:off x="433628" y="1078249"/>
            <a:ext cx="470423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训练与推理时的不一致：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000" dirty="0"/>
              <a:t>训练时通过</a:t>
            </a:r>
            <a:r>
              <a:rPr lang="en-US" altLang="zh-CN" sz="2000" dirty="0"/>
              <a:t>IOU</a:t>
            </a:r>
            <a:r>
              <a:rPr lang="zh-CN" altLang="en-US" sz="2000" dirty="0"/>
              <a:t>确定正负样本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000" dirty="0"/>
              <a:t>推理时通过分类</a:t>
            </a:r>
            <a:r>
              <a:rPr lang="en-US" altLang="zh-CN" sz="2000" dirty="0"/>
              <a:t>Score</a:t>
            </a:r>
            <a:r>
              <a:rPr lang="zh-CN" altLang="en-US" sz="2000" dirty="0"/>
              <a:t>进行排序</a:t>
            </a:r>
            <a:r>
              <a:rPr lang="en-US" altLang="zh-CN" sz="2000" dirty="0"/>
              <a:t>(Score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具有更高优先级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这样会使得</a:t>
            </a:r>
            <a:r>
              <a:rPr lang="en-US" altLang="zh-CN" sz="2000" dirty="0"/>
              <a:t>IOU</a:t>
            </a:r>
            <a:r>
              <a:rPr lang="zh-CN" altLang="en-US" sz="2000" dirty="0"/>
              <a:t>高，但是</a:t>
            </a:r>
            <a:r>
              <a:rPr lang="en-US" altLang="zh-CN" sz="2000" dirty="0"/>
              <a:t>Score</a:t>
            </a:r>
            <a:r>
              <a:rPr lang="zh-CN" altLang="en-US" sz="2000" dirty="0"/>
              <a:t>不一定高的</a:t>
            </a:r>
            <a:r>
              <a:rPr lang="en-US" altLang="zh-CN" sz="2000" dirty="0"/>
              <a:t>anchor</a:t>
            </a:r>
            <a:r>
              <a:rPr lang="zh-CN" altLang="en-US" sz="2000" dirty="0"/>
              <a:t>被</a:t>
            </a:r>
            <a:r>
              <a:rPr lang="en-US" altLang="zh-CN" sz="2000" dirty="0" err="1"/>
              <a:t>nms</a:t>
            </a:r>
            <a:r>
              <a:rPr lang="zh-CN" altLang="en-US" sz="2000" dirty="0"/>
              <a:t>抑制。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9AD3F1-C0B4-4CD7-BDBC-AA670226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25" y="1412776"/>
            <a:ext cx="6629975" cy="1585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EFF228-6478-469A-8A58-4C5E2F28E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13" y="3429000"/>
            <a:ext cx="714817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2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470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Localization Confidence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B3121B-ECD3-4137-AAB7-5D7CA172BAB8}"/>
              </a:ext>
            </a:extLst>
          </p:cNvPr>
          <p:cNvSpPr txBox="1"/>
          <p:nvPr/>
        </p:nvSpPr>
        <p:spPr>
          <a:xfrm>
            <a:off x="551384" y="2024192"/>
            <a:ext cx="4704238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作者分析了</a:t>
            </a:r>
            <a:r>
              <a:rPr lang="en-US" altLang="zh-CN" sz="2000" dirty="0"/>
              <a:t>IOU</a:t>
            </a:r>
            <a:r>
              <a:rPr lang="zh-CN" altLang="en-US" sz="2000" dirty="0"/>
              <a:t>与分类置信度和定位置信度之间的关系，发现</a:t>
            </a:r>
            <a:r>
              <a:rPr lang="en-US" altLang="zh-CN" sz="2000" dirty="0"/>
              <a:t>IOU</a:t>
            </a:r>
            <a:r>
              <a:rPr lang="zh-CN" altLang="en-US" sz="2000" dirty="0"/>
              <a:t>与定位置信度之间存在着更大的皮尔森相关系数</a:t>
            </a:r>
            <a:r>
              <a:rPr lang="en-US" altLang="zh-CN" sz="2000" dirty="0"/>
              <a:t>(</a:t>
            </a:r>
            <a:r>
              <a:rPr lang="zh-CN" altLang="en-US" sz="2000" dirty="0"/>
              <a:t>更相关</a:t>
            </a:r>
            <a:r>
              <a:rPr lang="en-US" altLang="zh-CN" sz="2000" dirty="0"/>
              <a:t>)</a:t>
            </a:r>
            <a:r>
              <a:rPr lang="zh-CN" altLang="en-US" sz="2000" dirty="0"/>
              <a:t>，说明通过</a:t>
            </a:r>
            <a:r>
              <a:rPr lang="en-US" altLang="zh-CN" sz="2000" dirty="0"/>
              <a:t>IOU</a:t>
            </a:r>
            <a:r>
              <a:rPr lang="zh-CN" altLang="en-US" sz="2000" dirty="0"/>
              <a:t>来进行</a:t>
            </a:r>
            <a:r>
              <a:rPr lang="en-US" altLang="zh-CN" sz="2000" dirty="0" err="1"/>
              <a:t>nms</a:t>
            </a:r>
            <a:r>
              <a:rPr lang="zh-CN" altLang="en-US" sz="2000" dirty="0"/>
              <a:t>和训练优化可以使任务更加一致，同时也可以使网络增加解释性。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A4D5E-7876-4FF4-AF95-9A41DBAB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93" y="1988840"/>
            <a:ext cx="6355631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4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470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Localization Confidence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B3121B-ECD3-4137-AAB7-5D7CA172BAB8}"/>
              </a:ext>
            </a:extLst>
          </p:cNvPr>
          <p:cNvSpPr txBox="1"/>
          <p:nvPr/>
        </p:nvSpPr>
        <p:spPr>
          <a:xfrm>
            <a:off x="551384" y="1220529"/>
            <a:ext cx="4704238" cy="327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增加</a:t>
            </a:r>
            <a:r>
              <a:rPr lang="en-US" altLang="zh-CN" sz="2000" dirty="0"/>
              <a:t>IOU</a:t>
            </a:r>
            <a:r>
              <a:rPr lang="zh-CN" altLang="en-US" sz="2000" dirty="0"/>
              <a:t>分支对</a:t>
            </a:r>
            <a:r>
              <a:rPr lang="en-US" altLang="zh-CN" sz="2000" dirty="0"/>
              <a:t>IOU</a:t>
            </a:r>
            <a:r>
              <a:rPr lang="zh-CN" altLang="en-US" sz="2000" dirty="0"/>
              <a:t>进行预测而不是单纯的与</a:t>
            </a:r>
            <a:r>
              <a:rPr lang="en-US" altLang="zh-CN" sz="2000" dirty="0" err="1"/>
              <a:t>gt</a:t>
            </a:r>
            <a:r>
              <a:rPr lang="zh-CN" altLang="en-US" sz="2000" dirty="0"/>
              <a:t>的比较，网络结构与</a:t>
            </a:r>
            <a:r>
              <a:rPr lang="en-US" altLang="zh-CN" sz="2000" dirty="0"/>
              <a:t>fast </a:t>
            </a:r>
            <a:r>
              <a:rPr lang="en-US" altLang="zh-CN" sz="2000" dirty="0" err="1"/>
              <a:t>rcnn</a:t>
            </a:r>
            <a:r>
              <a:rPr lang="zh-CN" altLang="en-US" sz="2000" dirty="0"/>
              <a:t>类似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候选区域的产生是通过对</a:t>
            </a:r>
            <a:r>
              <a:rPr lang="en-US" altLang="zh-CN" sz="2000" dirty="0" err="1"/>
              <a:t>gt</a:t>
            </a:r>
            <a:r>
              <a:rPr lang="zh-CN" altLang="en-US" sz="2000" dirty="0"/>
              <a:t>的一系列变换</a:t>
            </a:r>
            <a:r>
              <a:rPr lang="en-US" altLang="zh-CN" sz="2000" dirty="0"/>
              <a:t>,</a:t>
            </a:r>
            <a:r>
              <a:rPr lang="zh-CN" altLang="en-US" sz="2000" dirty="0"/>
              <a:t>而不是</a:t>
            </a:r>
            <a:r>
              <a:rPr lang="en-US" altLang="zh-CN" sz="2000" dirty="0"/>
              <a:t>RPN</a:t>
            </a:r>
            <a:r>
              <a:rPr lang="zh-CN" altLang="en-US" sz="2000" dirty="0"/>
              <a:t>网络的输出。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同时利用</a:t>
            </a:r>
            <a:r>
              <a:rPr lang="en-US" altLang="zh-CN" sz="2000" dirty="0" err="1"/>
              <a:t>PrROI</a:t>
            </a:r>
            <a:r>
              <a:rPr lang="en-US" altLang="zh-CN" sz="2000" dirty="0"/>
              <a:t>-Pooling</a:t>
            </a:r>
            <a:r>
              <a:rPr lang="zh-CN" altLang="en-US" sz="2000" dirty="0"/>
              <a:t>对候选区域进行定长编码，使得</a:t>
            </a:r>
            <a:r>
              <a:rPr lang="en-US" altLang="zh-CN" sz="2000" dirty="0"/>
              <a:t>IOU</a:t>
            </a:r>
            <a:r>
              <a:rPr lang="zh-CN" altLang="en-US" sz="2000" dirty="0"/>
              <a:t>梯度能够回传给坐标，实现具体坐标的优化。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1C5D6-9603-4DFB-861E-DF64670C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4070715"/>
            <a:ext cx="3535986" cy="25986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29302D-B460-4F81-BFDE-6B4C7CD2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64" y="1081525"/>
            <a:ext cx="6767146" cy="27510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907950-55C6-4527-B9E9-1E448D350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887" y="4365587"/>
            <a:ext cx="5731490" cy="23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470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Localization Confidence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276C2E-F404-4B22-86AC-86C9BF39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219980"/>
            <a:ext cx="5646689" cy="4418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205D02-C471-40BF-AAFF-A7A4373F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69" y="1219980"/>
            <a:ext cx="6096755" cy="44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3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787</Words>
  <Application>Microsoft Office PowerPoint</Application>
  <PresentationFormat>宽屏</PresentationFormat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118</cp:revision>
  <dcterms:created xsi:type="dcterms:W3CDTF">2015-06-04T10:33:32Z</dcterms:created>
  <dcterms:modified xsi:type="dcterms:W3CDTF">2022-03-12T03:55:15Z</dcterms:modified>
</cp:coreProperties>
</file>