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97" r:id="rId3"/>
    <p:sldId id="309" r:id="rId4"/>
    <p:sldId id="310" r:id="rId5"/>
    <p:sldId id="311" r:id="rId6"/>
    <p:sldId id="306" r:id="rId7"/>
    <p:sldId id="307" r:id="rId8"/>
    <p:sldId id="312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3" autoAdjust="0"/>
    <p:restoredTop sz="94660"/>
  </p:normalViewPr>
  <p:slideViewPr>
    <p:cSldViewPr>
      <p:cViewPr varScale="1">
        <p:scale>
          <a:sx n="119" d="100"/>
          <a:sy n="119" d="100"/>
        </p:scale>
        <p:origin x="235" y="106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channel&#32467;&#2652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sigmoid&#32467;&#26524;&#20998;&#2651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sigmoid&#32467;&#26524;&#20998;&#26512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sigmoid&#32467;&#26524;&#20998;&#26512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sigmoid&#32467;&#26524;&#20998;&#26512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sigmoid&#32467;&#26524;&#20998;&#26512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channel&#32467;&#2652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channel&#32467;&#2652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channel&#32467;&#2652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channel&#32467;&#26524;&#20998;&#2651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channel&#32467;&#26524;&#20998;&#2651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channel&#32467;&#26524;&#20998;&#2651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sigmoid&#32467;&#26524;&#20998;&#2651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7605;&#19994;&#35774;&#35745;\TOOD-masterv2\TOOD-master\ref_sigmoid&#32467;&#26524;&#20998;&#26512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Result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D-46DF-9A9F-DC712E86B5C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tood_r50_fpn_1x_coco_channel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0.41599999999999998</c:v>
                </c:pt>
                <c:pt idx="1">
                  <c:v>0.59099999999999997</c:v>
                </c:pt>
                <c:pt idx="2">
                  <c:v>0.45300000000000001</c:v>
                </c:pt>
                <c:pt idx="3">
                  <c:v>0.246</c:v>
                </c:pt>
                <c:pt idx="4">
                  <c:v>0.44700000000000001</c:v>
                </c:pt>
                <c:pt idx="5">
                  <c:v>0.55300000000000005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DD-46DF-9A9F-DC712E86B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1252191"/>
        <c:axId val="1001250943"/>
      </c:barChart>
      <c:catAx>
        <c:axId val="100125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250943"/>
        <c:crosses val="autoZero"/>
        <c:auto val="1"/>
        <c:lblAlgn val="ctr"/>
        <c:lblOffset val="100"/>
        <c:noMultiLvlLbl val="0"/>
      </c:catAx>
      <c:valAx>
        <c:axId val="1001250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25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map_50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tood_r50_fpn_1x_coco_ref_mAP_50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Sheet1!$B$9:$I$9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Sheet1!$B$10:$I$10</c:f>
              <c:numCache>
                <c:formatCode>General</c:formatCode>
                <c:ptCount val="8"/>
                <c:pt idx="0">
                  <c:v>0.49299999999999999</c:v>
                </c:pt>
                <c:pt idx="1">
                  <c:v>0.51100000000000001</c:v>
                </c:pt>
                <c:pt idx="2">
                  <c:v>0.52800000000000002</c:v>
                </c:pt>
                <c:pt idx="3">
                  <c:v>0.53100000000000003</c:v>
                </c:pt>
                <c:pt idx="4">
                  <c:v>0.57999999999999996</c:v>
                </c:pt>
                <c:pt idx="5">
                  <c:v>0.58399999999999996</c:v>
                </c:pt>
                <c:pt idx="6">
                  <c:v>0.58499999999999996</c:v>
                </c:pt>
                <c:pt idx="7">
                  <c:v>0.58899999999999997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7-4EDF-B5BC-94D43A094130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tood_r50_fpn_1x_coco_sig_mAP_50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Sheet1!$B$9:$I$9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Sheet1!$B$11:$I$11</c:f>
              <c:numCache>
                <c:formatCode>General</c:formatCode>
                <c:ptCount val="8"/>
                <c:pt idx="0">
                  <c:v>0.503</c:v>
                </c:pt>
                <c:pt idx="1">
                  <c:v>0.50700000000000001</c:v>
                </c:pt>
                <c:pt idx="2">
                  <c:v>0.51900000000000002</c:v>
                </c:pt>
                <c:pt idx="3">
                  <c:v>0.52500000000000002</c:v>
                </c:pt>
                <c:pt idx="4">
                  <c:v>0.58099999999999996</c:v>
                </c:pt>
                <c:pt idx="5">
                  <c:v>0.58399999999999996</c:v>
                </c:pt>
                <c:pt idx="6">
                  <c:v>0.58499999999999996</c:v>
                </c:pt>
                <c:pt idx="7">
                  <c:v>0.58699999999999997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7-4EDF-B5BC-94D43A094130}"/>
            </c:ext>
          </c:extLst>
        </c:ser>
        <c:ser>
          <c:idx val="2"/>
          <c:order val="2"/>
          <c:tx>
            <c:strRef>
              <c:f>Sheet1!$A$12</c:f>
              <c:strCache>
                <c:ptCount val="1"/>
                <c:pt idx="0">
                  <c:v>tood_r50_fpn_1x_coco_disloss_mAP_50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Sheet1!$B$9:$I$9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Sheet1!$B$12:$I$12</c:f>
              <c:numCache>
                <c:formatCode>General</c:formatCode>
                <c:ptCount val="8"/>
                <c:pt idx="0">
                  <c:v>0.49299999999999999</c:v>
                </c:pt>
                <c:pt idx="1">
                  <c:v>0.51400000000000001</c:v>
                </c:pt>
                <c:pt idx="2">
                  <c:v>0.51700000000000002</c:v>
                </c:pt>
                <c:pt idx="3">
                  <c:v>0.53400000000000003</c:v>
                </c:pt>
                <c:pt idx="4">
                  <c:v>0.58099999999999996</c:v>
                </c:pt>
                <c:pt idx="5">
                  <c:v>0.58399999999999996</c:v>
                </c:pt>
                <c:pt idx="6">
                  <c:v>0.58799999999999997</c:v>
                </c:pt>
                <c:pt idx="7">
                  <c:v>0.59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7-4EDF-B5BC-94D43A094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713984"/>
        <c:axId val="1201702752"/>
      </c:lineChart>
      <c:catAx>
        <c:axId val="1201713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1702752"/>
        <c:crosses val="autoZero"/>
        <c:auto val="1"/>
        <c:lblAlgn val="ctr"/>
        <c:lblOffset val="100"/>
        <c:noMultiLvlLbl val="0"/>
      </c:catAx>
      <c:valAx>
        <c:axId val="1201702752"/>
        <c:scaling>
          <c:orientation val="minMax"/>
          <c:max val="0.59000000000000008"/>
          <c:min val="0.493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17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map_75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tood_r50_fpn_1x_coco_ref_mAP_75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Sheet1!$B$13:$I$13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Sheet1!$B$14:$I$14</c:f>
              <c:numCache>
                <c:formatCode>General</c:formatCode>
                <c:ptCount val="8"/>
                <c:pt idx="0">
                  <c:v>0.36</c:v>
                </c:pt>
                <c:pt idx="1">
                  <c:v>0.379</c:v>
                </c:pt>
                <c:pt idx="2">
                  <c:v>0.39100000000000001</c:v>
                </c:pt>
                <c:pt idx="3">
                  <c:v>0.39800000000000002</c:v>
                </c:pt>
                <c:pt idx="4">
                  <c:v>0.443</c:v>
                </c:pt>
                <c:pt idx="5">
                  <c:v>0.44600000000000001</c:v>
                </c:pt>
                <c:pt idx="6">
                  <c:v>0.44800000000000001</c:v>
                </c:pt>
                <c:pt idx="7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AA-40AB-8ED8-3055D6F8001A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tood_r50_fpn_1x_coco_sig_mAP_75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Sheet1!$B$13:$I$13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Sheet1!$B$15:$I$15</c:f>
              <c:numCache>
                <c:formatCode>General</c:formatCode>
                <c:ptCount val="8"/>
                <c:pt idx="0">
                  <c:v>0.36799999999999999</c:v>
                </c:pt>
                <c:pt idx="1">
                  <c:v>0.376</c:v>
                </c:pt>
                <c:pt idx="2">
                  <c:v>0.39100000000000001</c:v>
                </c:pt>
                <c:pt idx="3">
                  <c:v>0.39200000000000002</c:v>
                </c:pt>
                <c:pt idx="4">
                  <c:v>0.442</c:v>
                </c:pt>
                <c:pt idx="5">
                  <c:v>0.443</c:v>
                </c:pt>
                <c:pt idx="6">
                  <c:v>0.44900000000000001</c:v>
                </c:pt>
                <c:pt idx="7">
                  <c:v>0.44900000000000001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AA-40AB-8ED8-3055D6F8001A}"/>
            </c:ext>
          </c:extLst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tood_r50_fpn_1x_coco_disloss_mAP_75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Sheet1!$B$13:$I$13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Sheet1!$B$16:$I$16</c:f>
              <c:numCache>
                <c:formatCode>General</c:formatCode>
                <c:ptCount val="8"/>
                <c:pt idx="0">
                  <c:v>0.36399999999999999</c:v>
                </c:pt>
                <c:pt idx="1">
                  <c:v>0.38300000000000001</c:v>
                </c:pt>
                <c:pt idx="2">
                  <c:v>0.38500000000000001</c:v>
                </c:pt>
                <c:pt idx="3">
                  <c:v>0.4</c:v>
                </c:pt>
                <c:pt idx="4">
                  <c:v>0.443</c:v>
                </c:pt>
                <c:pt idx="5">
                  <c:v>0.44500000000000001</c:v>
                </c:pt>
                <c:pt idx="6">
                  <c:v>0.44500000000000001</c:v>
                </c:pt>
                <c:pt idx="7">
                  <c:v>0.44900000000000001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AA-40AB-8ED8-3055D6F80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9723344"/>
        <c:axId val="979722928"/>
      </c:lineChart>
      <c:catAx>
        <c:axId val="97972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722928"/>
        <c:crosses val="autoZero"/>
        <c:auto val="1"/>
        <c:lblAlgn val="ctr"/>
        <c:lblOffset val="100"/>
        <c:noMultiLvlLbl val="0"/>
      </c:catAx>
      <c:valAx>
        <c:axId val="979722928"/>
        <c:scaling>
          <c:orientation val="minMax"/>
          <c:max val="0.45200000000000001"/>
          <c:min val="0.36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72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Sheet1!$B$18:$I$18</c:f>
              <c:numCache>
                <c:formatCode>General</c:formatCode>
                <c:ptCount val="8"/>
                <c:pt idx="0">
                  <c:v>0.183</c:v>
                </c:pt>
                <c:pt idx="1">
                  <c:v>0.20399999999999999</c:v>
                </c:pt>
                <c:pt idx="2">
                  <c:v>0.20300000000000001</c:v>
                </c:pt>
                <c:pt idx="3">
                  <c:v>0.21199999999999999</c:v>
                </c:pt>
                <c:pt idx="4">
                  <c:v>0.23799999999999999</c:v>
                </c:pt>
                <c:pt idx="5">
                  <c:v>0.24099999999999999</c:v>
                </c:pt>
                <c:pt idx="6">
                  <c:v>0.23899999999999999</c:v>
                </c:pt>
                <c:pt idx="7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67-45EE-8703-1EB0AD3A0EC6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tood_r50_fpn_1x_coco_sig_mAP_s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Sheet1!$B$19:$I$19</c:f>
              <c:numCache>
                <c:formatCode>General</c:formatCode>
                <c:ptCount val="8"/>
                <c:pt idx="0">
                  <c:v>0.193</c:v>
                </c:pt>
                <c:pt idx="1">
                  <c:v>0.19600000000000001</c:v>
                </c:pt>
                <c:pt idx="2">
                  <c:v>0.20399999999999999</c:v>
                </c:pt>
                <c:pt idx="3">
                  <c:v>0.21</c:v>
                </c:pt>
                <c:pt idx="4">
                  <c:v>0.24099999999999999</c:v>
                </c:pt>
                <c:pt idx="5">
                  <c:v>0.23599999999999999</c:v>
                </c:pt>
                <c:pt idx="6">
                  <c:v>0.24099999999999999</c:v>
                </c:pt>
                <c:pt idx="7">
                  <c:v>0.24199999999999999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67-45EE-8703-1EB0AD3A0EC6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tood_r50_fpn_1x_coco_disloss_mAP_s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Sheet1!$B$20:$I$20</c:f>
              <c:numCache>
                <c:formatCode>General</c:formatCode>
                <c:ptCount val="8"/>
                <c:pt idx="0">
                  <c:v>0.189</c:v>
                </c:pt>
                <c:pt idx="1">
                  <c:v>0.19800000000000001</c:v>
                </c:pt>
                <c:pt idx="2">
                  <c:v>0.20899999999999999</c:v>
                </c:pt>
                <c:pt idx="3">
                  <c:v>0.21099999999999999</c:v>
                </c:pt>
                <c:pt idx="4">
                  <c:v>0.24399999999999999</c:v>
                </c:pt>
                <c:pt idx="5">
                  <c:v>0.24299999999999999</c:v>
                </c:pt>
                <c:pt idx="6">
                  <c:v>0.245</c:v>
                </c:pt>
                <c:pt idx="7">
                  <c:v>0.246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67-45EE-8703-1EB0AD3A0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448736"/>
        <c:axId val="786449984"/>
      </c:lineChart>
      <c:catAx>
        <c:axId val="78644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6449984"/>
        <c:crosses val="autoZero"/>
        <c:auto val="1"/>
        <c:lblAlgn val="ctr"/>
        <c:lblOffset val="100"/>
        <c:noMultiLvlLbl val="0"/>
      </c:catAx>
      <c:valAx>
        <c:axId val="786449984"/>
        <c:scaling>
          <c:orientation val="minMax"/>
          <c:max val="0.24600000000000002"/>
          <c:min val="0.183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64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map_m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tood_r50_fpn_1x_coco_ref_mAP_m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Sheet1!$B$21:$I$21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Sheet1!$B$22:$I$22</c:f>
              <c:numCache>
                <c:formatCode>General</c:formatCode>
                <c:ptCount val="8"/>
                <c:pt idx="0">
                  <c:v>0.36599999999999999</c:v>
                </c:pt>
                <c:pt idx="1">
                  <c:v>0.38100000000000001</c:v>
                </c:pt>
                <c:pt idx="2">
                  <c:v>0.39700000000000002</c:v>
                </c:pt>
                <c:pt idx="3">
                  <c:v>0.39800000000000002</c:v>
                </c:pt>
                <c:pt idx="4">
                  <c:v>0.442</c:v>
                </c:pt>
                <c:pt idx="5">
                  <c:v>0.44500000000000001</c:v>
                </c:pt>
                <c:pt idx="6">
                  <c:v>0.44400000000000001</c:v>
                </c:pt>
                <c:pt idx="7">
                  <c:v>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0E-41BA-B2EA-CE2AA0D3EDBD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tood_r50_fpn_1x_coco_sig_mAP_m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Sheet1!$B$21:$I$21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Sheet1!$B$23:$I$23</c:f>
              <c:numCache>
                <c:formatCode>General</c:formatCode>
                <c:ptCount val="8"/>
                <c:pt idx="0">
                  <c:v>0.375</c:v>
                </c:pt>
                <c:pt idx="1">
                  <c:v>0.38600000000000001</c:v>
                </c:pt>
                <c:pt idx="2">
                  <c:v>0.39500000000000002</c:v>
                </c:pt>
                <c:pt idx="3">
                  <c:v>0.39400000000000002</c:v>
                </c:pt>
                <c:pt idx="4">
                  <c:v>0.438</c:v>
                </c:pt>
                <c:pt idx="5">
                  <c:v>0.441</c:v>
                </c:pt>
                <c:pt idx="6">
                  <c:v>0.443</c:v>
                </c:pt>
                <c:pt idx="7">
                  <c:v>0.44500000000000001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0E-41BA-B2EA-CE2AA0D3EDBD}"/>
            </c:ext>
          </c:extLst>
        </c:ser>
        <c:ser>
          <c:idx val="2"/>
          <c:order val="2"/>
          <c:tx>
            <c:strRef>
              <c:f>Sheet1!$A$24</c:f>
              <c:strCache>
                <c:ptCount val="1"/>
                <c:pt idx="0">
                  <c:v>tood_r50_fpn_1x_coco_disloss_mAP_m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Sheet1!$B$21:$I$21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Sheet1!$B$24:$I$24</c:f>
              <c:numCache>
                <c:formatCode>General</c:formatCode>
                <c:ptCount val="8"/>
                <c:pt idx="0">
                  <c:v>0.37</c:v>
                </c:pt>
                <c:pt idx="1">
                  <c:v>0.39400000000000002</c:v>
                </c:pt>
                <c:pt idx="2">
                  <c:v>0.39100000000000001</c:v>
                </c:pt>
                <c:pt idx="3">
                  <c:v>0.40799999999999997</c:v>
                </c:pt>
                <c:pt idx="4">
                  <c:v>0.443</c:v>
                </c:pt>
                <c:pt idx="5">
                  <c:v>0.44600000000000001</c:v>
                </c:pt>
                <c:pt idx="6">
                  <c:v>0.44700000000000001</c:v>
                </c:pt>
                <c:pt idx="7">
                  <c:v>0.44900000000000001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0E-41BA-B2EA-CE2AA0D3E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698176"/>
        <c:axId val="1201715648"/>
      </c:lineChart>
      <c:catAx>
        <c:axId val="1201698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1715648"/>
        <c:crosses val="autoZero"/>
        <c:auto val="1"/>
        <c:lblAlgn val="ctr"/>
        <c:lblOffset val="100"/>
        <c:noMultiLvlLbl val="0"/>
      </c:catAx>
      <c:valAx>
        <c:axId val="1201715648"/>
        <c:scaling>
          <c:orientation val="minMax"/>
          <c:max val="0.44900000000000007"/>
          <c:min val="0.366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169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map_l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tood_r50_fpn_1x_coco_ref_mAP_l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Sheet1!$B$26:$I$26</c:f>
              <c:numCache>
                <c:formatCode>General</c:formatCode>
                <c:ptCount val="8"/>
                <c:pt idx="0">
                  <c:v>0.44600000000000001</c:v>
                </c:pt>
                <c:pt idx="1">
                  <c:v>0.45700000000000002</c:v>
                </c:pt>
                <c:pt idx="2">
                  <c:v>0.47799999999999998</c:v>
                </c:pt>
                <c:pt idx="3">
                  <c:v>0.49</c:v>
                </c:pt>
                <c:pt idx="4">
                  <c:v>0.53700000000000003</c:v>
                </c:pt>
                <c:pt idx="5">
                  <c:v>0.54700000000000004</c:v>
                </c:pt>
                <c:pt idx="6">
                  <c:v>0.54800000000000004</c:v>
                </c:pt>
                <c:pt idx="7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DB-4170-84E1-5F8AB898E9B6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tood_r50_fpn_1x_coco_sig_mAP_l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Sheet1!$B$27:$I$27</c:f>
              <c:numCache>
                <c:formatCode>General</c:formatCode>
                <c:ptCount val="8"/>
                <c:pt idx="0">
                  <c:v>0.45500000000000002</c:v>
                </c:pt>
                <c:pt idx="1">
                  <c:v>0.46200000000000002</c:v>
                </c:pt>
                <c:pt idx="2">
                  <c:v>0.47399999999999998</c:v>
                </c:pt>
                <c:pt idx="3">
                  <c:v>0.47899999999999998</c:v>
                </c:pt>
                <c:pt idx="4">
                  <c:v>0.54600000000000004</c:v>
                </c:pt>
                <c:pt idx="5">
                  <c:v>0.55000000000000004</c:v>
                </c:pt>
                <c:pt idx="6">
                  <c:v>0.55000000000000004</c:v>
                </c:pt>
                <c:pt idx="7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DB-4170-84E1-5F8AB898E9B6}"/>
            </c:ext>
          </c:extLst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tood_r50_fpn_1x_coco_disloss_mAP_l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Sheet1!$B$28:$I$28</c:f>
              <c:numCache>
                <c:formatCode>General</c:formatCode>
                <c:ptCount val="8"/>
                <c:pt idx="0">
                  <c:v>0.443</c:v>
                </c:pt>
                <c:pt idx="1">
                  <c:v>0.47499999999999998</c:v>
                </c:pt>
                <c:pt idx="2">
                  <c:v>0.46899999999999997</c:v>
                </c:pt>
                <c:pt idx="3">
                  <c:v>0.48499999999999999</c:v>
                </c:pt>
                <c:pt idx="4">
                  <c:v>0.54100000000000004</c:v>
                </c:pt>
                <c:pt idx="5">
                  <c:v>0.54300000000000004</c:v>
                </c:pt>
                <c:pt idx="6">
                  <c:v>0.54300000000000004</c:v>
                </c:pt>
                <c:pt idx="7">
                  <c:v>0.54900000000000004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DB-4170-84E1-5F8AB898E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9715888"/>
        <c:axId val="1079709232"/>
      </c:lineChart>
      <c:catAx>
        <c:axId val="107971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709232"/>
        <c:crosses val="autoZero"/>
        <c:auto val="1"/>
        <c:lblAlgn val="ctr"/>
        <c:lblOffset val="100"/>
        <c:noMultiLvlLbl val="0"/>
      </c:catAx>
      <c:valAx>
        <c:axId val="1079709232"/>
        <c:scaling>
          <c:orientation val="minMax"/>
          <c:max val="0.55700000000000005"/>
          <c:min val="0.443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71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0.33500000000000002</c:v>
                </c:pt>
                <c:pt idx="1">
                  <c:v>0.34899999999999998</c:v>
                </c:pt>
                <c:pt idx="2">
                  <c:v>0.36299999999999999</c:v>
                </c:pt>
                <c:pt idx="3">
                  <c:v>0.36699999999999999</c:v>
                </c:pt>
                <c:pt idx="4">
                  <c:v>0.40799999999999997</c:v>
                </c:pt>
                <c:pt idx="5">
                  <c:v>0.41099999999999998</c:v>
                </c:pt>
                <c:pt idx="6">
                  <c:v>0.41199999999999998</c:v>
                </c:pt>
                <c:pt idx="7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90-4870-B32E-ADD7B82926F7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tood_r50_fpn_1x_coco_channel_mAP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Sheet1!$B$7:$I$7</c:f>
              <c:numCache>
                <c:formatCode>General</c:formatCode>
                <c:ptCount val="8"/>
                <c:pt idx="0">
                  <c:v>0.33800000000000002</c:v>
                </c:pt>
                <c:pt idx="1">
                  <c:v>0.34899999999999998</c:v>
                </c:pt>
                <c:pt idx="2">
                  <c:v>0.36499999999999999</c:v>
                </c:pt>
                <c:pt idx="3">
                  <c:v>0.36499999999999999</c:v>
                </c:pt>
                <c:pt idx="4">
                  <c:v>0.40899999999999997</c:v>
                </c:pt>
                <c:pt idx="5">
                  <c:v>0.41099999999999998</c:v>
                </c:pt>
                <c:pt idx="6">
                  <c:v>0.41399999999999998</c:v>
                </c:pt>
                <c:pt idx="7">
                  <c:v>0.41599999999999998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90-4870-B32E-ADD7B8292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335503"/>
        <c:axId val="1308332591"/>
      </c:lineChart>
      <c:catAx>
        <c:axId val="1308335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332591"/>
        <c:crosses val="autoZero"/>
        <c:auto val="1"/>
        <c:lblAlgn val="ctr"/>
        <c:lblOffset val="100"/>
        <c:noMultiLvlLbl val="0"/>
      </c:catAx>
      <c:valAx>
        <c:axId val="1308332591"/>
        <c:scaling>
          <c:orientation val="minMax"/>
          <c:max val="0.42000000000000004"/>
          <c:min val="0.33000000000000007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33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MAP_50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tood_r50_fpn_1x_coco_ref_mAP_50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Sheet1!$B$9:$I$9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Sheet1!$B$10:$I$10</c:f>
              <c:numCache>
                <c:formatCode>General</c:formatCode>
                <c:ptCount val="8"/>
                <c:pt idx="0">
                  <c:v>0.49299999999999999</c:v>
                </c:pt>
                <c:pt idx="1">
                  <c:v>0.51100000000000001</c:v>
                </c:pt>
                <c:pt idx="2">
                  <c:v>0.52800000000000002</c:v>
                </c:pt>
                <c:pt idx="3">
                  <c:v>0.53100000000000003</c:v>
                </c:pt>
                <c:pt idx="4">
                  <c:v>0.57999999999999996</c:v>
                </c:pt>
                <c:pt idx="5">
                  <c:v>0.58399999999999996</c:v>
                </c:pt>
                <c:pt idx="6">
                  <c:v>0.58499999999999996</c:v>
                </c:pt>
                <c:pt idx="7">
                  <c:v>0.58899999999999997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3-427B-9BC9-5B747B2430BC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tood_r50_fpn_1x_coco_channel_mAP_50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Sheet1!$B$9:$I$9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Sheet1!$B$11:$I$11</c:f>
              <c:numCache>
                <c:formatCode>General</c:formatCode>
                <c:ptCount val="8"/>
                <c:pt idx="0">
                  <c:v>0.49399999999999999</c:v>
                </c:pt>
                <c:pt idx="1">
                  <c:v>0.51</c:v>
                </c:pt>
                <c:pt idx="2">
                  <c:v>0.52600000000000002</c:v>
                </c:pt>
                <c:pt idx="3">
                  <c:v>0.52800000000000002</c:v>
                </c:pt>
                <c:pt idx="4">
                  <c:v>0.58099999999999996</c:v>
                </c:pt>
                <c:pt idx="5">
                  <c:v>0.58399999999999996</c:v>
                </c:pt>
                <c:pt idx="6">
                  <c:v>0.58799999999999997</c:v>
                </c:pt>
                <c:pt idx="7">
                  <c:v>0.59099999999999997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3-427B-9BC9-5B747B243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334255"/>
        <c:axId val="1308334671"/>
      </c:lineChart>
      <c:catAx>
        <c:axId val="1308334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334671"/>
        <c:crosses val="autoZero"/>
        <c:auto val="1"/>
        <c:lblAlgn val="ctr"/>
        <c:lblOffset val="100"/>
        <c:noMultiLvlLbl val="0"/>
      </c:catAx>
      <c:valAx>
        <c:axId val="1308334671"/>
        <c:scaling>
          <c:orientation val="minMax"/>
          <c:max val="0.60000000000000009"/>
          <c:min val="0.4900000000000000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33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MAP_75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Sheet1!$A$14</c:f>
              <c:strCache>
                <c:ptCount val="1"/>
                <c:pt idx="0">
                  <c:v>tood_r50_fpn_1x_coco_ref_mAP_75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Sheet1!$B$13:$I$13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Sheet1!$B$14:$I$14</c:f>
              <c:numCache>
                <c:formatCode>General</c:formatCode>
                <c:ptCount val="8"/>
                <c:pt idx="0">
                  <c:v>0.36</c:v>
                </c:pt>
                <c:pt idx="1">
                  <c:v>0.379</c:v>
                </c:pt>
                <c:pt idx="2">
                  <c:v>0.39100000000000001</c:v>
                </c:pt>
                <c:pt idx="3">
                  <c:v>0.39800000000000002</c:v>
                </c:pt>
                <c:pt idx="4">
                  <c:v>0.443</c:v>
                </c:pt>
                <c:pt idx="5">
                  <c:v>0.44600000000000001</c:v>
                </c:pt>
                <c:pt idx="6">
                  <c:v>0.44800000000000001</c:v>
                </c:pt>
                <c:pt idx="7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25-40E0-AFFA-E2652226FC3A}"/>
            </c:ext>
          </c:extLst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tood_r50_fpn_1x_coco_channel_mAP_75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Sheet1!$B$13:$I$13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Sheet1!$B$15:$I$15</c:f>
              <c:numCache>
                <c:formatCode>General</c:formatCode>
                <c:ptCount val="8"/>
                <c:pt idx="0">
                  <c:v>0.36399999999999999</c:v>
                </c:pt>
                <c:pt idx="1">
                  <c:v>0.377</c:v>
                </c:pt>
                <c:pt idx="2">
                  <c:v>0.39300000000000002</c:v>
                </c:pt>
                <c:pt idx="3">
                  <c:v>0.39600000000000002</c:v>
                </c:pt>
                <c:pt idx="4">
                  <c:v>0.44500000000000001</c:v>
                </c:pt>
                <c:pt idx="5">
                  <c:v>0.44600000000000001</c:v>
                </c:pt>
                <c:pt idx="6">
                  <c:v>0.44900000000000001</c:v>
                </c:pt>
                <c:pt idx="7">
                  <c:v>0.45300000000000001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25-40E0-AFFA-E2652226F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001727"/>
        <c:axId val="1311003391"/>
      </c:lineChart>
      <c:catAx>
        <c:axId val="131100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3391"/>
        <c:crosses val="autoZero"/>
        <c:auto val="1"/>
        <c:lblAlgn val="ctr"/>
        <c:lblOffset val="100"/>
        <c:noMultiLvlLbl val="0"/>
      </c:catAx>
      <c:valAx>
        <c:axId val="1311003391"/>
        <c:scaling>
          <c:orientation val="minMax"/>
          <c:min val="0.36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1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tood_r50_fpn_1x_coco_ref_mAP_s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Sheet1!$B$18:$I$18</c:f>
              <c:numCache>
                <c:formatCode>General</c:formatCode>
                <c:ptCount val="8"/>
                <c:pt idx="0">
                  <c:v>0.183</c:v>
                </c:pt>
                <c:pt idx="1">
                  <c:v>0.20399999999999999</c:v>
                </c:pt>
                <c:pt idx="2">
                  <c:v>0.20300000000000001</c:v>
                </c:pt>
                <c:pt idx="3">
                  <c:v>0.21199999999999999</c:v>
                </c:pt>
                <c:pt idx="4">
                  <c:v>0.23799999999999999</c:v>
                </c:pt>
                <c:pt idx="5">
                  <c:v>0.24099999999999999</c:v>
                </c:pt>
                <c:pt idx="6">
                  <c:v>0.23899999999999999</c:v>
                </c:pt>
                <c:pt idx="7">
                  <c:v>0.24099999999999999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0B-4E8F-A901-3EF03C204C54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tood_r50_fpn_1x_coco_channel_mAP_s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Sheet1!$B$17:$I$17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Sheet1!$B$19:$I$19</c:f>
              <c:numCache>
                <c:formatCode>General</c:formatCode>
                <c:ptCount val="8"/>
                <c:pt idx="0">
                  <c:v>0.192</c:v>
                </c:pt>
                <c:pt idx="1">
                  <c:v>0.19700000000000001</c:v>
                </c:pt>
                <c:pt idx="2">
                  <c:v>0.21099999999999999</c:v>
                </c:pt>
                <c:pt idx="3">
                  <c:v>0.21099999999999999</c:v>
                </c:pt>
                <c:pt idx="4">
                  <c:v>0.24099999999999999</c:v>
                </c:pt>
                <c:pt idx="5">
                  <c:v>0.24099999999999999</c:v>
                </c:pt>
                <c:pt idx="6">
                  <c:v>0.24299999999999999</c:v>
                </c:pt>
                <c:pt idx="7">
                  <c:v>0.246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0B-4E8F-A901-3EF03C204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002143"/>
        <c:axId val="1311002975"/>
      </c:lineChart>
      <c:catAx>
        <c:axId val="131100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2975"/>
        <c:crosses val="autoZero"/>
        <c:auto val="1"/>
        <c:lblAlgn val="ctr"/>
        <c:lblOffset val="100"/>
        <c:noMultiLvlLbl val="0"/>
      </c:catAx>
      <c:valAx>
        <c:axId val="1311002975"/>
        <c:scaling>
          <c:orientation val="minMax"/>
          <c:min val="0.1800000000000000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100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MAP_m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Sheet1!$A$22</c:f>
              <c:strCache>
                <c:ptCount val="1"/>
                <c:pt idx="0">
                  <c:v>tood_r50_fpn_1x_coco_ref_mAP_m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Sheet1!$B$21:$I$21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Sheet1!$B$22:$I$22</c:f>
              <c:numCache>
                <c:formatCode>General</c:formatCode>
                <c:ptCount val="8"/>
                <c:pt idx="0">
                  <c:v>0.36599999999999999</c:v>
                </c:pt>
                <c:pt idx="1">
                  <c:v>0.38100000000000001</c:v>
                </c:pt>
                <c:pt idx="2">
                  <c:v>0.39700000000000002</c:v>
                </c:pt>
                <c:pt idx="3">
                  <c:v>0.39800000000000002</c:v>
                </c:pt>
                <c:pt idx="4">
                  <c:v>0.442</c:v>
                </c:pt>
                <c:pt idx="5">
                  <c:v>0.44500000000000001</c:v>
                </c:pt>
                <c:pt idx="6">
                  <c:v>0.44400000000000001</c:v>
                </c:pt>
                <c:pt idx="7">
                  <c:v>0.44600000000000001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B3-41F0-8B49-529AE94C8F5C}"/>
            </c:ext>
          </c:extLst>
        </c:ser>
        <c:ser>
          <c:idx val="1"/>
          <c:order val="1"/>
          <c:tx>
            <c:strRef>
              <c:f>Sheet1!$A$23</c:f>
              <c:strCache>
                <c:ptCount val="1"/>
                <c:pt idx="0">
                  <c:v>tood_r50_fpn_1x_coco_channel_mAP_m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Sheet1!$B$21:$I$21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Sheet1!$B$23:$I$23</c:f>
              <c:numCache>
                <c:formatCode>General</c:formatCode>
                <c:ptCount val="8"/>
                <c:pt idx="0">
                  <c:v>0.373</c:v>
                </c:pt>
                <c:pt idx="1">
                  <c:v>0.38600000000000001</c:v>
                </c:pt>
                <c:pt idx="2">
                  <c:v>0.39800000000000002</c:v>
                </c:pt>
                <c:pt idx="3">
                  <c:v>0.39300000000000002</c:v>
                </c:pt>
                <c:pt idx="4">
                  <c:v>0.439</c:v>
                </c:pt>
                <c:pt idx="5">
                  <c:v>0.443</c:v>
                </c:pt>
                <c:pt idx="6">
                  <c:v>0.44600000000000001</c:v>
                </c:pt>
                <c:pt idx="7">
                  <c:v>0.44700000000000001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B3-41F0-8B49-529AE94C8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166271"/>
        <c:axId val="1003163775"/>
      </c:lineChart>
      <c:catAx>
        <c:axId val="100316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163775"/>
        <c:crosses val="autoZero"/>
        <c:auto val="1"/>
        <c:lblAlgn val="ctr"/>
        <c:lblOffset val="100"/>
        <c:noMultiLvlLbl val="0"/>
      </c:catAx>
      <c:valAx>
        <c:axId val="1003163775"/>
        <c:scaling>
          <c:orientation val="minMax"/>
          <c:max val="0.45"/>
          <c:min val="0.36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166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map_l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tood_r50_fpn_1x_coco_ref_mAP_l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Sheet1!$B$26:$I$26</c:f>
              <c:numCache>
                <c:formatCode>General</c:formatCode>
                <c:ptCount val="8"/>
                <c:pt idx="0">
                  <c:v>0.44600000000000001</c:v>
                </c:pt>
                <c:pt idx="1">
                  <c:v>0.45700000000000002</c:v>
                </c:pt>
                <c:pt idx="2">
                  <c:v>0.47799999999999998</c:v>
                </c:pt>
                <c:pt idx="3">
                  <c:v>0.49</c:v>
                </c:pt>
                <c:pt idx="4">
                  <c:v>0.53700000000000003</c:v>
                </c:pt>
                <c:pt idx="5">
                  <c:v>0.54700000000000004</c:v>
                </c:pt>
                <c:pt idx="6">
                  <c:v>0.54800000000000004</c:v>
                </c:pt>
                <c:pt idx="7">
                  <c:v>0.55700000000000005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5B-4A72-BBB6-DF399E63B9EC}"/>
            </c:ext>
          </c:extLst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tood_r50_fpn_1x_coco_channel_mAP_l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Sheet1!$B$25:$I$25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Sheet1!$B$27:$I$27</c:f>
              <c:numCache>
                <c:formatCode>General</c:formatCode>
                <c:ptCount val="8"/>
                <c:pt idx="0">
                  <c:v>0.442</c:v>
                </c:pt>
                <c:pt idx="1">
                  <c:v>0.46700000000000003</c:v>
                </c:pt>
                <c:pt idx="2">
                  <c:v>0.48399999999999999</c:v>
                </c:pt>
                <c:pt idx="3">
                  <c:v>0.48199999999999998</c:v>
                </c:pt>
                <c:pt idx="4">
                  <c:v>0.54200000000000004</c:v>
                </c:pt>
                <c:pt idx="5">
                  <c:v>0.54500000000000004</c:v>
                </c:pt>
                <c:pt idx="6">
                  <c:v>0.55000000000000004</c:v>
                </c:pt>
                <c:pt idx="7">
                  <c:v>0.55300000000000005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5B-4A72-BBB6-DF399E63B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4262255"/>
        <c:axId val="1204272655"/>
      </c:lineChart>
      <c:catAx>
        <c:axId val="1204262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4272655"/>
        <c:crosses val="autoZero"/>
        <c:auto val="1"/>
        <c:lblAlgn val="ctr"/>
        <c:lblOffset val="100"/>
        <c:noMultiLvlLbl val="0"/>
      </c:catAx>
      <c:valAx>
        <c:axId val="1204272655"/>
        <c:scaling>
          <c:orientation val="minMax"/>
          <c:max val="0.56000000000000005"/>
          <c:min val="0.44000000000000006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426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Result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tood_r50_fpn_1x_coco_ref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0.41499999999999998</c:v>
                </c:pt>
                <c:pt idx="1">
                  <c:v>0.58899999999999997</c:v>
                </c:pt>
                <c:pt idx="2">
                  <c:v>0.45200000000000001</c:v>
                </c:pt>
                <c:pt idx="3">
                  <c:v>0.24099999999999999</c:v>
                </c:pt>
                <c:pt idx="4">
                  <c:v>0.44600000000000001</c:v>
                </c:pt>
                <c:pt idx="5">
                  <c:v>0.55700000000000005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6-45DE-9D58-5843E405BB0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tood_r50_fpn_1x_coco_sig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0.41399999999999998</c:v>
                </c:pt>
                <c:pt idx="1">
                  <c:v>0.58699999999999997</c:v>
                </c:pt>
                <c:pt idx="2">
                  <c:v>0.44900000000000001</c:v>
                </c:pt>
                <c:pt idx="3">
                  <c:v>0.24199999999999999</c:v>
                </c:pt>
                <c:pt idx="4">
                  <c:v>0.44500000000000001</c:v>
                </c:pt>
                <c:pt idx="5">
                  <c:v>0.55700000000000005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F6-45DE-9D58-5843E405BB0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tood_r50_fpn_1x_coco_disloss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AP</c:v>
                </c:pt>
                <c:pt idx="1">
                  <c:v>AP50</c:v>
                </c:pt>
                <c:pt idx="2">
                  <c:v>AP75</c:v>
                </c:pt>
                <c:pt idx="3">
                  <c:v>APs</c:v>
                </c:pt>
                <c:pt idx="4">
                  <c:v>APm</c:v>
                </c:pt>
                <c:pt idx="5">
                  <c:v>APl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0.41599999999999998</c:v>
                </c:pt>
                <c:pt idx="1">
                  <c:v>0.59</c:v>
                </c:pt>
                <c:pt idx="2">
                  <c:v>0.44900000000000001</c:v>
                </c:pt>
                <c:pt idx="3">
                  <c:v>0.246</c:v>
                </c:pt>
                <c:pt idx="4">
                  <c:v>0.44900000000000001</c:v>
                </c:pt>
                <c:pt idx="5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F6-45DE-9D58-5843E405B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6274256"/>
        <c:axId val="1026275920"/>
      </c:barChart>
      <c:catAx>
        <c:axId val="102627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6275920"/>
        <c:crosses val="autoZero"/>
        <c:auto val="1"/>
        <c:lblAlgn val="ctr"/>
        <c:lblOffset val="100"/>
        <c:noMultiLvlLbl val="0"/>
      </c:catAx>
      <c:valAx>
        <c:axId val="1026275920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627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map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tood_r50_fpn_1x_coco_ref_mAP</c:v>
                </c:pt>
              </c:strCache>
            </c:strRef>
          </c:tx>
          <c:spPr>
            <a:ln w="2222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Sheet1!$B$6:$I$6</c:f>
              <c:numCache>
                <c:formatCode>General</c:formatCode>
                <c:ptCount val="8"/>
                <c:pt idx="0">
                  <c:v>0.33500000000000002</c:v>
                </c:pt>
                <c:pt idx="1">
                  <c:v>0.34899999999999998</c:v>
                </c:pt>
                <c:pt idx="2">
                  <c:v>0.36299999999999999</c:v>
                </c:pt>
                <c:pt idx="3">
                  <c:v>0.36699999999999999</c:v>
                </c:pt>
                <c:pt idx="4">
                  <c:v>0.40799999999999997</c:v>
                </c:pt>
                <c:pt idx="5">
                  <c:v>0.41099999999999998</c:v>
                </c:pt>
                <c:pt idx="6">
                  <c:v>0.41199999999999998</c:v>
                </c:pt>
                <c:pt idx="7">
                  <c:v>0.41499999999999998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CA-4F79-9F06-3B65B63A581C}"/>
            </c:ext>
          </c:extLst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tood_r50_fpn_1x_coco_sig_mAP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Sheet1!$B$7:$I$7</c:f>
              <c:numCache>
                <c:formatCode>General</c:formatCode>
                <c:ptCount val="8"/>
                <c:pt idx="0">
                  <c:v>0.34200000000000003</c:v>
                </c:pt>
                <c:pt idx="1">
                  <c:v>0.34699999999999998</c:v>
                </c:pt>
                <c:pt idx="2">
                  <c:v>0.35899999999999999</c:v>
                </c:pt>
                <c:pt idx="3">
                  <c:v>0.36199999999999999</c:v>
                </c:pt>
                <c:pt idx="4">
                  <c:v>0.40799999999999997</c:v>
                </c:pt>
                <c:pt idx="5">
                  <c:v>0.41</c:v>
                </c:pt>
                <c:pt idx="6">
                  <c:v>0.41299999999999998</c:v>
                </c:pt>
                <c:pt idx="7">
                  <c:v>0.41399999999999998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CA-4F79-9F06-3B65B63A581C}"/>
            </c:ext>
          </c:extLst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tood_r50_fpn_1x_coco_disloss_mAP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marker>
          <c:cat>
            <c:numRef>
              <c:f>Sheet1!$B$5:$I$5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</c:numCache>
            </c:numRef>
          </c:cat>
          <c:val>
            <c:numRef>
              <c:f>Sheet1!$B$8:$I$8</c:f>
              <c:numCache>
                <c:formatCode>General</c:formatCode>
                <c:ptCount val="8"/>
                <c:pt idx="0">
                  <c:v>0.33700000000000002</c:v>
                </c:pt>
                <c:pt idx="1">
                  <c:v>0.35499999999999998</c:v>
                </c:pt>
                <c:pt idx="2">
                  <c:v>0.35599999999999998</c:v>
                </c:pt>
                <c:pt idx="3">
                  <c:v>0.371</c:v>
                </c:pt>
                <c:pt idx="4">
                  <c:v>0.40899999999999997</c:v>
                </c:pt>
                <c:pt idx="5">
                  <c:v>0.41099999999999998</c:v>
                </c:pt>
                <c:pt idx="6">
                  <c:v>0.41299999999999998</c:v>
                </c:pt>
                <c:pt idx="7">
                  <c:v>0.41599999999999998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CA-4F79-9F06-3B65B63A5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8556896"/>
        <c:axId val="1078559392"/>
      </c:lineChart>
      <c:catAx>
        <c:axId val="107855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8559392"/>
        <c:crosses val="autoZero"/>
        <c:auto val="1"/>
        <c:lblAlgn val="ctr"/>
        <c:lblOffset val="100"/>
        <c:noMultiLvlLbl val="0"/>
      </c:catAx>
      <c:valAx>
        <c:axId val="1078559392"/>
        <c:scaling>
          <c:orientation val="minMax"/>
          <c:max val="0.41600000000000004"/>
          <c:min val="0.33500000000000008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855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layer_attention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更换为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channel_attention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5B08C4-5FBA-42CC-BD8E-78D474B4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86070"/>
            <a:ext cx="2592288" cy="1131926"/>
          </a:xfrm>
          <a:prstGeom prst="rect">
            <a:avLst/>
          </a:prstGeom>
        </p:spPr>
      </p:pic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3D95A7CF-FB31-45A8-89A8-B6D07D38E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70030"/>
              </p:ext>
            </p:extLst>
          </p:nvPr>
        </p:nvGraphicFramePr>
        <p:xfrm>
          <a:off x="1572277" y="1657809"/>
          <a:ext cx="4248472" cy="242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B71F099A-196B-4E40-90B2-FB13FCBC1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631110"/>
              </p:ext>
            </p:extLst>
          </p:nvPr>
        </p:nvGraphicFramePr>
        <p:xfrm>
          <a:off x="7050360" y="976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4068E974-C3D2-4493-B4D6-7F4DEC3B7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162320"/>
              </p:ext>
            </p:extLst>
          </p:nvPr>
        </p:nvGraphicFramePr>
        <p:xfrm>
          <a:off x="7068616" y="37000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B9F6C333-88F9-48B0-8956-29477CF0C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902946"/>
              </p:ext>
            </p:extLst>
          </p:nvPr>
        </p:nvGraphicFramePr>
        <p:xfrm>
          <a:off x="1410513" y="40824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layer_attention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更换为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channel_attention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5B08C4-5FBA-42CC-BD8E-78D474B4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86070"/>
            <a:ext cx="2592288" cy="1131926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FEE80F20-C70A-4167-BAEC-5ED8E24D2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3462"/>
              </p:ext>
            </p:extLst>
          </p:nvPr>
        </p:nvGraphicFramePr>
        <p:xfrm>
          <a:off x="551384" y="1666538"/>
          <a:ext cx="4356992" cy="253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230E377D-2A2B-459A-AC7B-2FD1563200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211452"/>
              </p:ext>
            </p:extLst>
          </p:nvPr>
        </p:nvGraphicFramePr>
        <p:xfrm>
          <a:off x="367523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C97758E0-398C-4002-8A09-1FAF8A58B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966626"/>
              </p:ext>
            </p:extLst>
          </p:nvPr>
        </p:nvGraphicFramePr>
        <p:xfrm>
          <a:off x="6960096" y="14311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957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最大距离归一化转变成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未做偏移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归一化结果对比分析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5917E3D-C666-4BB7-896B-158585314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30045"/>
              </p:ext>
            </p:extLst>
          </p:nvPr>
        </p:nvGraphicFramePr>
        <p:xfrm>
          <a:off x="623392" y="1772816"/>
          <a:ext cx="432048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27BC1EA-9643-4363-8E4A-D50FDBBEE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928564"/>
              </p:ext>
            </p:extLst>
          </p:nvPr>
        </p:nvGraphicFramePr>
        <p:xfrm>
          <a:off x="5663952" y="151831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5DDBC502-6B3F-46ED-8D3C-399999097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195476"/>
              </p:ext>
            </p:extLst>
          </p:nvPr>
        </p:nvGraphicFramePr>
        <p:xfrm>
          <a:off x="510168" y="4114800"/>
          <a:ext cx="4937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BECFA353-67B2-4B8F-AD55-47033A0CD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305817"/>
              </p:ext>
            </p:extLst>
          </p:nvPr>
        </p:nvGraphicFramePr>
        <p:xfrm>
          <a:off x="5929080" y="4114800"/>
          <a:ext cx="50825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697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最大距离归一化转变成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sigmoid(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未做偏移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归一化结果对比分析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57DDEAD-9F2A-4E8C-8197-D9DD0145F1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374668"/>
              </p:ext>
            </p:extLst>
          </p:nvPr>
        </p:nvGraphicFramePr>
        <p:xfrm>
          <a:off x="489306" y="1665022"/>
          <a:ext cx="4815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11615555-EC26-4583-B313-B5B15E83A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13600"/>
              </p:ext>
            </p:extLst>
          </p:nvPr>
        </p:nvGraphicFramePr>
        <p:xfrm>
          <a:off x="3719736" y="4080331"/>
          <a:ext cx="4914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CF454400-68D7-4AC6-9604-708537FEC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426911"/>
              </p:ext>
            </p:extLst>
          </p:nvPr>
        </p:nvGraphicFramePr>
        <p:xfrm>
          <a:off x="6933004" y="1629592"/>
          <a:ext cx="49606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131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503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正在跑将原论文中调整网络删去的消融实验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做了整体偏移，使其从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开始而不是从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0.5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开始。同时对不同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level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的特征图中的正样本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distance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做了处理，因为同样的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distance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，在大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featuermap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（小感受野小物体）中应该显得更大，在小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featuermap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（大感受野大物体）中应该显得更小。所以在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中对于计算出的平均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distance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，对应除以这个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level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的下采样率，相当于对不同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level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进行加权，从而解决之前不同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level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之间距离等权相加从而网络偏向大物体或者小物体的问题。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为了让不同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之间的量级相当，除数选择为下采样率的一半。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E40C4-BE2B-467C-8FFE-B21B909F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08" y="1699707"/>
            <a:ext cx="12192000" cy="3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27ACF4-A4AB-4917-863C-F3D2528E2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635" y="2051774"/>
            <a:ext cx="12192000" cy="2893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45954A-7DFB-4CB5-B68C-115289BADFDA}"/>
              </a:ext>
            </a:extLst>
          </p:cNvPr>
          <p:cNvSpPr/>
          <p:nvPr/>
        </p:nvSpPr>
        <p:spPr>
          <a:xfrm>
            <a:off x="407368" y="1852107"/>
            <a:ext cx="864096" cy="152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E7A071-6836-4AC4-93E3-1FD32322997E}"/>
              </a:ext>
            </a:extLst>
          </p:cNvPr>
          <p:cNvSpPr/>
          <p:nvPr/>
        </p:nvSpPr>
        <p:spPr>
          <a:xfrm>
            <a:off x="-24680" y="2178894"/>
            <a:ext cx="864096" cy="152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8711220-0CAF-43DD-A047-D2B1DCFA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176" y="4205279"/>
            <a:ext cx="6167647" cy="14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41764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对于任务对齐的再探讨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503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这周重新思考了一下目标检测中任务不对齐的原因，总结了以下三点：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分类置信度的预测在范围和形状上与预测出的回归框通常都不一致。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在双阶段算法中，由于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ROIs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RPN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）的存在，最后进行分类的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featuremap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范围和形状就是已经回归出的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ROI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的范围和形状，两者是一致的；但是在目前单阶段算法中，回归框的预测和分类置信度的预测在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head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阶段通常没有上述那种强关联，分类的预测基于的范围形状来源于经过卷积层之后的感受野大小，而并不是来源于同时预测出的回归框大小，而回归框的大小预测来源于同样大小的感受野（平行预测），这就相当于在同一片感受野下，分类和回归在做并行预测，并且他们之间没有逻辑关联。所以如果在这片感受野下出现了物体的遮挡和交叠，分类是看感受野下的特征组合认物体，回归是看同一片感受野下的像素边缘去认边框，那么在遮挡交叠情况下，根据遮挡的程度，分类就会有不同的偏向；而回归框则会有扩大的可能（认成了交叉物体的共同边缘），这些就导致了两个任务的不一致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标注的单一性。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目标检测中的标注，是给一个精准边框一个标签从而让网络去学习，所以网络在学习时，对于回归总是有理想情况（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是人为给定的）去参照（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），但是对于分类往往没有如此精确的指标去度量，所以在一定范围内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大的正样本，在分类上都可以往这个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对应的标签去学习，这就没有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那么有精准性。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1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417646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对于任务对齐的再探讨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训练推理时不一致。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是具有精准性的学习指标，所以在训练的时候往往用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去定义正负样本，也往往只对正样本进行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损失的计算。但是在真正推理测试时，图片上是没有标注的，也就是训练时看重的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无法在测试时用上，所以现在主流的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nms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都是对分类置信度进行排序，然后剔除附近重叠度大的框，又由于（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）所说分类的训练没有精准性，所以分类置信度在测试时的排序就没有依据，因为分类置信度大的未必就一定好（但是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越大的往往就是代表越好），这就导致后处理时期的不一致。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Generalized Focal Loss: Learning Qualiﬁed and Distributed Bounding Boxes for Dense Object Detection</a:t>
            </a:r>
          </a:p>
        </p:txBody>
      </p:sp>
    </p:spTree>
    <p:extLst>
      <p:ext uri="{BB962C8B-B14F-4D97-AF65-F5344CB8AC3E}">
        <p14:creationId xmlns:p14="http://schemas.microsoft.com/office/powerpoint/2010/main" val="29209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821</Words>
  <Application>Microsoft Office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129</cp:revision>
  <dcterms:created xsi:type="dcterms:W3CDTF">2015-06-04T10:33:32Z</dcterms:created>
  <dcterms:modified xsi:type="dcterms:W3CDTF">2022-04-15T07:42:39Z</dcterms:modified>
</cp:coreProperties>
</file>