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97" r:id="rId3"/>
    <p:sldId id="309" r:id="rId4"/>
    <p:sldId id="312" r:id="rId5"/>
    <p:sldId id="310" r:id="rId6"/>
    <p:sldId id="313" r:id="rId7"/>
    <p:sldId id="311" r:id="rId8"/>
    <p:sldId id="306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22" d="100"/>
          <a:sy n="122" d="100"/>
        </p:scale>
        <p:origin x="427" y="96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ou&#32467;&#2652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stack_topk256&#32467;&#26524;&#20998;&#2651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stack_topk256&#32467;&#26524;&#20998;&#2651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ment_distribution&#32467;&#26524;&#20998;&#26512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ment_distribution&#32467;&#26524;&#20998;&#26512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ment_distribution&#32467;&#26524;&#20998;&#26512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ment_distribution&#32467;&#26524;&#20998;&#26512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ment_distribution&#32467;&#26524;&#20998;&#26512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ment_distribution&#32467;&#26524;&#20998;&#26512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refinement_distribution&#32467;&#26524;&#20998;&#26512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ou&#32467;&#2652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ou&#32467;&#2652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diou&#32467;&#2652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stack_topk256&#32467;&#26524;&#20998;&#26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stack_topk256&#32467;&#26524;&#20998;&#26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stack_topk256&#32467;&#26524;&#20998;&#2651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stack_topk256&#32467;&#26524;&#20998;&#2651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nostack_topk256&#32467;&#26524;&#20998;&#2651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结果对比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tood_r50_fpn_1x_coco_ref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  <c:pt idx="6">
                  <c:v>0.60199999999999998</c:v>
                </c:pt>
                <c:pt idx="7">
                  <c:v>0.40100000000000002</c:v>
                </c:pt>
                <c:pt idx="8">
                  <c:v>0.64800000000000002</c:v>
                </c:pt>
                <c:pt idx="9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2-426F-90E6-21C77493990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tood_r50_fpn_1x_coco_diou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0.41599999999999998</c:v>
                </c:pt>
                <c:pt idx="1">
                  <c:v>0.59</c:v>
                </c:pt>
                <c:pt idx="2">
                  <c:v>0.45</c:v>
                </c:pt>
                <c:pt idx="3">
                  <c:v>0.24</c:v>
                </c:pt>
                <c:pt idx="4">
                  <c:v>0.44500000000000001</c:v>
                </c:pt>
                <c:pt idx="5">
                  <c:v>0.55400000000000005</c:v>
                </c:pt>
                <c:pt idx="6">
                  <c:v>0.60099999999999998</c:v>
                </c:pt>
                <c:pt idx="7">
                  <c:v>0.39300000000000002</c:v>
                </c:pt>
                <c:pt idx="8">
                  <c:v>0.64700000000000002</c:v>
                </c:pt>
                <c:pt idx="9">
                  <c:v>0.76600000000000001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2-426F-90E6-21C774939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8421328"/>
        <c:axId val="1688424656"/>
      </c:barChart>
      <c:catAx>
        <c:axId val="168842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8424656"/>
        <c:crosses val="autoZero"/>
        <c:auto val="1"/>
        <c:lblAlgn val="ctr"/>
        <c:lblOffset val="100"/>
        <c:noMultiLvlLbl val="0"/>
      </c:catAx>
      <c:valAx>
        <c:axId val="168842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842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MAP_M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tood_r50_fpn_1x_coco_ref_mAP_m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Sheet1!$B$22:$G$22</c:f>
              <c:numCache>
                <c:formatCode>General</c:formatCode>
                <c:ptCount val="6"/>
                <c:pt idx="0">
                  <c:v>0.39700000000000002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0.44500000000000001</c:v>
                </c:pt>
                <c:pt idx="4">
                  <c:v>0.44400000000000001</c:v>
                </c:pt>
                <c:pt idx="5">
                  <c:v>0.44600000000000001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D3-4EFE-A037-F9AEFCCC3A18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tood_r50_fpn_1x_coco_nostack_mAP_m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Sheet1!$B$23:$G$23</c:f>
              <c:numCache>
                <c:formatCode>General</c:formatCode>
                <c:ptCount val="6"/>
                <c:pt idx="0">
                  <c:v>0.36599999999999999</c:v>
                </c:pt>
                <c:pt idx="1">
                  <c:v>0.373</c:v>
                </c:pt>
                <c:pt idx="2">
                  <c:v>0.40899999999999997</c:v>
                </c:pt>
                <c:pt idx="3">
                  <c:v>0.41099999999999998</c:v>
                </c:pt>
                <c:pt idx="4">
                  <c:v>0.41199999999999998</c:v>
                </c:pt>
                <c:pt idx="5">
                  <c:v>0.41399999999999998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D3-4EFE-A037-F9AEFCCC3A18}"/>
            </c:ext>
          </c:extLst>
        </c:ser>
        <c:ser>
          <c:idx val="2"/>
          <c:order val="2"/>
          <c:tx>
            <c:strRef>
              <c:f>Sheet1!$A$24</c:f>
              <c:strCache>
                <c:ptCount val="1"/>
                <c:pt idx="0">
                  <c:v>tood_r50_fpn_1x_coco_topk256_mAP_m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Sheet1!$B$24:$G$24</c:f>
              <c:numCache>
                <c:formatCode>General</c:formatCode>
                <c:ptCount val="6"/>
                <c:pt idx="0">
                  <c:v>0.39100000000000001</c:v>
                </c:pt>
                <c:pt idx="1">
                  <c:v>0.40500000000000003</c:v>
                </c:pt>
                <c:pt idx="2">
                  <c:v>0.43099999999999999</c:v>
                </c:pt>
                <c:pt idx="3">
                  <c:v>0.434</c:v>
                </c:pt>
                <c:pt idx="4">
                  <c:v>0.438</c:v>
                </c:pt>
                <c:pt idx="5">
                  <c:v>0.438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D3-4EFE-A037-F9AEFCCC3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87568"/>
        <c:axId val="886387984"/>
      </c:lineChart>
      <c:catAx>
        <c:axId val="886387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7984"/>
        <c:crosses val="autoZero"/>
        <c:auto val="1"/>
        <c:lblAlgn val="ctr"/>
        <c:lblOffset val="100"/>
        <c:noMultiLvlLbl val="0"/>
      </c:catAx>
      <c:valAx>
        <c:axId val="886387984"/>
        <c:scaling>
          <c:orientation val="minMax"/>
          <c:max val="0.44600000000000006"/>
          <c:min val="0.3250000000000000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tood_r50_fpn_1x_coco_ref_mAP_l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Sheet1!$B$26:$G$26</c:f>
              <c:numCache>
                <c:formatCode>General</c:formatCode>
                <c:ptCount val="6"/>
                <c:pt idx="0">
                  <c:v>0.47799999999999998</c:v>
                </c:pt>
                <c:pt idx="1">
                  <c:v>0.49</c:v>
                </c:pt>
                <c:pt idx="2">
                  <c:v>0.53700000000000003</c:v>
                </c:pt>
                <c:pt idx="3">
                  <c:v>0.54700000000000004</c:v>
                </c:pt>
                <c:pt idx="4">
                  <c:v>0.54800000000000004</c:v>
                </c:pt>
                <c:pt idx="5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0B-43DB-B722-74D8852AA38A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tood_r50_fpn_1x_coco_nostack_mAP_l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Sheet1!$B$27:$G$27</c:f>
              <c:numCache>
                <c:formatCode>General</c:formatCode>
                <c:ptCount val="6"/>
                <c:pt idx="0">
                  <c:v>0.41399999999999998</c:v>
                </c:pt>
                <c:pt idx="1">
                  <c:v>0.42699999999999999</c:v>
                </c:pt>
                <c:pt idx="2">
                  <c:v>0.47199999999999998</c:v>
                </c:pt>
                <c:pt idx="3">
                  <c:v>0.47799999999999998</c:v>
                </c:pt>
                <c:pt idx="4">
                  <c:v>0.47599999999999998</c:v>
                </c:pt>
                <c:pt idx="5">
                  <c:v>0.48099999999999998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0B-43DB-B722-74D8852AA38A}"/>
            </c:ext>
          </c:extLst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tood_r50_fpn_1x_coco_topk256_mAP_l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Sheet1!$B$28:$G$28</c:f>
              <c:numCache>
                <c:formatCode>General</c:formatCode>
                <c:ptCount val="6"/>
                <c:pt idx="0">
                  <c:v>0.46100000000000002</c:v>
                </c:pt>
                <c:pt idx="1">
                  <c:v>0.47799999999999998</c:v>
                </c:pt>
                <c:pt idx="2">
                  <c:v>0.51700000000000002</c:v>
                </c:pt>
                <c:pt idx="3">
                  <c:v>0.52</c:v>
                </c:pt>
                <c:pt idx="4">
                  <c:v>0.52500000000000002</c:v>
                </c:pt>
                <c:pt idx="5">
                  <c:v>0.52600000000000002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0B-43DB-B722-74D8852AA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687936"/>
        <c:axId val="919676704"/>
      </c:lineChart>
      <c:catAx>
        <c:axId val="9196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76704"/>
        <c:crosses val="autoZero"/>
        <c:auto val="1"/>
        <c:lblAlgn val="ctr"/>
        <c:lblOffset val="100"/>
        <c:noMultiLvlLbl val="0"/>
      </c:catAx>
      <c:valAx>
        <c:axId val="919676704"/>
        <c:scaling>
          <c:orientation val="minMax"/>
          <c:max val="0.55700000000000005"/>
          <c:min val="0.369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结果对比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tood_r50_fpn_1x_coco_ref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  <c:pt idx="6">
                  <c:v>0.60199999999999998</c:v>
                </c:pt>
                <c:pt idx="7">
                  <c:v>0.40100000000000002</c:v>
                </c:pt>
                <c:pt idx="8">
                  <c:v>0.64800000000000002</c:v>
                </c:pt>
                <c:pt idx="9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7-42EA-B183-95FB64070CF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tood_r50_fpn_1x_coco_distribution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0.39800000000000002</c:v>
                </c:pt>
                <c:pt idx="1">
                  <c:v>0.57799999999999996</c:v>
                </c:pt>
                <c:pt idx="2">
                  <c:v>0.43</c:v>
                </c:pt>
                <c:pt idx="3">
                  <c:v>0.22900000000000001</c:v>
                </c:pt>
                <c:pt idx="4">
                  <c:v>0.434</c:v>
                </c:pt>
                <c:pt idx="5">
                  <c:v>0.53300000000000003</c:v>
                </c:pt>
                <c:pt idx="6">
                  <c:v>0.57699999999999996</c:v>
                </c:pt>
                <c:pt idx="7">
                  <c:v>0.36699999999999999</c:v>
                </c:pt>
                <c:pt idx="8">
                  <c:v>0.63</c:v>
                </c:pt>
                <c:pt idx="9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B7-42EA-B183-95FB64070CF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tood_r50_fpn_1x_coco_refinement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0.42</c:v>
                </c:pt>
                <c:pt idx="1">
                  <c:v>0.59499999999999997</c:v>
                </c:pt>
                <c:pt idx="2">
                  <c:v>0.45600000000000002</c:v>
                </c:pt>
                <c:pt idx="3">
                  <c:v>0.25</c:v>
                </c:pt>
                <c:pt idx="4">
                  <c:v>0.45200000000000001</c:v>
                </c:pt>
                <c:pt idx="5">
                  <c:v>0.55500000000000005</c:v>
                </c:pt>
                <c:pt idx="6">
                  <c:v>0.60699999999999998</c:v>
                </c:pt>
                <c:pt idx="7">
                  <c:v>0.40100000000000002</c:v>
                </c:pt>
                <c:pt idx="8">
                  <c:v>0.65200000000000002</c:v>
                </c:pt>
                <c:pt idx="9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B7-42EA-B183-95FB64070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7081088"/>
        <c:axId val="907081504"/>
      </c:barChart>
      <c:catAx>
        <c:axId val="90708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7081504"/>
        <c:crosses val="autoZero"/>
        <c:auto val="1"/>
        <c:lblAlgn val="ctr"/>
        <c:lblOffset val="100"/>
        <c:noMultiLvlLbl val="0"/>
      </c:catAx>
      <c:valAx>
        <c:axId val="90708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708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tood_r50_fpn_1x_coco_ref_mAP</c:v>
                </c:pt>
              </c:strCache>
            </c:strRef>
          </c:tx>
          <c:spPr>
            <a:ln w="2222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0.36299999999999999</c:v>
                </c:pt>
                <c:pt idx="1">
                  <c:v>0.36699999999999999</c:v>
                </c:pt>
                <c:pt idx="2">
                  <c:v>0.40799999999999997</c:v>
                </c:pt>
                <c:pt idx="3">
                  <c:v>0.41099999999999998</c:v>
                </c:pt>
                <c:pt idx="4">
                  <c:v>0.41199999999999998</c:v>
                </c:pt>
                <c:pt idx="5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5B-48D8-95A2-2811E44D84B1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tood_r50_fpn_1x_coco_distribution_mAP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0.34200000000000003</c:v>
                </c:pt>
                <c:pt idx="1">
                  <c:v>0.39</c:v>
                </c:pt>
                <c:pt idx="2">
                  <c:v>0.39400000000000002</c:v>
                </c:pt>
                <c:pt idx="3">
                  <c:v>0.39500000000000002</c:v>
                </c:pt>
                <c:pt idx="4">
                  <c:v>0.39800000000000002</c:v>
                </c:pt>
                <c:pt idx="5">
                  <c:v>0.39800000000000002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5B-48D8-95A2-2811E44D84B1}"/>
            </c:ext>
          </c:extLst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tood_r50_fpn_1x_coco_refinement_mAP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0.35699999999999998</c:v>
                </c:pt>
                <c:pt idx="1">
                  <c:v>0.36899999999999999</c:v>
                </c:pt>
                <c:pt idx="2">
                  <c:v>0.41199999999999998</c:v>
                </c:pt>
                <c:pt idx="3">
                  <c:v>0.41699999999999998</c:v>
                </c:pt>
                <c:pt idx="4">
                  <c:v>0.41799999999999998</c:v>
                </c:pt>
                <c:pt idx="5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B-48D8-95A2-2811E44D8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366240"/>
        <c:axId val="462366656"/>
      </c:lineChart>
      <c:catAx>
        <c:axId val="46236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66656"/>
        <c:crosses val="autoZero"/>
        <c:auto val="1"/>
        <c:lblAlgn val="ctr"/>
        <c:lblOffset val="100"/>
        <c:noMultiLvlLbl val="0"/>
      </c:catAx>
      <c:valAx>
        <c:axId val="462366656"/>
        <c:scaling>
          <c:orientation val="minMax"/>
          <c:max val="0.42000000000000004"/>
          <c:min val="0.3420000000000000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6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MAP_50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tood_r50_fpn_1x_coco_ref_mAP_50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Sheet1!$B$9:$G$9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Sheet1!$B$10:$G$10</c:f>
              <c:numCache>
                <c:formatCode>General</c:formatCode>
                <c:ptCount val="6"/>
                <c:pt idx="0">
                  <c:v>0.52800000000000002</c:v>
                </c:pt>
                <c:pt idx="1">
                  <c:v>0.53100000000000003</c:v>
                </c:pt>
                <c:pt idx="2">
                  <c:v>0.57999999999999996</c:v>
                </c:pt>
                <c:pt idx="3">
                  <c:v>0.58399999999999996</c:v>
                </c:pt>
                <c:pt idx="4">
                  <c:v>0.58499999999999996</c:v>
                </c:pt>
                <c:pt idx="5">
                  <c:v>0.58899999999999997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12-4411-86C4-36A2D74652FC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tood_r50_fpn_1x_coco_distribution_mAP_50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Sheet1!$B$9:$G$9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Sheet1!$B$11:$G$11</c:f>
              <c:numCache>
                <c:formatCode>General</c:formatCode>
                <c:ptCount val="6"/>
                <c:pt idx="0">
                  <c:v>0.50700000000000001</c:v>
                </c:pt>
                <c:pt idx="1">
                  <c:v>0.56699999999999995</c:v>
                </c:pt>
                <c:pt idx="2">
                  <c:v>0.57099999999999995</c:v>
                </c:pt>
                <c:pt idx="3">
                  <c:v>0.57299999999999995</c:v>
                </c:pt>
                <c:pt idx="4">
                  <c:v>0.57799999999999996</c:v>
                </c:pt>
                <c:pt idx="5">
                  <c:v>0.57799999999999996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2-4411-86C4-36A2D74652FC}"/>
            </c:ext>
          </c:extLst>
        </c:ser>
        <c:ser>
          <c:idx val="2"/>
          <c:order val="2"/>
          <c:tx>
            <c:strRef>
              <c:f>Sheet1!$A$12</c:f>
              <c:strCache>
                <c:ptCount val="1"/>
                <c:pt idx="0">
                  <c:v>tood_r50_fpn_1x_coco_refinement_mAP_50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Sheet1!$B$9:$G$9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Sheet1!$B$12:$G$12</c:f>
              <c:numCache>
                <c:formatCode>General</c:formatCode>
                <c:ptCount val="6"/>
                <c:pt idx="0">
                  <c:v>0.51700000000000002</c:v>
                </c:pt>
                <c:pt idx="1">
                  <c:v>0.53200000000000003</c:v>
                </c:pt>
                <c:pt idx="2">
                  <c:v>0.58499999999999996</c:v>
                </c:pt>
                <c:pt idx="3">
                  <c:v>0.59099999999999997</c:v>
                </c:pt>
                <c:pt idx="4">
                  <c:v>0.59099999999999997</c:v>
                </c:pt>
                <c:pt idx="5">
                  <c:v>0.59499999999999997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2-4411-86C4-36A2D7465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58448"/>
        <c:axId val="886345552"/>
      </c:lineChart>
      <c:catAx>
        <c:axId val="88635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45552"/>
        <c:crosses val="autoZero"/>
        <c:auto val="1"/>
        <c:lblAlgn val="ctr"/>
        <c:lblOffset val="100"/>
        <c:noMultiLvlLbl val="0"/>
      </c:catAx>
      <c:valAx>
        <c:axId val="886345552"/>
        <c:scaling>
          <c:orientation val="minMax"/>
          <c:max val="0.59500000000000008"/>
          <c:min val="0.5070000000000000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5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MAP_75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tood_r50_fpn_1x_coco_ref_mAP_75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Sheet1!$B$14:$G$14</c:f>
              <c:numCache>
                <c:formatCode>General</c:formatCode>
                <c:ptCount val="6"/>
                <c:pt idx="0">
                  <c:v>0.39100000000000001</c:v>
                </c:pt>
                <c:pt idx="1">
                  <c:v>0.39800000000000002</c:v>
                </c:pt>
                <c:pt idx="2">
                  <c:v>0.443</c:v>
                </c:pt>
                <c:pt idx="3">
                  <c:v>0.44600000000000001</c:v>
                </c:pt>
                <c:pt idx="4">
                  <c:v>0.44800000000000001</c:v>
                </c:pt>
                <c:pt idx="5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54-4948-8474-5E139CC4D2D1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tood_r50_fpn_1x_coco_distribution_mAP_75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Sheet1!$B$15:$G$15</c:f>
              <c:numCache>
                <c:formatCode>General</c:formatCode>
                <c:ptCount val="6"/>
                <c:pt idx="0">
                  <c:v>0.36699999999999999</c:v>
                </c:pt>
                <c:pt idx="1">
                  <c:v>0.42199999999999999</c:v>
                </c:pt>
                <c:pt idx="2">
                  <c:v>0.42599999999999999</c:v>
                </c:pt>
                <c:pt idx="3">
                  <c:v>0.42799999999999999</c:v>
                </c:pt>
                <c:pt idx="4">
                  <c:v>0.43</c:v>
                </c:pt>
                <c:pt idx="5">
                  <c:v>0.43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54-4948-8474-5E139CC4D2D1}"/>
            </c:ext>
          </c:extLst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tood_r50_fpn_1x_coco_refinement_mAP_75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0.38400000000000001</c:v>
                </c:pt>
                <c:pt idx="1">
                  <c:v>0.4</c:v>
                </c:pt>
                <c:pt idx="2">
                  <c:v>0.44700000000000001</c:v>
                </c:pt>
                <c:pt idx="3">
                  <c:v>0.45100000000000001</c:v>
                </c:pt>
                <c:pt idx="4">
                  <c:v>0.45200000000000001</c:v>
                </c:pt>
                <c:pt idx="5">
                  <c:v>0.45600000000000002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54-4948-8474-5E139CC4D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320480"/>
        <c:axId val="462323808"/>
      </c:lineChart>
      <c:catAx>
        <c:axId val="46232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23808"/>
        <c:crosses val="autoZero"/>
        <c:auto val="1"/>
        <c:lblAlgn val="ctr"/>
        <c:lblOffset val="100"/>
        <c:noMultiLvlLbl val="0"/>
      </c:catAx>
      <c:valAx>
        <c:axId val="462323808"/>
        <c:scaling>
          <c:orientation val="minMax"/>
          <c:max val="0.45600000000000002"/>
          <c:min val="0.367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tood_r50_fpn_1x_coco_ref_mAP_s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0.20300000000000001</c:v>
                </c:pt>
                <c:pt idx="1">
                  <c:v>0.21199999999999999</c:v>
                </c:pt>
                <c:pt idx="2">
                  <c:v>0.23799999999999999</c:v>
                </c:pt>
                <c:pt idx="3">
                  <c:v>0.24099999999999999</c:v>
                </c:pt>
                <c:pt idx="4">
                  <c:v>0.23899999999999999</c:v>
                </c:pt>
                <c:pt idx="5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90-4C56-B722-722072364009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tood_r50_fpn_1x_coco_distribution_mAP_s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0.19700000000000001</c:v>
                </c:pt>
                <c:pt idx="1">
                  <c:v>0.22600000000000001</c:v>
                </c:pt>
                <c:pt idx="2">
                  <c:v>0.22600000000000001</c:v>
                </c:pt>
                <c:pt idx="3">
                  <c:v>0.22700000000000001</c:v>
                </c:pt>
                <c:pt idx="4">
                  <c:v>0.22800000000000001</c:v>
                </c:pt>
                <c:pt idx="5">
                  <c:v>0.22900000000000001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90-4C56-B722-722072364009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tood_r50_fpn_1x_coco_refinement_Map_s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0.20300000000000001</c:v>
                </c:pt>
                <c:pt idx="1">
                  <c:v>0.215</c:v>
                </c:pt>
                <c:pt idx="2">
                  <c:v>0.24099999999999999</c:v>
                </c:pt>
                <c:pt idx="3">
                  <c:v>0.246</c:v>
                </c:pt>
                <c:pt idx="4">
                  <c:v>0.249</c:v>
                </c:pt>
                <c:pt idx="5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90-4C56-B722-722072364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89648"/>
        <c:axId val="886393808"/>
      </c:lineChart>
      <c:catAx>
        <c:axId val="886389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93808"/>
        <c:crosses val="autoZero"/>
        <c:auto val="1"/>
        <c:lblAlgn val="ctr"/>
        <c:lblOffset val="100"/>
        <c:noMultiLvlLbl val="0"/>
      </c:catAx>
      <c:valAx>
        <c:axId val="886393808"/>
        <c:scaling>
          <c:orientation val="minMax"/>
          <c:max val="0.25"/>
          <c:min val="0.197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MAP_M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tood_r50_fpn_1x_coco_ref_mAP_m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Sheet1!$B$22:$G$22</c:f>
              <c:numCache>
                <c:formatCode>General</c:formatCode>
                <c:ptCount val="6"/>
                <c:pt idx="0">
                  <c:v>0.39700000000000002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0.44500000000000001</c:v>
                </c:pt>
                <c:pt idx="4">
                  <c:v>0.44400000000000001</c:v>
                </c:pt>
                <c:pt idx="5">
                  <c:v>0.44600000000000001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A4-4925-A7DB-71C102F9C9D1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tood_r50_fpn_1x_coco_distribution_mAP_m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Sheet1!$B$23:$G$23</c:f>
              <c:numCache>
                <c:formatCode>General</c:formatCode>
                <c:ptCount val="6"/>
                <c:pt idx="0">
                  <c:v>0.375</c:v>
                </c:pt>
                <c:pt idx="1">
                  <c:v>0.42499999999999999</c:v>
                </c:pt>
                <c:pt idx="2">
                  <c:v>0.42899999999999999</c:v>
                </c:pt>
                <c:pt idx="3">
                  <c:v>0.432</c:v>
                </c:pt>
                <c:pt idx="4">
                  <c:v>0.433</c:v>
                </c:pt>
                <c:pt idx="5">
                  <c:v>0.434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A4-4925-A7DB-71C102F9C9D1}"/>
            </c:ext>
          </c:extLst>
        </c:ser>
        <c:ser>
          <c:idx val="2"/>
          <c:order val="2"/>
          <c:tx>
            <c:strRef>
              <c:f>Sheet1!$A$24</c:f>
              <c:strCache>
                <c:ptCount val="1"/>
                <c:pt idx="0">
                  <c:v>tood_r50_fpn_1x_coco_refinement_mAP_m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Sheet1!$B$21:$G$21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Sheet1!$B$24:$G$24</c:f>
              <c:numCache>
                <c:formatCode>General</c:formatCode>
                <c:ptCount val="6"/>
                <c:pt idx="0">
                  <c:v>0.39300000000000002</c:v>
                </c:pt>
                <c:pt idx="1">
                  <c:v>0.4</c:v>
                </c:pt>
                <c:pt idx="2">
                  <c:v>0.443</c:v>
                </c:pt>
                <c:pt idx="3">
                  <c:v>0.44900000000000001</c:v>
                </c:pt>
                <c:pt idx="4">
                  <c:v>0.45</c:v>
                </c:pt>
                <c:pt idx="5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A4-4925-A7DB-71C102F9C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87568"/>
        <c:axId val="886387984"/>
      </c:lineChart>
      <c:catAx>
        <c:axId val="886387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7984"/>
        <c:crosses val="autoZero"/>
        <c:auto val="1"/>
        <c:lblAlgn val="ctr"/>
        <c:lblOffset val="100"/>
        <c:noMultiLvlLbl val="0"/>
      </c:catAx>
      <c:valAx>
        <c:axId val="886387984"/>
        <c:scaling>
          <c:orientation val="minMax"/>
          <c:max val="0.45200000000000001"/>
          <c:min val="0.375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tood_r50_fpn_1x_coco_ref_mAP_l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Sheet1!$B$26:$G$26</c:f>
              <c:numCache>
                <c:formatCode>General</c:formatCode>
                <c:ptCount val="6"/>
                <c:pt idx="0">
                  <c:v>0.47799999999999998</c:v>
                </c:pt>
                <c:pt idx="1">
                  <c:v>0.49</c:v>
                </c:pt>
                <c:pt idx="2">
                  <c:v>0.53700000000000003</c:v>
                </c:pt>
                <c:pt idx="3">
                  <c:v>0.54700000000000004</c:v>
                </c:pt>
                <c:pt idx="4">
                  <c:v>0.54800000000000004</c:v>
                </c:pt>
                <c:pt idx="5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F9-4B80-A07A-ABF8A662BC5E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tood_r50_fpn_1x_coco_distribution_mAP_l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Sheet1!$B$27:$G$27</c:f>
              <c:numCache>
                <c:formatCode>General</c:formatCode>
                <c:ptCount val="6"/>
                <c:pt idx="0">
                  <c:v>0.44800000000000001</c:v>
                </c:pt>
                <c:pt idx="1">
                  <c:v>0.51700000000000002</c:v>
                </c:pt>
                <c:pt idx="2">
                  <c:v>0.52600000000000002</c:v>
                </c:pt>
                <c:pt idx="3">
                  <c:v>0.52800000000000002</c:v>
                </c:pt>
                <c:pt idx="4">
                  <c:v>0.53300000000000003</c:v>
                </c:pt>
                <c:pt idx="5">
                  <c:v>0.53300000000000003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F9-4B80-A07A-ABF8A662BC5E}"/>
            </c:ext>
          </c:extLst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tood_r50_fpn_1x_coco_refinement_mAP_l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Sheet1!$B$25:$G$25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Sheet1!$B$28:$G$28</c:f>
              <c:numCache>
                <c:formatCode>General</c:formatCode>
                <c:ptCount val="6"/>
                <c:pt idx="0">
                  <c:v>0.46400000000000002</c:v>
                </c:pt>
                <c:pt idx="1">
                  <c:v>0.48299999999999998</c:v>
                </c:pt>
                <c:pt idx="2">
                  <c:v>0.54400000000000004</c:v>
                </c:pt>
                <c:pt idx="3">
                  <c:v>0.55200000000000005</c:v>
                </c:pt>
                <c:pt idx="4">
                  <c:v>0.55400000000000005</c:v>
                </c:pt>
                <c:pt idx="5">
                  <c:v>0.55500000000000005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F9-4B80-A07A-ABF8A662B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687936"/>
        <c:axId val="919676704"/>
      </c:lineChart>
      <c:catAx>
        <c:axId val="9196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76704"/>
        <c:crosses val="autoZero"/>
        <c:auto val="1"/>
        <c:lblAlgn val="ctr"/>
        <c:lblOffset val="100"/>
        <c:noMultiLvlLbl val="0"/>
      </c:catAx>
      <c:valAx>
        <c:axId val="919676704"/>
        <c:scaling>
          <c:orientation val="minMax"/>
          <c:max val="0.55700000000000005"/>
          <c:min val="0.448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96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MAP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tood_r50_fpn_1x_coco_ref_mAP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Sheet1!$B$5:$H$5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0.34899999999999998</c:v>
                </c:pt>
                <c:pt idx="1">
                  <c:v>0.36299999999999999</c:v>
                </c:pt>
                <c:pt idx="2">
                  <c:v>0.36699999999999999</c:v>
                </c:pt>
                <c:pt idx="3">
                  <c:v>0.40799999999999997</c:v>
                </c:pt>
                <c:pt idx="4">
                  <c:v>0.41099999999999998</c:v>
                </c:pt>
                <c:pt idx="5">
                  <c:v>0.41199999999999998</c:v>
                </c:pt>
                <c:pt idx="6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F6-4D98-9286-47816329F1CC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tood_r50_fpn_1x_coco_diou_mAP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Sheet1!$B$5:$H$5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0.34699999999999998</c:v>
                </c:pt>
                <c:pt idx="1">
                  <c:v>0.36299999999999999</c:v>
                </c:pt>
                <c:pt idx="2">
                  <c:v>0.375</c:v>
                </c:pt>
                <c:pt idx="3">
                  <c:v>0.40899999999999997</c:v>
                </c:pt>
                <c:pt idx="4">
                  <c:v>0.41199999999999998</c:v>
                </c:pt>
                <c:pt idx="5">
                  <c:v>0.41199999999999998</c:v>
                </c:pt>
                <c:pt idx="6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F6-4D98-9286-47816329F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335503"/>
        <c:axId val="1308332591"/>
      </c:lineChart>
      <c:catAx>
        <c:axId val="1308335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332591"/>
        <c:crosses val="autoZero"/>
        <c:auto val="1"/>
        <c:lblAlgn val="ctr"/>
        <c:lblOffset val="100"/>
        <c:noMultiLvlLbl val="0"/>
      </c:catAx>
      <c:valAx>
        <c:axId val="1308332591"/>
        <c:scaling>
          <c:orientation val="minMax"/>
          <c:max val="0.42000000000000004"/>
          <c:min val="0.3300000000000000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33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MAP_75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tood_r50_fpn_1x_coco_ref_mAP_75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Sheet1!$B$13:$H$13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Sheet1!$B$14:$H$14</c:f>
              <c:numCache>
                <c:formatCode>General</c:formatCode>
                <c:ptCount val="7"/>
                <c:pt idx="0">
                  <c:v>0.379</c:v>
                </c:pt>
                <c:pt idx="1">
                  <c:v>0.39100000000000001</c:v>
                </c:pt>
                <c:pt idx="2">
                  <c:v>0.39800000000000002</c:v>
                </c:pt>
                <c:pt idx="3">
                  <c:v>0.443</c:v>
                </c:pt>
                <c:pt idx="4">
                  <c:v>0.44600000000000001</c:v>
                </c:pt>
                <c:pt idx="5">
                  <c:v>0.44800000000000001</c:v>
                </c:pt>
                <c:pt idx="6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49-457B-BC47-8AF809A04939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tood_r50_fpn_1x_coco_diou_mAP_75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Sheet1!$B$13:$H$13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Sheet1!$B$15:$H$15</c:f>
              <c:numCache>
                <c:formatCode>General</c:formatCode>
                <c:ptCount val="7"/>
                <c:pt idx="0">
                  <c:v>0.375</c:v>
                </c:pt>
                <c:pt idx="1">
                  <c:v>0.39300000000000002</c:v>
                </c:pt>
                <c:pt idx="2">
                  <c:v>0.40400000000000003</c:v>
                </c:pt>
                <c:pt idx="3">
                  <c:v>0.441</c:v>
                </c:pt>
                <c:pt idx="4">
                  <c:v>0.44800000000000001</c:v>
                </c:pt>
                <c:pt idx="5">
                  <c:v>0.44700000000000001</c:v>
                </c:pt>
                <c:pt idx="6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49-457B-BC47-8AF809A04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001727"/>
        <c:axId val="1311003391"/>
      </c:lineChart>
      <c:catAx>
        <c:axId val="1311001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003391"/>
        <c:crosses val="autoZero"/>
        <c:auto val="1"/>
        <c:lblAlgn val="ctr"/>
        <c:lblOffset val="100"/>
        <c:noMultiLvlLbl val="0"/>
      </c:catAx>
      <c:valAx>
        <c:axId val="1311003391"/>
        <c:scaling>
          <c:orientation val="minMax"/>
          <c:min val="0.36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00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MAP_S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tood_r50_fpn_1x_coco_ref_mAP_s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Sheet1!$B$17:$H$17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Sheet1!$B$18:$H$18</c:f>
              <c:numCache>
                <c:formatCode>General</c:formatCode>
                <c:ptCount val="7"/>
                <c:pt idx="0">
                  <c:v>0.20399999999999999</c:v>
                </c:pt>
                <c:pt idx="1">
                  <c:v>0.20300000000000001</c:v>
                </c:pt>
                <c:pt idx="2">
                  <c:v>0.21199999999999999</c:v>
                </c:pt>
                <c:pt idx="3">
                  <c:v>0.23799999999999999</c:v>
                </c:pt>
                <c:pt idx="4">
                  <c:v>0.24099999999999999</c:v>
                </c:pt>
                <c:pt idx="5">
                  <c:v>0.23899999999999999</c:v>
                </c:pt>
                <c:pt idx="6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F4-49BD-BE52-95E1AB465CA7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tood_r50_fpn_1x_coco_diou_mAP_s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Sheet1!$B$17:$H$17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Sheet1!$B$19:$H$19</c:f>
              <c:numCache>
                <c:formatCode>General</c:formatCode>
                <c:ptCount val="7"/>
                <c:pt idx="0">
                  <c:v>0.2</c:v>
                </c:pt>
                <c:pt idx="1">
                  <c:v>0.20300000000000001</c:v>
                </c:pt>
                <c:pt idx="2">
                  <c:v>0.221</c:v>
                </c:pt>
                <c:pt idx="3">
                  <c:v>0.23899999999999999</c:v>
                </c:pt>
                <c:pt idx="4">
                  <c:v>0.23799999999999999</c:v>
                </c:pt>
                <c:pt idx="5">
                  <c:v>0.23699999999999999</c:v>
                </c:pt>
                <c:pt idx="6">
                  <c:v>0.24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F4-49BD-BE52-95E1AB465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002143"/>
        <c:axId val="1311002975"/>
      </c:lineChart>
      <c:catAx>
        <c:axId val="131100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002975"/>
        <c:crosses val="autoZero"/>
        <c:auto val="1"/>
        <c:lblAlgn val="ctr"/>
        <c:lblOffset val="100"/>
        <c:noMultiLvlLbl val="0"/>
      </c:catAx>
      <c:valAx>
        <c:axId val="1311002975"/>
        <c:scaling>
          <c:orientation val="minMax"/>
          <c:min val="0.18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00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结果对比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tood_r50_fpn_1x_coco_ref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  <c:pt idx="6">
                  <c:v>0.60199999999999998</c:v>
                </c:pt>
                <c:pt idx="7">
                  <c:v>0.40100000000000002</c:v>
                </c:pt>
                <c:pt idx="8">
                  <c:v>0.64800000000000002</c:v>
                </c:pt>
                <c:pt idx="9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A-4715-A4B6-E1F21C3C51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tood_r50_fpn_1x_coco_nostack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0.376</c:v>
                </c:pt>
                <c:pt idx="1">
                  <c:v>0.56000000000000005</c:v>
                </c:pt>
                <c:pt idx="2">
                  <c:v>0.40400000000000003</c:v>
                </c:pt>
                <c:pt idx="3">
                  <c:v>0.217</c:v>
                </c:pt>
                <c:pt idx="4">
                  <c:v>0.41399999999999998</c:v>
                </c:pt>
                <c:pt idx="5">
                  <c:v>0.48099999999999998</c:v>
                </c:pt>
                <c:pt idx="6">
                  <c:v>0.56299999999999994</c:v>
                </c:pt>
                <c:pt idx="7">
                  <c:v>0.35499999999999998</c:v>
                </c:pt>
                <c:pt idx="8">
                  <c:v>0.60899999999999999</c:v>
                </c:pt>
                <c:pt idx="9">
                  <c:v>0.72099999999999997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7A-4715-A4B6-E1F21C3C513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tood_r50_fpn_1x_coco_topk256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mAP</c:v>
                </c:pt>
                <c:pt idx="1">
                  <c:v>mAP50</c:v>
                </c:pt>
                <c:pt idx="2">
                  <c:v>mAP75</c:v>
                </c:pt>
                <c:pt idx="3">
                  <c:v>mAPs</c:v>
                </c:pt>
                <c:pt idx="4">
                  <c:v>mAPm</c:v>
                </c:pt>
                <c:pt idx="5">
                  <c:v>mAPl</c:v>
                </c:pt>
                <c:pt idx="6">
                  <c:v>AR</c:v>
                </c:pt>
                <c:pt idx="7">
                  <c:v>ARs</c:v>
                </c:pt>
                <c:pt idx="8">
                  <c:v>ARm</c:v>
                </c:pt>
                <c:pt idx="9">
                  <c:v>ARl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0.38800000000000001</c:v>
                </c:pt>
                <c:pt idx="1">
                  <c:v>0.55000000000000004</c:v>
                </c:pt>
                <c:pt idx="2">
                  <c:v>0.41699999999999998</c:v>
                </c:pt>
                <c:pt idx="3">
                  <c:v>0.20100000000000001</c:v>
                </c:pt>
                <c:pt idx="4">
                  <c:v>0.438</c:v>
                </c:pt>
                <c:pt idx="5">
                  <c:v>0.52600000000000002</c:v>
                </c:pt>
                <c:pt idx="6">
                  <c:v>0.54500000000000004</c:v>
                </c:pt>
                <c:pt idx="7">
                  <c:v>0.29099999999999998</c:v>
                </c:pt>
                <c:pt idx="8">
                  <c:v>0.61099999999999999</c:v>
                </c:pt>
                <c:pt idx="9">
                  <c:v>0.75800000000000001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7A-4715-A4B6-E1F21C3C5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7081088"/>
        <c:axId val="907081504"/>
      </c:barChart>
      <c:catAx>
        <c:axId val="907081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7081504"/>
        <c:crosses val="autoZero"/>
        <c:auto val="1"/>
        <c:lblAlgn val="ctr"/>
        <c:lblOffset val="100"/>
        <c:noMultiLvlLbl val="0"/>
      </c:catAx>
      <c:valAx>
        <c:axId val="90708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708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tood_r50_fpn_1x_coco_ref_mAP</c:v>
                </c:pt>
              </c:strCache>
            </c:strRef>
          </c:tx>
          <c:spPr>
            <a:ln w="2222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0.36299999999999999</c:v>
                </c:pt>
                <c:pt idx="1">
                  <c:v>0.36699999999999999</c:v>
                </c:pt>
                <c:pt idx="2">
                  <c:v>0.40799999999999997</c:v>
                </c:pt>
                <c:pt idx="3">
                  <c:v>0.41099999999999998</c:v>
                </c:pt>
                <c:pt idx="4">
                  <c:v>0.41199999999999998</c:v>
                </c:pt>
                <c:pt idx="5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92-47A7-AD9D-BA11539B1267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tood_r50_fpn_1x_coco_nostack_mAP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0.32600000000000001</c:v>
                </c:pt>
                <c:pt idx="1">
                  <c:v>0.33500000000000002</c:v>
                </c:pt>
                <c:pt idx="2">
                  <c:v>0.36899999999999999</c:v>
                </c:pt>
                <c:pt idx="3">
                  <c:v>0.372</c:v>
                </c:pt>
                <c:pt idx="4">
                  <c:v>0.373</c:v>
                </c:pt>
                <c:pt idx="5">
                  <c:v>0.376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92-47A7-AD9D-BA11539B1267}"/>
            </c:ext>
          </c:extLst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tood_r50_fpn_1x_coco_topk256_mAP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0.34</c:v>
                </c:pt>
                <c:pt idx="1">
                  <c:v>0.35099999999999998</c:v>
                </c:pt>
                <c:pt idx="2">
                  <c:v>0.38200000000000001</c:v>
                </c:pt>
                <c:pt idx="3">
                  <c:v>0.38500000000000001</c:v>
                </c:pt>
                <c:pt idx="4">
                  <c:v>0.38700000000000001</c:v>
                </c:pt>
                <c:pt idx="5">
                  <c:v>0.38800000000000001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92-47A7-AD9D-BA11539B1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366240"/>
        <c:axId val="462366656"/>
      </c:lineChart>
      <c:catAx>
        <c:axId val="46236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66656"/>
        <c:crosses val="autoZero"/>
        <c:auto val="1"/>
        <c:lblAlgn val="ctr"/>
        <c:lblOffset val="100"/>
        <c:noMultiLvlLbl val="0"/>
      </c:catAx>
      <c:valAx>
        <c:axId val="462366656"/>
        <c:scaling>
          <c:orientation val="minMax"/>
          <c:max val="0.41500000000000004"/>
          <c:min val="0.29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6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MAP_50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tood_r50_fpn_1x_coco_ref_mAP_50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Sheet1!$B$9:$G$9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Sheet1!$B$10:$G$10</c:f>
              <c:numCache>
                <c:formatCode>General</c:formatCode>
                <c:ptCount val="6"/>
                <c:pt idx="0">
                  <c:v>0.52800000000000002</c:v>
                </c:pt>
                <c:pt idx="1">
                  <c:v>0.53100000000000003</c:v>
                </c:pt>
                <c:pt idx="2">
                  <c:v>0.57999999999999996</c:v>
                </c:pt>
                <c:pt idx="3">
                  <c:v>0.58399999999999996</c:v>
                </c:pt>
                <c:pt idx="4">
                  <c:v>0.58499999999999996</c:v>
                </c:pt>
                <c:pt idx="5">
                  <c:v>0.58899999999999997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3C-4C1D-A7B9-8148E7523295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tood_r50_fpn_1x_coco_nostack_mAP_50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Sheet1!$B$9:$G$9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Sheet1!$B$11:$G$11</c:f>
              <c:numCache>
                <c:formatCode>General</c:formatCode>
                <c:ptCount val="6"/>
                <c:pt idx="0">
                  <c:v>0.499</c:v>
                </c:pt>
                <c:pt idx="1">
                  <c:v>0.50600000000000001</c:v>
                </c:pt>
                <c:pt idx="2">
                  <c:v>0.55200000000000005</c:v>
                </c:pt>
                <c:pt idx="3">
                  <c:v>0.55500000000000005</c:v>
                </c:pt>
                <c:pt idx="4">
                  <c:v>0.55600000000000005</c:v>
                </c:pt>
                <c:pt idx="5">
                  <c:v>0.56000000000000005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3C-4C1D-A7B9-8148E7523295}"/>
            </c:ext>
          </c:extLst>
        </c:ser>
        <c:ser>
          <c:idx val="2"/>
          <c:order val="2"/>
          <c:tx>
            <c:strRef>
              <c:f>Sheet1!$A$12</c:f>
              <c:strCache>
                <c:ptCount val="1"/>
                <c:pt idx="0">
                  <c:v>tood_r50_fpn_1x_coco_topk256_mAP_50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Sheet1!$B$9:$G$9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Sheet1!$B$12:$G$12</c:f>
              <c:numCache>
                <c:formatCode>General</c:formatCode>
                <c:ptCount val="6"/>
                <c:pt idx="0">
                  <c:v>0.49299999999999999</c:v>
                </c:pt>
                <c:pt idx="1">
                  <c:v>0.503</c:v>
                </c:pt>
                <c:pt idx="2">
                  <c:v>0.54200000000000004</c:v>
                </c:pt>
                <c:pt idx="3">
                  <c:v>0.54700000000000004</c:v>
                </c:pt>
                <c:pt idx="4">
                  <c:v>0.54900000000000004</c:v>
                </c:pt>
                <c:pt idx="5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3C-4C1D-A7B9-8148E7523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58448"/>
        <c:axId val="886345552"/>
      </c:lineChart>
      <c:catAx>
        <c:axId val="88635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45552"/>
        <c:crosses val="autoZero"/>
        <c:auto val="1"/>
        <c:lblAlgn val="ctr"/>
        <c:lblOffset val="100"/>
        <c:noMultiLvlLbl val="0"/>
      </c:catAx>
      <c:valAx>
        <c:axId val="886345552"/>
        <c:scaling>
          <c:orientation val="minMax"/>
          <c:max val="0.59100000000000008"/>
          <c:min val="0.445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5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MAP_75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tood_r50_fpn_1x_coco_ref_mAP_75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Sheet1!$B$14:$G$14</c:f>
              <c:numCache>
                <c:formatCode>General</c:formatCode>
                <c:ptCount val="6"/>
                <c:pt idx="0">
                  <c:v>0.39100000000000001</c:v>
                </c:pt>
                <c:pt idx="1">
                  <c:v>0.39800000000000002</c:v>
                </c:pt>
                <c:pt idx="2">
                  <c:v>0.443</c:v>
                </c:pt>
                <c:pt idx="3">
                  <c:v>0.44600000000000001</c:v>
                </c:pt>
                <c:pt idx="4">
                  <c:v>0.44800000000000001</c:v>
                </c:pt>
                <c:pt idx="5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31-42F1-9AB8-73A117FF5385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tood_r50_fpn_1x_coco_nostack_mAP_75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Sheet1!$B$15:$G$15</c:f>
              <c:numCache>
                <c:formatCode>General</c:formatCode>
                <c:ptCount val="6"/>
                <c:pt idx="0">
                  <c:v>0.34799999999999998</c:v>
                </c:pt>
                <c:pt idx="1">
                  <c:v>0.35799999999999998</c:v>
                </c:pt>
                <c:pt idx="2">
                  <c:v>0.39600000000000002</c:v>
                </c:pt>
                <c:pt idx="3">
                  <c:v>0.39900000000000002</c:v>
                </c:pt>
                <c:pt idx="4">
                  <c:v>0.4</c:v>
                </c:pt>
                <c:pt idx="5">
                  <c:v>0.40400000000000003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31-42F1-9AB8-73A117FF5385}"/>
            </c:ext>
          </c:extLst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tood_r50_fpn_1x_coco_topk256_mAP_75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Sheet1!$B$13:$G$13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Sheet1!$B$16:$G$16</c:f>
              <c:numCache>
                <c:formatCode>General</c:formatCode>
                <c:ptCount val="6"/>
                <c:pt idx="0">
                  <c:v>0.36699999999999999</c:v>
                </c:pt>
                <c:pt idx="1">
                  <c:v>0.377</c:v>
                </c:pt>
                <c:pt idx="2">
                  <c:v>0.41199999999999998</c:v>
                </c:pt>
                <c:pt idx="3">
                  <c:v>0.41499999999999998</c:v>
                </c:pt>
                <c:pt idx="4">
                  <c:v>0.41799999999999998</c:v>
                </c:pt>
                <c:pt idx="5">
                  <c:v>0.41699999999999998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31-42F1-9AB8-73A117FF5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320480"/>
        <c:axId val="462323808"/>
      </c:lineChart>
      <c:catAx>
        <c:axId val="46232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23808"/>
        <c:crosses val="autoZero"/>
        <c:auto val="1"/>
        <c:lblAlgn val="ctr"/>
        <c:lblOffset val="100"/>
        <c:noMultiLvlLbl val="0"/>
      </c:catAx>
      <c:valAx>
        <c:axId val="462323808"/>
        <c:scaling>
          <c:orientation val="minMax"/>
          <c:max val="0.45200000000000001"/>
          <c:min val="0.314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3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tood_r50_fpn_1x_coco_ref_mAP_s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0.20300000000000001</c:v>
                </c:pt>
                <c:pt idx="1">
                  <c:v>0.21199999999999999</c:v>
                </c:pt>
                <c:pt idx="2">
                  <c:v>0.23799999999999999</c:v>
                </c:pt>
                <c:pt idx="3">
                  <c:v>0.24099999999999999</c:v>
                </c:pt>
                <c:pt idx="4">
                  <c:v>0.23899999999999999</c:v>
                </c:pt>
                <c:pt idx="5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D0-4861-BA50-10DE74586C79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tood_r50_fpn_1x_coco_nostack_mAP_s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0.188</c:v>
                </c:pt>
                <c:pt idx="1">
                  <c:v>0.191</c:v>
                </c:pt>
                <c:pt idx="2">
                  <c:v>0.21199999999999999</c:v>
                </c:pt>
                <c:pt idx="3">
                  <c:v>0.21199999999999999</c:v>
                </c:pt>
                <c:pt idx="4">
                  <c:v>0.214</c:v>
                </c:pt>
                <c:pt idx="5">
                  <c:v>0.217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D0-4861-BA50-10DE74586C79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tood_r50_fpn_1x_coco_topk256_Map_s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Sheet1!$B$17:$G$17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0.17399999999999999</c:v>
                </c:pt>
                <c:pt idx="1">
                  <c:v>0.17899999999999999</c:v>
                </c:pt>
                <c:pt idx="2">
                  <c:v>0.19800000000000001</c:v>
                </c:pt>
                <c:pt idx="3">
                  <c:v>0.2</c:v>
                </c:pt>
                <c:pt idx="4">
                  <c:v>0.20100000000000001</c:v>
                </c:pt>
                <c:pt idx="5">
                  <c:v>0.20100000000000001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D0-4861-BA50-10DE74586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389648"/>
        <c:axId val="886393808"/>
      </c:lineChart>
      <c:catAx>
        <c:axId val="886389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93808"/>
        <c:crosses val="autoZero"/>
        <c:auto val="1"/>
        <c:lblAlgn val="ctr"/>
        <c:lblOffset val="100"/>
        <c:noMultiLvlLbl val="0"/>
      </c:catAx>
      <c:valAx>
        <c:axId val="886393808"/>
        <c:scaling>
          <c:orientation val="minMax"/>
          <c:max val="0.24800000000000003"/>
          <c:min val="0.1590000000000000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38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giou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=&gt;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对照实验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</a:p>
        </p:txBody>
      </p:sp>
      <p:sp>
        <p:nvSpPr>
          <p:cNvPr id="4117" name="AutoShape 4" descr="[公式]">
            <a:extLst>
              <a:ext uri="{FF2B5EF4-FFF2-40B4-BE49-F238E27FC236}">
                <a16:creationId xmlns:a16="http://schemas.microsoft.com/office/drawing/2014/main" id="{7A539936-0E93-4FF8-B8C1-6DFCE4433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62EEF15-7A72-4F06-9C81-1470B863F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546991"/>
              </p:ext>
            </p:extLst>
          </p:nvPr>
        </p:nvGraphicFramePr>
        <p:xfrm>
          <a:off x="623392" y="1521069"/>
          <a:ext cx="4464496" cy="2623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71F099A-196B-4E40-90B2-FB13FCBC1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794797"/>
              </p:ext>
            </p:extLst>
          </p:nvPr>
        </p:nvGraphicFramePr>
        <p:xfrm>
          <a:off x="5735960" y="9349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9F6C333-88F9-48B0-8956-29477CF0C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394743"/>
              </p:ext>
            </p:extLst>
          </p:nvPr>
        </p:nvGraphicFramePr>
        <p:xfrm>
          <a:off x="6252162" y="3774914"/>
          <a:ext cx="5040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FEE80F20-C70A-4167-BAEC-5ED8E24D2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657161"/>
              </p:ext>
            </p:extLst>
          </p:nvPr>
        </p:nvGraphicFramePr>
        <p:xfrm>
          <a:off x="1115303" y="4114800"/>
          <a:ext cx="4824536" cy="260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17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nostack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消融实验和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topk256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对比实验（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topk256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TaskAlignedFocalLoss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topk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参数更改为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，想要借此增加正样本的数量）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=&gt;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（原论文给出了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5 7 13 17 21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的实验对比，并认为实验结果对该超参无感，但没有试验更大的情况）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E90A771-D0A1-41C0-9DE2-8F5BEBB9D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658385"/>
              </p:ext>
            </p:extLst>
          </p:nvPr>
        </p:nvGraphicFramePr>
        <p:xfrm>
          <a:off x="1919536" y="2121534"/>
          <a:ext cx="417646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2166BC8-A921-40DB-9AE0-E8451E71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904986"/>
              </p:ext>
            </p:extLst>
          </p:nvPr>
        </p:nvGraphicFramePr>
        <p:xfrm>
          <a:off x="6536249" y="1916832"/>
          <a:ext cx="4672319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64E4B30-095B-4453-8DAF-37F35B6C7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45587"/>
              </p:ext>
            </p:extLst>
          </p:nvPr>
        </p:nvGraphicFramePr>
        <p:xfrm>
          <a:off x="1868621" y="4509120"/>
          <a:ext cx="473088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9527401-E4C5-4A6E-A704-A4C3C4AA2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40570"/>
              </p:ext>
            </p:extLst>
          </p:nvPr>
        </p:nvGraphicFramePr>
        <p:xfrm>
          <a:off x="6484179" y="4221088"/>
          <a:ext cx="4846761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957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17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nostack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消融实验和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topk256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对比实验（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topk256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TaskAlignedFocalLoss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topk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参数更改为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256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，想要借此增加正样本的数量）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=&gt;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（原论文给出了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5 7 13 17 21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的实验对比，并认为实验结果对该超参无感，但没有试验更大的情况）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61AD11F4-7918-4479-B3DE-950DCDC1A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609058"/>
              </p:ext>
            </p:extLst>
          </p:nvPr>
        </p:nvGraphicFramePr>
        <p:xfrm>
          <a:off x="757870" y="2898600"/>
          <a:ext cx="5219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A081259-2C88-498C-BE0A-D5AC4ED00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766777"/>
              </p:ext>
            </p:extLst>
          </p:nvPr>
        </p:nvGraphicFramePr>
        <p:xfrm>
          <a:off x="6312024" y="1981804"/>
          <a:ext cx="4896544" cy="238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F73F615A-4ABC-4D48-B635-A61CCF9FB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031424"/>
              </p:ext>
            </p:extLst>
          </p:nvPr>
        </p:nvGraphicFramePr>
        <p:xfrm>
          <a:off x="6494904" y="4270200"/>
          <a:ext cx="4805104" cy="2456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4072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 Distribution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refinementV2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对比实验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E90A771-D0A1-41C0-9DE2-8F5BEBB9D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718935"/>
              </p:ext>
            </p:extLst>
          </p:nvPr>
        </p:nvGraphicFramePr>
        <p:xfrm>
          <a:off x="460884" y="1638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2166BC8-A921-40DB-9AE0-E8451E71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951746"/>
              </p:ext>
            </p:extLst>
          </p:nvPr>
        </p:nvGraphicFramePr>
        <p:xfrm>
          <a:off x="5447928" y="818681"/>
          <a:ext cx="50825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64E4B30-095B-4453-8DAF-37F35B6C7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67169"/>
              </p:ext>
            </p:extLst>
          </p:nvPr>
        </p:nvGraphicFramePr>
        <p:xfrm>
          <a:off x="623392" y="4077072"/>
          <a:ext cx="5234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A9527401-E4C5-4A6E-A704-A4C3C4AA2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923742"/>
              </p:ext>
            </p:extLst>
          </p:nvPr>
        </p:nvGraphicFramePr>
        <p:xfrm>
          <a:off x="6333668" y="3701166"/>
          <a:ext cx="5234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3E6A821-BBBA-4C86-AC69-A0C840F11BB8}"/>
              </a:ext>
            </a:extLst>
          </p:cNvPr>
          <p:cNvSpPr txBox="1"/>
          <p:nvPr/>
        </p:nvSpPr>
        <p:spPr>
          <a:xfrm>
            <a:off x="2196945" y="342280"/>
            <a:ext cx="732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V1</a:t>
            </a:r>
            <a:r>
              <a:rPr lang="zh-CN" altLang="en-US" sz="1400" dirty="0"/>
              <a:t>和</a:t>
            </a:r>
            <a:r>
              <a:rPr lang="en-US" altLang="zh-CN" sz="1400" dirty="0"/>
              <a:t>V2</a:t>
            </a:r>
            <a:r>
              <a:rPr lang="zh-CN" altLang="en-US" sz="1400" dirty="0"/>
              <a:t>的差别</a:t>
            </a:r>
            <a:r>
              <a:rPr lang="en-US" altLang="zh-CN" sz="1400" dirty="0">
                <a:sym typeface="Wingdings" panose="05000000000000000000" pitchFamily="2" charset="2"/>
              </a:rPr>
              <a:t>: V1</a:t>
            </a:r>
            <a:r>
              <a:rPr lang="zh-CN" altLang="en-US" sz="1400" dirty="0">
                <a:sym typeface="Wingdings" panose="05000000000000000000" pitchFamily="2" charset="2"/>
              </a:rPr>
              <a:t>用了第一次回归</a:t>
            </a:r>
            <a:r>
              <a:rPr lang="en-US" altLang="zh-CN" sz="1400" dirty="0" err="1">
                <a:sym typeface="Wingdings" panose="05000000000000000000" pitchFamily="2" charset="2"/>
              </a:rPr>
              <a:t>gt</a:t>
            </a:r>
            <a:r>
              <a:rPr lang="zh-CN" altLang="en-US" sz="1400" dirty="0">
                <a:sym typeface="Wingdings" panose="05000000000000000000" pitchFamily="2" charset="2"/>
              </a:rPr>
              <a:t>的分类和第二次回归</a:t>
            </a:r>
            <a:r>
              <a:rPr lang="en-US" altLang="zh-CN" sz="1400" dirty="0" err="1">
                <a:sym typeface="Wingdings" panose="05000000000000000000" pitchFamily="2" charset="2"/>
              </a:rPr>
              <a:t>gt</a:t>
            </a:r>
            <a:r>
              <a:rPr lang="zh-CN" altLang="en-US" sz="1400" dirty="0">
                <a:sym typeface="Wingdings" panose="05000000000000000000" pitchFamily="2" charset="2"/>
              </a:rPr>
              <a:t>的</a:t>
            </a:r>
            <a:r>
              <a:rPr lang="en-US" altLang="zh-CN" sz="1400" dirty="0" err="1">
                <a:sym typeface="Wingdings" panose="05000000000000000000" pitchFamily="2" charset="2"/>
              </a:rPr>
              <a:t>iou</a:t>
            </a:r>
            <a:r>
              <a:rPr lang="zh-CN" altLang="en-US" sz="1400" dirty="0">
                <a:sym typeface="Wingdings" panose="05000000000000000000" pitchFamily="2" charset="2"/>
              </a:rPr>
              <a:t>，训练不稳定。</a:t>
            </a:r>
            <a:endParaRPr lang="en-US" altLang="zh-CN" sz="1400" dirty="0">
              <a:sym typeface="Wingdings" panose="05000000000000000000" pitchFamily="2" charset="2"/>
            </a:endParaRPr>
          </a:p>
          <a:p>
            <a:r>
              <a:rPr lang="en-US" altLang="zh-CN" sz="1400" dirty="0">
                <a:sym typeface="Wingdings" panose="05000000000000000000" pitchFamily="2" charset="2"/>
              </a:rPr>
              <a:t>V2</a:t>
            </a:r>
            <a:r>
              <a:rPr lang="zh-CN" altLang="en-US" sz="1400" dirty="0">
                <a:sym typeface="Wingdings" panose="05000000000000000000" pitchFamily="2" charset="2"/>
              </a:rPr>
              <a:t>用了第一次回归为</a:t>
            </a:r>
            <a:r>
              <a:rPr lang="en-US" altLang="zh-CN" sz="1400" dirty="0" err="1">
                <a:sym typeface="Wingdings" panose="05000000000000000000" pitchFamily="2" charset="2"/>
              </a:rPr>
              <a:t>gt</a:t>
            </a:r>
            <a:r>
              <a:rPr lang="zh-CN" altLang="en-US" sz="1400" dirty="0">
                <a:sym typeface="Wingdings" panose="05000000000000000000" pitchFamily="2" charset="2"/>
              </a:rPr>
              <a:t>的分类，以及第一次回归</a:t>
            </a:r>
            <a:r>
              <a:rPr lang="en-US" altLang="zh-CN" sz="1400" dirty="0" err="1">
                <a:sym typeface="Wingdings" panose="05000000000000000000" pitchFamily="2" charset="2"/>
              </a:rPr>
              <a:t>gt</a:t>
            </a:r>
            <a:r>
              <a:rPr lang="zh-CN" altLang="en-US" sz="1400" dirty="0">
                <a:sym typeface="Wingdings" panose="05000000000000000000" pitchFamily="2" charset="2"/>
              </a:rPr>
              <a:t>和第二次回归</a:t>
            </a:r>
            <a:r>
              <a:rPr lang="en-US" altLang="zh-CN" sz="1400" dirty="0" err="1">
                <a:sym typeface="Wingdings" panose="05000000000000000000" pitchFamily="2" charset="2"/>
              </a:rPr>
              <a:t>gt</a:t>
            </a:r>
            <a:r>
              <a:rPr lang="zh-CN" altLang="en-US" sz="1400" dirty="0">
                <a:sym typeface="Wingdings" panose="05000000000000000000" pitchFamily="2" charset="2"/>
              </a:rPr>
              <a:t>的</a:t>
            </a:r>
            <a:r>
              <a:rPr lang="en-US" altLang="zh-CN" sz="1400" dirty="0" err="1">
                <a:sym typeface="Wingdings" panose="05000000000000000000" pitchFamily="2" charset="2"/>
              </a:rPr>
              <a:t>iou</a:t>
            </a:r>
            <a:r>
              <a:rPr lang="zh-CN" altLang="en-US" sz="1400" dirty="0">
                <a:sym typeface="Wingdings" panose="05000000000000000000" pitchFamily="2" charset="2"/>
              </a:rPr>
              <a:t>的和，训练较稳定。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97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 Distribution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refinement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对比实验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AD11F4-7918-4479-B3DE-950DCDC1A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293314"/>
              </p:ext>
            </p:extLst>
          </p:nvPr>
        </p:nvGraphicFramePr>
        <p:xfrm>
          <a:off x="551384" y="2478669"/>
          <a:ext cx="5219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AA081259-2C88-498C-BE0A-D5AC4ED00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54724"/>
              </p:ext>
            </p:extLst>
          </p:nvPr>
        </p:nvGraphicFramePr>
        <p:xfrm>
          <a:off x="6168008" y="1107069"/>
          <a:ext cx="5280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F73F615A-4ABC-4D48-B635-A61CCF9FB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447136"/>
              </p:ext>
            </p:extLst>
          </p:nvPr>
        </p:nvGraphicFramePr>
        <p:xfrm>
          <a:off x="6420918" y="3850269"/>
          <a:ext cx="51892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119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171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语义中心点作为权重的加入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Task_Aligned_Assigner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文件中加入了对于每个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语义中心点的计算以及计算每一个正样本的语义中心度，并将其作为权重直接乘上原有的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值，让分类分支学习一致性信息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语义信息。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11011B-7B85-4876-A66D-8BD5D67D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91" y="2621803"/>
            <a:ext cx="6036195" cy="41001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B9C1C6-50A1-4E9A-A459-6A36F99E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212" y="2148209"/>
            <a:ext cx="3816424" cy="46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6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254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Topk256,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128,  64, 32, 13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分析对比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+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正样本可视化分析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anchorbased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anchorfree+anchorbased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对比实验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语义中心区域可视化分析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（正负样本分配策略的更改）（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nms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信息可视化）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不同算法模型在第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12epoch/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同一算法模型在不同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epoch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训练时正样本分类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score-IOU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散点可视化绘制（直观看出一致性程度）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1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399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华文仿宋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宋枭炜</dc:creator>
  <cp:keywords>http:/www.ypppt.com</cp:keywords>
  <dc:description>http://www.ypppt.com/</dc:description>
  <cp:lastModifiedBy>宋 枭炜</cp:lastModifiedBy>
  <cp:revision>134</cp:revision>
  <dcterms:created xsi:type="dcterms:W3CDTF">2015-06-04T10:33:32Z</dcterms:created>
  <dcterms:modified xsi:type="dcterms:W3CDTF">2022-05-16T09:04:53Z</dcterms:modified>
</cp:coreProperties>
</file>