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97" r:id="rId3"/>
    <p:sldId id="309" r:id="rId4"/>
    <p:sldId id="310" r:id="rId5"/>
    <p:sldId id="311" r:id="rId6"/>
    <p:sldId id="306" r:id="rId7"/>
    <p:sldId id="27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3" autoAdjust="0"/>
    <p:restoredTop sz="94660"/>
  </p:normalViewPr>
  <p:slideViewPr>
    <p:cSldViewPr>
      <p:cViewPr varScale="1">
        <p:scale>
          <a:sx n="119" d="100"/>
          <a:sy n="119" d="100"/>
        </p:scale>
        <p:origin x="1018" y="106"/>
      </p:cViewPr>
      <p:guideLst>
        <p:guide orient="horz" pos="2160"/>
        <p:guide pos="361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ref_nolayer_noadj&#32467;&#26524;&#20998;&#2651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ref_nolayer_noadj&#32467;&#26524;&#20998;&#26512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ref_nolayer_noadj&#32467;&#26524;&#20998;&#26512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ref_nolayer_noadj&#32467;&#26524;&#20998;&#26512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结果对比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tood_r50_fpn_1x_coco_ref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Sheet1!$B$1:$G$1</c:f>
              <c:strCache>
                <c:ptCount val="6"/>
                <c:pt idx="0">
                  <c:v>mAP</c:v>
                </c:pt>
                <c:pt idx="1">
                  <c:v>mAP50</c:v>
                </c:pt>
                <c:pt idx="2">
                  <c:v>mAP75</c:v>
                </c:pt>
                <c:pt idx="3">
                  <c:v>mAPs</c:v>
                </c:pt>
                <c:pt idx="4">
                  <c:v>mAPm</c:v>
                </c:pt>
                <c:pt idx="5">
                  <c:v>mAPl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0.41499999999999998</c:v>
                </c:pt>
                <c:pt idx="1">
                  <c:v>0.58899999999999997</c:v>
                </c:pt>
                <c:pt idx="2">
                  <c:v>0.45200000000000001</c:v>
                </c:pt>
                <c:pt idx="3">
                  <c:v>0.24099999999999999</c:v>
                </c:pt>
                <c:pt idx="4">
                  <c:v>0.44600000000000001</c:v>
                </c:pt>
                <c:pt idx="5">
                  <c:v>0.55700000000000005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AB-418E-9DA7-A28C5B55051E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tood_r50_fpn_1x_coco_nolayer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Sheet1!$B$1:$G$1</c:f>
              <c:strCache>
                <c:ptCount val="6"/>
                <c:pt idx="0">
                  <c:v>mAP</c:v>
                </c:pt>
                <c:pt idx="1">
                  <c:v>mAP50</c:v>
                </c:pt>
                <c:pt idx="2">
                  <c:v>mAP75</c:v>
                </c:pt>
                <c:pt idx="3">
                  <c:v>mAPs</c:v>
                </c:pt>
                <c:pt idx="4">
                  <c:v>mAPm</c:v>
                </c:pt>
                <c:pt idx="5">
                  <c:v>mAPl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0.41399999999999998</c:v>
                </c:pt>
                <c:pt idx="1">
                  <c:v>0.59099999999999997</c:v>
                </c:pt>
                <c:pt idx="2">
                  <c:v>0.45</c:v>
                </c:pt>
                <c:pt idx="3">
                  <c:v>0.248</c:v>
                </c:pt>
                <c:pt idx="4">
                  <c:v>0.44500000000000001</c:v>
                </c:pt>
                <c:pt idx="5">
                  <c:v>0.54800000000000004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AB-418E-9DA7-A28C5B55051E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tood_r50_fpn_1x_coco_noadj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Sheet1!$B$1:$G$1</c:f>
              <c:strCache>
                <c:ptCount val="6"/>
                <c:pt idx="0">
                  <c:v>mAP</c:v>
                </c:pt>
                <c:pt idx="1">
                  <c:v>mAP50</c:v>
                </c:pt>
                <c:pt idx="2">
                  <c:v>mAP75</c:v>
                </c:pt>
                <c:pt idx="3">
                  <c:v>mAPs</c:v>
                </c:pt>
                <c:pt idx="4">
                  <c:v>mAPm</c:v>
                </c:pt>
                <c:pt idx="5">
                  <c:v>mAPl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0.376</c:v>
                </c:pt>
                <c:pt idx="1">
                  <c:v>0.54900000000000004</c:v>
                </c:pt>
                <c:pt idx="2">
                  <c:v>0.41</c:v>
                </c:pt>
                <c:pt idx="3">
                  <c:v>0.20899999999999999</c:v>
                </c:pt>
                <c:pt idx="4">
                  <c:v>0.41</c:v>
                </c:pt>
                <c:pt idx="5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AB-418E-9DA7-A28C5B5505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8188176"/>
        <c:axId val="438188592"/>
      </c:barChart>
      <c:catAx>
        <c:axId val="438188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8188592"/>
        <c:crosses val="autoZero"/>
        <c:auto val="1"/>
        <c:lblAlgn val="ctr"/>
        <c:lblOffset val="100"/>
        <c:noMultiLvlLbl val="0"/>
      </c:catAx>
      <c:valAx>
        <c:axId val="438188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8188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MAP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Sheet1!$A$6</c:f>
              <c:strCache>
                <c:ptCount val="1"/>
                <c:pt idx="0">
                  <c:v>tood_r50_fpn_1x_coco_ref_mAP</c:v>
                </c:pt>
              </c:strCache>
            </c:strRef>
          </c:tx>
          <c:spPr>
            <a:ln w="2222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  <a:round/>
              </a:ln>
              <a:effectLst/>
            </c:spPr>
          </c:marker>
          <c:cat>
            <c:numRef>
              <c:f>Sheet1!$B$5:$I$5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Sheet1!$B$6:$I$6</c:f>
              <c:numCache>
                <c:formatCode>General</c:formatCode>
                <c:ptCount val="8"/>
                <c:pt idx="0">
                  <c:v>0.33500000000000002</c:v>
                </c:pt>
                <c:pt idx="1">
                  <c:v>0.34899999999999998</c:v>
                </c:pt>
                <c:pt idx="2">
                  <c:v>0.36299999999999999</c:v>
                </c:pt>
                <c:pt idx="3">
                  <c:v>0.36699999999999999</c:v>
                </c:pt>
                <c:pt idx="4">
                  <c:v>0.40799999999999997</c:v>
                </c:pt>
                <c:pt idx="5">
                  <c:v>0.41099999999999998</c:v>
                </c:pt>
                <c:pt idx="6">
                  <c:v>0.41199999999999998</c:v>
                </c:pt>
                <c:pt idx="7">
                  <c:v>0.41499999999999998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76-4FE7-BF96-477B88B6C059}"/>
            </c:ext>
          </c:extLst>
        </c:ser>
        <c:ser>
          <c:idx val="1"/>
          <c:order val="1"/>
          <c:tx>
            <c:strRef>
              <c:f>Sheet1!$A$7</c:f>
              <c:strCache>
                <c:ptCount val="1"/>
                <c:pt idx="0">
                  <c:v>tood_r50_fpn_1x_coco_nolayer_mAP</c:v>
                </c:pt>
              </c:strCache>
            </c:strRef>
          </c:tx>
          <c:spPr>
            <a:ln w="2222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>
                    <a:lumMod val="75000"/>
                  </a:schemeClr>
                </a:solidFill>
                <a:round/>
              </a:ln>
              <a:effectLst/>
            </c:spPr>
          </c:marker>
          <c:cat>
            <c:numRef>
              <c:f>Sheet1!$B$5:$I$5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Sheet1!$B$7:$I$7</c:f>
              <c:numCache>
                <c:formatCode>General</c:formatCode>
                <c:ptCount val="8"/>
                <c:pt idx="0">
                  <c:v>0.33900000000000002</c:v>
                </c:pt>
                <c:pt idx="1">
                  <c:v>0.34899999999999998</c:v>
                </c:pt>
                <c:pt idx="2">
                  <c:v>0.35199999999999998</c:v>
                </c:pt>
                <c:pt idx="3">
                  <c:v>0.35599999999999998</c:v>
                </c:pt>
                <c:pt idx="4">
                  <c:v>0.40799999999999997</c:v>
                </c:pt>
                <c:pt idx="5">
                  <c:v>0.41099999999999998</c:v>
                </c:pt>
                <c:pt idx="6">
                  <c:v>0.41199999999999998</c:v>
                </c:pt>
                <c:pt idx="7">
                  <c:v>0.41399999999999998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76-4FE7-BF96-477B88B6C059}"/>
            </c:ext>
          </c:extLst>
        </c:ser>
        <c:ser>
          <c:idx val="2"/>
          <c:order val="2"/>
          <c:tx>
            <c:strRef>
              <c:f>Sheet1!$A$8</c:f>
              <c:strCache>
                <c:ptCount val="1"/>
                <c:pt idx="0">
                  <c:v>tood_r50_fpn_1x_coco_noadj_mAP</c:v>
                </c:pt>
              </c:strCache>
            </c:strRef>
          </c:tx>
          <c:spPr>
            <a:ln w="2222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  <a:round/>
              </a:ln>
              <a:effectLst/>
            </c:spPr>
          </c:marker>
          <c:cat>
            <c:numRef>
              <c:f>Sheet1!$B$5:$I$5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Sheet1!$B$8:$I$8</c:f>
              <c:numCache>
                <c:formatCode>General</c:formatCode>
                <c:ptCount val="8"/>
                <c:pt idx="0">
                  <c:v>0.28999999999999998</c:v>
                </c:pt>
                <c:pt idx="1">
                  <c:v>0.30499999999999999</c:v>
                </c:pt>
                <c:pt idx="2">
                  <c:v>0.313</c:v>
                </c:pt>
                <c:pt idx="3">
                  <c:v>0.32400000000000001</c:v>
                </c:pt>
                <c:pt idx="4">
                  <c:v>0.37</c:v>
                </c:pt>
                <c:pt idx="5">
                  <c:v>0.37</c:v>
                </c:pt>
                <c:pt idx="6">
                  <c:v>0.374</c:v>
                </c:pt>
                <c:pt idx="7">
                  <c:v>0.376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76-4FE7-BF96-477B88B6C0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2366240"/>
        <c:axId val="462366656"/>
      </c:lineChart>
      <c:catAx>
        <c:axId val="462366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2366656"/>
        <c:crosses val="autoZero"/>
        <c:auto val="1"/>
        <c:lblAlgn val="ctr"/>
        <c:lblOffset val="100"/>
        <c:noMultiLvlLbl val="0"/>
      </c:catAx>
      <c:valAx>
        <c:axId val="462366656"/>
        <c:scaling>
          <c:orientation val="minMax"/>
          <c:max val="0.41500000000000004"/>
          <c:min val="0.29000000000000004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2366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MAP_S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Sheet1!$A$18</c:f>
              <c:strCache>
                <c:ptCount val="1"/>
                <c:pt idx="0">
                  <c:v>tood_r50_fpn_1x_coco_ref_mAP_s</c:v>
                </c:pt>
              </c:strCache>
            </c:strRef>
          </c:tx>
          <c:spPr>
            <a:ln w="2222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</a:ln>
              <a:effectLst/>
            </c:spPr>
          </c:marker>
          <c:cat>
            <c:numRef>
              <c:f>Sheet1!$B$17:$I$17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Sheet1!$B$18:$I$18</c:f>
              <c:numCache>
                <c:formatCode>General</c:formatCode>
                <c:ptCount val="8"/>
                <c:pt idx="0">
                  <c:v>0.183</c:v>
                </c:pt>
                <c:pt idx="1">
                  <c:v>0.20399999999999999</c:v>
                </c:pt>
                <c:pt idx="2">
                  <c:v>0.20300000000000001</c:v>
                </c:pt>
                <c:pt idx="3">
                  <c:v>0.21199999999999999</c:v>
                </c:pt>
                <c:pt idx="4">
                  <c:v>0.23799999999999999</c:v>
                </c:pt>
                <c:pt idx="5">
                  <c:v>0.24099999999999999</c:v>
                </c:pt>
                <c:pt idx="6">
                  <c:v>0.23899999999999999</c:v>
                </c:pt>
                <c:pt idx="7">
                  <c:v>0.24099999999999999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11-44D9-8E83-DCEAB7C1D905}"/>
            </c:ext>
          </c:extLst>
        </c:ser>
        <c:ser>
          <c:idx val="1"/>
          <c:order val="1"/>
          <c:tx>
            <c:strRef>
              <c:f>Sheet1!$A$19</c:f>
              <c:strCache>
                <c:ptCount val="1"/>
                <c:pt idx="0">
                  <c:v>tood_r50_fpn_1x_coco_nolayer_mAP_s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Sheet1!$B$17:$I$17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Sheet1!$B$19:$I$19</c:f>
              <c:numCache>
                <c:formatCode>General</c:formatCode>
                <c:ptCount val="8"/>
                <c:pt idx="0">
                  <c:v>0.19600000000000001</c:v>
                </c:pt>
                <c:pt idx="1">
                  <c:v>0.20300000000000001</c:v>
                </c:pt>
                <c:pt idx="2">
                  <c:v>0.20100000000000001</c:v>
                </c:pt>
                <c:pt idx="3">
                  <c:v>0.21299999999999999</c:v>
                </c:pt>
                <c:pt idx="4">
                  <c:v>0.24</c:v>
                </c:pt>
                <c:pt idx="5">
                  <c:v>0.245</c:v>
                </c:pt>
                <c:pt idx="6">
                  <c:v>0.248</c:v>
                </c:pt>
                <c:pt idx="7">
                  <c:v>0.248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11-44D9-8E83-DCEAB7C1D905}"/>
            </c:ext>
          </c:extLst>
        </c:ser>
        <c:ser>
          <c:idx val="2"/>
          <c:order val="2"/>
          <c:tx>
            <c:strRef>
              <c:f>Sheet1!$A$20</c:f>
              <c:strCache>
                <c:ptCount val="1"/>
                <c:pt idx="0">
                  <c:v>tood_r50_fpn_1x_coco_noadj_Map_s</c:v>
                </c:pt>
              </c:strCache>
            </c:strRef>
          </c:tx>
          <c:spPr>
            <a:ln w="2222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  <a:round/>
              </a:ln>
              <a:effectLst/>
            </c:spPr>
          </c:marker>
          <c:cat>
            <c:numRef>
              <c:f>Sheet1!$B$17:$I$17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Sheet1!$B$20:$I$20</c:f>
              <c:numCache>
                <c:formatCode>General</c:formatCode>
                <c:ptCount val="8"/>
                <c:pt idx="0">
                  <c:v>0.159</c:v>
                </c:pt>
                <c:pt idx="1">
                  <c:v>0.16</c:v>
                </c:pt>
                <c:pt idx="2">
                  <c:v>0.17399999999999999</c:v>
                </c:pt>
                <c:pt idx="3">
                  <c:v>0.17499999999999999</c:v>
                </c:pt>
                <c:pt idx="4">
                  <c:v>0.20499999999999999</c:v>
                </c:pt>
                <c:pt idx="5">
                  <c:v>0.20300000000000001</c:v>
                </c:pt>
                <c:pt idx="6">
                  <c:v>0.20599999999999999</c:v>
                </c:pt>
                <c:pt idx="7">
                  <c:v>0.20899999999999999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11-44D9-8E83-DCEAB7C1D9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6389648"/>
        <c:axId val="886393808"/>
      </c:lineChart>
      <c:catAx>
        <c:axId val="8863896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86393808"/>
        <c:crosses val="autoZero"/>
        <c:auto val="1"/>
        <c:lblAlgn val="ctr"/>
        <c:lblOffset val="100"/>
        <c:noMultiLvlLbl val="0"/>
      </c:catAx>
      <c:valAx>
        <c:axId val="886393808"/>
        <c:scaling>
          <c:orientation val="minMax"/>
          <c:max val="0.24800000000000003"/>
          <c:min val="0.15900000000000003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86389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MAP_L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Sheet1!$A$26</c:f>
              <c:strCache>
                <c:ptCount val="1"/>
                <c:pt idx="0">
                  <c:v>tood_r50_fpn_1x_coco_ref_mAP_l</c:v>
                </c:pt>
              </c:strCache>
            </c:strRef>
          </c:tx>
          <c:spPr>
            <a:ln w="2222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</a:ln>
              <a:effectLst/>
            </c:spPr>
          </c:marker>
          <c:cat>
            <c:numRef>
              <c:f>Sheet1!$B$25:$I$25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Sheet1!$B$26:$I$26</c:f>
              <c:numCache>
                <c:formatCode>General</c:formatCode>
                <c:ptCount val="8"/>
                <c:pt idx="0">
                  <c:v>0.44600000000000001</c:v>
                </c:pt>
                <c:pt idx="1">
                  <c:v>0.45700000000000002</c:v>
                </c:pt>
                <c:pt idx="2">
                  <c:v>0.47799999999999998</c:v>
                </c:pt>
                <c:pt idx="3">
                  <c:v>0.49</c:v>
                </c:pt>
                <c:pt idx="4">
                  <c:v>0.53700000000000003</c:v>
                </c:pt>
                <c:pt idx="5">
                  <c:v>0.54700000000000004</c:v>
                </c:pt>
                <c:pt idx="6">
                  <c:v>0.54800000000000004</c:v>
                </c:pt>
                <c:pt idx="7">
                  <c:v>0.55700000000000005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FC-4BB3-A378-170A16A6BD7C}"/>
            </c:ext>
          </c:extLst>
        </c:ser>
        <c:ser>
          <c:idx val="1"/>
          <c:order val="1"/>
          <c:tx>
            <c:strRef>
              <c:f>Sheet1!$A$27</c:f>
              <c:strCache>
                <c:ptCount val="1"/>
                <c:pt idx="0">
                  <c:v>tood_r50_fpn_1x_coco_nolayer_mAP_l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Sheet1!$B$25:$I$25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Sheet1!$B$27:$I$27</c:f>
              <c:numCache>
                <c:formatCode>General</c:formatCode>
                <c:ptCount val="8"/>
                <c:pt idx="0">
                  <c:v>0.44700000000000001</c:v>
                </c:pt>
                <c:pt idx="1">
                  <c:v>0.45400000000000001</c:v>
                </c:pt>
                <c:pt idx="2">
                  <c:v>0.46899999999999997</c:v>
                </c:pt>
                <c:pt idx="3">
                  <c:v>0.46700000000000003</c:v>
                </c:pt>
                <c:pt idx="4">
                  <c:v>0.53800000000000003</c:v>
                </c:pt>
                <c:pt idx="5">
                  <c:v>0.54400000000000004</c:v>
                </c:pt>
                <c:pt idx="6">
                  <c:v>0.54800000000000004</c:v>
                </c:pt>
                <c:pt idx="7">
                  <c:v>0.54800000000000004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0FC-4BB3-A378-170A16A6BD7C}"/>
            </c:ext>
          </c:extLst>
        </c:ser>
        <c:ser>
          <c:idx val="2"/>
          <c:order val="2"/>
          <c:tx>
            <c:strRef>
              <c:f>Sheet1!$A$28</c:f>
              <c:strCache>
                <c:ptCount val="1"/>
                <c:pt idx="0">
                  <c:v>tood_r50_fpn_1x_coco_noadj_mAP_l</c:v>
                </c:pt>
              </c:strCache>
            </c:strRef>
          </c:tx>
          <c:spPr>
            <a:ln w="2222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  <a:round/>
              </a:ln>
              <a:effectLst/>
            </c:spPr>
          </c:marker>
          <c:cat>
            <c:numRef>
              <c:f>Sheet1!$B$25:$I$25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Sheet1!$B$28:$I$28</c:f>
              <c:numCache>
                <c:formatCode>General</c:formatCode>
                <c:ptCount val="8"/>
                <c:pt idx="0">
                  <c:v>0.36899999999999999</c:v>
                </c:pt>
                <c:pt idx="1">
                  <c:v>0.38200000000000001</c:v>
                </c:pt>
                <c:pt idx="2">
                  <c:v>0.4</c:v>
                </c:pt>
                <c:pt idx="3">
                  <c:v>0.42199999999999999</c:v>
                </c:pt>
                <c:pt idx="4">
                  <c:v>0.47699999999999998</c:v>
                </c:pt>
                <c:pt idx="5">
                  <c:v>0.47699999999999998</c:v>
                </c:pt>
                <c:pt idx="6">
                  <c:v>0.48499999999999999</c:v>
                </c:pt>
                <c:pt idx="7">
                  <c:v>0.49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0FC-4BB3-A378-170A16A6BD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9687936"/>
        <c:axId val="919676704"/>
      </c:lineChart>
      <c:catAx>
        <c:axId val="919687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19676704"/>
        <c:crosses val="autoZero"/>
        <c:auto val="1"/>
        <c:lblAlgn val="ctr"/>
        <c:lblOffset val="100"/>
        <c:noMultiLvlLbl val="0"/>
      </c:catAx>
      <c:valAx>
        <c:axId val="919676704"/>
        <c:scaling>
          <c:orientation val="minMax"/>
          <c:max val="0.55700000000000005"/>
          <c:min val="0.3690000000000000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19687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FD877-191C-4A49-99D3-13413F9799AA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4146D-00E0-4F62-AEC2-A3489E0D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254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D689F19-3564-49F6-99D9-D5FF3AF8562F}"/>
              </a:ext>
            </a:extLst>
          </p:cNvPr>
          <p:cNvSpPr txBox="1"/>
          <p:nvPr/>
        </p:nvSpPr>
        <p:spPr>
          <a:xfrm>
            <a:off x="4248955" y="2359155"/>
            <a:ext cx="3694088" cy="1069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进展讨论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ED10BD-12E7-4A0B-99A8-94A0919ACC04}"/>
              </a:ext>
            </a:extLst>
          </p:cNvPr>
          <p:cNvSpPr txBox="1"/>
          <p:nvPr/>
        </p:nvSpPr>
        <p:spPr>
          <a:xfrm>
            <a:off x="3982279" y="4869160"/>
            <a:ext cx="422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18121598 </a:t>
            </a:r>
            <a:r>
              <a:rPr lang="zh-CN" altLang="en-US" dirty="0"/>
              <a:t>宋枭炜 计算机工程与科学学院</a:t>
            </a:r>
          </a:p>
        </p:txBody>
      </p:sp>
    </p:spTree>
    <p:extLst>
      <p:ext uri="{BB962C8B-B14F-4D97-AF65-F5344CB8AC3E}">
        <p14:creationId xmlns:p14="http://schemas.microsoft.com/office/powerpoint/2010/main" val="301338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6BE0A7-FA41-4B71-9B6B-C692822C475D}"/>
              </a:ext>
            </a:extLst>
          </p:cNvPr>
          <p:cNvSpPr txBox="1"/>
          <p:nvPr/>
        </p:nvSpPr>
        <p:spPr>
          <a:xfrm>
            <a:off x="263352" y="136049"/>
            <a:ext cx="162578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本周进度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716301-2FCA-4978-B8B6-3A7BE0277B34}"/>
              </a:ext>
            </a:extLst>
          </p:cNvPr>
          <p:cNvSpPr txBox="1"/>
          <p:nvPr/>
        </p:nvSpPr>
        <p:spPr>
          <a:xfrm>
            <a:off x="460884" y="1196752"/>
            <a:ext cx="11270232" cy="545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发现了原本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Distance_loss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梯度回传不了的问题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在原本的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Distance_loss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中，采用的是对同一个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gt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下的正样本点对求平均距离，但是正样本点对的坐标并不是预测头的输出，而是在正负样本分配策略下的一种采样，这种采样并不存在梯度，所以之前的训练中损失一直都处于震荡的状态。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解决思路：得到正样本点对后，并不直接计算他们在原图坐标下的距离，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而是先找到正样本点对已解码的四个回归值，这四个回归值可以构成一个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Bbox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计算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Bbox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中心点之间的距离。由于中心点距离的计算是由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head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输出（四个回归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值）得来的，从而梯度流可以得到回传。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与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DIOU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的相似性与不同点：发现上述解决思路与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DIOU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有些类似，因为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TOOD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原始论文中就已经用到了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GIOU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，在加入这个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loss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之后，就相当于也对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回归框的中心点也进行约束。与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DIOU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不同的是，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DIOU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是对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Bbox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GT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的中心点间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做约束，但是该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loss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是对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Bbox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的中心点之间做约束，所以该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loss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不一定会将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Bbox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的中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心点都集聚在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GT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中心，而是自由“聚类”。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E6A85A1-4F59-3808-71F5-4FF3F6C5BA48}"/>
              </a:ext>
            </a:extLst>
          </p:cNvPr>
          <p:cNvGrpSpPr/>
          <p:nvPr/>
        </p:nvGrpSpPr>
        <p:grpSpPr>
          <a:xfrm>
            <a:off x="8472264" y="2906720"/>
            <a:ext cx="3432349" cy="2041536"/>
            <a:chOff x="8472264" y="2906720"/>
            <a:chExt cx="3432349" cy="2041536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CA5B69B-CB6B-4DA3-8B03-1F27F47F23F7}"/>
                </a:ext>
              </a:extLst>
            </p:cNvPr>
            <p:cNvSpPr/>
            <p:nvPr/>
          </p:nvSpPr>
          <p:spPr>
            <a:xfrm>
              <a:off x="8616280" y="3068960"/>
              <a:ext cx="1152128" cy="1728192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13DDA8C-227F-4480-A312-6CE7D81799DA}"/>
                </a:ext>
              </a:extLst>
            </p:cNvPr>
            <p:cNvSpPr/>
            <p:nvPr/>
          </p:nvSpPr>
          <p:spPr>
            <a:xfrm>
              <a:off x="8832304" y="328498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932D83C-1B23-445F-8E9A-EF26306A4497}"/>
                </a:ext>
              </a:extLst>
            </p:cNvPr>
            <p:cNvGrpSpPr/>
            <p:nvPr/>
          </p:nvGrpSpPr>
          <p:grpSpPr>
            <a:xfrm>
              <a:off x="8472264" y="2906720"/>
              <a:ext cx="1080120" cy="1386376"/>
              <a:chOff x="8472264" y="2906720"/>
              <a:chExt cx="1080120" cy="1386376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E294DCD-B52B-40D5-9A60-BE57B2949E83}"/>
                  </a:ext>
                </a:extLst>
              </p:cNvPr>
              <p:cNvSpPr/>
              <p:nvPr/>
            </p:nvSpPr>
            <p:spPr>
              <a:xfrm>
                <a:off x="8472264" y="2911517"/>
                <a:ext cx="1080120" cy="1381579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F1292AAF-B10E-4506-B914-9D654E2302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72264" y="3307682"/>
                <a:ext cx="38289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F0FFC923-4907-4124-A7CA-A6787657F8FA}"/>
                  </a:ext>
                </a:extLst>
              </p:cNvPr>
              <p:cNvCxnSpPr>
                <a:cxnSpLocks/>
                <a:stCxn id="6" idx="2"/>
              </p:cNvCxnSpPr>
              <p:nvPr/>
            </p:nvCxnSpPr>
            <p:spPr>
              <a:xfrm>
                <a:off x="8832304" y="3307844"/>
                <a:ext cx="7200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B60DD4A9-F168-47AB-998D-670F9F598DA5}"/>
                  </a:ext>
                </a:extLst>
              </p:cNvPr>
              <p:cNvCxnSpPr>
                <a:cxnSpLocks/>
                <a:stCxn id="6" idx="4"/>
              </p:cNvCxnSpPr>
              <p:nvPr/>
            </p:nvCxnSpPr>
            <p:spPr>
              <a:xfrm flipH="1" flipV="1">
                <a:off x="8855163" y="2906720"/>
                <a:ext cx="1" cy="4239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39C224DE-3396-4B3E-8190-855D7B7B6F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55163" y="3299173"/>
                <a:ext cx="1" cy="993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63F2D1C9-BE41-4E5E-83A1-232B8A9469BF}"/>
                </a:ext>
              </a:extLst>
            </p:cNvPr>
            <p:cNvSpPr/>
            <p:nvPr/>
          </p:nvSpPr>
          <p:spPr>
            <a:xfrm>
              <a:off x="9480376" y="450912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F50C8B9D-9DBF-4119-99A2-BED0AFB4B5E1}"/>
                </a:ext>
              </a:extLst>
            </p:cNvPr>
            <p:cNvGrpSpPr/>
            <p:nvPr/>
          </p:nvGrpSpPr>
          <p:grpSpPr>
            <a:xfrm rot="10800000">
              <a:off x="8802853" y="3546405"/>
              <a:ext cx="1080120" cy="1386376"/>
              <a:chOff x="8472264" y="2906720"/>
              <a:chExt cx="1080120" cy="1386376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407CF31-77AD-43F2-B58F-8E11D8D38D08}"/>
                  </a:ext>
                </a:extLst>
              </p:cNvPr>
              <p:cNvSpPr/>
              <p:nvPr/>
            </p:nvSpPr>
            <p:spPr>
              <a:xfrm>
                <a:off x="8472264" y="2911517"/>
                <a:ext cx="1080120" cy="1381579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8C554CEF-E3B0-4C07-AC71-C98BF24939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72264" y="3307682"/>
                <a:ext cx="38289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F5022872-2FF5-47E5-8048-6F70AE7AA9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2304" y="3307844"/>
                <a:ext cx="7200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19384F1A-8D42-4238-9653-4F7E6705F6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855163" y="2906720"/>
                <a:ext cx="1" cy="4239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67C17E7D-8362-4606-B5ED-54980813C8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55163" y="3299173"/>
                <a:ext cx="1" cy="993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3432263E-681E-4B6B-B0F5-E9F6B1CD3528}"/>
                </a:ext>
              </a:extLst>
            </p:cNvPr>
            <p:cNvCxnSpPr/>
            <p:nvPr/>
          </p:nvCxnSpPr>
          <p:spPr>
            <a:xfrm>
              <a:off x="8855163" y="3307682"/>
              <a:ext cx="648072" cy="12242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C384F8E-6E8C-4B4F-B11E-B5DDC1B4F910}"/>
                </a:ext>
              </a:extLst>
            </p:cNvPr>
            <p:cNvSpPr/>
            <p:nvPr/>
          </p:nvSpPr>
          <p:spPr>
            <a:xfrm>
              <a:off x="10630320" y="3082388"/>
              <a:ext cx="1152128" cy="1728192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DC4A0A58-C58C-4492-BD22-F5A3C4965226}"/>
                </a:ext>
              </a:extLst>
            </p:cNvPr>
            <p:cNvSpPr/>
            <p:nvPr/>
          </p:nvSpPr>
          <p:spPr>
            <a:xfrm>
              <a:off x="10857305" y="32991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8DFEA4D9-3542-47EB-8AAF-76E882583E5D}"/>
                </a:ext>
              </a:extLst>
            </p:cNvPr>
            <p:cNvSpPr/>
            <p:nvPr/>
          </p:nvSpPr>
          <p:spPr>
            <a:xfrm>
              <a:off x="11500419" y="452784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113" name="组合 4112">
              <a:extLst>
                <a:ext uri="{FF2B5EF4-FFF2-40B4-BE49-F238E27FC236}">
                  <a16:creationId xmlns:a16="http://schemas.microsoft.com/office/drawing/2014/main" id="{EBAA8E2B-D24C-4F28-B95D-D1599DDD9181}"/>
                </a:ext>
              </a:extLst>
            </p:cNvPr>
            <p:cNvGrpSpPr/>
            <p:nvPr/>
          </p:nvGrpSpPr>
          <p:grpSpPr>
            <a:xfrm>
              <a:off x="10493904" y="2918136"/>
              <a:ext cx="1080120" cy="1386376"/>
              <a:chOff x="10493904" y="2918136"/>
              <a:chExt cx="1080120" cy="1386376"/>
            </a:xfrm>
          </p:grpSpPr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0B8BB311-CD74-42E6-891A-088C4DE37031}"/>
                  </a:ext>
                </a:extLst>
              </p:cNvPr>
              <p:cNvGrpSpPr/>
              <p:nvPr/>
            </p:nvGrpSpPr>
            <p:grpSpPr>
              <a:xfrm>
                <a:off x="10493904" y="2918136"/>
                <a:ext cx="1080120" cy="1386376"/>
                <a:chOff x="8472264" y="2906720"/>
                <a:chExt cx="1080120" cy="1386376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D8788FFC-BDEE-46A2-9ECA-8755247DF398}"/>
                    </a:ext>
                  </a:extLst>
                </p:cNvPr>
                <p:cNvSpPr/>
                <p:nvPr/>
              </p:nvSpPr>
              <p:spPr>
                <a:xfrm>
                  <a:off x="8472264" y="2911517"/>
                  <a:ext cx="1080120" cy="1381579"/>
                </a:xfrm>
                <a:prstGeom prst="rect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7" name="直接箭头连接符 46">
                  <a:extLst>
                    <a:ext uri="{FF2B5EF4-FFF2-40B4-BE49-F238E27FC236}">
                      <a16:creationId xmlns:a16="http://schemas.microsoft.com/office/drawing/2014/main" id="{2418783C-BF75-4E15-8F31-D5243952EB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72264" y="3307682"/>
                  <a:ext cx="38289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箭头连接符 47">
                  <a:extLst>
                    <a:ext uri="{FF2B5EF4-FFF2-40B4-BE49-F238E27FC236}">
                      <a16:creationId xmlns:a16="http://schemas.microsoft.com/office/drawing/2014/main" id="{4AF62D39-C4F4-4043-8CDD-FC23B53B96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304" y="3307844"/>
                  <a:ext cx="72008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箭头连接符 48">
                  <a:extLst>
                    <a:ext uri="{FF2B5EF4-FFF2-40B4-BE49-F238E27FC236}">
                      <a16:creationId xmlns:a16="http://schemas.microsoft.com/office/drawing/2014/main" id="{DB6282FF-A1B9-44E9-A0A8-F7671C9DA6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855163" y="2906720"/>
                  <a:ext cx="1" cy="4239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箭头连接符 49">
                  <a:extLst>
                    <a:ext uri="{FF2B5EF4-FFF2-40B4-BE49-F238E27FC236}">
                      <a16:creationId xmlns:a16="http://schemas.microsoft.com/office/drawing/2014/main" id="{8030A724-8436-47A2-965A-77B4772DAF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855163" y="3299173"/>
                  <a:ext cx="1" cy="99392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D51C60C6-A17C-43AD-A5CA-B44D3F55478D}"/>
                  </a:ext>
                </a:extLst>
              </p:cNvPr>
              <p:cNvSpPr/>
              <p:nvPr/>
            </p:nvSpPr>
            <p:spPr>
              <a:xfrm>
                <a:off x="11015530" y="361372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FDDF723D-18DF-47EA-AC9E-C48BC2A1AA11}"/>
                  </a:ext>
                </a:extLst>
              </p:cNvPr>
              <p:cNvCxnSpPr>
                <a:cxnSpLocks/>
                <a:stCxn id="53" idx="4"/>
                <a:endCxn id="46" idx="0"/>
              </p:cNvCxnSpPr>
              <p:nvPr/>
            </p:nvCxnSpPr>
            <p:spPr>
              <a:xfrm flipH="1" flipV="1">
                <a:off x="11033964" y="2922933"/>
                <a:ext cx="4426" cy="7365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B7E1F5DB-8440-4474-924E-344F5CB87629}"/>
                  </a:ext>
                </a:extLst>
              </p:cNvPr>
              <p:cNvCxnSpPr>
                <a:cxnSpLocks/>
                <a:stCxn id="53" idx="2"/>
              </p:cNvCxnSpPr>
              <p:nvPr/>
            </p:nvCxnSpPr>
            <p:spPr>
              <a:xfrm flipV="1">
                <a:off x="11015530" y="3630367"/>
                <a:ext cx="557034" cy="62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7839249A-3563-4B98-8D10-C358787048F4}"/>
                  </a:ext>
                </a:extLst>
              </p:cNvPr>
              <p:cNvCxnSpPr>
                <a:cxnSpLocks/>
                <a:stCxn id="53" idx="6"/>
              </p:cNvCxnSpPr>
              <p:nvPr/>
            </p:nvCxnSpPr>
            <p:spPr>
              <a:xfrm flipH="1">
                <a:off x="10493904" y="3636582"/>
                <a:ext cx="567345" cy="51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>
                <a:extLst>
                  <a:ext uri="{FF2B5EF4-FFF2-40B4-BE49-F238E27FC236}">
                    <a16:creationId xmlns:a16="http://schemas.microsoft.com/office/drawing/2014/main" id="{7BE87B94-FBEA-4C87-A65C-0C2A26C7B2FB}"/>
                  </a:ext>
                </a:extLst>
              </p:cNvPr>
              <p:cNvCxnSpPr>
                <a:cxnSpLocks/>
                <a:stCxn id="53" idx="0"/>
              </p:cNvCxnSpPr>
              <p:nvPr/>
            </p:nvCxnSpPr>
            <p:spPr>
              <a:xfrm>
                <a:off x="11038390" y="3613722"/>
                <a:ext cx="715" cy="6907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38B39880-F7C8-4F85-BC5C-5FB88CE5B987}"/>
                </a:ext>
              </a:extLst>
            </p:cNvPr>
            <p:cNvGrpSpPr/>
            <p:nvPr/>
          </p:nvGrpSpPr>
          <p:grpSpPr>
            <a:xfrm rot="10800000">
              <a:off x="10824493" y="3561880"/>
              <a:ext cx="1080120" cy="1386376"/>
              <a:chOff x="10493904" y="2918136"/>
              <a:chExt cx="1080120" cy="1386376"/>
            </a:xfrm>
          </p:grpSpPr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B0D9F0AE-4681-48BF-9D65-B08057E69F90}"/>
                  </a:ext>
                </a:extLst>
              </p:cNvPr>
              <p:cNvGrpSpPr/>
              <p:nvPr/>
            </p:nvGrpSpPr>
            <p:grpSpPr>
              <a:xfrm>
                <a:off x="10493904" y="2918136"/>
                <a:ext cx="1080120" cy="1386376"/>
                <a:chOff x="8472264" y="2906720"/>
                <a:chExt cx="1080120" cy="1386376"/>
              </a:xfrm>
            </p:grpSpPr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8521DEC6-8A26-48DD-BDBF-86969FD3278E}"/>
                    </a:ext>
                  </a:extLst>
                </p:cNvPr>
                <p:cNvSpPr/>
                <p:nvPr/>
              </p:nvSpPr>
              <p:spPr>
                <a:xfrm>
                  <a:off x="8472264" y="2911517"/>
                  <a:ext cx="1080120" cy="1381579"/>
                </a:xfrm>
                <a:prstGeom prst="rect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92" name="直接箭头连接符 91">
                  <a:extLst>
                    <a:ext uri="{FF2B5EF4-FFF2-40B4-BE49-F238E27FC236}">
                      <a16:creationId xmlns:a16="http://schemas.microsoft.com/office/drawing/2014/main" id="{0701333F-7CD6-423C-9BBB-FB3AB08094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72264" y="3307682"/>
                  <a:ext cx="38289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箭头连接符 92">
                  <a:extLst>
                    <a:ext uri="{FF2B5EF4-FFF2-40B4-BE49-F238E27FC236}">
                      <a16:creationId xmlns:a16="http://schemas.microsoft.com/office/drawing/2014/main" id="{D93E40E1-3DE9-4D1F-96B1-5FE6FA4A29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304" y="3307844"/>
                  <a:ext cx="72008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箭头连接符 93">
                  <a:extLst>
                    <a:ext uri="{FF2B5EF4-FFF2-40B4-BE49-F238E27FC236}">
                      <a16:creationId xmlns:a16="http://schemas.microsoft.com/office/drawing/2014/main" id="{E0922901-1B86-4C32-A0C3-CC29B576C6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855163" y="2906720"/>
                  <a:ext cx="1" cy="4239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箭头连接符 94">
                  <a:extLst>
                    <a:ext uri="{FF2B5EF4-FFF2-40B4-BE49-F238E27FC236}">
                      <a16:creationId xmlns:a16="http://schemas.microsoft.com/office/drawing/2014/main" id="{BECC0CD1-07E5-4E69-B411-CBEC4ECE66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855163" y="3299173"/>
                  <a:ext cx="1" cy="99392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B7C8BC5F-6082-4950-817E-C81F241FB95C}"/>
                  </a:ext>
                </a:extLst>
              </p:cNvPr>
              <p:cNvSpPr/>
              <p:nvPr/>
            </p:nvSpPr>
            <p:spPr>
              <a:xfrm>
                <a:off x="11015530" y="361372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7" name="直接箭头连接符 86">
                <a:extLst>
                  <a:ext uri="{FF2B5EF4-FFF2-40B4-BE49-F238E27FC236}">
                    <a16:creationId xmlns:a16="http://schemas.microsoft.com/office/drawing/2014/main" id="{4639CD57-8CAA-4B0C-AF56-7CD921D509B2}"/>
                  </a:ext>
                </a:extLst>
              </p:cNvPr>
              <p:cNvCxnSpPr>
                <a:cxnSpLocks/>
                <a:stCxn id="86" idx="4"/>
                <a:endCxn id="91" idx="0"/>
              </p:cNvCxnSpPr>
              <p:nvPr/>
            </p:nvCxnSpPr>
            <p:spPr>
              <a:xfrm flipH="1" flipV="1">
                <a:off x="11033964" y="2922933"/>
                <a:ext cx="4426" cy="7365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>
                <a:extLst>
                  <a:ext uri="{FF2B5EF4-FFF2-40B4-BE49-F238E27FC236}">
                    <a16:creationId xmlns:a16="http://schemas.microsoft.com/office/drawing/2014/main" id="{8BD7F49C-99D7-40E5-84C3-8A8EE6BACC89}"/>
                  </a:ext>
                </a:extLst>
              </p:cNvPr>
              <p:cNvCxnSpPr>
                <a:cxnSpLocks/>
                <a:stCxn id="86" idx="2"/>
              </p:cNvCxnSpPr>
              <p:nvPr/>
            </p:nvCxnSpPr>
            <p:spPr>
              <a:xfrm flipV="1">
                <a:off x="11015530" y="3630367"/>
                <a:ext cx="557034" cy="62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>
                <a:extLst>
                  <a:ext uri="{FF2B5EF4-FFF2-40B4-BE49-F238E27FC236}">
                    <a16:creationId xmlns:a16="http://schemas.microsoft.com/office/drawing/2014/main" id="{CC77EFE8-E3D4-47F1-B018-57A4ECDB7C06}"/>
                  </a:ext>
                </a:extLst>
              </p:cNvPr>
              <p:cNvCxnSpPr>
                <a:cxnSpLocks/>
                <a:stCxn id="86" idx="6"/>
              </p:cNvCxnSpPr>
              <p:nvPr/>
            </p:nvCxnSpPr>
            <p:spPr>
              <a:xfrm flipH="1">
                <a:off x="10493904" y="3636582"/>
                <a:ext cx="567345" cy="51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>
                <a:extLst>
                  <a:ext uri="{FF2B5EF4-FFF2-40B4-BE49-F238E27FC236}">
                    <a16:creationId xmlns:a16="http://schemas.microsoft.com/office/drawing/2014/main" id="{907F27F0-508C-4B67-96CB-9A026B24AEFD}"/>
                  </a:ext>
                </a:extLst>
              </p:cNvPr>
              <p:cNvCxnSpPr>
                <a:cxnSpLocks/>
                <a:stCxn id="86" idx="0"/>
              </p:cNvCxnSpPr>
              <p:nvPr/>
            </p:nvCxnSpPr>
            <p:spPr>
              <a:xfrm>
                <a:off x="11038390" y="3613722"/>
                <a:ext cx="715" cy="6907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4115" name="直接箭头连接符 4114">
              <a:extLst>
                <a:ext uri="{FF2B5EF4-FFF2-40B4-BE49-F238E27FC236}">
                  <a16:creationId xmlns:a16="http://schemas.microsoft.com/office/drawing/2014/main" id="{57532E13-AD8F-498A-B8DB-D8240EFEFF40}"/>
                </a:ext>
              </a:extLst>
            </p:cNvPr>
            <p:cNvCxnSpPr>
              <a:cxnSpLocks/>
              <a:endCxn id="86" idx="1"/>
            </p:cNvCxnSpPr>
            <p:nvPr/>
          </p:nvCxnSpPr>
          <p:spPr>
            <a:xfrm>
              <a:off x="11033964" y="3639175"/>
              <a:ext cx="342328" cy="60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9259DF-60FF-4681-98DF-6F835089E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131" y="5121370"/>
            <a:ext cx="1572047" cy="117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7" name="AutoShape 4" descr="[公式]">
            <a:extLst>
              <a:ext uri="{FF2B5EF4-FFF2-40B4-BE49-F238E27FC236}">
                <a16:creationId xmlns:a16="http://schemas.microsoft.com/office/drawing/2014/main" id="{7A539936-0E93-4FF8-B8C1-6DFCE4433D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119" name="图片 4118">
            <a:extLst>
              <a:ext uri="{FF2B5EF4-FFF2-40B4-BE49-F238E27FC236}">
                <a16:creationId xmlns:a16="http://schemas.microsoft.com/office/drawing/2014/main" id="{E24B6D2F-E9E5-4BF6-8CB5-C76382010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8147" y="6256604"/>
            <a:ext cx="2105619" cy="56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5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6BE0A7-FA41-4B71-9B6B-C692822C475D}"/>
              </a:ext>
            </a:extLst>
          </p:cNvPr>
          <p:cNvSpPr txBox="1"/>
          <p:nvPr/>
        </p:nvSpPr>
        <p:spPr>
          <a:xfrm>
            <a:off x="263352" y="136049"/>
            <a:ext cx="162578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本周进度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716301-2FCA-4978-B8B6-3A7BE0277B34}"/>
              </a:ext>
            </a:extLst>
          </p:cNvPr>
          <p:cNvSpPr txBox="1"/>
          <p:nvPr/>
        </p:nvSpPr>
        <p:spPr>
          <a:xfrm>
            <a:off x="460884" y="1196752"/>
            <a:ext cx="11270232" cy="337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2. 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改进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Distance_loss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后的代码实现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）将同一个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batch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下所有的正样本点按类别分组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索引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，得到一个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List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）将分组后的同一组的正样本点对计算回归框中心点，送入之前所写的距离运算函数计算距离，同时计算对应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GT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的对角线长度，用这个长度除上述计算得到的距离，使其满足层次要求（取代了之前用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stride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的方法），最后用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sigmoid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做归一化，得到最终结果。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8D5EFA-23BB-4EB1-B898-71B65B751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2063171"/>
            <a:ext cx="5438524" cy="12241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978D9D6-5448-41EC-BAFE-280B96592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24" y="4567575"/>
            <a:ext cx="5904656" cy="225696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0C14113-9C61-4D33-BD72-0F246C71A7BA}"/>
              </a:ext>
            </a:extLst>
          </p:cNvPr>
          <p:cNvSpPr/>
          <p:nvPr/>
        </p:nvSpPr>
        <p:spPr>
          <a:xfrm>
            <a:off x="1271464" y="5301208"/>
            <a:ext cx="5544616" cy="3600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6FD9022-2AF2-4DE8-892B-9432865A2D1B}"/>
              </a:ext>
            </a:extLst>
          </p:cNvPr>
          <p:cNvSpPr/>
          <p:nvPr/>
        </p:nvSpPr>
        <p:spPr>
          <a:xfrm>
            <a:off x="1271464" y="6658130"/>
            <a:ext cx="5078484" cy="1663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74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6BE0A7-FA41-4B71-9B6B-C692822C475D}"/>
              </a:ext>
            </a:extLst>
          </p:cNvPr>
          <p:cNvSpPr txBox="1"/>
          <p:nvPr/>
        </p:nvSpPr>
        <p:spPr>
          <a:xfrm>
            <a:off x="263352" y="136049"/>
            <a:ext cx="162578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本周进度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716301-2FCA-4978-B8B6-3A7BE0277B34}"/>
              </a:ext>
            </a:extLst>
          </p:cNvPr>
          <p:cNvSpPr txBox="1"/>
          <p:nvPr/>
        </p:nvSpPr>
        <p:spPr>
          <a:xfrm>
            <a:off x="460884" y="1196752"/>
            <a:ext cx="11270232" cy="337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3.  Debug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遇到的问题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目前代码遇到了下述报错：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若不运行该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loss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，或者将该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loss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返回值规定为常量，比如直接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return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报错都不出现，所以初步判断返回值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存在问题，具体原因还在分析中。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D74DA0-628F-4F30-B5B7-7D6D44570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08" y="1072137"/>
            <a:ext cx="7650585" cy="33909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B8034A9-4E7C-4E27-9428-E5735DA80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720" y="4559214"/>
            <a:ext cx="8442673" cy="21093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59C0EB3-6606-4350-8B68-A084C19D6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854" y="2924944"/>
            <a:ext cx="3238781" cy="1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1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6BE0A7-FA41-4B71-9B6B-C692822C475D}"/>
              </a:ext>
            </a:extLst>
          </p:cNvPr>
          <p:cNvSpPr txBox="1"/>
          <p:nvPr/>
        </p:nvSpPr>
        <p:spPr>
          <a:xfrm>
            <a:off x="263352" y="136049"/>
            <a:ext cx="162578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本周进度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716301-2FCA-4978-B8B6-3A7BE0277B34}"/>
              </a:ext>
            </a:extLst>
          </p:cNvPr>
          <p:cNvSpPr txBox="1"/>
          <p:nvPr/>
        </p:nvSpPr>
        <p:spPr>
          <a:xfrm>
            <a:off x="460884" y="1196752"/>
            <a:ext cx="11270232" cy="468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4. 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对原论文中的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layer_attention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做了消融实验，并与之前的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adj_subnetwork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消融实验对比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DCC71E66-A1ED-4780-9C2C-B9AB6C3421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9820555"/>
              </p:ext>
            </p:extLst>
          </p:nvPr>
        </p:nvGraphicFramePr>
        <p:xfrm>
          <a:off x="460884" y="166199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02166BC8-A921-40DB-9AE0-E8451E71BE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586153"/>
              </p:ext>
            </p:extLst>
          </p:nvPr>
        </p:nvGraphicFramePr>
        <p:xfrm>
          <a:off x="5087888" y="1641814"/>
          <a:ext cx="50825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61AD11F4-7918-4479-B3DE-950DCDC1A6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5542132"/>
              </p:ext>
            </p:extLst>
          </p:nvPr>
        </p:nvGraphicFramePr>
        <p:xfrm>
          <a:off x="593528" y="4074884"/>
          <a:ext cx="52197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F73F615A-4ABC-4D48-B635-A61CCF9FB6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8034848"/>
              </p:ext>
            </p:extLst>
          </p:nvPr>
        </p:nvGraphicFramePr>
        <p:xfrm>
          <a:off x="5911512" y="4114800"/>
          <a:ext cx="518922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513169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6BE0A7-FA41-4B71-9B6B-C692822C475D}"/>
              </a:ext>
            </a:extLst>
          </p:cNvPr>
          <p:cNvSpPr txBox="1"/>
          <p:nvPr/>
        </p:nvSpPr>
        <p:spPr>
          <a:xfrm>
            <a:off x="263352" y="136049"/>
            <a:ext cx="162578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下周计划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716301-2FCA-4978-B8B6-3A7BE0277B34}"/>
              </a:ext>
            </a:extLst>
          </p:cNvPr>
          <p:cNvSpPr txBox="1"/>
          <p:nvPr/>
        </p:nvSpPr>
        <p:spPr>
          <a:xfrm>
            <a:off x="460884" y="1196752"/>
            <a:ext cx="11270232" cy="2545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1.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找到报错的原因，使得改进的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Distance_loss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成功训练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2.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进行下一步优化方向的实践：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）对预测头做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refinement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，即预测两次，优化框质量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）在网络中预测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iou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指标，并用预测的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iou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替代原始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metric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中的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iou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，在定位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loss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中拉近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iou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和预测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iou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的分布，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nms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采用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iou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做分数排序。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3. 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做原始论文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stack_convs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的消融实验（删去堆叠卷积层对性能的影响）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8140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696DB7B-C49C-4FE0-982C-3D1116FE0814}"/>
              </a:ext>
            </a:extLst>
          </p:cNvPr>
          <p:cNvSpPr txBox="1"/>
          <p:nvPr/>
        </p:nvSpPr>
        <p:spPr>
          <a:xfrm>
            <a:off x="4439816" y="2921168"/>
            <a:ext cx="4573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6768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3968</TotalTime>
  <Words>576</Words>
  <Application>Microsoft Office PowerPoint</Application>
  <PresentationFormat>宽屏</PresentationFormat>
  <Paragraphs>42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华文仿宋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宋枭炜</dc:creator>
  <cp:keywords>http:/www.ypppt.com</cp:keywords>
  <dc:description>http://www.ypppt.com/</dc:description>
  <cp:lastModifiedBy>宋 枭炜</cp:lastModifiedBy>
  <cp:revision>131</cp:revision>
  <dcterms:created xsi:type="dcterms:W3CDTF">2015-06-04T10:33:32Z</dcterms:created>
  <dcterms:modified xsi:type="dcterms:W3CDTF">2022-05-23T10:30:06Z</dcterms:modified>
</cp:coreProperties>
</file>