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60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7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6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>
      <p:cViewPr varScale="1">
        <p:scale>
          <a:sx n="122" d="100"/>
          <a:sy n="122" d="100"/>
        </p:scale>
        <p:origin x="226" y="96"/>
      </p:cViewPr>
      <p:guideLst>
        <p:guide orient="horz" pos="2160"/>
        <p:guide pos="361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FD877-191C-4A49-99D3-13413F9799AA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4146D-00E0-4F62-AEC2-A3489E0D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254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.png"/><Relationship Id="rId7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28.png"/><Relationship Id="rId9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D689F19-3564-49F6-99D9-D5FF3AF8562F}"/>
              </a:ext>
            </a:extLst>
          </p:cNvPr>
          <p:cNvSpPr txBox="1"/>
          <p:nvPr/>
        </p:nvSpPr>
        <p:spPr>
          <a:xfrm>
            <a:off x="4248955" y="2359155"/>
            <a:ext cx="3694088" cy="1069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进展讨论</a:t>
            </a: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ED10BD-12E7-4A0B-99A8-94A0919ACC04}"/>
              </a:ext>
            </a:extLst>
          </p:cNvPr>
          <p:cNvSpPr txBox="1"/>
          <p:nvPr/>
        </p:nvSpPr>
        <p:spPr>
          <a:xfrm>
            <a:off x="3982279" y="4869160"/>
            <a:ext cx="422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18121598 </a:t>
            </a:r>
            <a:r>
              <a:rPr lang="zh-CN" altLang="en-US" dirty="0"/>
              <a:t>宋枭炜 计算机工程与科学学院</a:t>
            </a:r>
          </a:p>
        </p:txBody>
      </p:sp>
    </p:spTree>
    <p:extLst>
      <p:ext uri="{BB962C8B-B14F-4D97-AF65-F5344CB8AC3E}">
        <p14:creationId xmlns:p14="http://schemas.microsoft.com/office/powerpoint/2010/main" val="3013387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3D2229A-0266-46F4-B111-6440CD3ADC8C}"/>
              </a:ext>
            </a:extLst>
          </p:cNvPr>
          <p:cNvSpPr txBox="1"/>
          <p:nvPr/>
        </p:nvSpPr>
        <p:spPr>
          <a:xfrm>
            <a:off x="298376" y="32970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代码理解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F571E5-3B72-4B51-AEE9-36FA60AB5F25}"/>
              </a:ext>
            </a:extLst>
          </p:cNvPr>
          <p:cNvSpPr txBox="1"/>
          <p:nvPr/>
        </p:nvSpPr>
        <p:spPr>
          <a:xfrm>
            <a:off x="407368" y="1268760"/>
            <a:ext cx="2740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Model head</a:t>
            </a:r>
            <a:r>
              <a:rPr lang="zh-CN" altLang="en-US" dirty="0"/>
              <a:t>（</a:t>
            </a:r>
            <a:r>
              <a:rPr lang="en-US" altLang="zh-CN" dirty="0" err="1"/>
              <a:t>tood</a:t>
            </a:r>
            <a:r>
              <a:rPr lang="en-US" altLang="zh-CN" dirty="0"/>
              <a:t> head</a:t>
            </a:r>
            <a:r>
              <a:rPr lang="zh-CN" altLang="en-US" dirty="0"/>
              <a:t>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74534E9-99F0-4882-B190-DC6EDCBA7A96}"/>
              </a:ext>
            </a:extLst>
          </p:cNvPr>
          <p:cNvSpPr txBox="1"/>
          <p:nvPr/>
        </p:nvSpPr>
        <p:spPr>
          <a:xfrm>
            <a:off x="407368" y="1906737"/>
            <a:ext cx="5049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Mmdet/models/dense_head/anchor_head.py  </a:t>
            </a:r>
            <a:r>
              <a:rPr lang="en-US" altLang="zh-CN" sz="1600" dirty="0" err="1"/>
              <a:t>get_anchor</a:t>
            </a:r>
            <a:endParaRPr lang="en-US" altLang="zh-CN" sz="16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169FE6-F9C0-4124-BD93-B73F2C6AC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5237" y="1074641"/>
            <a:ext cx="2911092" cy="19280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C51238D-D3A2-4601-A13C-7E726E9C9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6050" y="3717032"/>
            <a:ext cx="3309466" cy="16614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778B90-A478-4FC2-9EA9-BB23CDF29C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464" y="2245291"/>
            <a:ext cx="4543417" cy="445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68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3D2229A-0266-46F4-B111-6440CD3ADC8C}"/>
              </a:ext>
            </a:extLst>
          </p:cNvPr>
          <p:cNvSpPr txBox="1"/>
          <p:nvPr/>
        </p:nvSpPr>
        <p:spPr>
          <a:xfrm>
            <a:off x="298376" y="32970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代码理解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F571E5-3B72-4B51-AEE9-36FA60AB5F25}"/>
              </a:ext>
            </a:extLst>
          </p:cNvPr>
          <p:cNvSpPr txBox="1"/>
          <p:nvPr/>
        </p:nvSpPr>
        <p:spPr>
          <a:xfrm>
            <a:off x="407368" y="1268760"/>
            <a:ext cx="2740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Model head</a:t>
            </a:r>
            <a:r>
              <a:rPr lang="zh-CN" altLang="en-US" dirty="0"/>
              <a:t>（</a:t>
            </a:r>
            <a:r>
              <a:rPr lang="en-US" altLang="zh-CN" dirty="0" err="1"/>
              <a:t>tood</a:t>
            </a:r>
            <a:r>
              <a:rPr lang="en-US" altLang="zh-CN" dirty="0"/>
              <a:t> head</a:t>
            </a:r>
            <a:r>
              <a:rPr lang="zh-CN" altLang="en-US" dirty="0"/>
              <a:t>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74534E9-99F0-4882-B190-DC6EDCBA7A96}"/>
              </a:ext>
            </a:extLst>
          </p:cNvPr>
          <p:cNvSpPr txBox="1"/>
          <p:nvPr/>
        </p:nvSpPr>
        <p:spPr>
          <a:xfrm>
            <a:off x="407368" y="1906737"/>
            <a:ext cx="6315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Mmdet/models/dense_head/anchor_head.py | tood_head.py  </a:t>
            </a:r>
            <a:r>
              <a:rPr lang="en-US" altLang="zh-CN" sz="1600" dirty="0" err="1"/>
              <a:t>get_target</a:t>
            </a:r>
            <a:endParaRPr lang="en-US" altLang="zh-CN" sz="16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169FE6-F9C0-4124-BD93-B73F2C6AC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5237" y="1074641"/>
            <a:ext cx="2911092" cy="19280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C51238D-D3A2-4601-A13C-7E726E9C9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6050" y="3717032"/>
            <a:ext cx="3309466" cy="16614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2A2E4F6-CB71-40DE-AF38-23B64BF4C8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416" y="2245291"/>
            <a:ext cx="3829399" cy="41827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0DC3764-CB20-4561-B54F-5E190168D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7034" y="2479693"/>
            <a:ext cx="3584513" cy="17872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8D555AA-467F-4875-8069-BF08ECCD50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6759" y="4368087"/>
            <a:ext cx="3605062" cy="174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07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3D2229A-0266-46F4-B111-6440CD3ADC8C}"/>
              </a:ext>
            </a:extLst>
          </p:cNvPr>
          <p:cNvSpPr txBox="1"/>
          <p:nvPr/>
        </p:nvSpPr>
        <p:spPr>
          <a:xfrm>
            <a:off x="298376" y="32970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代码理解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F571E5-3B72-4B51-AEE9-36FA60AB5F25}"/>
              </a:ext>
            </a:extLst>
          </p:cNvPr>
          <p:cNvSpPr txBox="1"/>
          <p:nvPr/>
        </p:nvSpPr>
        <p:spPr>
          <a:xfrm>
            <a:off x="407368" y="1268760"/>
            <a:ext cx="2740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Model head</a:t>
            </a:r>
            <a:r>
              <a:rPr lang="zh-CN" altLang="en-US" dirty="0"/>
              <a:t>（</a:t>
            </a:r>
            <a:r>
              <a:rPr lang="en-US" altLang="zh-CN" dirty="0" err="1"/>
              <a:t>tood</a:t>
            </a:r>
            <a:r>
              <a:rPr lang="en-US" altLang="zh-CN" dirty="0"/>
              <a:t> head</a:t>
            </a:r>
            <a:r>
              <a:rPr lang="zh-CN" altLang="en-US" dirty="0"/>
              <a:t>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74534E9-99F0-4882-B190-DC6EDCBA7A96}"/>
              </a:ext>
            </a:extLst>
          </p:cNvPr>
          <p:cNvSpPr txBox="1"/>
          <p:nvPr/>
        </p:nvSpPr>
        <p:spPr>
          <a:xfrm>
            <a:off x="407368" y="1906737"/>
            <a:ext cx="577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Mmdet/models/dense_head/tood_head.py  loss | </a:t>
            </a:r>
            <a:r>
              <a:rPr lang="en-US" altLang="zh-CN" sz="1600" dirty="0" err="1"/>
              <a:t>loss_single</a:t>
            </a:r>
            <a:r>
              <a:rPr lang="en-US" altLang="zh-CN" sz="1600" dirty="0"/>
              <a:t> </a:t>
            </a:r>
            <a:r>
              <a:rPr lang="zh-CN" altLang="en-US" sz="1600" dirty="0"/>
              <a:t>函数</a:t>
            </a:r>
            <a:endParaRPr lang="en-US" altLang="zh-CN" sz="16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169FE6-F9C0-4124-BD93-B73F2C6AC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5237" y="1074641"/>
            <a:ext cx="2911092" cy="19280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C51238D-D3A2-4601-A13C-7E726E9C9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6050" y="3717032"/>
            <a:ext cx="3309466" cy="166140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CD77E22-BAA8-458F-B21E-25C51B8180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76" y="2348880"/>
            <a:ext cx="3825572" cy="176037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F7BA7F9-3892-4A2E-8A68-644284204C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376" y="4365104"/>
            <a:ext cx="3828784" cy="208439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28632F2-636D-4C48-838C-D07060364C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7497" y="2348880"/>
            <a:ext cx="4275190" cy="99068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B93D99D-3F01-44C0-B4BE-F742515B65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7497" y="3518435"/>
            <a:ext cx="2187130" cy="96020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C1A377A-0D0D-4F1D-B89C-AD1EB54460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97497" y="4547734"/>
            <a:ext cx="3673158" cy="219475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54A1623A-8EF0-417F-9D9C-196F82C8B6A4}"/>
              </a:ext>
            </a:extLst>
          </p:cNvPr>
          <p:cNvSpPr txBox="1"/>
          <p:nvPr/>
        </p:nvSpPr>
        <p:spPr>
          <a:xfrm>
            <a:off x="8168546" y="6376239"/>
            <a:ext cx="1124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Config</a:t>
            </a:r>
            <a:r>
              <a:rPr lang="zh-CN" altLang="en-US" sz="1600" dirty="0"/>
              <a:t>文件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468938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3D2229A-0266-46F4-B111-6440CD3ADC8C}"/>
              </a:ext>
            </a:extLst>
          </p:cNvPr>
          <p:cNvSpPr txBox="1"/>
          <p:nvPr/>
        </p:nvSpPr>
        <p:spPr>
          <a:xfrm>
            <a:off x="298376" y="32970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代码理解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F571E5-3B72-4B51-AEE9-36FA60AB5F25}"/>
              </a:ext>
            </a:extLst>
          </p:cNvPr>
          <p:cNvSpPr txBox="1"/>
          <p:nvPr/>
        </p:nvSpPr>
        <p:spPr>
          <a:xfrm>
            <a:off x="407368" y="1268760"/>
            <a:ext cx="2740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Model head</a:t>
            </a:r>
            <a:r>
              <a:rPr lang="zh-CN" altLang="en-US" dirty="0"/>
              <a:t>（</a:t>
            </a:r>
            <a:r>
              <a:rPr lang="en-US" altLang="zh-CN" dirty="0" err="1"/>
              <a:t>tood</a:t>
            </a:r>
            <a:r>
              <a:rPr lang="en-US" altLang="zh-CN" dirty="0"/>
              <a:t> head</a:t>
            </a:r>
            <a:r>
              <a:rPr lang="zh-CN" altLang="en-US" dirty="0"/>
              <a:t>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74534E9-99F0-4882-B190-DC6EDCBA7A96}"/>
              </a:ext>
            </a:extLst>
          </p:cNvPr>
          <p:cNvSpPr txBox="1"/>
          <p:nvPr/>
        </p:nvSpPr>
        <p:spPr>
          <a:xfrm>
            <a:off x="407368" y="1906737"/>
            <a:ext cx="6228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Mmdet/models/loss/task_aligned_focal_loss.py  </a:t>
            </a:r>
            <a:r>
              <a:rPr lang="en-US" altLang="zh-CN" sz="1600" dirty="0" err="1"/>
              <a:t>task_aligned_focal_loss</a:t>
            </a:r>
            <a:endParaRPr lang="en-US" altLang="zh-CN" sz="16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169FE6-F9C0-4124-BD93-B73F2C6AC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5237" y="1074641"/>
            <a:ext cx="2911092" cy="19280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C51238D-D3A2-4601-A13C-7E726E9C9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6050" y="3717032"/>
            <a:ext cx="3309466" cy="16614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3CE7F26-CFBC-43F6-9077-7C68B0F92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986" y="2562574"/>
            <a:ext cx="2670487" cy="9932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6910CCC-BF45-4632-9AC0-F42AAAA2AE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986" y="3721993"/>
            <a:ext cx="6720142" cy="27989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D7497C7-886D-48BA-80D5-D0D7125A05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7538" y="2251732"/>
            <a:ext cx="4023709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395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3D2229A-0266-46F4-B111-6440CD3ADC8C}"/>
              </a:ext>
            </a:extLst>
          </p:cNvPr>
          <p:cNvSpPr txBox="1"/>
          <p:nvPr/>
        </p:nvSpPr>
        <p:spPr>
          <a:xfrm>
            <a:off x="298376" y="32970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代码理解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F571E5-3B72-4B51-AEE9-36FA60AB5F25}"/>
              </a:ext>
            </a:extLst>
          </p:cNvPr>
          <p:cNvSpPr txBox="1"/>
          <p:nvPr/>
        </p:nvSpPr>
        <p:spPr>
          <a:xfrm>
            <a:off x="407368" y="1268760"/>
            <a:ext cx="74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hooks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74534E9-99F0-4882-B190-DC6EDCBA7A96}"/>
              </a:ext>
            </a:extLst>
          </p:cNvPr>
          <p:cNvSpPr txBox="1"/>
          <p:nvPr/>
        </p:nvSpPr>
        <p:spPr>
          <a:xfrm>
            <a:off x="407368" y="1906737"/>
            <a:ext cx="6019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Configs/_base_/default_runtime.py </a:t>
            </a:r>
            <a:r>
              <a:rPr lang="en-US" altLang="zh-CN" sz="1600" dirty="0" err="1"/>
              <a:t>checkpoint_hook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TextLoggerHook</a:t>
            </a:r>
            <a:endParaRPr lang="en-US" altLang="zh-CN" sz="16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2952A05-4CA8-4A7F-8C32-7EFC23CF8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312" y="1987032"/>
            <a:ext cx="1036410" cy="10897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A39C16-9B6A-46EA-B159-8D027903C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76" y="2276617"/>
            <a:ext cx="3307367" cy="160033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BC253E7-200D-4C27-9EBB-D537E8EE68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768" y="2276617"/>
            <a:ext cx="3500386" cy="403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55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696DB7B-C49C-4FE0-982C-3D1116FE0814}"/>
              </a:ext>
            </a:extLst>
          </p:cNvPr>
          <p:cNvSpPr txBox="1"/>
          <p:nvPr/>
        </p:nvSpPr>
        <p:spPr>
          <a:xfrm>
            <a:off x="4439816" y="2921168"/>
            <a:ext cx="4573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676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3D2229A-0266-46F4-B111-6440CD3ADC8C}"/>
              </a:ext>
            </a:extLst>
          </p:cNvPr>
          <p:cNvSpPr txBox="1"/>
          <p:nvPr/>
        </p:nvSpPr>
        <p:spPr>
          <a:xfrm>
            <a:off x="298376" y="32970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代码理解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B7043D-4B62-4028-AC25-7AA1AC299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195" y="1782722"/>
            <a:ext cx="5472608" cy="329255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D5E37D3-C2D3-4CC2-B054-83248B25F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456" y="1212941"/>
            <a:ext cx="4435224" cy="150127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26F7048-5571-47A1-BACF-D44000F5A8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552" y="3086432"/>
            <a:ext cx="2911092" cy="192802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043230C-1AA7-4E72-808E-666AF007AB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0893" y="5301208"/>
            <a:ext cx="1036410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5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3D2229A-0266-46F4-B111-6440CD3ADC8C}"/>
              </a:ext>
            </a:extLst>
          </p:cNvPr>
          <p:cNvSpPr txBox="1"/>
          <p:nvPr/>
        </p:nvSpPr>
        <p:spPr>
          <a:xfrm>
            <a:off x="298376" y="32970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代码理解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D5E37D3-C2D3-4CC2-B054-83248B25F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120" y="1340768"/>
            <a:ext cx="4435224" cy="150127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5F571E5-3B72-4B51-AEE9-36FA60AB5F25}"/>
              </a:ext>
            </a:extLst>
          </p:cNvPr>
          <p:cNvSpPr txBox="1"/>
          <p:nvPr/>
        </p:nvSpPr>
        <p:spPr>
          <a:xfrm>
            <a:off x="407368" y="1268760"/>
            <a:ext cx="159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建立</a:t>
            </a:r>
            <a:r>
              <a:rPr lang="en-US" altLang="zh-CN" dirty="0"/>
              <a:t>Dataset</a:t>
            </a:r>
            <a:r>
              <a:rPr lang="zh-CN" altLang="en-US" dirty="0"/>
              <a:t>类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E6A16B5-B4C2-4912-967F-E070E08A07B6}"/>
              </a:ext>
            </a:extLst>
          </p:cNvPr>
          <p:cNvGrpSpPr/>
          <p:nvPr/>
        </p:nvGrpSpPr>
        <p:grpSpPr>
          <a:xfrm>
            <a:off x="479376" y="2262497"/>
            <a:ext cx="5121084" cy="4139893"/>
            <a:chOff x="491776" y="1744849"/>
            <a:chExt cx="5121084" cy="4139893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907D1B6-2F13-4AC1-831E-F025C82CB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1776" y="2402100"/>
              <a:ext cx="5121084" cy="3482642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0CEC8C8E-A079-4218-8E4D-631290FB5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1776" y="1744849"/>
              <a:ext cx="5121084" cy="657251"/>
            </a:xfrm>
            <a:prstGeom prst="rect">
              <a:avLst/>
            </a:prstGeom>
          </p:spPr>
        </p:pic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D5F8EAFB-EF53-4748-AAC0-7663E68F7B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0599" y="3501008"/>
            <a:ext cx="4126883" cy="26252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12EE65F-7473-4D05-AAC4-00166A1FD6B1}"/>
              </a:ext>
            </a:extLst>
          </p:cNvPr>
          <p:cNvSpPr txBox="1"/>
          <p:nvPr/>
        </p:nvSpPr>
        <p:spPr>
          <a:xfrm>
            <a:off x="7104112" y="3155224"/>
            <a:ext cx="3892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Tools/train.py </a:t>
            </a:r>
            <a:r>
              <a:rPr lang="zh-CN" altLang="en-US" sz="1600" dirty="0"/>
              <a:t>根据索引和</a:t>
            </a:r>
            <a:r>
              <a:rPr lang="en-US" altLang="zh-CN" sz="1600" dirty="0" err="1"/>
              <a:t>cfg</a:t>
            </a:r>
            <a:r>
              <a:rPr lang="zh-CN" altLang="en-US" sz="1600" dirty="0"/>
              <a:t>建立</a:t>
            </a:r>
            <a:r>
              <a:rPr lang="en-US" altLang="zh-CN" sz="1600" dirty="0"/>
              <a:t>Dataset</a:t>
            </a:r>
            <a:r>
              <a:rPr lang="zh-CN" altLang="en-US" sz="1600" dirty="0"/>
              <a:t>类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74534E9-99F0-4882-B190-DC6EDCBA7A96}"/>
              </a:ext>
            </a:extLst>
          </p:cNvPr>
          <p:cNvSpPr txBox="1"/>
          <p:nvPr/>
        </p:nvSpPr>
        <p:spPr>
          <a:xfrm>
            <a:off x="407368" y="1906737"/>
            <a:ext cx="3257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_base_/coco_detection.py </a:t>
            </a:r>
            <a:r>
              <a:rPr lang="zh-CN" altLang="en-US" sz="1600" dirty="0"/>
              <a:t>数据索引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EC4AEFF-4231-441A-9F7A-4236F0BCD6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6120" y="3897249"/>
            <a:ext cx="3154953" cy="2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4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3D2229A-0266-46F4-B111-6440CD3ADC8C}"/>
              </a:ext>
            </a:extLst>
          </p:cNvPr>
          <p:cNvSpPr txBox="1"/>
          <p:nvPr/>
        </p:nvSpPr>
        <p:spPr>
          <a:xfrm>
            <a:off x="298376" y="32970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代码理解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D5E37D3-C2D3-4CC2-B054-83248B25F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32" y="0"/>
            <a:ext cx="4435224" cy="150127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5F571E5-3B72-4B51-AEE9-36FA60AB5F25}"/>
              </a:ext>
            </a:extLst>
          </p:cNvPr>
          <p:cNvSpPr txBox="1"/>
          <p:nvPr/>
        </p:nvSpPr>
        <p:spPr>
          <a:xfrm>
            <a:off x="407368" y="1268760"/>
            <a:ext cx="291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建立</a:t>
            </a:r>
            <a:r>
              <a:rPr lang="en-US" altLang="zh-CN" dirty="0"/>
              <a:t>training/testing pipeline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12EE65F-7473-4D05-AAC4-00166A1FD6B1}"/>
              </a:ext>
            </a:extLst>
          </p:cNvPr>
          <p:cNvSpPr txBox="1"/>
          <p:nvPr/>
        </p:nvSpPr>
        <p:spPr>
          <a:xfrm>
            <a:off x="4583832" y="1568183"/>
            <a:ext cx="5165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Datasets/samplers/</a:t>
            </a:r>
            <a:r>
              <a:rPr lang="en-US" altLang="zh-CN" sz="1600" dirty="0" err="1"/>
              <a:t>group_sampler</a:t>
            </a:r>
            <a:r>
              <a:rPr lang="zh-CN" altLang="en-US" sz="1600" dirty="0"/>
              <a:t>封装</a:t>
            </a:r>
            <a:r>
              <a:rPr lang="en-US" altLang="zh-CN" sz="1600" dirty="0"/>
              <a:t>batch</a:t>
            </a:r>
            <a:r>
              <a:rPr lang="zh-CN" altLang="en-US" sz="1600" dirty="0"/>
              <a:t>图像用于迭代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74534E9-99F0-4882-B190-DC6EDCBA7A96}"/>
              </a:ext>
            </a:extLst>
          </p:cNvPr>
          <p:cNvSpPr txBox="1"/>
          <p:nvPr/>
        </p:nvSpPr>
        <p:spPr>
          <a:xfrm>
            <a:off x="407368" y="1906737"/>
            <a:ext cx="3513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_base_/coco_detection.py </a:t>
            </a:r>
            <a:r>
              <a:rPr lang="zh-CN" altLang="en-US" sz="1600" dirty="0"/>
              <a:t>建立</a:t>
            </a:r>
            <a:r>
              <a:rPr lang="en-US" altLang="zh-CN" sz="1600" dirty="0"/>
              <a:t>pipeline</a:t>
            </a:r>
            <a:endParaRPr lang="zh-CN" altLang="en-US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5E0998-B761-42E7-AE03-4430D6813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76" y="2286842"/>
            <a:ext cx="4021054" cy="351842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40B5122-637E-46BD-A500-275CC56EF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8274" y="1901737"/>
            <a:ext cx="4186038" cy="185139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37DB86B-CA81-43A8-9EF3-22C1635623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8294" y="3778982"/>
            <a:ext cx="3825998" cy="302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2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3D2229A-0266-46F4-B111-6440CD3ADC8C}"/>
              </a:ext>
            </a:extLst>
          </p:cNvPr>
          <p:cNvSpPr txBox="1"/>
          <p:nvPr/>
        </p:nvSpPr>
        <p:spPr>
          <a:xfrm>
            <a:off x="298376" y="32970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代码理解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F571E5-3B72-4B51-AEE9-36FA60AB5F25}"/>
              </a:ext>
            </a:extLst>
          </p:cNvPr>
          <p:cNvSpPr txBox="1"/>
          <p:nvPr/>
        </p:nvSpPr>
        <p:spPr>
          <a:xfrm>
            <a:off x="407368" y="1268760"/>
            <a:ext cx="189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建立</a:t>
            </a:r>
            <a:r>
              <a:rPr lang="en-US" altLang="zh-CN" dirty="0" err="1"/>
              <a:t>dataloader</a:t>
            </a:r>
            <a:r>
              <a:rPr lang="zh-CN" altLang="en-US" dirty="0"/>
              <a:t>类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12EE65F-7473-4D05-AAC4-00166A1FD6B1}"/>
              </a:ext>
            </a:extLst>
          </p:cNvPr>
          <p:cNvSpPr txBox="1"/>
          <p:nvPr/>
        </p:nvSpPr>
        <p:spPr>
          <a:xfrm>
            <a:off x="529870" y="5050631"/>
            <a:ext cx="540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Dataloader</a:t>
            </a:r>
            <a:r>
              <a:rPr lang="zh-CN" altLang="en-US" sz="1600" dirty="0"/>
              <a:t>的目的在于统一数据，因为不同图像的标注数量可能不同，</a:t>
            </a:r>
            <a:r>
              <a:rPr lang="en-US" altLang="zh-CN" sz="1600" dirty="0" err="1"/>
              <a:t>Dataloader</a:t>
            </a:r>
            <a:r>
              <a:rPr lang="zh-CN" altLang="en-US" sz="1600" dirty="0"/>
              <a:t>将一张图像的标注信息统一封装进</a:t>
            </a:r>
            <a:r>
              <a:rPr lang="en-US" altLang="zh-CN" sz="1600" dirty="0" err="1"/>
              <a:t>datacontainer</a:t>
            </a:r>
            <a:r>
              <a:rPr lang="zh-CN" altLang="en-US" sz="1600" dirty="0"/>
              <a:t>类，并通过</a:t>
            </a:r>
            <a:r>
              <a:rPr lang="en-US" altLang="zh-CN" sz="1600" dirty="0"/>
              <a:t>sampler</a:t>
            </a:r>
            <a:r>
              <a:rPr lang="zh-CN" altLang="en-US" sz="1600" dirty="0"/>
              <a:t>赋予迭代遍历的功能，便于后续</a:t>
            </a:r>
            <a:r>
              <a:rPr lang="en-US" altLang="zh-CN" sz="1600" dirty="0"/>
              <a:t>model</a:t>
            </a:r>
            <a:r>
              <a:rPr lang="zh-CN" altLang="en-US" sz="1600" dirty="0"/>
              <a:t>的处理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74534E9-99F0-4882-B190-DC6EDCBA7A96}"/>
              </a:ext>
            </a:extLst>
          </p:cNvPr>
          <p:cNvSpPr txBox="1"/>
          <p:nvPr/>
        </p:nvSpPr>
        <p:spPr>
          <a:xfrm>
            <a:off x="407368" y="1906737"/>
            <a:ext cx="3002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Mmdet/apis/train.py</a:t>
            </a:r>
            <a:r>
              <a:rPr lang="zh-CN" altLang="en-US" sz="1600" dirty="0"/>
              <a:t>建立</a:t>
            </a:r>
            <a:r>
              <a:rPr lang="en-US" altLang="zh-CN" sz="1600" dirty="0"/>
              <a:t>pipeline</a:t>
            </a:r>
            <a:endParaRPr lang="zh-CN" altLang="en-US" sz="16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169FE6-F9C0-4124-BD93-B73F2C6AC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192" y="1412776"/>
            <a:ext cx="2911092" cy="192802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96B1280-E3DC-46D4-A670-411707D3A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870" y="2285289"/>
            <a:ext cx="5243014" cy="24309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5F8C75D-C2BE-4B65-85BC-FDB3F091FC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0716" y="1954083"/>
            <a:ext cx="2446232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49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3D2229A-0266-46F4-B111-6440CD3ADC8C}"/>
              </a:ext>
            </a:extLst>
          </p:cNvPr>
          <p:cNvSpPr txBox="1"/>
          <p:nvPr/>
        </p:nvSpPr>
        <p:spPr>
          <a:xfrm>
            <a:off x="298376" y="32970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代码理解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F571E5-3B72-4B51-AEE9-36FA60AB5F25}"/>
              </a:ext>
            </a:extLst>
          </p:cNvPr>
          <p:cNvSpPr txBox="1"/>
          <p:nvPr/>
        </p:nvSpPr>
        <p:spPr>
          <a:xfrm>
            <a:off x="407368" y="1268760"/>
            <a:ext cx="305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Model backbone</a:t>
            </a:r>
            <a:r>
              <a:rPr lang="zh-CN" altLang="en-US" dirty="0"/>
              <a:t>（</a:t>
            </a:r>
            <a:r>
              <a:rPr lang="en-US" altLang="zh-CN" dirty="0"/>
              <a:t>resnet50</a:t>
            </a:r>
            <a:r>
              <a:rPr lang="zh-CN" altLang="en-US" dirty="0"/>
              <a:t>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74534E9-99F0-4882-B190-DC6EDCBA7A96}"/>
              </a:ext>
            </a:extLst>
          </p:cNvPr>
          <p:cNvSpPr txBox="1"/>
          <p:nvPr/>
        </p:nvSpPr>
        <p:spPr>
          <a:xfrm>
            <a:off x="407368" y="1906737"/>
            <a:ext cx="4641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Mmdet/models/backbones/resnet.py  </a:t>
            </a:r>
            <a:r>
              <a:rPr lang="zh-CN" altLang="en-US" sz="1600" dirty="0"/>
              <a:t>主干网络描述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169FE6-F9C0-4124-BD93-B73F2C6AC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5237" y="1074641"/>
            <a:ext cx="2911092" cy="19280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3BBC00E-6245-406F-8F23-1DC8C4A60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76" y="2245291"/>
            <a:ext cx="3208298" cy="31397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C0DF2E6-5317-4931-B360-507E19594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1932" y="3717032"/>
            <a:ext cx="2911092" cy="221858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F0CA436-B144-4517-B8A4-B58CCAABA1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8822" y="5085184"/>
            <a:ext cx="2804403" cy="135647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0710C98-C751-4D0B-BF8D-51C1FA2214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8822" y="2245291"/>
            <a:ext cx="2461473" cy="27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52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3D2229A-0266-46F4-B111-6440CD3ADC8C}"/>
              </a:ext>
            </a:extLst>
          </p:cNvPr>
          <p:cNvSpPr txBox="1"/>
          <p:nvPr/>
        </p:nvSpPr>
        <p:spPr>
          <a:xfrm>
            <a:off x="298376" y="32970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代码理解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F571E5-3B72-4B51-AEE9-36FA60AB5F25}"/>
              </a:ext>
            </a:extLst>
          </p:cNvPr>
          <p:cNvSpPr txBox="1"/>
          <p:nvPr/>
        </p:nvSpPr>
        <p:spPr>
          <a:xfrm>
            <a:off x="407368" y="1268760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Model neck</a:t>
            </a:r>
            <a:r>
              <a:rPr lang="zh-CN" altLang="en-US" dirty="0"/>
              <a:t>（</a:t>
            </a:r>
            <a:r>
              <a:rPr lang="en-US" altLang="zh-CN" dirty="0" err="1"/>
              <a:t>fpn</a:t>
            </a:r>
            <a:r>
              <a:rPr lang="zh-CN" altLang="en-US" dirty="0"/>
              <a:t>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74534E9-99F0-4882-B190-DC6EDCBA7A96}"/>
              </a:ext>
            </a:extLst>
          </p:cNvPr>
          <p:cNvSpPr txBox="1"/>
          <p:nvPr/>
        </p:nvSpPr>
        <p:spPr>
          <a:xfrm>
            <a:off x="407368" y="1906737"/>
            <a:ext cx="3944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Mmdet/models/necks/fpn.py  neck</a:t>
            </a:r>
            <a:r>
              <a:rPr lang="zh-CN" altLang="en-US" sz="1600" dirty="0"/>
              <a:t>网络描述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169FE6-F9C0-4124-BD93-B73F2C6AC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5237" y="1074641"/>
            <a:ext cx="2911092" cy="192802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A5DFF0E-B0A2-453B-A5CF-0740FD942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98" y="2276872"/>
            <a:ext cx="5433531" cy="29263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DFADBC3-5B6D-4C04-BAF1-28C2EB9992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765137"/>
            <a:ext cx="2520622" cy="39162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83E48D0-786A-4114-8DCA-2ECBAADA6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137" y="3645024"/>
            <a:ext cx="3795575" cy="276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60083DB-3BBA-442F-A00C-B8DA7EAF44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310849"/>
            <a:ext cx="4884843" cy="22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07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20C9B382-BACA-414D-8329-2008E6714FEE}"/>
              </a:ext>
            </a:extLst>
          </p:cNvPr>
          <p:cNvSpPr/>
          <p:nvPr/>
        </p:nvSpPr>
        <p:spPr>
          <a:xfrm>
            <a:off x="331965" y="5445224"/>
            <a:ext cx="5535803" cy="122413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F9703D7-56C1-4EAD-83B0-12372478125C}"/>
              </a:ext>
            </a:extLst>
          </p:cNvPr>
          <p:cNvGrpSpPr/>
          <p:nvPr/>
        </p:nvGrpSpPr>
        <p:grpSpPr>
          <a:xfrm>
            <a:off x="331965" y="1830832"/>
            <a:ext cx="10876603" cy="3542384"/>
            <a:chOff x="331965" y="1830832"/>
            <a:chExt cx="10876603" cy="354238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465EDC8-351E-48C8-A6EB-BF26C5460D3C}"/>
                </a:ext>
              </a:extLst>
            </p:cNvPr>
            <p:cNvSpPr/>
            <p:nvPr/>
          </p:nvSpPr>
          <p:spPr>
            <a:xfrm>
              <a:off x="8616280" y="3711811"/>
              <a:ext cx="2592288" cy="1661405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FF3208D-B975-4C4D-8DE9-69D45553EFC0}"/>
                </a:ext>
              </a:extLst>
            </p:cNvPr>
            <p:cNvSpPr/>
            <p:nvPr/>
          </p:nvSpPr>
          <p:spPr>
            <a:xfrm>
              <a:off x="331965" y="1830832"/>
              <a:ext cx="8284315" cy="354238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3D2229A-0266-46F4-B111-6440CD3ADC8C}"/>
              </a:ext>
            </a:extLst>
          </p:cNvPr>
          <p:cNvSpPr txBox="1"/>
          <p:nvPr/>
        </p:nvSpPr>
        <p:spPr>
          <a:xfrm>
            <a:off x="298376" y="32970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代码理解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F571E5-3B72-4B51-AEE9-36FA60AB5F25}"/>
              </a:ext>
            </a:extLst>
          </p:cNvPr>
          <p:cNvSpPr txBox="1"/>
          <p:nvPr/>
        </p:nvSpPr>
        <p:spPr>
          <a:xfrm>
            <a:off x="407368" y="1268760"/>
            <a:ext cx="2740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Model head</a:t>
            </a:r>
            <a:r>
              <a:rPr lang="zh-CN" altLang="en-US" dirty="0"/>
              <a:t>（</a:t>
            </a:r>
            <a:r>
              <a:rPr lang="en-US" altLang="zh-CN" dirty="0" err="1"/>
              <a:t>tood</a:t>
            </a:r>
            <a:r>
              <a:rPr lang="en-US" altLang="zh-CN" dirty="0"/>
              <a:t> head</a:t>
            </a:r>
            <a:r>
              <a:rPr lang="zh-CN" altLang="en-US" dirty="0"/>
              <a:t>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74534E9-99F0-4882-B190-DC6EDCBA7A96}"/>
              </a:ext>
            </a:extLst>
          </p:cNvPr>
          <p:cNvSpPr txBox="1"/>
          <p:nvPr/>
        </p:nvSpPr>
        <p:spPr>
          <a:xfrm>
            <a:off x="407368" y="1552008"/>
            <a:ext cx="5943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Mmdet/models/dense_head/tood_head.py  </a:t>
            </a:r>
            <a:r>
              <a:rPr lang="en-US" altLang="zh-CN" sz="1600" dirty="0" err="1"/>
              <a:t>TaskDecomposition</a:t>
            </a:r>
            <a:r>
              <a:rPr lang="en-US" altLang="zh-CN" sz="1600" dirty="0"/>
              <a:t> </a:t>
            </a:r>
            <a:r>
              <a:rPr lang="zh-CN" altLang="en-US" sz="1600" dirty="0"/>
              <a:t>函数</a:t>
            </a:r>
            <a:endParaRPr lang="en-US" altLang="zh-CN" sz="16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169FE6-F9C0-4124-BD93-B73F2C6AC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943" y="1426716"/>
            <a:ext cx="2911092" cy="19280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CCC42DD-AD57-410A-B46C-95F7DB2CF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93" y="1930812"/>
            <a:ext cx="3744416" cy="240524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002A056-EECB-47E8-8B83-54411C0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1943" y="3805420"/>
            <a:ext cx="2185042" cy="150057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A9D8A2A-B607-4EE0-8D42-BBEFA4F4D9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492" y="4352743"/>
            <a:ext cx="3744417" cy="95324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2CC6C75-AE72-4CE7-8419-DBCAEBA8FC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7524" y="1939016"/>
            <a:ext cx="4295827" cy="177952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7E75CA3-8967-4144-B298-EAB075B909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7019" y="3805420"/>
            <a:ext cx="4525216" cy="1447790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CED6CAFE-A063-4B86-B6B9-2172BE2AF88C}"/>
              </a:ext>
            </a:extLst>
          </p:cNvPr>
          <p:cNvGrpSpPr/>
          <p:nvPr/>
        </p:nvGrpSpPr>
        <p:grpSpPr>
          <a:xfrm>
            <a:off x="5867768" y="0"/>
            <a:ext cx="3309466" cy="1661405"/>
            <a:chOff x="4727848" y="245332"/>
            <a:chExt cx="3309466" cy="1661405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35ED4D7E-317C-4A29-86A3-5302862FCEB3}"/>
                </a:ext>
              </a:extLst>
            </p:cNvPr>
            <p:cNvGrpSpPr/>
            <p:nvPr/>
          </p:nvGrpSpPr>
          <p:grpSpPr>
            <a:xfrm>
              <a:off x="4727848" y="245332"/>
              <a:ext cx="3309466" cy="1661405"/>
              <a:chOff x="4727848" y="245332"/>
              <a:chExt cx="3309466" cy="1661405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0C51238D-D3A2-4601-A13C-7E726E9C93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27848" y="245332"/>
                <a:ext cx="3309466" cy="1661405"/>
              </a:xfrm>
              <a:prstGeom prst="rect">
                <a:avLst/>
              </a:prstGeom>
            </p:spPr>
          </p:pic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EA00A07-3657-4061-858D-3FFB550D538B}"/>
                  </a:ext>
                </a:extLst>
              </p:cNvPr>
              <p:cNvSpPr/>
              <p:nvPr/>
            </p:nvSpPr>
            <p:spPr>
              <a:xfrm>
                <a:off x="5303912" y="836712"/>
                <a:ext cx="1584176" cy="648072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CCEB63C-20D9-4790-BD61-0B29B0191CFC}"/>
                </a:ext>
              </a:extLst>
            </p:cNvPr>
            <p:cNvSpPr/>
            <p:nvPr/>
          </p:nvSpPr>
          <p:spPr>
            <a:xfrm>
              <a:off x="6888088" y="836712"/>
              <a:ext cx="432048" cy="648072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E71E7405-F932-4F9A-93A8-67E129ADD0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492" y="5517232"/>
            <a:ext cx="5263860" cy="109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7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1EA41B83-E8A6-4D12-AFFD-0E9189F8C555}"/>
              </a:ext>
            </a:extLst>
          </p:cNvPr>
          <p:cNvSpPr/>
          <p:nvPr/>
        </p:nvSpPr>
        <p:spPr>
          <a:xfrm>
            <a:off x="407368" y="2274110"/>
            <a:ext cx="5148268" cy="1730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3D2229A-0266-46F4-B111-6440CD3ADC8C}"/>
              </a:ext>
            </a:extLst>
          </p:cNvPr>
          <p:cNvSpPr txBox="1"/>
          <p:nvPr/>
        </p:nvSpPr>
        <p:spPr>
          <a:xfrm>
            <a:off x="298376" y="32970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代码理解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F571E5-3B72-4B51-AEE9-36FA60AB5F25}"/>
              </a:ext>
            </a:extLst>
          </p:cNvPr>
          <p:cNvSpPr txBox="1"/>
          <p:nvPr/>
        </p:nvSpPr>
        <p:spPr>
          <a:xfrm>
            <a:off x="407368" y="1268760"/>
            <a:ext cx="2740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Model head</a:t>
            </a:r>
            <a:r>
              <a:rPr lang="zh-CN" altLang="en-US" dirty="0"/>
              <a:t>（</a:t>
            </a:r>
            <a:r>
              <a:rPr lang="en-US" altLang="zh-CN" dirty="0" err="1"/>
              <a:t>tood</a:t>
            </a:r>
            <a:r>
              <a:rPr lang="en-US" altLang="zh-CN" dirty="0"/>
              <a:t> head</a:t>
            </a:r>
            <a:r>
              <a:rPr lang="zh-CN" altLang="en-US" dirty="0"/>
              <a:t>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74534E9-99F0-4882-B190-DC6EDCBA7A96}"/>
              </a:ext>
            </a:extLst>
          </p:cNvPr>
          <p:cNvSpPr txBox="1"/>
          <p:nvPr/>
        </p:nvSpPr>
        <p:spPr>
          <a:xfrm>
            <a:off x="407368" y="1906737"/>
            <a:ext cx="5148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Mmdet/models/dense_head/tood_head.py  </a:t>
            </a:r>
            <a:r>
              <a:rPr lang="zh-CN" altLang="en-US" sz="1600" dirty="0"/>
              <a:t>调整网络定义</a:t>
            </a:r>
            <a:endParaRPr lang="en-US" altLang="zh-CN" sz="16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169FE6-F9C0-4124-BD93-B73F2C6AC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5237" y="1074641"/>
            <a:ext cx="2911092" cy="192802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5545AE8-0B44-4C86-8E70-2B3C56913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18" y="2336840"/>
            <a:ext cx="4930567" cy="1569856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8E064370-CC64-4F26-B67F-45FFFAE29D8A}"/>
              </a:ext>
            </a:extLst>
          </p:cNvPr>
          <p:cNvGrpSpPr/>
          <p:nvPr/>
        </p:nvGrpSpPr>
        <p:grpSpPr>
          <a:xfrm>
            <a:off x="399755" y="4149080"/>
            <a:ext cx="5155881" cy="1300362"/>
            <a:chOff x="444210" y="4864942"/>
            <a:chExt cx="5291750" cy="1300362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5D9F7DD-2D12-4247-8BD8-294B76DDA076}"/>
                </a:ext>
              </a:extLst>
            </p:cNvPr>
            <p:cNvSpPr/>
            <p:nvPr/>
          </p:nvSpPr>
          <p:spPr>
            <a:xfrm>
              <a:off x="444210" y="4864942"/>
              <a:ext cx="5291750" cy="1300362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EF0B06B-6AC2-45F6-85C7-6C1601742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6218" y="4963309"/>
              <a:ext cx="5121084" cy="411516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6AF37F12-3C49-405B-B202-334957587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6218" y="5509950"/>
              <a:ext cx="4244708" cy="571550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2DC6D78-DC98-41D1-8438-09B4386B9771}"/>
              </a:ext>
            </a:extLst>
          </p:cNvPr>
          <p:cNvGrpSpPr/>
          <p:nvPr/>
        </p:nvGrpSpPr>
        <p:grpSpPr>
          <a:xfrm>
            <a:off x="4727848" y="245332"/>
            <a:ext cx="3309466" cy="1661405"/>
            <a:chOff x="4727848" y="245332"/>
            <a:chExt cx="3309466" cy="166140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C51238D-D3A2-4601-A13C-7E726E9C9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27848" y="245332"/>
              <a:ext cx="3309466" cy="1661405"/>
            </a:xfrm>
            <a:prstGeom prst="rect">
              <a:avLst/>
            </a:prstGeom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D60E86F-9741-41F1-B1C2-E86653A10953}"/>
                </a:ext>
              </a:extLst>
            </p:cNvPr>
            <p:cNvSpPr/>
            <p:nvPr/>
          </p:nvSpPr>
          <p:spPr>
            <a:xfrm>
              <a:off x="5231904" y="245333"/>
              <a:ext cx="2232248" cy="59138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92431E6-4849-4017-849A-7DD35CDBBB40}"/>
                </a:ext>
              </a:extLst>
            </p:cNvPr>
            <p:cNvSpPr/>
            <p:nvPr/>
          </p:nvSpPr>
          <p:spPr>
            <a:xfrm>
              <a:off x="7320136" y="836713"/>
              <a:ext cx="144016" cy="432047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0259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1927</TotalTime>
  <Words>339</Words>
  <Application>Microsoft Office PowerPoint</Application>
  <PresentationFormat>宽屏</PresentationFormat>
  <Paragraphs>44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http://www.ypppt.com/</cp:keywords>
  <dc:description>http://www.ypppt.com/</dc:description>
  <cp:lastModifiedBy>宋 枭炜</cp:lastModifiedBy>
  <cp:revision>122</cp:revision>
  <dcterms:created xsi:type="dcterms:W3CDTF">2015-06-04T10:33:32Z</dcterms:created>
  <dcterms:modified xsi:type="dcterms:W3CDTF">2022-03-25T05:19:55Z</dcterms:modified>
</cp:coreProperties>
</file>