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8" r:id="rId10"/>
    <p:sldId id="270" r:id="rId11"/>
    <p:sldId id="267" r:id="rId12"/>
    <p:sldId id="269" r:id="rId13"/>
    <p:sldId id="271" r:id="rId14"/>
    <p:sldId id="273" r:id="rId15"/>
    <p:sldId id="272" r:id="rId16"/>
    <p:sldId id="274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384" y="106"/>
      </p:cViewPr>
      <p:guideLst>
        <p:guide orient="horz" pos="2160"/>
        <p:guide pos="36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FD877-191C-4A49-99D3-13413F9799AA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46D-00E0-4F62-AEC2-A3489E0D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689F19-3564-49F6-99D9-D5FF3AF8562F}"/>
              </a:ext>
            </a:extLst>
          </p:cNvPr>
          <p:cNvSpPr txBox="1"/>
          <p:nvPr/>
        </p:nvSpPr>
        <p:spPr>
          <a:xfrm>
            <a:off x="2254797" y="404664"/>
            <a:ext cx="7571303" cy="148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结合定位和分类任务的目标检测方法研究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ICCV 2021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ED10BD-12E7-4A0B-99A8-94A0919ACC04}"/>
              </a:ext>
            </a:extLst>
          </p:cNvPr>
          <p:cNvSpPr txBox="1"/>
          <p:nvPr/>
        </p:nvSpPr>
        <p:spPr>
          <a:xfrm>
            <a:off x="3982280" y="5689269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18121598 </a:t>
            </a:r>
            <a:r>
              <a:rPr lang="zh-CN" altLang="en-US" dirty="0"/>
              <a:t>宋枭炜 计算机工程与科学学院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3E1EBD-DE1E-414E-9DE1-FC6B2657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81" y="2060848"/>
            <a:ext cx="1031023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8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F90BDD2-F297-4E20-A26F-C5BF32F1616C}"/>
              </a:ext>
            </a:extLst>
          </p:cNvPr>
          <p:cNvSpPr txBox="1"/>
          <p:nvPr/>
        </p:nvSpPr>
        <p:spPr>
          <a:xfrm>
            <a:off x="298376" y="329709"/>
            <a:ext cx="1089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TAP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7BFD6D-1533-4EED-94A0-91B9AA0D7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1638145"/>
            <a:ext cx="6622354" cy="35817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42984D-022A-42BA-A21C-33118D249AD9}"/>
              </a:ext>
            </a:extLst>
          </p:cNvPr>
          <p:cNvSpPr/>
          <p:nvPr/>
        </p:nvSpPr>
        <p:spPr>
          <a:xfrm>
            <a:off x="1271464" y="2924944"/>
            <a:ext cx="3024336" cy="1296144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E78E1C-4661-44D5-809E-B485AAA7D44B}"/>
              </a:ext>
            </a:extLst>
          </p:cNvPr>
          <p:cNvSpPr txBox="1"/>
          <p:nvPr/>
        </p:nvSpPr>
        <p:spPr>
          <a:xfrm>
            <a:off x="6672064" y="1513732"/>
            <a:ext cx="5400600" cy="3830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Additional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论文作者指出，</a:t>
            </a:r>
            <a:r>
              <a:rPr lang="en-US" altLang="zh-CN" dirty="0"/>
              <a:t>O</a:t>
            </a:r>
            <a:r>
              <a:rPr lang="zh-CN" altLang="en-US" dirty="0"/>
              <a:t>的</a:t>
            </a:r>
            <a:r>
              <a:rPr lang="en-US" altLang="zh-CN" dirty="0"/>
              <a:t>8</a:t>
            </a:r>
            <a:r>
              <a:rPr lang="zh-CN" altLang="en-US" dirty="0"/>
              <a:t>个通道，分别代表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distance</a:t>
            </a:r>
            <a:r>
              <a:rPr lang="zh-CN" altLang="en-US" dirty="0"/>
              <a:t>的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坐标的偏移，由于每个通道是由不同的卷积核预测的，所以每个</a:t>
            </a:r>
            <a:r>
              <a:rPr lang="en-US" altLang="zh-CN" dirty="0"/>
              <a:t>anchor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distance</a:t>
            </a:r>
            <a:r>
              <a:rPr lang="zh-CN" altLang="en-US" dirty="0"/>
              <a:t>的偏移都是独立预测，这样加大了预测的准确率（可以对比</a:t>
            </a:r>
            <a:r>
              <a:rPr lang="en-US" altLang="zh-CN" dirty="0" err="1"/>
              <a:t>CenterNet</a:t>
            </a:r>
            <a:r>
              <a:rPr lang="zh-CN" altLang="en-US" dirty="0"/>
              <a:t>对</a:t>
            </a:r>
            <a:r>
              <a:rPr lang="en-US" altLang="zh-CN" dirty="0"/>
              <a:t>anchor-point</a:t>
            </a:r>
            <a:r>
              <a:rPr lang="zh-CN" altLang="en-US" dirty="0"/>
              <a:t>的偏移）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同时论文作者还指出，</a:t>
            </a:r>
            <a:r>
              <a:rPr lang="en-US" altLang="zh-CN" dirty="0"/>
              <a:t>T-head</a:t>
            </a:r>
            <a:r>
              <a:rPr lang="zh-CN" altLang="en-US" dirty="0"/>
              <a:t>是一种任务交互式预测头，在没有</a:t>
            </a:r>
            <a:r>
              <a:rPr lang="en-US" altLang="zh-CN" dirty="0"/>
              <a:t>TAL</a:t>
            </a:r>
            <a:r>
              <a:rPr lang="zh-CN" altLang="en-US" dirty="0"/>
              <a:t>的帮助下，也可以运用到任何其他</a:t>
            </a:r>
            <a:r>
              <a:rPr lang="en-US" altLang="zh-CN" dirty="0"/>
              <a:t>one-stage</a:t>
            </a:r>
            <a:r>
              <a:rPr lang="zh-CN" altLang="en-US" dirty="0"/>
              <a:t>模型中，并且会有轻微的</a:t>
            </a:r>
            <a:r>
              <a:rPr lang="en-US" altLang="zh-CN" dirty="0"/>
              <a:t>AP</a:t>
            </a:r>
            <a:r>
              <a:rPr lang="zh-CN" altLang="en-US" dirty="0"/>
              <a:t>提升。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589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FCAE63-1CED-4CF3-9EFB-9F73D37B39D5}"/>
              </a:ext>
            </a:extLst>
          </p:cNvPr>
          <p:cNvSpPr txBox="1"/>
          <p:nvPr/>
        </p:nvSpPr>
        <p:spPr>
          <a:xfrm>
            <a:off x="298376" y="329709"/>
            <a:ext cx="5987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 alignment metric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37D183-FD4F-4884-9024-82CCB913F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6" y="1668698"/>
            <a:ext cx="4999153" cy="8382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758BF76-AD2A-4499-9FA8-4335B3093A75}"/>
              </a:ext>
            </a:extLst>
          </p:cNvPr>
          <p:cNvSpPr txBox="1"/>
          <p:nvPr/>
        </p:nvSpPr>
        <p:spPr>
          <a:xfrm>
            <a:off x="297673" y="1232152"/>
            <a:ext cx="5870336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TAL</a:t>
            </a:r>
            <a:r>
              <a:rPr lang="zh-CN" altLang="en-US" dirty="0"/>
              <a:t>中，论文作者定义了一种任务对齐指标，将其用在</a:t>
            </a:r>
            <a:r>
              <a:rPr lang="en-US" altLang="zh-CN" dirty="0"/>
              <a:t>Loss</a:t>
            </a:r>
            <a:r>
              <a:rPr lang="zh-CN" altLang="en-US" dirty="0"/>
              <a:t>中时可以显式提高对齐预测的得分，降低非对齐预测的得分。指标定义公式如下所示：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代码中</a:t>
            </a: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=1,</a:t>
            </a:r>
            <a:r>
              <a:rPr lang="zh-CN" altLang="en-US" dirty="0">
                <a:sym typeface="Symbol" panose="05050102010706020507" pitchFamily="18" charset="2"/>
              </a:rPr>
              <a:t> </a:t>
            </a:r>
            <a:r>
              <a:rPr lang="en-US" altLang="zh-CN" dirty="0">
                <a:sym typeface="Symbol" panose="05050102010706020507" pitchFamily="18" charset="2"/>
              </a:rPr>
              <a:t>=6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是每个</a:t>
            </a:r>
            <a:r>
              <a:rPr lang="en-US" altLang="zh-CN" dirty="0">
                <a:sym typeface="Symbol" panose="05050102010706020507" pitchFamily="18" charset="2"/>
              </a:rPr>
              <a:t>anchor</a:t>
            </a:r>
            <a:r>
              <a:rPr lang="zh-CN" altLang="en-US" dirty="0">
                <a:sym typeface="Symbol" panose="05050102010706020507" pitchFamily="18" charset="2"/>
              </a:rPr>
              <a:t>对应</a:t>
            </a:r>
            <a:r>
              <a:rPr lang="en-US" altLang="zh-CN" dirty="0" err="1">
                <a:sym typeface="Symbol" panose="05050102010706020507" pitchFamily="18" charset="2"/>
              </a:rPr>
              <a:t>gt</a:t>
            </a:r>
            <a:r>
              <a:rPr lang="zh-CN" altLang="en-US" dirty="0">
                <a:sym typeface="Symbol" panose="05050102010706020507" pitchFamily="18" charset="2"/>
              </a:rPr>
              <a:t>的类别概率，</a:t>
            </a:r>
            <a:r>
              <a:rPr lang="en-US" altLang="zh-CN" dirty="0">
                <a:sym typeface="Symbol" panose="05050102010706020507" pitchFamily="18" charset="2"/>
              </a:rPr>
              <a:t>μ</a:t>
            </a:r>
            <a:r>
              <a:rPr lang="zh-CN" altLang="en-US" dirty="0">
                <a:sym typeface="Symbol" panose="05050102010706020507" pitchFamily="18" charset="2"/>
              </a:rPr>
              <a:t>是每个</a:t>
            </a:r>
            <a:r>
              <a:rPr lang="en-US" altLang="zh-CN" dirty="0">
                <a:sym typeface="Symbol" panose="05050102010706020507" pitchFamily="18" charset="2"/>
              </a:rPr>
              <a:t>anchor</a:t>
            </a:r>
            <a:r>
              <a:rPr lang="zh-CN" altLang="en-US" dirty="0">
                <a:sym typeface="Symbol" panose="05050102010706020507" pitchFamily="18" charset="2"/>
              </a:rPr>
              <a:t>对应</a:t>
            </a:r>
            <a:r>
              <a:rPr lang="en-US" altLang="zh-CN" dirty="0" err="1">
                <a:sym typeface="Symbol" panose="05050102010706020507" pitchFamily="18" charset="2"/>
              </a:rPr>
              <a:t>gtBox</a:t>
            </a:r>
            <a:r>
              <a:rPr lang="zh-CN" altLang="en-US" dirty="0">
                <a:sym typeface="Symbol" panose="05050102010706020507" pitchFamily="18" charset="2"/>
              </a:rPr>
              <a:t>的</a:t>
            </a:r>
            <a:r>
              <a:rPr lang="en-US" altLang="zh-CN" dirty="0">
                <a:sym typeface="Symbol" panose="05050102010706020507" pitchFamily="18" charset="2"/>
              </a:rPr>
              <a:t>IOU</a:t>
            </a:r>
            <a:r>
              <a:rPr lang="zh-CN" altLang="en-US" dirty="0">
                <a:sym typeface="Symbol" panose="05050102010706020507" pitchFamily="18" charset="2"/>
              </a:rPr>
              <a:t>值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见右侧代码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将该指标函数绘制成二维曲面，可以看出当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μ</a:t>
            </a:r>
            <a:r>
              <a:rPr lang="zh-CN" altLang="en-US" dirty="0"/>
              <a:t>都趋近于</a:t>
            </a:r>
            <a:r>
              <a:rPr lang="en-US" altLang="zh-CN" dirty="0"/>
              <a:t>1</a:t>
            </a:r>
            <a:r>
              <a:rPr lang="zh-CN" altLang="en-US" dirty="0"/>
              <a:t>时，</a:t>
            </a:r>
            <a:r>
              <a:rPr lang="en-US" altLang="zh-CN" dirty="0"/>
              <a:t>t</a:t>
            </a:r>
            <a:r>
              <a:rPr lang="zh-CN" altLang="en-US" dirty="0"/>
              <a:t>才会趋近于</a:t>
            </a:r>
            <a:r>
              <a:rPr lang="en-US" altLang="zh-CN" dirty="0"/>
              <a:t>1</a:t>
            </a:r>
            <a:r>
              <a:rPr lang="zh-CN" altLang="en-US" dirty="0"/>
              <a:t>，其他情况下</a:t>
            </a:r>
            <a:r>
              <a:rPr lang="en-US" altLang="zh-CN" dirty="0"/>
              <a:t>t</a:t>
            </a:r>
            <a:r>
              <a:rPr lang="zh-CN" altLang="en-US" dirty="0"/>
              <a:t>都趋近于</a:t>
            </a:r>
            <a:r>
              <a:rPr lang="en-US" altLang="zh-CN" dirty="0"/>
              <a:t>0</a:t>
            </a:r>
            <a:r>
              <a:rPr lang="zh-CN" altLang="en-US" dirty="0"/>
              <a:t>，说明该指标可以反应两个任务的对齐程度</a:t>
            </a:r>
            <a:r>
              <a:rPr lang="en-US" altLang="zh-CN" dirty="0"/>
              <a:t>(t</a:t>
            </a:r>
            <a:r>
              <a:rPr lang="zh-CN" altLang="en-US" dirty="0"/>
              <a:t>高说明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μ</a:t>
            </a:r>
            <a:r>
              <a:rPr lang="zh-CN" altLang="en-US" dirty="0"/>
              <a:t>都要高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56B49E-0B69-4E56-B220-1715F8602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3" t="17380" r="18298" b="11747"/>
          <a:stretch/>
        </p:blipFill>
        <p:spPr>
          <a:xfrm>
            <a:off x="6723367" y="2960526"/>
            <a:ext cx="4608513" cy="38884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BE70543-8D2F-42DF-9EF9-AA62E3B57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765" y="2620352"/>
            <a:ext cx="2268757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F27D787-2726-4353-8EF0-4EF7F3EB3404}"/>
              </a:ext>
            </a:extLst>
          </p:cNvPr>
          <p:cNvSpPr txBox="1"/>
          <p:nvPr/>
        </p:nvSpPr>
        <p:spPr>
          <a:xfrm>
            <a:off x="298376" y="329709"/>
            <a:ext cx="668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Training sample assignment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4A2EAB-1A6D-458D-81DE-9D05BA6C9534}"/>
              </a:ext>
            </a:extLst>
          </p:cNvPr>
          <p:cNvSpPr txBox="1"/>
          <p:nvPr/>
        </p:nvSpPr>
        <p:spPr>
          <a:xfrm>
            <a:off x="820572" y="1438929"/>
            <a:ext cx="10550855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ATSS</a:t>
            </a:r>
            <a:r>
              <a:rPr lang="zh-CN" altLang="en-US" dirty="0"/>
              <a:t>论文中表示，决定模型性能的关键是</a:t>
            </a:r>
            <a:r>
              <a:rPr lang="zh-CN" altLang="en-US" b="1" dirty="0"/>
              <a:t>区分正负样本的方式</a:t>
            </a:r>
            <a:r>
              <a:rPr lang="zh-CN" altLang="en-US" dirty="0"/>
              <a:t>，而不是</a:t>
            </a:r>
            <a:r>
              <a:rPr lang="en-US" altLang="zh-CN" dirty="0"/>
              <a:t>anchor</a:t>
            </a:r>
            <a:r>
              <a:rPr lang="zh-CN" altLang="en-US" dirty="0"/>
              <a:t>的数量，所以</a:t>
            </a:r>
            <a:r>
              <a:rPr lang="en-US" altLang="zh-CN" dirty="0"/>
              <a:t>TOOD</a:t>
            </a:r>
            <a:r>
              <a:rPr lang="zh-CN" altLang="en-US" dirty="0"/>
              <a:t>中无论是</a:t>
            </a:r>
            <a:r>
              <a:rPr lang="en-US" altLang="zh-CN" dirty="0"/>
              <a:t>anchor-free</a:t>
            </a:r>
            <a:r>
              <a:rPr lang="zh-CN" altLang="en-US" dirty="0"/>
              <a:t>还是</a:t>
            </a:r>
            <a:r>
              <a:rPr lang="en-US" altLang="zh-CN" dirty="0"/>
              <a:t>anchor-based</a:t>
            </a:r>
            <a:r>
              <a:rPr lang="zh-CN" altLang="en-US" dirty="0"/>
              <a:t>，</a:t>
            </a:r>
            <a:r>
              <a:rPr lang="en-US" altLang="zh-CN" dirty="0"/>
              <a:t>anchor</a:t>
            </a:r>
            <a:r>
              <a:rPr lang="zh-CN" altLang="en-US" dirty="0"/>
              <a:t>的数量都只设置为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TOOD</a:t>
            </a:r>
            <a:r>
              <a:rPr lang="zh-CN" altLang="en-US" dirty="0"/>
              <a:t>中，区分正负样本的关键就在于上述的</a:t>
            </a:r>
            <a:r>
              <a:rPr lang="en-US" altLang="zh-CN" dirty="0"/>
              <a:t>Anchor alignment metric</a:t>
            </a:r>
            <a:r>
              <a:rPr lang="zh-CN" altLang="en-US" dirty="0"/>
              <a:t>。在一个</a:t>
            </a:r>
            <a:r>
              <a:rPr lang="en-US" altLang="zh-CN" dirty="0"/>
              <a:t>instance</a:t>
            </a:r>
            <a:r>
              <a:rPr lang="zh-CN" altLang="en-US" dirty="0"/>
              <a:t>中，模型会将每个</a:t>
            </a:r>
            <a:r>
              <a:rPr lang="en-US" altLang="zh-CN" dirty="0"/>
              <a:t>anchor</a:t>
            </a:r>
            <a:r>
              <a:rPr lang="zh-CN" altLang="en-US" dirty="0"/>
              <a:t>的</a:t>
            </a:r>
            <a:r>
              <a:rPr lang="en-US" altLang="zh-CN" dirty="0"/>
              <a:t>t</a:t>
            </a:r>
            <a:r>
              <a:rPr lang="zh-CN" altLang="en-US" dirty="0"/>
              <a:t>值从高到低排序，然后选出</a:t>
            </a:r>
            <a:r>
              <a:rPr lang="zh-CN" altLang="en-US" b="1" dirty="0"/>
              <a:t>最高的</a:t>
            </a:r>
            <a:r>
              <a:rPr lang="en-US" altLang="zh-CN" b="1" dirty="0"/>
              <a:t>m</a:t>
            </a:r>
            <a:r>
              <a:rPr lang="zh-CN" altLang="en-US" b="1" dirty="0"/>
              <a:t>个值对应的位置</a:t>
            </a:r>
            <a:r>
              <a:rPr lang="zh-CN" altLang="en-US" dirty="0"/>
              <a:t>作为正样本，然后将</a:t>
            </a:r>
            <a:r>
              <a:rPr lang="zh-CN" altLang="en-US" b="1" dirty="0"/>
              <a:t>其余的位置</a:t>
            </a:r>
            <a:r>
              <a:rPr lang="zh-CN" altLang="en-US" dirty="0"/>
              <a:t>作为负样本。由于正负样本的数量不均衡，所以</a:t>
            </a:r>
            <a:r>
              <a:rPr lang="en-US" altLang="zh-CN" dirty="0"/>
              <a:t>Loss</a:t>
            </a:r>
            <a:r>
              <a:rPr lang="zh-CN" altLang="en-US" dirty="0"/>
              <a:t>会采用</a:t>
            </a:r>
            <a:r>
              <a:rPr lang="en-US" altLang="zh-CN" dirty="0"/>
              <a:t>Focal Loss</a:t>
            </a:r>
            <a:r>
              <a:rPr lang="zh-CN" altLang="en-US" dirty="0"/>
              <a:t>的思想对正负样本进行加权求和。相比于采用</a:t>
            </a:r>
            <a:r>
              <a:rPr lang="en-US" altLang="zh-CN" dirty="0"/>
              <a:t>IOU</a:t>
            </a:r>
            <a:r>
              <a:rPr lang="zh-CN" altLang="en-US" dirty="0"/>
              <a:t>，</a:t>
            </a:r>
            <a:r>
              <a:rPr lang="en-US" altLang="zh-CN" dirty="0"/>
              <a:t>Center area</a:t>
            </a:r>
            <a:r>
              <a:rPr lang="zh-CN" altLang="en-US" dirty="0"/>
              <a:t>的方法，使用任务对齐指标进行正负样本区分做到了对两个任务的综合考虑。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在代码中，</a:t>
            </a:r>
            <a:r>
              <a:rPr lang="en-US" altLang="zh-CN" dirty="0"/>
              <a:t>m = 13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9E0436-1558-405A-A019-1841A1FA7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444" y="4860606"/>
            <a:ext cx="6023110" cy="3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9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00BD9E5-DBFC-432F-A28B-533FCF288F74}"/>
              </a:ext>
            </a:extLst>
          </p:cNvPr>
          <p:cNvSpPr txBox="1"/>
          <p:nvPr/>
        </p:nvSpPr>
        <p:spPr>
          <a:xfrm>
            <a:off x="298376" y="329709"/>
            <a:ext cx="424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Task-aligned Loss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E7B0F6-4527-4887-9045-C935F5F27705}"/>
              </a:ext>
            </a:extLst>
          </p:cNvPr>
          <p:cNvSpPr txBox="1"/>
          <p:nvPr/>
        </p:nvSpPr>
        <p:spPr>
          <a:xfrm>
            <a:off x="298376" y="976040"/>
            <a:ext cx="10550855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因为任务对齐指标</a:t>
            </a:r>
            <a:r>
              <a:rPr lang="en-US" altLang="zh-CN" dirty="0"/>
              <a:t>t</a:t>
            </a:r>
            <a:r>
              <a:rPr lang="zh-CN" altLang="en-US" dirty="0"/>
              <a:t>能够保证当分类几率高时，定位</a:t>
            </a:r>
            <a:r>
              <a:rPr lang="en-US" altLang="zh-CN" dirty="0"/>
              <a:t>IOU</a:t>
            </a:r>
            <a:r>
              <a:rPr lang="zh-CN" altLang="en-US" dirty="0"/>
              <a:t>也大的特点，而我们最终得到的预测目标也应该是对齐程度大的，所以对于正样本的标签，论文作者直接舍弃二值化的</a:t>
            </a:r>
            <a:r>
              <a:rPr lang="en-US" altLang="zh-CN" dirty="0"/>
              <a:t>01</a:t>
            </a:r>
            <a:r>
              <a:rPr lang="zh-CN" altLang="en-US" dirty="0"/>
              <a:t>分布，并将其取代为样本自己对应的</a:t>
            </a:r>
            <a:r>
              <a:rPr lang="en-US" altLang="zh-CN" dirty="0"/>
              <a:t>t</a:t>
            </a:r>
            <a:r>
              <a:rPr lang="zh-CN" altLang="en-US" dirty="0"/>
              <a:t>值</a:t>
            </a:r>
            <a:r>
              <a:rPr lang="en-US" altLang="zh-CN" dirty="0"/>
              <a:t>; </a:t>
            </a:r>
            <a:r>
              <a:rPr lang="zh-CN" altLang="en-US" dirty="0"/>
              <a:t>对于负样本，就直接把标签值设为</a:t>
            </a:r>
            <a:r>
              <a:rPr lang="en-US" altLang="zh-CN" dirty="0"/>
              <a:t>0</a:t>
            </a:r>
            <a:r>
              <a:rPr lang="zh-CN" altLang="en-US" dirty="0"/>
              <a:t>。通过计算</a:t>
            </a:r>
            <a:r>
              <a:rPr lang="en-US" altLang="zh-CN" dirty="0"/>
              <a:t>s</a:t>
            </a:r>
            <a:r>
              <a:rPr lang="zh-CN" altLang="en-US" dirty="0"/>
              <a:t>分布和</a:t>
            </a:r>
            <a:r>
              <a:rPr lang="en-US" altLang="zh-CN" dirty="0"/>
              <a:t>t</a:t>
            </a:r>
            <a:r>
              <a:rPr lang="zh-CN" altLang="en-US" dirty="0"/>
              <a:t>分布的采样对</a:t>
            </a:r>
            <a:r>
              <a:rPr lang="en-US" altLang="zh-CN" dirty="0"/>
              <a:t>(</a:t>
            </a:r>
            <a:r>
              <a:rPr lang="en-US" altLang="zh-CN" dirty="0" err="1"/>
              <a:t>s,t</a:t>
            </a:r>
            <a:r>
              <a:rPr lang="en-US" altLang="zh-CN" dirty="0"/>
              <a:t>)</a:t>
            </a:r>
            <a:r>
              <a:rPr lang="zh-CN" altLang="en-US" dirty="0"/>
              <a:t>的二维交叉熵</a:t>
            </a:r>
            <a:r>
              <a:rPr lang="en-US" altLang="zh-CN" dirty="0"/>
              <a:t>(BCE)</a:t>
            </a:r>
            <a:r>
              <a:rPr lang="zh-CN" altLang="en-US" dirty="0"/>
              <a:t>并将其作为正样本的损失函数的话，最终希望的就是</a:t>
            </a:r>
            <a:r>
              <a:rPr lang="zh-CN" altLang="en-US" b="1" dirty="0"/>
              <a:t>缩小</a:t>
            </a:r>
            <a:r>
              <a:rPr lang="en-US" altLang="zh-CN" b="1" dirty="0"/>
              <a:t>s</a:t>
            </a:r>
            <a:r>
              <a:rPr lang="zh-CN" altLang="en-US" b="1" dirty="0"/>
              <a:t>分布和</a:t>
            </a:r>
            <a:r>
              <a:rPr lang="en-US" altLang="zh-CN" b="1" dirty="0"/>
              <a:t>t</a:t>
            </a:r>
            <a:r>
              <a:rPr lang="zh-CN" altLang="en-US" b="1" dirty="0"/>
              <a:t>分布的差距</a:t>
            </a:r>
            <a:r>
              <a:rPr lang="zh-CN" altLang="en-US" dirty="0"/>
              <a:t>，从而希望在对齐程度大的</a:t>
            </a:r>
            <a:r>
              <a:rPr lang="en-US" altLang="zh-CN" dirty="0"/>
              <a:t>anchor</a:t>
            </a:r>
            <a:r>
              <a:rPr lang="zh-CN" altLang="en-US" dirty="0"/>
              <a:t>上</a:t>
            </a:r>
            <a:r>
              <a:rPr lang="en-US" altLang="zh-CN" dirty="0"/>
              <a:t>s</a:t>
            </a:r>
            <a:r>
              <a:rPr lang="zh-CN" altLang="en-US" dirty="0"/>
              <a:t>值也能越大越好。而</a:t>
            </a:r>
            <a:r>
              <a:rPr lang="en-US" altLang="zh-CN" dirty="0"/>
              <a:t>Loss</a:t>
            </a:r>
            <a:r>
              <a:rPr lang="zh-CN" altLang="en-US" dirty="0"/>
              <a:t>在负样本上则没有希望做对齐方向的努力，</a:t>
            </a:r>
            <a:r>
              <a:rPr lang="en-US" altLang="zh-CN" dirty="0"/>
              <a:t>s</a:t>
            </a:r>
            <a:r>
              <a:rPr lang="zh-CN" altLang="en-US" dirty="0"/>
              <a:t>值尽量越低越好即可。正样本</a:t>
            </a:r>
            <a:r>
              <a:rPr lang="en-US" altLang="zh-CN" dirty="0"/>
              <a:t>BCE</a:t>
            </a:r>
            <a:r>
              <a:rPr lang="zh-CN" altLang="en-US" dirty="0"/>
              <a:t>公式如下所示：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865818-8079-42F4-A0C5-97BAD09BF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468" y="3302889"/>
            <a:ext cx="3423876" cy="10070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691844-64B0-4FEA-BE73-A01A88E0B1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63" t="12037" r="9970" b="5710"/>
          <a:stretch/>
        </p:blipFill>
        <p:spPr>
          <a:xfrm>
            <a:off x="7320136" y="2996952"/>
            <a:ext cx="4277765" cy="33092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47D0F4E-E5BF-476B-A850-567BDD3D22C5}"/>
              </a:ext>
            </a:extLst>
          </p:cNvPr>
          <p:cNvSpPr txBox="1"/>
          <p:nvPr/>
        </p:nvSpPr>
        <p:spPr>
          <a:xfrm>
            <a:off x="298376" y="4292006"/>
            <a:ext cx="6096000" cy="212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但是由于样本的质量并不能保证</a:t>
            </a:r>
            <a:r>
              <a:rPr lang="en-US" altLang="zh-CN" dirty="0"/>
              <a:t>t</a:t>
            </a:r>
            <a:r>
              <a:rPr lang="zh-CN" altLang="en-US" dirty="0"/>
              <a:t>值能够始终保持在一个合理的区间，尤其当整个样本的</a:t>
            </a:r>
            <a:r>
              <a:rPr lang="en-US" altLang="zh-CN" dirty="0"/>
              <a:t>IOU</a:t>
            </a:r>
            <a:r>
              <a:rPr lang="zh-CN" altLang="en-US" dirty="0"/>
              <a:t>都偏小时，所有的</a:t>
            </a:r>
            <a:r>
              <a:rPr lang="en-US" altLang="zh-CN" dirty="0"/>
              <a:t>t</a:t>
            </a:r>
            <a:r>
              <a:rPr lang="zh-CN" altLang="en-US" dirty="0"/>
              <a:t>值都会变得很小，从而导致不同</a:t>
            </a:r>
            <a:r>
              <a:rPr lang="en-US" altLang="zh-CN" dirty="0"/>
              <a:t>anchor</a:t>
            </a:r>
            <a:r>
              <a:rPr lang="zh-CN" altLang="en-US" dirty="0"/>
              <a:t>的</a:t>
            </a:r>
            <a:r>
              <a:rPr lang="en-US" altLang="zh-CN" dirty="0"/>
              <a:t>t</a:t>
            </a:r>
            <a:r>
              <a:rPr lang="zh-CN" altLang="en-US" dirty="0"/>
              <a:t>值之间差距很小，分布很密集，这样会让</a:t>
            </a:r>
            <a:r>
              <a:rPr lang="en-US" altLang="zh-CN" dirty="0"/>
              <a:t>s</a:t>
            </a:r>
            <a:r>
              <a:rPr lang="zh-CN" altLang="en-US" dirty="0"/>
              <a:t>无法从中学习，也就是说不做修正的</a:t>
            </a:r>
            <a:r>
              <a:rPr lang="en-US" altLang="zh-CN" dirty="0"/>
              <a:t>t</a:t>
            </a:r>
            <a:r>
              <a:rPr lang="zh-CN" altLang="en-US" dirty="0"/>
              <a:t>会让上述的</a:t>
            </a:r>
            <a:r>
              <a:rPr lang="en-US" altLang="zh-CN" dirty="0"/>
              <a:t>BCE</a:t>
            </a:r>
            <a:r>
              <a:rPr lang="zh-CN" altLang="en-US" dirty="0"/>
              <a:t>很难从难例中得到学习。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9ACB05-CACD-4B0F-AC83-12F9B1EC6CC6}"/>
              </a:ext>
            </a:extLst>
          </p:cNvPr>
          <p:cNvSpPr txBox="1"/>
          <p:nvPr/>
        </p:nvSpPr>
        <p:spPr>
          <a:xfrm>
            <a:off x="8375785" y="6260774"/>
            <a:ext cx="3073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最大</a:t>
            </a:r>
            <a:r>
              <a:rPr lang="en-US" altLang="zh-CN" sz="1400" dirty="0"/>
              <a:t>IOU</a:t>
            </a:r>
            <a:r>
              <a:rPr lang="zh-CN" altLang="en-US" sz="1400" dirty="0"/>
              <a:t>只有</a:t>
            </a:r>
            <a:r>
              <a:rPr lang="en-US" altLang="zh-CN" sz="1400" dirty="0"/>
              <a:t>0.2</a:t>
            </a:r>
            <a:r>
              <a:rPr lang="zh-CN" altLang="en-US" sz="1400" dirty="0"/>
              <a:t>，最大分类概率为</a:t>
            </a:r>
            <a:r>
              <a:rPr lang="en-US" altLang="zh-CN" sz="1400" dirty="0"/>
              <a:t>0.9</a:t>
            </a:r>
          </a:p>
          <a:p>
            <a:r>
              <a:rPr lang="zh-CN" altLang="en-US" sz="1400" dirty="0"/>
              <a:t>最大的值只有</a:t>
            </a:r>
            <a:r>
              <a:rPr lang="en-US" altLang="zh-CN" sz="1400" dirty="0"/>
              <a:t>1e-5</a:t>
            </a:r>
            <a:r>
              <a:rPr lang="zh-CN" altLang="en-US" sz="1400" dirty="0"/>
              <a:t>数量级，梯度消失</a:t>
            </a:r>
          </a:p>
        </p:txBody>
      </p:sp>
    </p:spTree>
    <p:extLst>
      <p:ext uri="{BB962C8B-B14F-4D97-AF65-F5344CB8AC3E}">
        <p14:creationId xmlns:p14="http://schemas.microsoft.com/office/powerpoint/2010/main" val="382338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00BD9E5-DBFC-432F-A28B-533FCF288F74}"/>
              </a:ext>
            </a:extLst>
          </p:cNvPr>
          <p:cNvSpPr txBox="1"/>
          <p:nvPr/>
        </p:nvSpPr>
        <p:spPr>
          <a:xfrm>
            <a:off x="298376" y="329709"/>
            <a:ext cx="424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Task-aligned Loss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E7B0F6-4527-4887-9045-C935F5F27705}"/>
                  </a:ext>
                </a:extLst>
              </p:cNvPr>
              <p:cNvSpPr txBox="1"/>
              <p:nvPr/>
            </p:nvSpPr>
            <p:spPr>
              <a:xfrm>
                <a:off x="298376" y="976040"/>
                <a:ext cx="10604648" cy="3788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为了解决上述的问题，论文作者对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值进行了修正，修正需要满足两个条件</a:t>
                </a:r>
                <a:r>
                  <a:rPr lang="en-US" altLang="zh-CN" dirty="0"/>
                  <a:t>:</a:t>
                </a: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zh-CN" altLang="en-US" dirty="0"/>
                  <a:t>能够确保对难例能够进行有效的学习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zh-CN" altLang="en-US" dirty="0"/>
                  <a:t>不同</a:t>
                </a:r>
                <a:r>
                  <a:rPr lang="en-US" altLang="zh-CN" dirty="0"/>
                  <a:t>anchor</a:t>
                </a:r>
                <a:r>
                  <a:rPr lang="zh-CN" altLang="en-US" dirty="0"/>
                  <a:t>之间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值的相对大小不会发生改变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大值修正后还是大值，小值修正后还是小值</a:t>
                </a:r>
                <a:r>
                  <a:rPr lang="en-US" altLang="zh-CN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论文作者针对这两个条件，做了很简单的修正：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将</a:t>
                </a:r>
                <a:r>
                  <a:rPr lang="en-US" altLang="zh-CN" b="1" dirty="0"/>
                  <a:t>t</a:t>
                </a:r>
                <a:r>
                  <a:rPr lang="zh-CN" altLang="en-US" b="1" dirty="0"/>
                  <a:t>修正成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b="1" i="1">
                        <a:latin typeface="Cambria Math" panose="02040503050406030204" pitchFamily="18" charset="0"/>
                      </a:rPr>
                      <m:t>后</m:t>
                    </m:r>
                  </m:oMath>
                </a14:m>
                <a:r>
                  <a:rPr lang="zh-CN" altLang="en-US" b="1" dirty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 dirty="0"/>
                  <a:t>的最大值要等于整个样本中</a:t>
                </a:r>
                <a:r>
                  <a:rPr lang="en-US" altLang="zh-CN" b="1" dirty="0"/>
                  <a:t>IOU</a:t>
                </a:r>
                <a:r>
                  <a:rPr lang="zh-CN" altLang="en-US" b="1" dirty="0"/>
                  <a:t>的最大值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这个修正相当于对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分布做了等比例缩放，满足</a:t>
                </a:r>
                <a:r>
                  <a:rPr lang="en-US" altLang="zh-CN" dirty="0"/>
                  <a:t>(2)</a:t>
                </a:r>
                <a:r>
                  <a:rPr lang="zh-CN" altLang="en-US" dirty="0"/>
                  <a:t>条件，同时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分布空间的大小也被映射回最大的</a:t>
                </a:r>
                <a:r>
                  <a:rPr lang="en-US" altLang="zh-CN" dirty="0"/>
                  <a:t>IOU</a:t>
                </a:r>
                <a:r>
                  <a:rPr lang="zh-CN" altLang="en-US" dirty="0"/>
                  <a:t>大小，使得难例中不同</a:t>
                </a:r>
                <a:r>
                  <a:rPr lang="en-US" altLang="zh-CN" dirty="0"/>
                  <a:t>anchor</a:t>
                </a:r>
                <a:r>
                  <a:rPr lang="zh-CN" altLang="en-US" dirty="0"/>
                  <a:t>之间的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值差距不会太小，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能够得到学习。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E7B0F6-4527-4887-9045-C935F5F27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76" y="976040"/>
                <a:ext cx="10604648" cy="3788858"/>
              </a:xfrm>
              <a:prstGeom prst="rect">
                <a:avLst/>
              </a:prstGeom>
              <a:blipFill>
                <a:blip r:embed="rId3"/>
                <a:stretch>
                  <a:fillRect l="-517" r="-2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8F9ACB05-CACD-4B0F-AC83-12F9B1EC6CC6}"/>
              </a:ext>
            </a:extLst>
          </p:cNvPr>
          <p:cNvSpPr txBox="1"/>
          <p:nvPr/>
        </p:nvSpPr>
        <p:spPr>
          <a:xfrm>
            <a:off x="8375785" y="6260774"/>
            <a:ext cx="3358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对</a:t>
            </a:r>
            <a:r>
              <a:rPr lang="en-US" altLang="zh-CN" sz="1400" dirty="0"/>
              <a:t>t</a:t>
            </a:r>
            <a:r>
              <a:rPr lang="zh-CN" altLang="en-US" sz="1400" dirty="0"/>
              <a:t>进行修正后，</a:t>
            </a:r>
            <a:r>
              <a:rPr lang="en-US" altLang="zh-CN" sz="1400" dirty="0"/>
              <a:t>t</a:t>
            </a:r>
            <a:r>
              <a:rPr lang="zh-CN" altLang="en-US" sz="1400" dirty="0"/>
              <a:t>的范围变得可以接受，</a:t>
            </a:r>
            <a:endParaRPr lang="en-US" altLang="zh-CN" sz="1400" dirty="0"/>
          </a:p>
          <a:p>
            <a:r>
              <a:rPr lang="zh-CN" altLang="en-US" sz="1400" dirty="0"/>
              <a:t>且曲面的形状没有发生变化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2C3C1C-BF3B-4000-BC86-787ADFD08BAF}"/>
              </a:ext>
            </a:extLst>
          </p:cNvPr>
          <p:cNvSpPr txBox="1"/>
          <p:nvPr/>
        </p:nvSpPr>
        <p:spPr>
          <a:xfrm>
            <a:off x="311095" y="3933056"/>
            <a:ext cx="7330123" cy="295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对“为什么是最大的</a:t>
            </a:r>
            <a:r>
              <a:rPr lang="en-US" altLang="zh-CN" dirty="0"/>
              <a:t>IOU</a:t>
            </a:r>
            <a:r>
              <a:rPr lang="zh-CN" altLang="en-US" dirty="0"/>
              <a:t>，而不是最大的分类分数”的个人理解：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(1)</a:t>
            </a:r>
            <a:r>
              <a:rPr lang="zh-CN" altLang="en-US" dirty="0"/>
              <a:t>在</a:t>
            </a:r>
            <a:r>
              <a:rPr lang="en-US" altLang="zh-CN" dirty="0"/>
              <a:t>t</a:t>
            </a:r>
            <a:r>
              <a:rPr lang="zh-CN" altLang="en-US" dirty="0"/>
              <a:t>的公式中</a:t>
            </a:r>
            <a:r>
              <a:rPr lang="en-US" altLang="zh-CN" dirty="0"/>
              <a:t>α</a:t>
            </a:r>
            <a:r>
              <a:rPr lang="zh-CN" altLang="en-US" dirty="0"/>
              <a:t>的值远小于</a:t>
            </a:r>
            <a:r>
              <a:rPr lang="en-US" altLang="zh-CN" dirty="0"/>
              <a:t>β</a:t>
            </a:r>
            <a:r>
              <a:rPr lang="zh-CN" altLang="en-US" dirty="0"/>
              <a:t>，所以</a:t>
            </a:r>
            <a:r>
              <a:rPr lang="en-US" altLang="zh-CN" dirty="0"/>
              <a:t>t</a:t>
            </a:r>
            <a:r>
              <a:rPr lang="zh-CN" altLang="en-US" dirty="0"/>
              <a:t>对</a:t>
            </a:r>
            <a:r>
              <a:rPr lang="en-US" altLang="zh-CN" dirty="0"/>
              <a:t>IOU</a:t>
            </a:r>
            <a:r>
              <a:rPr lang="zh-CN" altLang="en-US" dirty="0"/>
              <a:t>的变化远远比分类分数敏感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(2)</a:t>
            </a:r>
            <a:r>
              <a:rPr lang="zh-CN" altLang="en-US" dirty="0"/>
              <a:t>正样本选取时，最大的</a:t>
            </a:r>
            <a:r>
              <a:rPr lang="en-US" altLang="zh-CN" dirty="0"/>
              <a:t>t</a:t>
            </a:r>
            <a:r>
              <a:rPr lang="zh-CN" altLang="en-US" dirty="0"/>
              <a:t>值对应的位置往往集中在某个区域，在小区域中分类分数往往不会有太大改变</a:t>
            </a:r>
            <a:r>
              <a:rPr lang="en-US" altLang="zh-CN" dirty="0"/>
              <a:t>(</a:t>
            </a:r>
            <a:r>
              <a:rPr lang="en-US" altLang="zh-CN" dirty="0" err="1"/>
              <a:t>softmax</a:t>
            </a:r>
            <a:r>
              <a:rPr lang="zh-CN" altLang="en-US" dirty="0"/>
              <a:t>的缘故</a:t>
            </a:r>
            <a:r>
              <a:rPr lang="en-US" altLang="zh-CN" dirty="0"/>
              <a:t>)</a:t>
            </a:r>
            <a:r>
              <a:rPr lang="zh-CN" altLang="en-US" dirty="0"/>
              <a:t>，而</a:t>
            </a:r>
            <a:r>
              <a:rPr lang="en-US" altLang="zh-CN" dirty="0"/>
              <a:t>IOU</a:t>
            </a:r>
            <a:r>
              <a:rPr lang="zh-CN" altLang="en-US" dirty="0"/>
              <a:t>会发生明显的改变，所以</a:t>
            </a:r>
            <a:r>
              <a:rPr lang="en-US" altLang="zh-CN" dirty="0"/>
              <a:t>IOU</a:t>
            </a:r>
            <a:r>
              <a:rPr lang="zh-CN" altLang="en-US" dirty="0"/>
              <a:t>的方差比分类分数高，分散的容易学习。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(3)</a:t>
            </a:r>
            <a:r>
              <a:rPr lang="zh-CN" altLang="en-US" dirty="0"/>
              <a:t>分类分数完全由网络预测，而</a:t>
            </a:r>
            <a:r>
              <a:rPr lang="en-US" altLang="zh-CN" dirty="0"/>
              <a:t>IOU</a:t>
            </a:r>
            <a:r>
              <a:rPr lang="zh-CN" altLang="en-US" dirty="0"/>
              <a:t>对应的是与</a:t>
            </a:r>
            <a:r>
              <a:rPr lang="en-US" altLang="zh-CN" dirty="0" err="1"/>
              <a:t>gt</a:t>
            </a:r>
            <a:r>
              <a:rPr lang="zh-CN" altLang="en-US" dirty="0"/>
              <a:t>的差距，</a:t>
            </a:r>
            <a:r>
              <a:rPr lang="en-US" altLang="zh-CN" dirty="0"/>
              <a:t>IOU</a:t>
            </a:r>
            <a:r>
              <a:rPr lang="zh-CN" altLang="en-US" dirty="0"/>
              <a:t>更加有可靠性。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892040-0AA4-4E82-AF46-791D3AB69E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84" r="9576"/>
          <a:stretch/>
        </p:blipFill>
        <p:spPr>
          <a:xfrm>
            <a:off x="7806601" y="3507817"/>
            <a:ext cx="3642461" cy="26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4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2D5DAB-E9F5-4BC6-A726-17B3ED3B4976}"/>
              </a:ext>
            </a:extLst>
          </p:cNvPr>
          <p:cNvSpPr txBox="1"/>
          <p:nvPr/>
        </p:nvSpPr>
        <p:spPr>
          <a:xfrm>
            <a:off x="298376" y="329709"/>
            <a:ext cx="424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Task-aligned Loss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FE2545-309A-46C4-B647-A32225F37831}"/>
              </a:ext>
            </a:extLst>
          </p:cNvPr>
          <p:cNvSpPr txBox="1"/>
          <p:nvPr/>
        </p:nvSpPr>
        <p:spPr>
          <a:xfrm>
            <a:off x="315824" y="1124744"/>
            <a:ext cx="10604648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为了解决正负样本数量不均衡的问题，最终的分类</a:t>
            </a:r>
            <a:r>
              <a:rPr lang="en-US" altLang="zh-CN" dirty="0"/>
              <a:t>Loss</a:t>
            </a:r>
            <a:r>
              <a:rPr lang="zh-CN" altLang="en-US" dirty="0"/>
              <a:t>采用了</a:t>
            </a:r>
            <a:r>
              <a:rPr lang="en-US" altLang="zh-CN" dirty="0"/>
              <a:t>Focal Loss</a:t>
            </a:r>
            <a:r>
              <a:rPr lang="zh-CN" altLang="en-US" dirty="0"/>
              <a:t>的思想，如下所示：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在定位</a:t>
            </a:r>
            <a:r>
              <a:rPr lang="en-US" altLang="zh-CN" dirty="0"/>
              <a:t>Loss</a:t>
            </a:r>
            <a:r>
              <a:rPr lang="zh-CN" altLang="en-US" dirty="0"/>
              <a:t>中，论文采用了</a:t>
            </a:r>
            <a:r>
              <a:rPr lang="en-US" altLang="zh-CN" dirty="0"/>
              <a:t>GIOU</a:t>
            </a:r>
            <a:r>
              <a:rPr lang="zh-CN" altLang="en-US" dirty="0"/>
              <a:t>，同时作者认为，</a:t>
            </a:r>
            <a:r>
              <a:rPr lang="en-US" altLang="zh-CN" dirty="0"/>
              <a:t>t</a:t>
            </a:r>
            <a:r>
              <a:rPr lang="zh-CN" altLang="en-US" dirty="0"/>
              <a:t>可以有效地选取高质量的目标框。在正样本中也存在对齐程度的差异，而计算定位损失时，应该把</a:t>
            </a:r>
            <a:r>
              <a:rPr lang="zh-CN" altLang="en-US" b="1" dirty="0"/>
              <a:t>侧重点放在对齐程度高的样本框上</a:t>
            </a:r>
            <a:r>
              <a:rPr lang="zh-CN" altLang="en-US" dirty="0"/>
              <a:t>，这样可以加速训练的过程，所以最终的定位</a:t>
            </a:r>
            <a:r>
              <a:rPr lang="en-US" altLang="zh-CN" dirty="0"/>
              <a:t>Loss</a:t>
            </a:r>
            <a:r>
              <a:rPr lang="zh-CN" altLang="en-US" dirty="0"/>
              <a:t>是在</a:t>
            </a:r>
            <a:r>
              <a:rPr lang="en-US" altLang="zh-CN" dirty="0"/>
              <a:t>GIOU</a:t>
            </a:r>
            <a:r>
              <a:rPr lang="zh-CN" altLang="en-US" dirty="0"/>
              <a:t>前面加上了修正</a:t>
            </a:r>
            <a:r>
              <a:rPr lang="en-US" altLang="zh-CN" dirty="0"/>
              <a:t>t</a:t>
            </a:r>
            <a:r>
              <a:rPr lang="zh-CN" altLang="en-US" dirty="0"/>
              <a:t>的权值，如下所示：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Task-align Loss</a:t>
            </a:r>
            <a:r>
              <a:rPr lang="zh-CN" altLang="en-US" dirty="0"/>
              <a:t>就是对分类</a:t>
            </a:r>
            <a:r>
              <a:rPr lang="en-US" altLang="zh-CN" dirty="0"/>
              <a:t>Loss</a:t>
            </a:r>
            <a:r>
              <a:rPr lang="zh-CN" altLang="en-US" dirty="0"/>
              <a:t>和定位</a:t>
            </a:r>
            <a:r>
              <a:rPr lang="en-US" altLang="zh-CN" dirty="0"/>
              <a:t>Loss</a:t>
            </a:r>
            <a:r>
              <a:rPr lang="zh-CN" altLang="en-US" dirty="0"/>
              <a:t>的</a:t>
            </a:r>
            <a:r>
              <a:rPr lang="en-US" altLang="zh-CN" dirty="0"/>
              <a:t>sum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AFA3ED-928C-4C38-AD01-DB1C7B3B9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919" y="1713192"/>
            <a:ext cx="6110162" cy="9454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A73243-9A2E-461F-8CD9-7D50A243F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24" y="4188457"/>
            <a:ext cx="3168352" cy="8195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AB29D6-832D-4880-B601-CA56A2055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32" y="4976804"/>
            <a:ext cx="5112568" cy="151290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6D9964C-D699-48C2-AC2A-99809EC6FA5B}"/>
              </a:ext>
            </a:extLst>
          </p:cNvPr>
          <p:cNvSpPr txBox="1"/>
          <p:nvPr/>
        </p:nvSpPr>
        <p:spPr>
          <a:xfrm>
            <a:off x="7644899" y="6529613"/>
            <a:ext cx="3012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分类</a:t>
            </a:r>
            <a:r>
              <a:rPr lang="en-US" altLang="zh-CN" sz="1400" dirty="0"/>
              <a:t>Loss</a:t>
            </a:r>
            <a:r>
              <a:rPr lang="zh-CN" altLang="en-US" sz="1400" dirty="0"/>
              <a:t>与定位</a:t>
            </a:r>
            <a:r>
              <a:rPr lang="en-US" altLang="zh-CN" sz="1400" dirty="0"/>
              <a:t>Loss</a:t>
            </a:r>
            <a:r>
              <a:rPr lang="zh-CN" altLang="en-US" sz="1400" dirty="0"/>
              <a:t>以</a:t>
            </a:r>
            <a:r>
              <a:rPr lang="en-US" altLang="zh-CN" sz="1400" dirty="0"/>
              <a:t>1:2</a:t>
            </a:r>
            <a:r>
              <a:rPr lang="zh-CN" altLang="en-US" sz="1400" dirty="0"/>
              <a:t>的比例相加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430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5D5689B-CD45-475A-A16F-03FD9ECD61F6}"/>
              </a:ext>
            </a:extLst>
          </p:cNvPr>
          <p:cNvSpPr txBox="1"/>
          <p:nvPr/>
        </p:nvSpPr>
        <p:spPr>
          <a:xfrm>
            <a:off x="298376" y="329709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DEA3A1-6790-4F0E-A8C3-22F06D12EA99}"/>
              </a:ext>
            </a:extLst>
          </p:cNvPr>
          <p:cNvSpPr txBox="1"/>
          <p:nvPr/>
        </p:nvSpPr>
        <p:spPr>
          <a:xfrm>
            <a:off x="295896" y="1268760"/>
            <a:ext cx="2495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Ablation Study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E559F1-7600-4340-BE71-76F0DAE74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96" y="2022896"/>
            <a:ext cx="7067115" cy="20541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36F44A-A2BD-4053-B287-9F6F951DF6BE}"/>
              </a:ext>
            </a:extLst>
          </p:cNvPr>
          <p:cNvSpPr txBox="1"/>
          <p:nvPr/>
        </p:nvSpPr>
        <p:spPr>
          <a:xfrm>
            <a:off x="2760520" y="40650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T-head/Parallel head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FAE09-8595-4661-8F14-AA4DF1F64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001" y="1487481"/>
            <a:ext cx="4216749" cy="306672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62279DD-96BD-4C19-B010-19FB9F5BE120}"/>
              </a:ext>
            </a:extLst>
          </p:cNvPr>
          <p:cNvSpPr txBox="1"/>
          <p:nvPr/>
        </p:nvSpPr>
        <p:spPr>
          <a:xfrm>
            <a:off x="8112224" y="45471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TAL+TAP(12/18 epoch) / other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4A2CBCA-EB57-44A9-98F0-3499ACD19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339" y="4643821"/>
            <a:ext cx="4176227" cy="149151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9B366DF-29B2-40C0-AD7D-83F466A86783}"/>
              </a:ext>
            </a:extLst>
          </p:cNvPr>
          <p:cNvSpPr txBox="1"/>
          <p:nvPr/>
        </p:nvSpPr>
        <p:spPr>
          <a:xfrm>
            <a:off x="2791600" y="61360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Complete TOOD / ATSS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FB12A5-B8DC-4AD4-912D-F9E2AFDB33F7}"/>
              </a:ext>
            </a:extLst>
          </p:cNvPr>
          <p:cNvSpPr txBox="1"/>
          <p:nvPr/>
        </p:nvSpPr>
        <p:spPr>
          <a:xfrm>
            <a:off x="7464152" y="526884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T-head + ATSS  -&gt;  +1.9AP</a:t>
            </a:r>
          </a:p>
          <a:p>
            <a:r>
              <a:rPr lang="en-US" altLang="zh-CN" dirty="0"/>
              <a:t>Parallel Head + TAL  -&gt;  +1.1AP</a:t>
            </a:r>
          </a:p>
          <a:p>
            <a:r>
              <a:rPr lang="en-US" altLang="zh-CN" dirty="0"/>
              <a:t>T-head + TAL  -&gt;  </a:t>
            </a:r>
            <a:r>
              <a:rPr lang="en-US" altLang="zh-CN" b="1" dirty="0"/>
              <a:t>+3.3AP(&gt;1.9+1.1)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0033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96DB7B-C49C-4FE0-982C-3D1116FE0814}"/>
              </a:ext>
            </a:extLst>
          </p:cNvPr>
          <p:cNvSpPr txBox="1"/>
          <p:nvPr/>
        </p:nvSpPr>
        <p:spPr>
          <a:xfrm>
            <a:off x="298376" y="329709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0B077A-A00B-4A10-9360-71522ABE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28" y="976040"/>
            <a:ext cx="6696744" cy="570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97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96DB7B-C49C-4FE0-982C-3D1116FE0814}"/>
              </a:ext>
            </a:extLst>
          </p:cNvPr>
          <p:cNvSpPr txBox="1"/>
          <p:nvPr/>
        </p:nvSpPr>
        <p:spPr>
          <a:xfrm>
            <a:off x="298376" y="329709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28F8B5-57ED-4716-BD19-603F7B67E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502" y="1412776"/>
            <a:ext cx="8910996" cy="15263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66A93F0-1850-4B59-AE47-6EA4D525C4C5}"/>
              </a:ext>
            </a:extLst>
          </p:cNvPr>
          <p:cNvSpPr txBox="1"/>
          <p:nvPr/>
        </p:nvSpPr>
        <p:spPr>
          <a:xfrm>
            <a:off x="1763688" y="3375829"/>
            <a:ext cx="8664624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在运用</a:t>
            </a:r>
            <a:r>
              <a:rPr lang="en-US" altLang="zh-CN" dirty="0"/>
              <a:t>TOOD</a:t>
            </a:r>
            <a:r>
              <a:rPr lang="zh-CN" altLang="en-US" dirty="0"/>
              <a:t>之后，分类和定位的皮尔森相关系数增大，平均</a:t>
            </a:r>
            <a:r>
              <a:rPr lang="en-US" altLang="zh-CN" dirty="0"/>
              <a:t>IOU</a:t>
            </a:r>
            <a:r>
              <a:rPr lang="zh-CN" altLang="en-US" dirty="0"/>
              <a:t>也有所上升。同时在</a:t>
            </a:r>
            <a:r>
              <a:rPr lang="en-US" altLang="zh-CN" dirty="0"/>
              <a:t>NMS</a:t>
            </a:r>
            <a:r>
              <a:rPr lang="zh-CN" altLang="en-US" dirty="0"/>
              <a:t>方法中，</a:t>
            </a:r>
            <a:r>
              <a:rPr lang="en-US" altLang="zh-CN" dirty="0"/>
              <a:t>TOOD</a:t>
            </a:r>
            <a:r>
              <a:rPr lang="zh-CN" altLang="en-US" dirty="0"/>
              <a:t>产生的有效目标框比例上升，冗余框和错误框比例下降，说明任务对齐可以让</a:t>
            </a:r>
            <a:r>
              <a:rPr lang="en-US" altLang="zh-CN" dirty="0"/>
              <a:t>NMS</a:t>
            </a:r>
            <a:r>
              <a:rPr lang="zh-CN" altLang="en-US" dirty="0"/>
              <a:t>方法更加具有效果。</a:t>
            </a:r>
          </a:p>
        </p:txBody>
      </p:sp>
    </p:spTree>
    <p:extLst>
      <p:ext uri="{BB962C8B-B14F-4D97-AF65-F5344CB8AC3E}">
        <p14:creationId xmlns:p14="http://schemas.microsoft.com/office/powerpoint/2010/main" val="2019098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96DB7B-C49C-4FE0-982C-3D1116FE0814}"/>
              </a:ext>
            </a:extLst>
          </p:cNvPr>
          <p:cNvSpPr txBox="1"/>
          <p:nvPr/>
        </p:nvSpPr>
        <p:spPr>
          <a:xfrm>
            <a:off x="4439816" y="2921168"/>
            <a:ext cx="4573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76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D2229A-0266-46F4-B111-6440CD3ADC8C}"/>
              </a:ext>
            </a:extLst>
          </p:cNvPr>
          <p:cNvSpPr txBox="1"/>
          <p:nvPr/>
        </p:nvSpPr>
        <p:spPr>
          <a:xfrm>
            <a:off x="298376" y="329709"/>
            <a:ext cx="3101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A9122F-EE6A-45B3-8990-41C9835B5C7D}"/>
              </a:ext>
            </a:extLst>
          </p:cNvPr>
          <p:cNvSpPr txBox="1"/>
          <p:nvPr/>
        </p:nvSpPr>
        <p:spPr>
          <a:xfrm>
            <a:off x="715092" y="1484784"/>
            <a:ext cx="926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 Detection : optimizing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 classification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localization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jointly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88DF6C45-53DE-4FEE-8AC8-4F6817D21D2C}"/>
              </a:ext>
            </a:extLst>
          </p:cNvPr>
          <p:cNvSpPr/>
          <p:nvPr/>
        </p:nvSpPr>
        <p:spPr>
          <a:xfrm>
            <a:off x="8256240" y="1884894"/>
            <a:ext cx="144016" cy="4001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141E44BC-2A7E-4372-B888-12F43BAA8710}"/>
              </a:ext>
            </a:extLst>
          </p:cNvPr>
          <p:cNvSpPr/>
          <p:nvPr/>
        </p:nvSpPr>
        <p:spPr>
          <a:xfrm>
            <a:off x="5735960" y="1884894"/>
            <a:ext cx="144016" cy="4001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FEA96A-983C-46FC-9CB3-0DC07BF49B71}"/>
              </a:ext>
            </a:extLst>
          </p:cNvPr>
          <p:cNvSpPr txBox="1"/>
          <p:nvPr/>
        </p:nvSpPr>
        <p:spPr>
          <a:xfrm>
            <a:off x="5138554" y="23519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显著的特征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D46439-05A8-4F73-A6A7-DB8DD62A5CCD}"/>
              </a:ext>
            </a:extLst>
          </p:cNvPr>
          <p:cNvSpPr txBox="1"/>
          <p:nvPr/>
        </p:nvSpPr>
        <p:spPr>
          <a:xfrm>
            <a:off x="7658834" y="23598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准确的像素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CD5E1F-2107-444F-B55F-5310F5E1715E}"/>
              </a:ext>
            </a:extLst>
          </p:cNvPr>
          <p:cNvCxnSpPr>
            <a:stCxn id="9" idx="2"/>
            <a:endCxn id="11" idx="2"/>
          </p:cNvCxnSpPr>
          <p:nvPr/>
        </p:nvCxnSpPr>
        <p:spPr>
          <a:xfrm rot="16200000" flipH="1">
            <a:off x="7064120" y="1465092"/>
            <a:ext cx="7976" cy="2520280"/>
          </a:xfrm>
          <a:prstGeom prst="bentConnector3">
            <a:avLst>
              <a:gd name="adj1" fmla="val 2966098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B91D4BD-6AEA-4307-847E-A6540DDC875B}"/>
              </a:ext>
            </a:extLst>
          </p:cNvPr>
          <p:cNvCxnSpPr>
            <a:cxnSpLocks/>
          </p:cNvCxnSpPr>
          <p:nvPr/>
        </p:nvCxnSpPr>
        <p:spPr>
          <a:xfrm>
            <a:off x="7032104" y="292494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9CEFE1D-0DB2-4B95-B79D-59E6372C73A1}"/>
              </a:ext>
            </a:extLst>
          </p:cNvPr>
          <p:cNvSpPr txBox="1"/>
          <p:nvPr/>
        </p:nvSpPr>
        <p:spPr>
          <a:xfrm>
            <a:off x="4631447" y="335598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往往关注于图像的不同视野（不同层的卷积）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DF552E5-96CB-4A38-A8D1-22759228DD1E}"/>
              </a:ext>
            </a:extLst>
          </p:cNvPr>
          <p:cNvGrpSpPr/>
          <p:nvPr/>
        </p:nvGrpSpPr>
        <p:grpSpPr>
          <a:xfrm rot="10800000">
            <a:off x="913221" y="1884894"/>
            <a:ext cx="1915436" cy="1393459"/>
            <a:chOff x="715093" y="3422370"/>
            <a:chExt cx="2537913" cy="599870"/>
          </a:xfrm>
        </p:grpSpPr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F32526C3-4A24-44FB-A158-F564F3437DA3}"/>
                </a:ext>
              </a:extLst>
            </p:cNvPr>
            <p:cNvCxnSpPr/>
            <p:nvPr/>
          </p:nvCxnSpPr>
          <p:spPr>
            <a:xfrm rot="16200000" flipH="1">
              <a:off x="1980735" y="2156728"/>
              <a:ext cx="6630" cy="2537913"/>
            </a:xfrm>
            <a:prstGeom prst="bentConnector3">
              <a:avLst>
                <a:gd name="adj1" fmla="val 3547964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D417847-2D22-4614-B82F-FD298DC06DB5}"/>
                </a:ext>
              </a:extLst>
            </p:cNvPr>
            <p:cNvCxnSpPr>
              <a:cxnSpLocks/>
            </p:cNvCxnSpPr>
            <p:nvPr/>
          </p:nvCxnSpPr>
          <p:spPr>
            <a:xfrm>
              <a:off x="1953657" y="3662200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03AC2487-F30E-4842-8A6F-F23940F4D8DA}"/>
              </a:ext>
            </a:extLst>
          </p:cNvPr>
          <p:cNvSpPr txBox="1"/>
          <p:nvPr/>
        </p:nvSpPr>
        <p:spPr>
          <a:xfrm>
            <a:off x="262593" y="3287501"/>
            <a:ext cx="1301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two-stage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B6CF4EA-CC9B-4FA8-B3FF-360E4D137EB1}"/>
              </a:ext>
            </a:extLst>
          </p:cNvPr>
          <p:cNvSpPr txBox="1"/>
          <p:nvPr/>
        </p:nvSpPr>
        <p:spPr>
          <a:xfrm>
            <a:off x="2175271" y="328498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one-stage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4C1017-94A3-484F-BCAB-E625224D1638}"/>
              </a:ext>
            </a:extLst>
          </p:cNvPr>
          <p:cNvGrpSpPr/>
          <p:nvPr/>
        </p:nvGrpSpPr>
        <p:grpSpPr>
          <a:xfrm rot="10800000">
            <a:off x="2027750" y="3711277"/>
            <a:ext cx="1601809" cy="1024129"/>
            <a:chOff x="715093" y="3422370"/>
            <a:chExt cx="2537913" cy="599870"/>
          </a:xfrm>
        </p:grpSpPr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22BD7BC4-4584-4D98-B64E-EC12E5ECFEA3}"/>
                </a:ext>
              </a:extLst>
            </p:cNvPr>
            <p:cNvCxnSpPr/>
            <p:nvPr/>
          </p:nvCxnSpPr>
          <p:spPr>
            <a:xfrm rot="16200000" flipH="1">
              <a:off x="1980735" y="2156728"/>
              <a:ext cx="6630" cy="2537913"/>
            </a:xfrm>
            <a:prstGeom prst="bentConnector3">
              <a:avLst>
                <a:gd name="adj1" fmla="val 3547964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E387B0E-0BF0-4619-A847-2D65D3F29347}"/>
                </a:ext>
              </a:extLst>
            </p:cNvPr>
            <p:cNvCxnSpPr>
              <a:cxnSpLocks/>
            </p:cNvCxnSpPr>
            <p:nvPr/>
          </p:nvCxnSpPr>
          <p:spPr>
            <a:xfrm>
              <a:off x="1953657" y="3662200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AEE6F035-BBBD-4A60-8A0D-C525F7E4B559}"/>
              </a:ext>
            </a:extLst>
          </p:cNvPr>
          <p:cNvSpPr txBox="1"/>
          <p:nvPr/>
        </p:nvSpPr>
        <p:spPr>
          <a:xfrm>
            <a:off x="1377123" y="4732654"/>
            <a:ext cx="172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Anchor-based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435187-7775-42CF-88ED-56A29D4DAAE4}"/>
              </a:ext>
            </a:extLst>
          </p:cNvPr>
          <p:cNvSpPr txBox="1"/>
          <p:nvPr/>
        </p:nvSpPr>
        <p:spPr>
          <a:xfrm>
            <a:off x="3102595" y="4717682"/>
            <a:ext cx="146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anchor-free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829E92FB-84CC-4A87-9ACC-076628CFBC83}"/>
              </a:ext>
            </a:extLst>
          </p:cNvPr>
          <p:cNvCxnSpPr>
            <a:stCxn id="26" idx="2"/>
            <a:endCxn id="32" idx="1"/>
          </p:cNvCxnSpPr>
          <p:nvPr/>
        </p:nvCxnSpPr>
        <p:spPr>
          <a:xfrm rot="16200000" flipH="1">
            <a:off x="514928" y="4055124"/>
            <a:ext cx="1260487" cy="4639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511B8D7-670D-4F9F-AC6C-7CDC1D20D994}"/>
              </a:ext>
            </a:extLst>
          </p:cNvPr>
          <p:cNvGrpSpPr/>
          <p:nvPr/>
        </p:nvGrpSpPr>
        <p:grpSpPr>
          <a:xfrm rot="10800000">
            <a:off x="2828653" y="5054406"/>
            <a:ext cx="1601809" cy="606842"/>
            <a:chOff x="715093" y="3422370"/>
            <a:chExt cx="2537913" cy="599870"/>
          </a:xfrm>
        </p:grpSpPr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185F635F-2DED-4CCE-B267-66E88971C143}"/>
                </a:ext>
              </a:extLst>
            </p:cNvPr>
            <p:cNvCxnSpPr/>
            <p:nvPr/>
          </p:nvCxnSpPr>
          <p:spPr>
            <a:xfrm rot="16200000" flipH="1">
              <a:off x="1980735" y="2156728"/>
              <a:ext cx="6630" cy="2537913"/>
            </a:xfrm>
            <a:prstGeom prst="bentConnector3">
              <a:avLst>
                <a:gd name="adj1" fmla="val 3547964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549B10C-FC16-4A56-A0F4-E8FB88580325}"/>
                </a:ext>
              </a:extLst>
            </p:cNvPr>
            <p:cNvCxnSpPr>
              <a:cxnSpLocks/>
            </p:cNvCxnSpPr>
            <p:nvPr/>
          </p:nvCxnSpPr>
          <p:spPr>
            <a:xfrm>
              <a:off x="1953657" y="3662200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C771FB31-A0F2-4798-8AB8-DE3A92DB69DA}"/>
              </a:ext>
            </a:extLst>
          </p:cNvPr>
          <p:cNvSpPr txBox="1"/>
          <p:nvPr/>
        </p:nvSpPr>
        <p:spPr>
          <a:xfrm>
            <a:off x="1884869" y="5666020"/>
            <a:ext cx="18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keypoint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-based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879C962-6C11-4AA4-B18E-A10B9BF52616}"/>
              </a:ext>
            </a:extLst>
          </p:cNvPr>
          <p:cNvSpPr txBox="1"/>
          <p:nvPr/>
        </p:nvSpPr>
        <p:spPr>
          <a:xfrm>
            <a:off x="3803079" y="5649769"/>
            <a:ext cx="165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keypoint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-free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ED9E3D1-6593-4CCB-93B8-2E3CAF62FE83}"/>
              </a:ext>
            </a:extLst>
          </p:cNvPr>
          <p:cNvSpPr txBox="1"/>
          <p:nvPr/>
        </p:nvSpPr>
        <p:spPr>
          <a:xfrm>
            <a:off x="934778" y="3620347"/>
            <a:ext cx="1024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Faster-RCNN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5862C17-BAB0-4AF8-A356-456E2FBAB63E}"/>
              </a:ext>
            </a:extLst>
          </p:cNvPr>
          <p:cNvSpPr txBox="1"/>
          <p:nvPr/>
        </p:nvSpPr>
        <p:spPr>
          <a:xfrm>
            <a:off x="1999870" y="4091392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YOLO, SSD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72CF89B-9251-4E9E-9ABB-0BE7124DCEEE}"/>
              </a:ext>
            </a:extLst>
          </p:cNvPr>
          <p:cNvSpPr txBox="1"/>
          <p:nvPr/>
        </p:nvSpPr>
        <p:spPr>
          <a:xfrm>
            <a:off x="2733907" y="5135406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Corner-Net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EEEAEE0-EABA-4C4B-BEFB-9E019CF5FF53}"/>
              </a:ext>
            </a:extLst>
          </p:cNvPr>
          <p:cNvSpPr txBox="1"/>
          <p:nvPr/>
        </p:nvSpPr>
        <p:spPr>
          <a:xfrm>
            <a:off x="3715812" y="5141058"/>
            <a:ext cx="13260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FCOS, Center-Net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402EEF0-3D56-4896-850F-7AFFDD92BAAC}"/>
              </a:ext>
            </a:extLst>
          </p:cNvPr>
          <p:cNvCxnSpPr>
            <a:cxnSpLocks/>
          </p:cNvCxnSpPr>
          <p:nvPr/>
        </p:nvCxnSpPr>
        <p:spPr>
          <a:xfrm>
            <a:off x="7041616" y="378904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3317C2B-0A74-49C5-8091-C6BF77990AAF}"/>
              </a:ext>
            </a:extLst>
          </p:cNvPr>
          <p:cNvSpPr txBox="1"/>
          <p:nvPr/>
        </p:nvSpPr>
        <p:spPr>
          <a:xfrm>
            <a:off x="4862279" y="422156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两个任务的空间分布不对齐，热点不一致</a:t>
            </a:r>
          </a:p>
        </p:txBody>
      </p:sp>
      <p:pic>
        <p:nvPicPr>
          <p:cNvPr id="4096" name="图片 4095">
            <a:extLst>
              <a:ext uri="{FF2B5EF4-FFF2-40B4-BE49-F238E27FC236}">
                <a16:creationId xmlns:a16="http://schemas.microsoft.com/office/drawing/2014/main" id="{F4A6F117-8BF9-402F-A77C-38539053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34" y="4597600"/>
            <a:ext cx="1874563" cy="20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5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/>
      <p:bldP spid="11" grpId="0"/>
      <p:bldP spid="19" grpId="0"/>
      <p:bldP spid="26" grpId="0"/>
      <p:bldP spid="28" grpId="0"/>
      <p:bldP spid="32" grpId="0"/>
      <p:bldP spid="33" grpId="0"/>
      <p:bldP spid="57" grpId="0"/>
      <p:bldP spid="58" grpId="0"/>
      <p:bldP spid="53" grpId="0"/>
      <p:bldP spid="60" grpId="0"/>
      <p:bldP spid="61" grpId="0"/>
      <p:bldP spid="62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F5B98F3-0393-4087-B6CE-FCA9D35555D0}"/>
              </a:ext>
            </a:extLst>
          </p:cNvPr>
          <p:cNvSpPr txBox="1"/>
          <p:nvPr/>
        </p:nvSpPr>
        <p:spPr>
          <a:xfrm>
            <a:off x="298376" y="329709"/>
            <a:ext cx="8553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 Misalignment on the other Net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49E79E-29C4-4A1F-924E-83C7EE8D7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604614"/>
            <a:ext cx="6350657" cy="2878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8A1985-40D8-4F69-BC87-BF491EECCE98}"/>
              </a:ext>
            </a:extLst>
          </p:cNvPr>
          <p:cNvSpPr txBox="1"/>
          <p:nvPr/>
        </p:nvSpPr>
        <p:spPr>
          <a:xfrm>
            <a:off x="707623" y="1163522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FCOS</a:t>
            </a:r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F9A2578-E92F-4DCF-ACD3-751B9FEAA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72" y="4695738"/>
            <a:ext cx="6433024" cy="183255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204FB05-BEC5-4E43-9768-276D1EECE1FC}"/>
              </a:ext>
            </a:extLst>
          </p:cNvPr>
          <p:cNvSpPr txBox="1"/>
          <p:nvPr/>
        </p:nvSpPr>
        <p:spPr>
          <a:xfrm>
            <a:off x="2855640" y="4701975"/>
            <a:ext cx="180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Center-Net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443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F5B98F3-0393-4087-B6CE-FCA9D35555D0}"/>
              </a:ext>
            </a:extLst>
          </p:cNvPr>
          <p:cNvSpPr txBox="1"/>
          <p:nvPr/>
        </p:nvSpPr>
        <p:spPr>
          <a:xfrm>
            <a:off x="298376" y="329709"/>
            <a:ext cx="8553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 Misalignment on the other Net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3C762A-B459-4F7F-9848-955DD90B45C1}"/>
              </a:ext>
            </a:extLst>
          </p:cNvPr>
          <p:cNvSpPr txBox="1"/>
          <p:nvPr/>
        </p:nvSpPr>
        <p:spPr>
          <a:xfrm>
            <a:off x="298376" y="1268760"/>
            <a:ext cx="9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70B23C-DC12-40AE-B60E-6115CC5C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77" y="1730426"/>
            <a:ext cx="5092404" cy="22182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95F474-099C-4CEA-B09F-6D45E8FB7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651" y="1716501"/>
            <a:ext cx="4392668" cy="19721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1D593A6-1BA9-444A-8D31-66B9C480F986}"/>
              </a:ext>
            </a:extLst>
          </p:cNvPr>
          <p:cNvSpPr txBox="1"/>
          <p:nvPr/>
        </p:nvSpPr>
        <p:spPr>
          <a:xfrm>
            <a:off x="5807968" y="1268760"/>
            <a:ext cx="1368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YOLOv5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33AE696-4AB9-4881-99EE-24958B8D1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520" y="3978706"/>
            <a:ext cx="9655377" cy="27510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308323F-77EB-4E9D-8A40-9D11F0B9CA32}"/>
              </a:ext>
            </a:extLst>
          </p:cNvPr>
          <p:cNvSpPr txBox="1"/>
          <p:nvPr/>
        </p:nvSpPr>
        <p:spPr>
          <a:xfrm>
            <a:off x="298376" y="4077072"/>
            <a:ext cx="1693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RetinaNet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83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061DB1-514A-4CCC-AF78-7B22E5551E68}"/>
              </a:ext>
            </a:extLst>
          </p:cNvPr>
          <p:cNvSpPr txBox="1"/>
          <p:nvPr/>
        </p:nvSpPr>
        <p:spPr>
          <a:xfrm>
            <a:off x="298376" y="329709"/>
            <a:ext cx="8582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Limitations of the Current Work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B3121B-ECD3-4137-AAB7-5D7CA172BAB8}"/>
              </a:ext>
            </a:extLst>
          </p:cNvPr>
          <p:cNvSpPr txBox="1"/>
          <p:nvPr/>
        </p:nvSpPr>
        <p:spPr>
          <a:xfrm>
            <a:off x="433627" y="1078249"/>
            <a:ext cx="11459997" cy="5579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论文表示现在大多数目标检测网络的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training sample assignment</a:t>
            </a:r>
            <a:r>
              <a:rPr lang="zh-CN" altLang="en-US" sz="2000" dirty="0"/>
              <a:t>很强调“</a:t>
            </a:r>
            <a:r>
              <a:rPr lang="zh-CN" altLang="en-US" sz="2000" b="1" dirty="0"/>
              <a:t>中心</a:t>
            </a:r>
            <a:r>
              <a:rPr lang="zh-CN" altLang="en-US" sz="2000" dirty="0"/>
              <a:t>”的概念，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并且在实现过程中通常采用</a:t>
            </a:r>
            <a:r>
              <a:rPr lang="zh-CN" altLang="en-US" sz="2000" b="1" dirty="0"/>
              <a:t>平行预测头</a:t>
            </a:r>
            <a:r>
              <a:rPr lang="zh-CN" altLang="en-US" sz="2000" dirty="0"/>
              <a:t>去分别预测类别和位置坐标，这么做会带来两个问题：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分类和定位的独立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</a:t>
            </a:r>
            <a:r>
              <a:rPr lang="zh-CN" altLang="en-US" sz="2000" dirty="0"/>
              <a:t>平行预测的网络设计让分类和定位之间缺少交互的信息，导致了两个任务之间预测的不一致。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任务交互弱的样本分配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在以往的样本分配策略中，</a:t>
            </a:r>
            <a:r>
              <a:rPr lang="en-US" altLang="zh-CN" sz="2000" dirty="0"/>
              <a:t>anchor-free</a:t>
            </a:r>
            <a:r>
              <a:rPr lang="zh-CN" altLang="en-US" sz="2000" dirty="0"/>
              <a:t>策略往往采用几何中心距离进行正负样本的区分，而</a:t>
            </a:r>
            <a:r>
              <a:rPr lang="en-US" altLang="zh-CN" sz="2000" dirty="0"/>
              <a:t>anchor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-based</a:t>
            </a:r>
            <a:r>
              <a:rPr lang="zh-CN" altLang="en-US" sz="2000" dirty="0"/>
              <a:t>策略往往采用</a:t>
            </a:r>
            <a:r>
              <a:rPr lang="en-US" altLang="zh-CN" sz="2000" dirty="0"/>
              <a:t>IOU</a:t>
            </a:r>
            <a:r>
              <a:rPr lang="zh-CN" altLang="en-US" sz="2000" dirty="0"/>
              <a:t>的高低区分正负样本，这些策略侧重于</a:t>
            </a:r>
            <a:r>
              <a:rPr lang="zh-CN" altLang="en-US" sz="2000" b="1" dirty="0"/>
              <a:t>“定位”</a:t>
            </a:r>
            <a:r>
              <a:rPr lang="zh-CN" altLang="en-US" sz="2000" dirty="0"/>
              <a:t>。而在推理的</a:t>
            </a:r>
            <a:r>
              <a:rPr lang="en-US" altLang="zh-CN" sz="2000" dirty="0"/>
              <a:t>NMS</a:t>
            </a:r>
            <a:r>
              <a:rPr lang="zh-CN" altLang="en-US" sz="2000" dirty="0"/>
              <a:t>阶段，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</a:t>
            </a:r>
            <a:r>
              <a:rPr lang="zh-CN" altLang="en-US" sz="2000" dirty="0"/>
              <a:t>往往是以类别概率降序的顺序去过滤重叠的</a:t>
            </a:r>
            <a:r>
              <a:rPr lang="en-US" altLang="zh-CN" sz="2000" dirty="0" err="1"/>
              <a:t>Bbox</a:t>
            </a:r>
            <a:r>
              <a:rPr lang="zh-CN" altLang="en-US" sz="2000" dirty="0"/>
              <a:t>，这里又侧重于</a:t>
            </a:r>
            <a:r>
              <a:rPr lang="zh-CN" altLang="en-US" sz="2000" b="1" dirty="0"/>
              <a:t>“分类”</a:t>
            </a:r>
            <a:r>
              <a:rPr lang="zh-CN" altLang="en-US" sz="2000" dirty="0"/>
              <a:t>。在训练时，分类定位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</a:t>
            </a:r>
            <a:r>
              <a:rPr lang="zh-CN" altLang="en-US" sz="2000" dirty="0"/>
              <a:t>的无交互会导致在预测时两个任务的最优值会分布在不同的位置，这就会造成网络预测得到的结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</a:t>
            </a:r>
            <a:r>
              <a:rPr lang="zh-CN" altLang="en-US" sz="2000" dirty="0"/>
              <a:t>果常常不是最优解，会出现一定程度上的偏移。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0632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57AFFB-0E79-44DA-A9FA-1EED7EF53F78}"/>
              </a:ext>
            </a:extLst>
          </p:cNvPr>
          <p:cNvSpPr txBox="1"/>
          <p:nvPr/>
        </p:nvSpPr>
        <p:spPr>
          <a:xfrm>
            <a:off x="298376" y="329709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Solutions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5294E-B0FC-4DF2-9026-317C33DEEDC4}"/>
              </a:ext>
            </a:extLst>
          </p:cNvPr>
          <p:cNvSpPr txBox="1"/>
          <p:nvPr/>
        </p:nvSpPr>
        <p:spPr>
          <a:xfrm>
            <a:off x="445020" y="842459"/>
            <a:ext cx="10144828" cy="2346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针对上述的问题，论文提出了解决方案，主要分为四个方面：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Task-aligned Head (T-head)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提供了任务可交互的网络结构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Task-aligned Learning (TAL)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Alignment metric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分配样本和设计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Task-aligned predictor (TAP)     T-head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，采用注意力机制并加入调整网络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Alignment metric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任务对齐度量指标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26FAA8-A147-479E-9F46-8BC500AB1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224" y="2850088"/>
            <a:ext cx="4176464" cy="34457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19AD87F-8B1A-44DA-820C-3607BF2CBCAE}"/>
              </a:ext>
            </a:extLst>
          </p:cNvPr>
          <p:cNvSpPr txBox="1"/>
          <p:nvPr/>
        </p:nvSpPr>
        <p:spPr>
          <a:xfrm>
            <a:off x="445020" y="3147628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整个网络的梯度流动如下所示：</a:t>
            </a:r>
            <a:endParaRPr lang="en-US" altLang="zh-CN" dirty="0"/>
          </a:p>
          <a:p>
            <a:r>
              <a:rPr lang="en-US" altLang="zh-CN" sz="1800" dirty="0"/>
              <a:t>FPN features</a:t>
            </a:r>
            <a:r>
              <a:rPr lang="en-US" altLang="zh-CN" dirty="0"/>
              <a:t>(multi-scale </a:t>
            </a:r>
            <a:r>
              <a:rPr lang="en-US" altLang="zh-CN" dirty="0" err="1"/>
              <a:t>concat</a:t>
            </a:r>
            <a:r>
              <a:rPr lang="en-US" altLang="zh-CN" dirty="0"/>
              <a:t>)</a:t>
            </a:r>
            <a:endParaRPr lang="en-US" altLang="zh-CN" sz="18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648FFBB-9DE6-40F7-A5B3-136DEC809C2A}"/>
              </a:ext>
            </a:extLst>
          </p:cNvPr>
          <p:cNvCxnSpPr/>
          <p:nvPr/>
        </p:nvCxnSpPr>
        <p:spPr>
          <a:xfrm flipH="1">
            <a:off x="967838" y="4674422"/>
            <a:ext cx="57606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811CBC2-9E26-45F5-B7B1-96E88AC25C21}"/>
              </a:ext>
            </a:extLst>
          </p:cNvPr>
          <p:cNvSpPr txBox="1"/>
          <p:nvPr/>
        </p:nvSpPr>
        <p:spPr>
          <a:xfrm>
            <a:off x="471740" y="5093945"/>
            <a:ext cx="99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分类</a:t>
            </a:r>
            <a:r>
              <a:rPr lang="en-US" altLang="zh-CN" dirty="0"/>
              <a:t>TAP</a:t>
            </a:r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4ECBE90E-F5BC-4CA9-89A5-3D9EED275282}"/>
              </a:ext>
            </a:extLst>
          </p:cNvPr>
          <p:cNvSpPr/>
          <p:nvPr/>
        </p:nvSpPr>
        <p:spPr>
          <a:xfrm>
            <a:off x="1529131" y="3756290"/>
            <a:ext cx="576064" cy="4323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00D59F6-B579-408A-9E29-70B819CAEAA4}"/>
              </a:ext>
            </a:extLst>
          </p:cNvPr>
          <p:cNvSpPr/>
          <p:nvPr/>
        </p:nvSpPr>
        <p:spPr>
          <a:xfrm>
            <a:off x="1115085" y="4228707"/>
            <a:ext cx="1404156" cy="487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Task-interactive features</a:t>
            </a:r>
            <a:endParaRPr lang="zh-CN" altLang="en-US" sz="1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E3671E4-918C-4090-93C9-0FC342A55959}"/>
              </a:ext>
            </a:extLst>
          </p:cNvPr>
          <p:cNvCxnSpPr>
            <a:cxnSpLocks/>
          </p:cNvCxnSpPr>
          <p:nvPr/>
        </p:nvCxnSpPr>
        <p:spPr>
          <a:xfrm>
            <a:off x="2187775" y="4701729"/>
            <a:ext cx="518567" cy="40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51B35B3-3ECD-4599-A188-60AB1657B066}"/>
              </a:ext>
            </a:extLst>
          </p:cNvPr>
          <p:cNvSpPr txBox="1"/>
          <p:nvPr/>
        </p:nvSpPr>
        <p:spPr>
          <a:xfrm>
            <a:off x="2210244" y="5106470"/>
            <a:ext cx="99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定位</a:t>
            </a:r>
            <a:r>
              <a:rPr lang="en-US" altLang="zh-CN" dirty="0"/>
              <a:t>TAP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5B37FEE-288F-4337-B9AA-A69C6AD8F47A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967316" y="5463277"/>
            <a:ext cx="522" cy="27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8BC97EA-001A-47EC-AF93-B24716005776}"/>
              </a:ext>
            </a:extLst>
          </p:cNvPr>
          <p:cNvCxnSpPr/>
          <p:nvPr/>
        </p:nvCxnSpPr>
        <p:spPr>
          <a:xfrm flipH="1">
            <a:off x="2706340" y="5436552"/>
            <a:ext cx="1" cy="28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8B74F0A-51AA-48E2-AD9C-9EC84870C4AA}"/>
              </a:ext>
            </a:extLst>
          </p:cNvPr>
          <p:cNvSpPr/>
          <p:nvPr/>
        </p:nvSpPr>
        <p:spPr>
          <a:xfrm>
            <a:off x="607276" y="5736631"/>
            <a:ext cx="720080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HWC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82F57FA-E726-4A52-84AA-2AF885FFAB17}"/>
              </a:ext>
            </a:extLst>
          </p:cNvPr>
          <p:cNvCxnSpPr>
            <a:cxnSpLocks/>
            <a:stCxn id="10" idx="3"/>
            <a:endCxn id="24" idx="0"/>
          </p:cNvCxnSpPr>
          <p:nvPr/>
        </p:nvCxnSpPr>
        <p:spPr>
          <a:xfrm>
            <a:off x="1463935" y="5278611"/>
            <a:ext cx="440007" cy="455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DAAB5D0-06EE-4EBA-8990-4BC6C13A029D}"/>
              </a:ext>
            </a:extLst>
          </p:cNvPr>
          <p:cNvSpPr/>
          <p:nvPr/>
        </p:nvSpPr>
        <p:spPr>
          <a:xfrm>
            <a:off x="1543902" y="5734144"/>
            <a:ext cx="720080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Prob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B15A399-4F82-4D6F-8920-F7726B5033E1}"/>
              </a:ext>
            </a:extLst>
          </p:cNvPr>
          <p:cNvSpPr/>
          <p:nvPr/>
        </p:nvSpPr>
        <p:spPr>
          <a:xfrm>
            <a:off x="2359548" y="5734144"/>
            <a:ext cx="720080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HWL</a:t>
            </a:r>
            <a:endParaRPr lang="zh-CN" altLang="en-US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5ADA948-7904-4EB7-ACC3-E101CFFD0303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217978" y="5278611"/>
            <a:ext cx="440007" cy="455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D712B3D-7746-40A3-BCA6-EA6770AD98B5}"/>
              </a:ext>
            </a:extLst>
          </p:cNvPr>
          <p:cNvSpPr/>
          <p:nvPr/>
        </p:nvSpPr>
        <p:spPr>
          <a:xfrm>
            <a:off x="3297945" y="5734144"/>
            <a:ext cx="720080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Offs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BE91DCE-8EF1-45C4-A6B7-286141589A20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 flipV="1">
            <a:off x="1327356" y="5918810"/>
            <a:ext cx="216546" cy="2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2A3D43F-A4B4-4E7A-B21D-ABFC67C6C54B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3079628" y="5918810"/>
            <a:ext cx="2183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F0BC04F-4B01-4B7B-9616-8E22EBBE4D51}"/>
              </a:ext>
            </a:extLst>
          </p:cNvPr>
          <p:cNvCxnSpPr>
            <a:stCxn id="19" idx="2"/>
            <a:endCxn id="30" idx="2"/>
          </p:cNvCxnSpPr>
          <p:nvPr/>
        </p:nvCxnSpPr>
        <p:spPr>
          <a:xfrm rot="5400000" flipH="1" flipV="1">
            <a:off x="1842208" y="5228584"/>
            <a:ext cx="2487" cy="1752272"/>
          </a:xfrm>
          <a:prstGeom prst="bentConnector3">
            <a:avLst>
              <a:gd name="adj1" fmla="val -534406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E442403-88BD-4019-96EA-21E75BC8A113}"/>
              </a:ext>
            </a:extLst>
          </p:cNvPr>
          <p:cNvCxnSpPr>
            <a:cxnSpLocks/>
          </p:cNvCxnSpPr>
          <p:nvPr/>
        </p:nvCxnSpPr>
        <p:spPr>
          <a:xfrm>
            <a:off x="1817163" y="6237312"/>
            <a:ext cx="0" cy="1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E913A1C-E774-4C2D-B647-301E0CA247F6}"/>
              </a:ext>
            </a:extLst>
          </p:cNvPr>
          <p:cNvSpPr/>
          <p:nvPr/>
        </p:nvSpPr>
        <p:spPr>
          <a:xfrm>
            <a:off x="1457123" y="6449605"/>
            <a:ext cx="730645" cy="2099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metric</a:t>
            </a:r>
            <a:endParaRPr lang="zh-CN" altLang="en-US" sz="14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282B1BE-3554-44F2-AAB6-23F2D3D66902}"/>
              </a:ext>
            </a:extLst>
          </p:cNvPr>
          <p:cNvCxnSpPr>
            <a:stCxn id="43" idx="3"/>
          </p:cNvCxnSpPr>
          <p:nvPr/>
        </p:nvCxnSpPr>
        <p:spPr>
          <a:xfrm flipV="1">
            <a:off x="2187768" y="6554565"/>
            <a:ext cx="5958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74EB553-ACB9-4C5F-9159-C1AB867BDC02}"/>
              </a:ext>
            </a:extLst>
          </p:cNvPr>
          <p:cNvSpPr/>
          <p:nvPr/>
        </p:nvSpPr>
        <p:spPr>
          <a:xfrm>
            <a:off x="2784270" y="6361818"/>
            <a:ext cx="720080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TAL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375CD14-E75A-4243-82E2-9AB811628B16}"/>
              </a:ext>
            </a:extLst>
          </p:cNvPr>
          <p:cNvCxnSpPr>
            <a:cxnSpLocks/>
          </p:cNvCxnSpPr>
          <p:nvPr/>
        </p:nvCxnSpPr>
        <p:spPr>
          <a:xfrm flipV="1">
            <a:off x="1817163" y="6103476"/>
            <a:ext cx="0" cy="13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4EACD194-0D48-49F7-93A9-48F9D559E04E}"/>
              </a:ext>
            </a:extLst>
          </p:cNvPr>
          <p:cNvCxnSpPr>
            <a:endCxn id="32" idx="2"/>
          </p:cNvCxnSpPr>
          <p:nvPr/>
        </p:nvCxnSpPr>
        <p:spPr>
          <a:xfrm flipV="1">
            <a:off x="2719588" y="6103476"/>
            <a:ext cx="938397" cy="133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A8F7BA0-ABB1-48CB-97F3-6DD73E0C959F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504350" y="5805264"/>
            <a:ext cx="1367513" cy="741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D1423D2-0170-41C7-A000-844452AC0D3C}"/>
              </a:ext>
            </a:extLst>
          </p:cNvPr>
          <p:cNvCxnSpPr>
            <a:stCxn id="46" idx="3"/>
          </p:cNvCxnSpPr>
          <p:nvPr/>
        </p:nvCxnSpPr>
        <p:spPr>
          <a:xfrm>
            <a:off x="3504350" y="6546484"/>
            <a:ext cx="1372961" cy="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A9EAB080-5888-4089-BCEE-88DC4ACE039A}"/>
              </a:ext>
            </a:extLst>
          </p:cNvPr>
          <p:cNvSpPr/>
          <p:nvPr/>
        </p:nvSpPr>
        <p:spPr>
          <a:xfrm>
            <a:off x="4871863" y="5614294"/>
            <a:ext cx="1367514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assignment</a:t>
            </a:r>
            <a:endParaRPr lang="zh-CN" altLang="en-US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0F86125-5C09-4F08-A9E6-611BBF6D743C}"/>
              </a:ext>
            </a:extLst>
          </p:cNvPr>
          <p:cNvSpPr/>
          <p:nvPr/>
        </p:nvSpPr>
        <p:spPr>
          <a:xfrm>
            <a:off x="4882790" y="6369899"/>
            <a:ext cx="720080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Loss</a:t>
            </a:r>
            <a:endParaRPr lang="zh-CN" altLang="en-US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75990E7D-4A90-4ABE-8DDB-930DF8D201EC}"/>
              </a:ext>
            </a:extLst>
          </p:cNvPr>
          <p:cNvSpPr/>
          <p:nvPr/>
        </p:nvSpPr>
        <p:spPr>
          <a:xfrm>
            <a:off x="1163761" y="4271103"/>
            <a:ext cx="1404156" cy="487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Task-interactive features</a:t>
            </a:r>
            <a:endParaRPr lang="zh-CN" altLang="en-US" sz="1400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43D3451-0227-4D42-A799-8BF4E8A541C5}"/>
              </a:ext>
            </a:extLst>
          </p:cNvPr>
          <p:cNvSpPr/>
          <p:nvPr/>
        </p:nvSpPr>
        <p:spPr>
          <a:xfrm>
            <a:off x="1212437" y="4308816"/>
            <a:ext cx="1404156" cy="487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Task-interactive features</a:t>
            </a:r>
            <a:endParaRPr lang="zh-CN" altLang="en-US" sz="14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D0A576B-C2E4-47EC-9557-6144C20CAA03}"/>
              </a:ext>
            </a:extLst>
          </p:cNvPr>
          <p:cNvSpPr/>
          <p:nvPr/>
        </p:nvSpPr>
        <p:spPr>
          <a:xfrm>
            <a:off x="1257312" y="4343004"/>
            <a:ext cx="1404156" cy="487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Task-interactive features</a:t>
            </a:r>
            <a:endParaRPr lang="zh-CN" altLang="en-US" sz="1400" dirty="0"/>
          </a:p>
        </p:txBody>
      </p:sp>
      <p:cxnSp>
        <p:nvCxnSpPr>
          <p:cNvPr id="4096" name="直接箭头连接符 4095">
            <a:extLst>
              <a:ext uri="{FF2B5EF4-FFF2-40B4-BE49-F238E27FC236}">
                <a16:creationId xmlns:a16="http://schemas.microsoft.com/office/drawing/2014/main" id="{790A1DE3-74C7-4681-9DB4-16A3249A03E5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242830" y="5983626"/>
            <a:ext cx="0" cy="38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02" name="直接箭头连接符 4101">
            <a:extLst>
              <a:ext uri="{FF2B5EF4-FFF2-40B4-BE49-F238E27FC236}">
                <a16:creationId xmlns:a16="http://schemas.microsoft.com/office/drawing/2014/main" id="{AE80C9B0-17E2-41D5-A479-42B5A97664CB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3504350" y="6546484"/>
            <a:ext cx="1377395" cy="1245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09" name="直接箭头连接符 4108">
            <a:extLst>
              <a:ext uri="{FF2B5EF4-FFF2-40B4-BE49-F238E27FC236}">
                <a16:creationId xmlns:a16="http://schemas.microsoft.com/office/drawing/2014/main" id="{185B0299-39A3-4535-BDB7-F7DCBB667697}"/>
              </a:ext>
            </a:extLst>
          </p:cNvPr>
          <p:cNvCxnSpPr>
            <a:cxnSpLocks/>
            <a:endCxn id="43" idx="3"/>
          </p:cNvCxnSpPr>
          <p:nvPr/>
        </p:nvCxnSpPr>
        <p:spPr>
          <a:xfrm flipH="1" flipV="1">
            <a:off x="2187768" y="6554566"/>
            <a:ext cx="595866" cy="13134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16" name="直接箭头连接符 4115">
            <a:extLst>
              <a:ext uri="{FF2B5EF4-FFF2-40B4-BE49-F238E27FC236}">
                <a16:creationId xmlns:a16="http://schemas.microsoft.com/office/drawing/2014/main" id="{72807C8B-98CA-46F5-AFD4-8F2601EBC431}"/>
              </a:ext>
            </a:extLst>
          </p:cNvPr>
          <p:cNvCxnSpPr>
            <a:stCxn id="43" idx="0"/>
            <a:endCxn id="19" idx="2"/>
          </p:cNvCxnSpPr>
          <p:nvPr/>
        </p:nvCxnSpPr>
        <p:spPr>
          <a:xfrm flipH="1" flipV="1">
            <a:off x="967316" y="6105963"/>
            <a:ext cx="855130" cy="34364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18" name="直接箭头连接符 4117">
            <a:extLst>
              <a:ext uri="{FF2B5EF4-FFF2-40B4-BE49-F238E27FC236}">
                <a16:creationId xmlns:a16="http://schemas.microsoft.com/office/drawing/2014/main" id="{02261463-7D1D-4C30-9862-E559257C512A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1723042" y="6105963"/>
            <a:ext cx="99404" cy="34364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20" name="直接箭头连接符 4119">
            <a:extLst>
              <a:ext uri="{FF2B5EF4-FFF2-40B4-BE49-F238E27FC236}">
                <a16:creationId xmlns:a16="http://schemas.microsoft.com/office/drawing/2014/main" id="{7A551D10-6FC2-4E33-8779-8ECB6F5FAEEC}"/>
              </a:ext>
            </a:extLst>
          </p:cNvPr>
          <p:cNvCxnSpPr>
            <a:stCxn id="43" idx="0"/>
            <a:endCxn id="30" idx="2"/>
          </p:cNvCxnSpPr>
          <p:nvPr/>
        </p:nvCxnSpPr>
        <p:spPr>
          <a:xfrm flipV="1">
            <a:off x="1822446" y="6103476"/>
            <a:ext cx="897142" cy="34612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22" name="直接箭头连接符 4121">
            <a:extLst>
              <a:ext uri="{FF2B5EF4-FFF2-40B4-BE49-F238E27FC236}">
                <a16:creationId xmlns:a16="http://schemas.microsoft.com/office/drawing/2014/main" id="{5AC732E8-ED8B-49CE-848E-11F50D8D8D20}"/>
              </a:ext>
            </a:extLst>
          </p:cNvPr>
          <p:cNvCxnSpPr>
            <a:stCxn id="43" idx="0"/>
            <a:endCxn id="32" idx="2"/>
          </p:cNvCxnSpPr>
          <p:nvPr/>
        </p:nvCxnSpPr>
        <p:spPr>
          <a:xfrm flipV="1">
            <a:off x="1822446" y="6103476"/>
            <a:ext cx="1835539" cy="34612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24" name="直接箭头连接符 4123">
            <a:extLst>
              <a:ext uri="{FF2B5EF4-FFF2-40B4-BE49-F238E27FC236}">
                <a16:creationId xmlns:a16="http://schemas.microsoft.com/office/drawing/2014/main" id="{832EAF12-49A5-4897-B0AE-B76D9E21F6F3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2706342" y="5475802"/>
            <a:ext cx="133704" cy="25585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26" name="直接箭头连接符 4125">
            <a:extLst>
              <a:ext uri="{FF2B5EF4-FFF2-40B4-BE49-F238E27FC236}">
                <a16:creationId xmlns:a16="http://schemas.microsoft.com/office/drawing/2014/main" id="{09FF6956-EAAF-49D8-B887-54CC380780BA}"/>
              </a:ext>
            </a:extLst>
          </p:cNvPr>
          <p:cNvCxnSpPr>
            <a:stCxn id="32" idx="0"/>
            <a:endCxn id="17" idx="2"/>
          </p:cNvCxnSpPr>
          <p:nvPr/>
        </p:nvCxnSpPr>
        <p:spPr>
          <a:xfrm flipH="1" flipV="1">
            <a:off x="2706342" y="5475802"/>
            <a:ext cx="951643" cy="25834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28" name="直接箭头连接符 4127">
            <a:extLst>
              <a:ext uri="{FF2B5EF4-FFF2-40B4-BE49-F238E27FC236}">
                <a16:creationId xmlns:a16="http://schemas.microsoft.com/office/drawing/2014/main" id="{00BC1A33-8281-4424-952E-30AD99E37156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967838" y="5463277"/>
            <a:ext cx="131745" cy="26837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30" name="直接箭头连接符 4129">
            <a:extLst>
              <a:ext uri="{FF2B5EF4-FFF2-40B4-BE49-F238E27FC236}">
                <a16:creationId xmlns:a16="http://schemas.microsoft.com/office/drawing/2014/main" id="{0F960B9B-37F1-49D6-B108-F0411E07D277}"/>
              </a:ext>
            </a:extLst>
          </p:cNvPr>
          <p:cNvCxnSpPr>
            <a:stCxn id="24" idx="0"/>
            <a:endCxn id="10" idx="2"/>
          </p:cNvCxnSpPr>
          <p:nvPr/>
        </p:nvCxnSpPr>
        <p:spPr>
          <a:xfrm flipH="1" flipV="1">
            <a:off x="967838" y="5463277"/>
            <a:ext cx="936104" cy="27086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32" name="直接箭头连接符 4131">
            <a:extLst>
              <a:ext uri="{FF2B5EF4-FFF2-40B4-BE49-F238E27FC236}">
                <a16:creationId xmlns:a16="http://schemas.microsoft.com/office/drawing/2014/main" id="{B36A9F0E-FF80-4BEF-9C67-B885040F4886}"/>
              </a:ext>
            </a:extLst>
          </p:cNvPr>
          <p:cNvCxnSpPr>
            <a:stCxn id="10" idx="0"/>
            <a:endCxn id="62" idx="2"/>
          </p:cNvCxnSpPr>
          <p:nvPr/>
        </p:nvCxnSpPr>
        <p:spPr>
          <a:xfrm flipV="1">
            <a:off x="967838" y="4830010"/>
            <a:ext cx="991552" cy="26393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34" name="直接箭头连接符 4133">
            <a:extLst>
              <a:ext uri="{FF2B5EF4-FFF2-40B4-BE49-F238E27FC236}">
                <a16:creationId xmlns:a16="http://schemas.microsoft.com/office/drawing/2014/main" id="{5E2A474F-6495-417F-9FD7-0017B2883FCC}"/>
              </a:ext>
            </a:extLst>
          </p:cNvPr>
          <p:cNvCxnSpPr>
            <a:stCxn id="17" idx="0"/>
            <a:endCxn id="62" idx="2"/>
          </p:cNvCxnSpPr>
          <p:nvPr/>
        </p:nvCxnSpPr>
        <p:spPr>
          <a:xfrm flipH="1" flipV="1">
            <a:off x="1959390" y="4830010"/>
            <a:ext cx="746952" cy="27646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4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123EB4-8181-41CD-BBE7-62B540A09DBD}"/>
              </a:ext>
            </a:extLst>
          </p:cNvPr>
          <p:cNvSpPr txBox="1"/>
          <p:nvPr/>
        </p:nvSpPr>
        <p:spPr>
          <a:xfrm>
            <a:off x="298376" y="329709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T-head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E698B6-9CF3-4EAC-A7B3-47C40190C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412776"/>
            <a:ext cx="3726503" cy="3596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BAB9E68-150D-4701-B526-0A49764ECFFD}"/>
                  </a:ext>
                </a:extLst>
              </p:cNvPr>
              <p:cNvSpPr txBox="1"/>
              <p:nvPr/>
            </p:nvSpPr>
            <p:spPr>
              <a:xfrm>
                <a:off x="4785580" y="1412776"/>
                <a:ext cx="6405984" cy="1213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fpn</m:t>
                        </m:r>
                      </m:sup>
                    </m:sSup>
                  </m:oMath>
                </a14:m>
                <a:r>
                  <a:rPr lang="zh-CN" altLang="en-US" dirty="0"/>
                  <a:t> 来自</a:t>
                </a:r>
                <a:r>
                  <a:rPr lang="en-US" altLang="zh-CN" dirty="0"/>
                  <a:t>FPN</a:t>
                </a:r>
                <a:r>
                  <a:rPr lang="zh-CN" altLang="en-US" dirty="0"/>
                  <a:t>层，带来不同尺度的</a:t>
                </a:r>
                <a:r>
                  <a:rPr lang="en-US" altLang="zh-CN" dirty="0"/>
                  <a:t>feature</a:t>
                </a:r>
                <a:r>
                  <a:rPr lang="zh-CN" altLang="en-US" dirty="0"/>
                  <a:t>信息，这里假设是</a:t>
                </a:r>
                <a:endParaRPr lang="en-US" altLang="zh-CN" dirty="0"/>
              </a:p>
              <a:p>
                <a:r>
                  <a:rPr lang="zh-CN" altLang="en-US" dirty="0"/>
                  <a:t>单一尺度（来自</a:t>
                </a:r>
                <a:r>
                  <a:rPr lang="en-US" altLang="zh-CN" dirty="0"/>
                  <a:t>FPN</a:t>
                </a:r>
                <a:r>
                  <a:rPr lang="zh-CN" altLang="en-US" dirty="0"/>
                  <a:t>某一层）。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堆叠的特征层来自一个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层的卷积网络，形式如下：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BAB9E68-150D-4701-B526-0A49764EC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580" y="1412776"/>
                <a:ext cx="6405984" cy="1213537"/>
              </a:xfrm>
              <a:prstGeom prst="rect">
                <a:avLst/>
              </a:prstGeom>
              <a:blipFill>
                <a:blip r:embed="rId4"/>
                <a:stretch>
                  <a:fillRect l="-761" t="-3518" r="-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2F394F60-C9D7-4950-8D97-3A709E2E424A}"/>
                  </a:ext>
                </a:extLst>
              </p:cNvPr>
              <p:cNvSpPr/>
              <p:nvPr/>
            </p:nvSpPr>
            <p:spPr>
              <a:xfrm>
                <a:off x="4943872" y="2594997"/>
                <a:ext cx="648072" cy="93610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fpn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2F394F60-C9D7-4950-8D97-3A709E2E4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72" y="2594997"/>
                <a:ext cx="648072" cy="93610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181A760-6871-46B7-B2E2-75692149C0B8}"/>
              </a:ext>
            </a:extLst>
          </p:cNvPr>
          <p:cNvCxnSpPr>
            <a:stCxn id="6" idx="3"/>
          </p:cNvCxnSpPr>
          <p:nvPr/>
        </p:nvCxnSpPr>
        <p:spPr>
          <a:xfrm>
            <a:off x="5591944" y="306304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B6DB14C-0A76-4156-BFEC-958533A27EB5}"/>
              </a:ext>
            </a:extLst>
          </p:cNvPr>
          <p:cNvSpPr/>
          <p:nvPr/>
        </p:nvSpPr>
        <p:spPr>
          <a:xfrm>
            <a:off x="6106107" y="2610655"/>
            <a:ext cx="833429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Conv1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9FECA963-19C8-4766-B3D3-D36DF88BFF39}"/>
                  </a:ext>
                </a:extLst>
              </p:cNvPr>
              <p:cNvSpPr/>
              <p:nvPr/>
            </p:nvSpPr>
            <p:spPr>
              <a:xfrm>
                <a:off x="6137079" y="4099117"/>
                <a:ext cx="771484" cy="93610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9FECA963-19C8-4766-B3D3-D36DF88BF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079" y="4099117"/>
                <a:ext cx="771484" cy="936104"/>
              </a:xfrm>
              <a:prstGeom prst="roundRect">
                <a:avLst/>
              </a:prstGeom>
              <a:blipFill>
                <a:blip r:embed="rId6"/>
                <a:stretch>
                  <a:fillRect l="-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8C86DCA-4A2D-4845-AA77-39D6EF2D762D}"/>
              </a:ext>
            </a:extLst>
          </p:cNvPr>
          <p:cNvCxnSpPr>
            <a:stCxn id="10" idx="2"/>
          </p:cNvCxnSpPr>
          <p:nvPr/>
        </p:nvCxnSpPr>
        <p:spPr>
          <a:xfrm flipH="1">
            <a:off x="6522821" y="3546759"/>
            <a:ext cx="1" cy="53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9E32620-8D52-4765-9139-6E4DF69921DF}"/>
              </a:ext>
            </a:extLst>
          </p:cNvPr>
          <p:cNvCxnSpPr/>
          <p:nvPr/>
        </p:nvCxnSpPr>
        <p:spPr>
          <a:xfrm>
            <a:off x="6943131" y="3070297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DFEB354-E6DF-4C98-AF47-3E5EDE6EED6D}"/>
              </a:ext>
            </a:extLst>
          </p:cNvPr>
          <p:cNvSpPr/>
          <p:nvPr/>
        </p:nvSpPr>
        <p:spPr>
          <a:xfrm>
            <a:off x="7457294" y="2617903"/>
            <a:ext cx="833429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Conv2</a:t>
            </a:r>
            <a:endParaRPr lang="zh-CN" altLang="en-US" sz="16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99388AD-0193-4113-9F69-6BB28A3F7D63}"/>
              </a:ext>
            </a:extLst>
          </p:cNvPr>
          <p:cNvCxnSpPr>
            <a:stCxn id="18" idx="2"/>
          </p:cNvCxnSpPr>
          <p:nvPr/>
        </p:nvCxnSpPr>
        <p:spPr>
          <a:xfrm flipH="1">
            <a:off x="7874008" y="3554007"/>
            <a:ext cx="1" cy="53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1603A77-45C7-4047-9AF0-68543BC2B347}"/>
              </a:ext>
            </a:extLst>
          </p:cNvPr>
          <p:cNvCxnSpPr/>
          <p:nvPr/>
        </p:nvCxnSpPr>
        <p:spPr>
          <a:xfrm>
            <a:off x="8290723" y="307518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1F80AD7-B9AF-41A9-816F-1972A527FA6A}"/>
              </a:ext>
            </a:extLst>
          </p:cNvPr>
          <p:cNvSpPr/>
          <p:nvPr/>
        </p:nvSpPr>
        <p:spPr>
          <a:xfrm>
            <a:off x="8808481" y="2865204"/>
            <a:ext cx="771965" cy="4426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….</a:t>
            </a:r>
            <a:endParaRPr lang="zh-CN" altLang="en-US" sz="16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25AEFC0-F4BA-422F-B4AF-E0DDEC201A00}"/>
              </a:ext>
            </a:extLst>
          </p:cNvPr>
          <p:cNvCxnSpPr/>
          <p:nvPr/>
        </p:nvCxnSpPr>
        <p:spPr>
          <a:xfrm>
            <a:off x="9584041" y="3078707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2BCBB23-5CD6-4EA8-B26C-43F92C7B1C5D}"/>
              </a:ext>
            </a:extLst>
          </p:cNvPr>
          <p:cNvSpPr/>
          <p:nvPr/>
        </p:nvSpPr>
        <p:spPr>
          <a:xfrm>
            <a:off x="10098204" y="2626313"/>
            <a:ext cx="833429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ConvN</a:t>
            </a:r>
            <a:endParaRPr lang="zh-CN" altLang="en-US" sz="16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4B83391-2FDE-4CC9-A289-97C52A3B199B}"/>
              </a:ext>
            </a:extLst>
          </p:cNvPr>
          <p:cNvCxnSpPr>
            <a:stCxn id="23" idx="2"/>
          </p:cNvCxnSpPr>
          <p:nvPr/>
        </p:nvCxnSpPr>
        <p:spPr>
          <a:xfrm flipH="1">
            <a:off x="10514918" y="3562417"/>
            <a:ext cx="1" cy="53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238FA59-FCFB-4267-82F1-AAB6C202120B}"/>
              </a:ext>
            </a:extLst>
          </p:cNvPr>
          <p:cNvCxnSpPr>
            <a:cxnSpLocks/>
          </p:cNvCxnSpPr>
          <p:nvPr/>
        </p:nvCxnSpPr>
        <p:spPr>
          <a:xfrm flipH="1">
            <a:off x="9194464" y="3318838"/>
            <a:ext cx="1" cy="77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3DB128A8-DA40-459A-B760-5B520DD978A1}"/>
                  </a:ext>
                </a:extLst>
              </p:cNvPr>
              <p:cNvSpPr/>
              <p:nvPr/>
            </p:nvSpPr>
            <p:spPr>
              <a:xfrm>
                <a:off x="7488266" y="4099117"/>
                <a:ext cx="771484" cy="93610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3DB128A8-DA40-459A-B760-5B520DD97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66" y="4099117"/>
                <a:ext cx="771484" cy="936104"/>
              </a:xfrm>
              <a:prstGeom prst="roundRect">
                <a:avLst/>
              </a:prstGeom>
              <a:blipFill>
                <a:blip r:embed="rId7"/>
                <a:stretch>
                  <a:fillRect l="-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5F7E4F8C-3297-4FCB-B55D-BA6694BCC835}"/>
                  </a:ext>
                </a:extLst>
              </p:cNvPr>
              <p:cNvSpPr/>
              <p:nvPr/>
            </p:nvSpPr>
            <p:spPr>
              <a:xfrm>
                <a:off x="8808962" y="4120578"/>
                <a:ext cx="771484" cy="93610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5F7E4F8C-3297-4FCB-B55D-BA6694BCC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962" y="4120578"/>
                <a:ext cx="771484" cy="936104"/>
              </a:xfrm>
              <a:prstGeom prst="roundRect">
                <a:avLst/>
              </a:prstGeom>
              <a:blipFill>
                <a:blip r:embed="rId8"/>
                <a:stretch>
                  <a:fillRect l="-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FE531C3E-5EE6-48A9-BA0B-387C04071937}"/>
                  </a:ext>
                </a:extLst>
              </p:cNvPr>
              <p:cNvSpPr/>
              <p:nvPr/>
            </p:nvSpPr>
            <p:spPr>
              <a:xfrm>
                <a:off x="10129914" y="4109133"/>
                <a:ext cx="771484" cy="93610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FE531C3E-5EE6-48A9-BA0B-387C04071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914" y="4109133"/>
                <a:ext cx="771484" cy="936104"/>
              </a:xfrm>
              <a:prstGeom prst="roundRect">
                <a:avLst/>
              </a:prstGeom>
              <a:blipFill>
                <a:blip r:embed="rId9"/>
                <a:stretch>
                  <a:fillRect l="-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241373B-9722-45A4-A5FC-64F821F8D6F1}"/>
              </a:ext>
            </a:extLst>
          </p:cNvPr>
          <p:cNvSpPr/>
          <p:nvPr/>
        </p:nvSpPr>
        <p:spPr>
          <a:xfrm>
            <a:off x="8045618" y="5547147"/>
            <a:ext cx="819311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777B5A3-F2F8-4C96-9C80-601032927ACC}"/>
              </a:ext>
            </a:extLst>
          </p:cNvPr>
          <p:cNvSpPr/>
          <p:nvPr/>
        </p:nvSpPr>
        <p:spPr>
          <a:xfrm>
            <a:off x="8121818" y="5623347"/>
            <a:ext cx="819311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EAB7C66-D073-481D-8F6A-27CC1AD0B53E}"/>
              </a:ext>
            </a:extLst>
          </p:cNvPr>
          <p:cNvSpPr/>
          <p:nvPr/>
        </p:nvSpPr>
        <p:spPr>
          <a:xfrm>
            <a:off x="8190784" y="5699547"/>
            <a:ext cx="819311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53C6C2F-4EBE-477B-A240-C5567944F691}"/>
              </a:ext>
            </a:extLst>
          </p:cNvPr>
          <p:cNvSpPr/>
          <p:nvPr/>
        </p:nvSpPr>
        <p:spPr>
          <a:xfrm>
            <a:off x="8259750" y="5779827"/>
            <a:ext cx="819311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8AB1132-D2FA-44E8-8456-67979BF25337}"/>
              </a:ext>
            </a:extLst>
          </p:cNvPr>
          <p:cNvCxnSpPr>
            <a:stCxn id="12" idx="2"/>
            <a:endCxn id="33" idx="0"/>
          </p:cNvCxnSpPr>
          <p:nvPr/>
        </p:nvCxnSpPr>
        <p:spPr>
          <a:xfrm rot="16200000" flipH="1">
            <a:off x="7233084" y="4324957"/>
            <a:ext cx="511926" cy="1932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4E7201D4-9793-4983-8928-769AD5CBCCAC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 rot="16200000" flipH="1">
            <a:off x="7908678" y="5000551"/>
            <a:ext cx="511926" cy="5812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E0737AEE-5D2D-45AF-8626-33CB0A9DBB38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 rot="5400000">
            <a:off x="8579757" y="4932199"/>
            <a:ext cx="490465" cy="739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F100EE22-D316-48B0-822C-5FA7602B2900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rot="5400000">
            <a:off x="9234510" y="4266001"/>
            <a:ext cx="501910" cy="2060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76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F90BDD2-F297-4E20-A26F-C5BF32F1616C}"/>
              </a:ext>
            </a:extLst>
          </p:cNvPr>
          <p:cNvSpPr txBox="1"/>
          <p:nvPr/>
        </p:nvSpPr>
        <p:spPr>
          <a:xfrm>
            <a:off x="298376" y="329709"/>
            <a:ext cx="1089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TAP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7BFD6D-1533-4EED-94A0-91B9AA0D7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1638145"/>
            <a:ext cx="6622354" cy="35817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E4F423A-B34E-49A9-9322-BC51A417D87E}"/>
                  </a:ext>
                </a:extLst>
              </p:cNvPr>
              <p:cNvSpPr txBox="1"/>
              <p:nvPr/>
            </p:nvSpPr>
            <p:spPr>
              <a:xfrm>
                <a:off x="6720868" y="1638145"/>
                <a:ext cx="5261935" cy="343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 Attention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因为分类和定位所关注的图像特征有所不同，所以对于输入的堆叠卷积层，网络有理由</a:t>
                </a:r>
                <a:r>
                  <a:rPr lang="zh-CN" altLang="en-US" b="1" dirty="0"/>
                  <a:t>自己去选择</a:t>
                </a:r>
                <a:r>
                  <a:rPr lang="zh-CN" altLang="en-US" dirty="0"/>
                  <a:t>应该注重哪些层的输入。所以在预测特征前，网络采用</a:t>
                </a:r>
                <a:r>
                  <a:rPr lang="zh-CN" altLang="en-US" b="1" dirty="0"/>
                  <a:t>平均池化</a:t>
                </a:r>
                <a:r>
                  <a:rPr lang="en-US" altLang="zh-CN" b="1" dirty="0"/>
                  <a:t>-1</a:t>
                </a:r>
                <a:r>
                  <a:rPr lang="zh-CN" altLang="en-US" b="1" dirty="0"/>
                  <a:t>*</a:t>
                </a:r>
                <a:r>
                  <a:rPr lang="en-US" altLang="zh-CN" b="1" dirty="0"/>
                  <a:t>1</a:t>
                </a:r>
                <a:r>
                  <a:rPr lang="zh-CN" altLang="en-US" b="1" dirty="0"/>
                  <a:t>卷积</a:t>
                </a:r>
                <a:r>
                  <a:rPr lang="en-US" altLang="zh-CN" b="1" dirty="0"/>
                  <a:t>(conv-</a:t>
                </a:r>
                <a:r>
                  <a:rPr lang="en-US" altLang="zh-CN" b="1" dirty="0" err="1"/>
                  <a:t>relu</a:t>
                </a:r>
                <a:r>
                  <a:rPr lang="en-US" altLang="zh-CN" b="1" dirty="0"/>
                  <a:t>-conv)-sigmoid</a:t>
                </a:r>
                <a:r>
                  <a:rPr lang="zh-CN" altLang="en-US" dirty="0"/>
                  <a:t>流程生成注意力权重，并与原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ter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做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element</m:t>
                    </m:r>
                  </m:oMath>
                </a14:m>
                <a:r>
                  <a:rPr lang="en-US" altLang="zh-CN" dirty="0"/>
                  <a:t>-product</a:t>
                </a:r>
                <a:r>
                  <a:rPr lang="zh-CN" altLang="en-US" dirty="0"/>
                  <a:t>，公式如下：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E4F423A-B34E-49A9-9322-BC51A417D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868" y="1638145"/>
                <a:ext cx="5261935" cy="3432927"/>
              </a:xfrm>
              <a:prstGeom prst="rect">
                <a:avLst/>
              </a:prstGeom>
              <a:blipFill>
                <a:blip r:embed="rId4"/>
                <a:stretch>
                  <a:fillRect l="-1275" r="-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6742984D-022A-42BA-A21C-33118D249AD9}"/>
              </a:ext>
            </a:extLst>
          </p:cNvPr>
          <p:cNvSpPr/>
          <p:nvPr/>
        </p:nvSpPr>
        <p:spPr>
          <a:xfrm>
            <a:off x="1271464" y="2924944"/>
            <a:ext cx="3024336" cy="1296144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05F587-60CF-4535-A0D0-5B938A28B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349" y="4810092"/>
            <a:ext cx="4633731" cy="5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4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F90BDD2-F297-4E20-A26F-C5BF32F1616C}"/>
              </a:ext>
            </a:extLst>
          </p:cNvPr>
          <p:cNvSpPr txBox="1"/>
          <p:nvPr/>
        </p:nvSpPr>
        <p:spPr>
          <a:xfrm>
            <a:off x="298376" y="329709"/>
            <a:ext cx="1089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TAP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7BFD6D-1533-4EED-94A0-91B9AA0D7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1638145"/>
            <a:ext cx="6622354" cy="35817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42984D-022A-42BA-A21C-33118D249AD9}"/>
              </a:ext>
            </a:extLst>
          </p:cNvPr>
          <p:cNvSpPr/>
          <p:nvPr/>
        </p:nvSpPr>
        <p:spPr>
          <a:xfrm>
            <a:off x="1271464" y="2924944"/>
            <a:ext cx="3024336" cy="1296144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E78E1C-4661-44D5-809E-B485AAA7D44B}"/>
                  </a:ext>
                </a:extLst>
              </p:cNvPr>
              <p:cNvSpPr txBox="1"/>
              <p:nvPr/>
            </p:nvSpPr>
            <p:spPr>
              <a:xfrm>
                <a:off x="6672064" y="912316"/>
                <a:ext cx="5400600" cy="6381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Adjustment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在此之后，利用权重过的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𝑡𝑎𝑠𝑘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在进行拼接和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卷积以及对应任务的操作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分类：</a:t>
                </a:r>
                <a:r>
                  <a:rPr lang="en-US" altLang="zh-CN" dirty="0"/>
                  <a:t>sigmoid</a:t>
                </a:r>
                <a:r>
                  <a:rPr lang="zh-CN" altLang="en-US" dirty="0"/>
                  <a:t>；定位：</a:t>
                </a:r>
                <a:r>
                  <a:rPr lang="en-US" altLang="zh-CN" dirty="0"/>
                  <a:t>distance-to-</a:t>
                </a:r>
                <a:r>
                  <a:rPr lang="en-US" altLang="zh-CN" dirty="0" err="1"/>
                  <a:t>bbox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后得到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task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但这还不是最终结果。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为了让网络有能力去修正分类定位两个任务之间的预测差异，论文作者添加进了一种调整网络，能够微调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task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每个像素的分类几率和</a:t>
                </a:r>
                <a:r>
                  <a:rPr lang="en-US" altLang="zh-CN" dirty="0" err="1"/>
                  <a:t>bbox</a:t>
                </a:r>
                <a:r>
                  <a:rPr lang="zh-CN" altLang="en-US" dirty="0"/>
                  <a:t>数值，而调整的动力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梯度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来源于后续的</a:t>
                </a:r>
                <a:r>
                  <a:rPr lang="en-US" altLang="zh-CN" dirty="0"/>
                  <a:t>metric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。调整网络生成由下式表示：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其中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代表空间概率图，</a:t>
                </a:r>
                <a:r>
                  <a:rPr lang="en-US" altLang="zh-CN" dirty="0"/>
                  <a:t>O</a:t>
                </a:r>
                <a:r>
                  <a:rPr lang="zh-CN" altLang="en-US" dirty="0"/>
                  <a:t>代表位置偏差图。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E78E1C-4661-44D5-809E-B485AAA7D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912316"/>
                <a:ext cx="5400600" cy="6381619"/>
              </a:xfrm>
              <a:prstGeom prst="rect">
                <a:avLst/>
              </a:prstGeom>
              <a:blipFill>
                <a:blip r:embed="rId4"/>
                <a:stretch>
                  <a:fillRect l="-1129" r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D27EADF3-98EB-42F6-93D5-0A8C67A7E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873" y="5301208"/>
            <a:ext cx="3692982" cy="936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874C8DD-3BCC-4CEC-B60E-71BB8E254F9B}"/>
                  </a:ext>
                </a:extLst>
              </p:cNvPr>
              <p:cNvSpPr txBox="1"/>
              <p:nvPr/>
            </p:nvSpPr>
            <p:spPr>
              <a:xfrm>
                <a:off x="979384" y="5201126"/>
                <a:ext cx="4271297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task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en-US" altLang="zh-CN" dirty="0"/>
                  <a:t>M/O</a:t>
                </a:r>
                <a:r>
                  <a:rPr lang="zh-CN" altLang="en-US" dirty="0"/>
                  <a:t>的结合方式如下所示：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874C8DD-3BCC-4CEC-B60E-71BB8E254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4" y="5201126"/>
                <a:ext cx="4271297" cy="381643"/>
              </a:xfrm>
              <a:prstGeom prst="rect">
                <a:avLst/>
              </a:prstGeom>
              <a:blipFill>
                <a:blip r:embed="rId6"/>
                <a:stretch>
                  <a:fillRect t="-11111" r="-714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1F22E127-8728-4037-91CC-B74D6B69BC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346" y="5582769"/>
            <a:ext cx="2244618" cy="5217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89B61F-A771-40CB-88BF-DE1A4F2F4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346" y="5989091"/>
            <a:ext cx="5647600" cy="51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2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1879</Words>
  <Application>Microsoft Office PowerPoint</Application>
  <PresentationFormat>宽屏</PresentationFormat>
  <Paragraphs>148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宋 枭炜</cp:lastModifiedBy>
  <cp:revision>113</cp:revision>
  <dcterms:created xsi:type="dcterms:W3CDTF">2015-06-04T10:33:32Z</dcterms:created>
  <dcterms:modified xsi:type="dcterms:W3CDTF">2022-03-05T06:01:30Z</dcterms:modified>
</cp:coreProperties>
</file>