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2" r:id="rId3"/>
    <p:sldId id="262" r:id="rId4"/>
    <p:sldId id="264" r:id="rId5"/>
    <p:sldId id="270" r:id="rId6"/>
    <p:sldId id="269" r:id="rId7"/>
    <p:sldId id="267" r:id="rId8"/>
    <p:sldId id="268" r:id="rId9"/>
    <p:sldId id="259" r:id="rId10"/>
    <p:sldId id="266" r:id="rId11"/>
    <p:sldId id="281" r:id="rId12"/>
    <p:sldId id="257" r:id="rId13"/>
    <p:sldId id="279" r:id="rId14"/>
    <p:sldId id="276" r:id="rId15"/>
    <p:sldId id="277" r:id="rId16"/>
    <p:sldId id="260" r:id="rId17"/>
    <p:sldId id="278" r:id="rId18"/>
    <p:sldId id="273" r:id="rId19"/>
    <p:sldId id="274" r:id="rId20"/>
    <p:sldId id="275" r:id="rId21"/>
    <p:sldId id="263" r:id="rId22"/>
    <p:sldId id="261" r:id="rId23"/>
    <p:sldId id="265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B7BEB-E9C2-D4A8-AB74-7B10BDC19562}" v="375" dt="2024-11-17T02:19:09.976"/>
    <p1510:client id="{60E324F2-A215-256D-06F7-EF627C60872F}" v="714" dt="2024-11-17T01:06:25.866"/>
    <p1510:client id="{77560AC2-7243-B380-A689-9AC3E1F06DEA}" v="955" dt="2024-11-17T01:48:37.697"/>
    <p1510:client id="{971E3361-D1C8-56FB-DC86-97A6B0CF00CB}" v="73" dt="2024-11-16T08:29:30.482"/>
    <p1510:client id="{A4860C96-2A67-AE0C-222C-B546B6B8A47D}" v="918" dt="2024-11-17T02:45:13.805"/>
    <p1510:client id="{AED75B11-3D05-CEDF-6158-E5532A5F1F17}" v="276" dt="2024-11-17T01:46:24.016"/>
    <p1510:client id="{DC75BC90-2924-5DAA-E049-2F5D01530F57}" v="20" dt="2024-11-17T02:18:32.722"/>
    <p1510:client id="{E4707573-EC8E-FB24-A2BF-449ED82DBEED}" v="165" dt="2024-11-17T02:47:38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7T01:38:3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9776 9646 16383 0 0,'5'0'0'0'0,"8"0"0"0"0,11 0 0 0 0,10 0 0 0 0,12 0 0 0 0,6 0 0 0 0,13 0 0 0 0,3 0 0 0 0,-6 0 0 0 0,-4 0 0 0 0,-8 0 0 0 0,-6 0 0 0 0,-8 0 0 0 0,-7 0 0 0 0,-5 0 0 0 0,-3 0 0 0 0,-4 0 0 0 0,-2 0 0 0 0,-1 0 0 0 0,-1 0 0 0 0,0 0 0 0 0,0 0 0 0 0,2 0 0 0 0,1 0 0 0 0,1 0 0 0 0,3 0 0 0 0,4 0 0 0 0,2 0 0 0 0,6 0 0 0 0,1 2 0 0 0,2 2 0 0 0,-1 3 0 0 0,0 1 0 0 0,-3 1 0 0 0,-2 1 0 0 0,-2 1 0 0 0,-4-1 0 0 0,-3 0 0 0 0,-4-1 0 0 0,-2 1 0 0 0,-3-1 0 0 0,-1 0 0 0 0,-2-1 0 0 0,0 1 0 0 0,0-1 0 0 0,0 1 0 0 0,0-1 0 0 0,2 1 0 0 0,1 2 0 0 0,2 0 0 0 0,2 2 0 0 0,0 2 0 0 0,0 0 0 0 0,2 0 0 0 0,-2 0 0 0 0,-1-2 0 0 0,-1-1 0 0 0,-3-2 0 0 0,0 0 0 0 0,-1-1 0 0 0,-1-1 0 0 0,1 1 0 0 0,-1-1 0 0 0,0 0 0 0 0,2 1 0 0 0,1-1 0 0 0,0 1 0 0 0,-1 0 0 0 0,0 0 0 0 0,1 1 0 0 0,1 1 0 0 0,-1 0 0 0 0,-1 1 0 0 0,0 0 0 0 0,2 0 0 0 0,-1-1 0 0 0,0-1 0 0 0,-1 0 0 0 0,0-1 0 0 0,0 0 0 0 0,-2-1 0 0 0,1 0 0 0 0,0 1 0 0 0,-1-1 0 0 0,0 1 0 0 0,1-1 0 0 0,0 3 0 0 0,0 1 0 0 0,0 3 0 0 0,0 4 0 0 0,3 4 0 0 0,0 3 0 0 0,1 6 0 0 0,-1 2 0 0 0,0 3 0 0 0,0 3 0 0 0,-1 0 0 0 0,-1-2 0 0 0,-2 1 0 0 0,-1-1 0 0 0,-1-2 0 0 0,0-1 0 0 0,-3-2 0 0 0,0-1 0 0 0,-2 0 0 0 0,-1-1 0 0 0,1 2 0 0 0,-2 1 0 0 0,1 3 0 0 0,0-1 0 0 0,0 3 0 0 0,-1-2 0 0 0,1 0 0 0 0,0-2 0 0 0,0-1 0 0 0,0-4 0 0 0,0-1 0 0 0,0-2 0 0 0,0-3 0 0 0,0-2 0 0 0,0 0 0 0 0,0 0 0 0 0,0 0 0 0 0,0 0 0 0 0,0 1 0 0 0,0 1 0 0 0,0 3 0 0 0,0-2 0 0 0,0 2 0 0 0,0 1 0 0 0,-1-1 0 0 0,-2 0 0 0 0,0 1 0 0 0,-2-1 0 0 0,0-2 0 0 0,1 0 0 0 0,-2-1 0 0 0,1-1 0 0 0,2-1 0 0 0,-1-4 0 0 0,0-1 0 0 0,0 0 0 0 0,0 2 0 0 0,1 2 0 0 0,-1-1 0 0 0,1 1 0 0 0,-2 1 0 0 0,1 3 0 0 0,-1 2 0 0 0,-2 2 0 0 0,1 3 0 0 0,-1 3 0 0 0,1 2 0 0 0,0 0 0 0 0,-1 2 0 0 0,0-1 0 0 0,0-1 0 0 0,0-2 0 0 0,0-1 0 0 0,0-1 0 0 0,1-4 0 0 0,0-2 0 0 0,1-4 0 0 0,0-2 0 0 0,-1-1 0 0 0,0-1 0 0 0,0 0 0 0 0,1-1 0 0 0,-1 3 0 0 0,1 0 0 0 0,0 2 0 0 0,0 1 0 0 0,0-1 0 0 0,0 1 0 0 0,1 0 0 0 0,0-1 0 0 0,1-2 0 0 0,0-2 0 0 0,1-1 0 0 0,1-3 0 0 0,0-2 0 0 0,1 0 0 0 0,0-1 0 0 0,0 1 0 0 0,1 2 0 0 0,-1 0 0 0 0,0 3 0 0 0,0 2 0 0 0,0 1 0 0 0,0 3 0 0 0,0 0 0 0 0,0 0 0 0 0,0 0 0 0 0,0 0 0 0 0,0-3 0 0 0,3 2 0 0 0,3 0 0 0 0,2-3 0 0 0,1-1 0 0 0,0-1 0 0 0,1-1 0 0 0,0-2 0 0 0,1 0 0 0 0,1-1 0 0 0,0 0 0 0 0,-1-2 0 0 0,-1-1 0 0 0,-1-1 0 0 0,0-1 0 0 0,0 0 0 0 0,0-1 0 0 0,-1 0 0 0 0,0 1 0 0 0,1-1 0 0 0,-1 0 0 0 0,1 1 0 0 0,-1-1 0 0 0,1 1 0 0 0,-1-1 0 0 0,1 1 0 0 0,-2 0 0 0 0,-2-1 0 0 0,0-1 0 0 0,0 0 0 0 0,0-1 0 0 0,0 1 0 0 0,0 1 0 0 0,2-1 0 0 0,0 2 0 0 0,1-1 0 0 0,0 1 0 0 0,1-1 0 0 0,2 1 0 0 0,0 0 0 0 0,2 0 0 0 0,-1 0 0 0 0,1-2 0 0 0,0 1 0 0 0,-1-3 0 0 0,2 1 0 0 0,-1-2 0 0 0,-1 0 0 0 0,-1-2 0 0 0,0 0 0 0 0,-2 1 0 0 0,0-1 0 0 0,-1-1 0 0 0,1 0 0 0 0,-1 1 0 0 0,0 0 0 0 0,0 0 0 0 0,1 1 0 0 0,-1 0 0 0 0,0-1 0 0 0,1 1 0 0 0,0 0 0 0 0,-1 0 0 0 0,1-1 0 0 0,0-1 0 0 0,-1-1 0 0 0,-2 0 0 0 0,-6 0 0 0 0,-6 0 0 0 0,-6 0 0 0 0,-3 2 0 0 0,-3 1 0 0 0,-1 3 0 0 0,0 0 0 0 0,1 0 0 0 0,0 2 0 0 0,2 0 0 0 0,0-1 0 0 0,1-1 0 0 0,2 1 0 0 0,0 1 0 0 0,1 0 0 0 0,-2 0 0 0 0,0 1 0 0 0,-1 0 0 0 0,0 0 0 0 0,-1 0 0 0 0,1 1 0 0 0,-1-1 0 0 0,2 0 0 0 0,1 0 0 0 0,1 0 0 0 0,0 0 0 0 0,0 0 0 0 0,3-1 0 0 0,0 1 0 0 0,1 0 0 0 0,1-1 0 0 0,0 1 0 0 0,1 1 0 0 0,0 1 0 0 0,0 2 0 0 0,0 1 0 0 0,-1 3 0 0 0,0 0 0 0 0,-1 4 0 0 0,-2 1 0 0 0,2-1 0 0 0,1 1 0 0 0,-1-1 0 0 0,0-1 0 0 0,-1 0 0 0 0,2-1 0 0 0,0 0 0 0 0,1 0 0 0 0,0 0 0 0 0,1-2 0 0 0,0-2 0 0 0,1-1 0 0 0,1-1 0 0 0,-1-1 0 0 0,1 0 0 0 0,1 0 0 0 0,-1 1 0 0 0,-1 2 0 0 0,2 1 0 0 0,0-1 0 0 0,1 1 0 0 0,0 1 0 0 0,1 2 0 0 0,0 2 0 0 0,0 0 0 0 0,0 2 0 0 0,0 3 0 0 0,1-1 0 0 0,-1 2 0 0 0,0-2 0 0 0,0 0 0 0 0,0-4 0 0 0,0-4 0 0 0,0-4 0 0 0,0-2 0 0 0,0-1 0 0 0,0-2 0 0 0,0 0 0 0 0,0 0 0 0 0,0-1 0 0 0,0 3 0 0 0,0 2 0 0 0,0 3 0 0 0,0 1 0 0 0,0 1 0 0 0,0-1 0 0 0,0 1 0 0 0,0-1 0 0 0,0-2 0 0 0,0 0 0 0 0,0-1 0 0 0,0 1 0 0 0,0-1 0 0 0,0 1 0 0 0,0 1 0 0 0,0 1 0 0 0,0 3 0 0 0,0 2 0 0 0,0 3 0 0 0,0 2 0 0 0,0 0 0 0 0,0 1 0 0 0,0 2 0 0 0,0 0 0 0 0,0-1 0 0 0,0 0 0 0 0,0 1 0 0 0,0 0 0 0 0,0-1 0 0 0,0-1 0 0 0,0 0 0 0 0,2-1 0 0 0,0-1 0 0 0,0 1 0 0 0,2-2 0 0 0,-1 2 0 0 0,2 0 0 0 0,-1 2 0 0 0,0 0 0 0 0,-2-1 0 0 0,2 2 0 0 0,-1-2 0 0 0,-1 0 0 0 0,0-1 0 0 0,-1-2 0 0 0,0-2 0 0 0,-1-3 0 0 0,0-1 0 0 0,0-3 0 0 0,0-2 0 0 0,0-2 0 0 0,0 0 0 0 0,0 0 0 0 0,0 0 0 0 0,-1 1 0 0 0,3 1 0 0 0,0 1 0 0 0,0 2 0 0 0,0 3 0 0 0,1 0 0 0 0,0 4 0 0 0,-1-1 0 0 0,0 3 0 0 0,1 2 0 0 0,0 1 0 0 0,-1 2 0 0 0,0 1 0 0 0,1-2 0 0 0,0 0 0 0 0,-1 0 0 0 0,2 0 0 0 0,-1 1 0 0 0,0 1 0 0 0,1 0 0 0 0,0 0 0 0 0,-1 0 0 0 0,-1 0 0 0 0,1-1 0 0 0,-1-2 0 0 0,1-1 0 0 0,-2-1 0 0 0,1-1 0 0 0,-2-1 0 0 0,0-3 0 0 0,0 0 0 0 0,0-2 0 0 0,0 1 0 0 0,0-2 0 0 0,0-1 0 0 0,0 0 0 0 0,0-3 0 0 0,0 1 0 0 0,0 0 0 0 0,0 2 0 0 0,0 0 0 0 0,0 3 0 0 0,0 3 0 0 0,0 4 0 0 0,0 2 0 0 0,0 1 0 0 0,0 1 0 0 0,0 1 0 0 0,0 0 0 0 0,0-2 0 0 0,0-4 0 0 0,0-1 0 0 0,-2-5 0 0 0,0-2 0 0 0,0-3 0 0 0,1-2 0 0 0,0-1 0 0 0,0 0 0 0 0,1 1 0 0 0,-2 1 0 0 0,0 1 0 0 0,0 5 0 0 0,-1 0 0 0 0,-1 2 0 0 0,2-1 0 0 0,-2 0 0 0 0,0-1 0 0 0,0 0 0 0 0,0-1 0 0 0,-1 1 0 0 0,0-1 0 0 0,0-1 0 0 0,1 0 0 0 0,-2-2 0 0 0,2 1 0 0 0,-1 0 0 0 0,-1-1 0 0 0,0 0 0 0 0,0 0 0 0 0,0-1 0 0 0,-2 1 0 0 0,2 0 0 0 0,-1 0 0 0 0,0 2 0 0 0,1 0 0 0 0,-1 1 0 0 0,0 0 0 0 0,-1 0 0 0 0,0 0 0 0 0,1 1 0 0 0,-1-1 0 0 0,1 0 0 0 0,0-2 0 0 0,1 0 0 0 0,-1-2 0 0 0,1 0 0 0 0,1-2 0 0 0,-2 0 0 0 0,0-1 0 0 0,-1 1 0 0 0,1-2 0 0 0,1-1 0 0 0,-1 0 0 0 0,0-1 0 0 0,0 0 0 0 0,1-1 0 0 0,-1 1 0 0 0,0-1 0 0 0,1 1 0 0 0,0-2 0 0 0,-1-1 0 0 0,0 1 0 0 0,-1 0 0 0 0,0 0 0 0 0,0 1 0 0 0,-1 1 0 0 0,-1-1 0 0 0,-2 1 0 0 0,1 0 0 0 0,1 0 0 0 0,-2 0 0 0 0,0-2 0 0 0,1 0 0 0 0,0 0 0 0 0,1 0 0 0 0,-1-1 0 0 0,-1 0 0 0 0,1 1 0 0 0,-1-2 0 0 0,0 1 0 0 0,-2-1 0 0 0,1-1 0 0 0,-1 2 0 0 0,-1 1 0 0 0,-2-1 0 0 0,1 1 0 0 0,0-2 0 0 0,-1 0 0 0 0,-1 2 0 0 0,2-2 0 0 0,0 1 0 0 0,-1-1 0 0 0,0 1 0 0 0,1-2 0 0 0,0 0 0 0 0,-1 0 0 0 0,0-1 0 0 0,-1 0 0 0 0,-1-1 0 0 0,1 0 0 0 0,-4 1 0 0 0,0-1 0 0 0,1 0 0 0 0,-3-1 0 0 0,1 1 0 0 0,0 0 0 0 0,3 1 0 0 0,1-2 0 0 0,3 0 0 0 0,2 0 0 0 0,3-1 0 0 0,1 0 0 0 0,1 0 0 0 0,1 0 0 0 0,-2 0 0 0 0,-3 0 0 0 0,-1 0 0 0 0,-3 0 0 0 0,-3 0 0 0 0,-3 0 0 0 0,-2 0 0 0 0,-2 0 0 0 0,1 0 0 0 0,3 0 0 0 0,3 0 0 0 0,2 0 0 0 0,4 0 0 0 0,2 0 0 0 0,2 0 0 0 0,2 0 0 0 0,0 0 0 0 0,-1 0 0 0 0,-1 0 0 0 0,0 0 0 0 0,0 0 0 0 0,0 0 0 0 0,1 0 0 0 0,0 0 0 0 0,0 0 0 0 0,1 0 0 0 0,0 0 0 0 0,0 0 0 0 0,0 0 0 0 0,-1 0 0 0 0,1 0 0 0 0,0 0 0 0 0,-1 0 0 0 0,0 0 0 0 0,1 0 0 0 0,-1 0 0 0 0,1 0 0 0 0,-1 0 0 0 0,1 0 0 0 0,0 0 0 0 0,-1 0 0 0 0,1 0 0 0 0,-1 0 0 0 0,1 0 0 0 0,-1 0 0 0 0,0 0 0 0 0,-1 0 0 0 0,-1 0 0 0 0,0 0 0 0 0,0 0 0 0 0,2 0 0 0 0,-1 0 0 0 0,2 0 0 0 0,-1 0 0 0 0,0 0 0 0 0,-1 0 0 0 0,1 0 0 0 0,1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00229-BB0C-4E80-BD54-A41A4DA20086}" type="datetimeFigureOut"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B6E7-E896-4C8A-8A4F-CAB30DC9E9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3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7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3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6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7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2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5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6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04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0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9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1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6B6E7-E896-4C8A-8A4F-CAB30DC9E98A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CPU Scheduler Policy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Mia Larkin, Brian Platas-Guiterrez, Cecil Ho, Liya Jose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B02A-1863-E6B1-27C6-57CF21C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FA8A76B-912B-1C18-2387-C78A26E2F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8541"/>
              </p:ext>
            </p:extLst>
          </p:nvPr>
        </p:nvGraphicFramePr>
        <p:xfrm>
          <a:off x="2303029" y="1506787"/>
          <a:ext cx="8846585" cy="24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17">
                  <a:extLst>
                    <a:ext uri="{9D8B030D-6E8A-4147-A177-3AD203B41FA5}">
                      <a16:colId xmlns:a16="http://schemas.microsoft.com/office/drawing/2014/main" val="1547614307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2745462044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1984690823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3524118790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231519188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Job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Turnaround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Response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410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756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627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00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323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3D5A06-11E3-F21A-118A-5903B1784BFB}"/>
              </a:ext>
            </a:extLst>
          </p:cNvPr>
          <p:cNvSpPr txBox="1"/>
          <p:nvPr/>
        </p:nvSpPr>
        <p:spPr>
          <a:xfrm>
            <a:off x="308161" y="2560542"/>
            <a:ext cx="1893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FIFO scheduling: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B6A28B-9A95-0989-6156-5FC99F2FB8A5}"/>
              </a:ext>
            </a:extLst>
          </p:cNvPr>
          <p:cNvCxnSpPr/>
          <p:nvPr/>
        </p:nvCxnSpPr>
        <p:spPr>
          <a:xfrm>
            <a:off x="404649" y="5431221"/>
            <a:ext cx="11293364" cy="1576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5F72E1-7EC0-D3A0-F3BA-605EF632A991}"/>
              </a:ext>
            </a:extLst>
          </p:cNvPr>
          <p:cNvSpPr txBox="1"/>
          <p:nvPr/>
        </p:nvSpPr>
        <p:spPr>
          <a:xfrm>
            <a:off x="171190" y="5613240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82D75-2619-7C1A-90CF-6D0A9E146A76}"/>
              </a:ext>
            </a:extLst>
          </p:cNvPr>
          <p:cNvSpPr txBox="1"/>
          <p:nvPr/>
        </p:nvSpPr>
        <p:spPr>
          <a:xfrm>
            <a:off x="780789" y="6165032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9876D-83D8-DFE4-599B-4B11D64C1B4F}"/>
              </a:ext>
            </a:extLst>
          </p:cNvPr>
          <p:cNvSpPr txBox="1"/>
          <p:nvPr/>
        </p:nvSpPr>
        <p:spPr>
          <a:xfrm>
            <a:off x="1111865" y="5681557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489E7-6B7A-BBF7-E9F6-D66509A730D5}"/>
              </a:ext>
            </a:extLst>
          </p:cNvPr>
          <p:cNvSpPr txBox="1"/>
          <p:nvPr/>
        </p:nvSpPr>
        <p:spPr>
          <a:xfrm>
            <a:off x="3860320" y="5981101"/>
            <a:ext cx="804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19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AE8DF-2DE5-53DF-E406-182CAF6BDBF7}"/>
              </a:ext>
            </a:extLst>
          </p:cNvPr>
          <p:cNvCxnSpPr/>
          <p:nvPr/>
        </p:nvCxnSpPr>
        <p:spPr>
          <a:xfrm flipH="1" flipV="1">
            <a:off x="399395" y="5310352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50F53-2C9F-3ADB-9250-A50A66086BA5}"/>
              </a:ext>
            </a:extLst>
          </p:cNvPr>
          <p:cNvCxnSpPr>
            <a:cxnSpLocks/>
          </p:cNvCxnSpPr>
          <p:nvPr/>
        </p:nvCxnSpPr>
        <p:spPr>
          <a:xfrm flipH="1" flipV="1">
            <a:off x="809298" y="5310351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D45F54-101D-F566-E943-130068F221A1}"/>
              </a:ext>
            </a:extLst>
          </p:cNvPr>
          <p:cNvCxnSpPr>
            <a:cxnSpLocks/>
          </p:cNvCxnSpPr>
          <p:nvPr/>
        </p:nvCxnSpPr>
        <p:spPr>
          <a:xfrm flipH="1" flipV="1">
            <a:off x="1224456" y="5310350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316455-31DC-2BC6-8381-010A0FC0AE0F}"/>
              </a:ext>
            </a:extLst>
          </p:cNvPr>
          <p:cNvCxnSpPr>
            <a:cxnSpLocks/>
          </p:cNvCxnSpPr>
          <p:nvPr/>
        </p:nvCxnSpPr>
        <p:spPr>
          <a:xfrm flipH="1" flipV="1">
            <a:off x="1655380" y="5310351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A3478-8029-121A-30B3-7C92EDF3CC68}"/>
              </a:ext>
            </a:extLst>
          </p:cNvPr>
          <p:cNvCxnSpPr>
            <a:cxnSpLocks/>
          </p:cNvCxnSpPr>
          <p:nvPr/>
        </p:nvCxnSpPr>
        <p:spPr>
          <a:xfrm flipH="1" flipV="1">
            <a:off x="2070538" y="5310350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811AA-44E2-18A1-FFC8-2374122109D8}"/>
              </a:ext>
            </a:extLst>
          </p:cNvPr>
          <p:cNvCxnSpPr>
            <a:cxnSpLocks/>
          </p:cNvCxnSpPr>
          <p:nvPr/>
        </p:nvCxnSpPr>
        <p:spPr>
          <a:xfrm flipH="1" flipV="1">
            <a:off x="2485697" y="5310351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716E72-438B-90B4-4727-A0F2D09385B6}"/>
              </a:ext>
            </a:extLst>
          </p:cNvPr>
          <p:cNvCxnSpPr>
            <a:cxnSpLocks/>
          </p:cNvCxnSpPr>
          <p:nvPr/>
        </p:nvCxnSpPr>
        <p:spPr>
          <a:xfrm flipH="1" flipV="1">
            <a:off x="2858814" y="5310350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1FC1DF-BFA4-CF4D-CA61-FB51CEB8980F}"/>
              </a:ext>
            </a:extLst>
          </p:cNvPr>
          <p:cNvCxnSpPr>
            <a:cxnSpLocks/>
          </p:cNvCxnSpPr>
          <p:nvPr/>
        </p:nvCxnSpPr>
        <p:spPr>
          <a:xfrm flipH="1" flipV="1">
            <a:off x="3263463" y="5305096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7A46B-327F-3307-2A39-CE6A506010D5}"/>
              </a:ext>
            </a:extLst>
          </p:cNvPr>
          <p:cNvCxnSpPr>
            <a:cxnSpLocks/>
          </p:cNvCxnSpPr>
          <p:nvPr/>
        </p:nvCxnSpPr>
        <p:spPr>
          <a:xfrm flipH="1" flipV="1">
            <a:off x="3673366" y="5305095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5D020-3D8B-C6D3-288E-CD02A536802A}"/>
              </a:ext>
            </a:extLst>
          </p:cNvPr>
          <p:cNvCxnSpPr>
            <a:cxnSpLocks/>
          </p:cNvCxnSpPr>
          <p:nvPr/>
        </p:nvCxnSpPr>
        <p:spPr>
          <a:xfrm flipH="1" flipV="1">
            <a:off x="4088524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3C9F9A-2BD4-F0B4-01DB-A8FE121B7F0F}"/>
              </a:ext>
            </a:extLst>
          </p:cNvPr>
          <p:cNvCxnSpPr>
            <a:cxnSpLocks/>
          </p:cNvCxnSpPr>
          <p:nvPr/>
        </p:nvCxnSpPr>
        <p:spPr>
          <a:xfrm flipH="1" flipV="1">
            <a:off x="4519448" y="5305095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CDBA50-3ED9-2855-1A29-443D1095567C}"/>
              </a:ext>
            </a:extLst>
          </p:cNvPr>
          <p:cNvCxnSpPr>
            <a:cxnSpLocks/>
          </p:cNvCxnSpPr>
          <p:nvPr/>
        </p:nvCxnSpPr>
        <p:spPr>
          <a:xfrm flipH="1" flipV="1">
            <a:off x="4934606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66A86E-D41B-D397-58BB-DA30D9F756C2}"/>
              </a:ext>
            </a:extLst>
          </p:cNvPr>
          <p:cNvCxnSpPr>
            <a:cxnSpLocks/>
          </p:cNvCxnSpPr>
          <p:nvPr/>
        </p:nvCxnSpPr>
        <p:spPr>
          <a:xfrm flipH="1" flipV="1">
            <a:off x="5349765" y="5305095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2EE1FE-C0CF-E61E-18F3-15DCB8E75800}"/>
              </a:ext>
            </a:extLst>
          </p:cNvPr>
          <p:cNvCxnSpPr>
            <a:cxnSpLocks/>
          </p:cNvCxnSpPr>
          <p:nvPr/>
        </p:nvCxnSpPr>
        <p:spPr>
          <a:xfrm flipH="1" flipV="1">
            <a:off x="5722882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2B37C8-E9D6-38DF-607C-02276FC241D8}"/>
              </a:ext>
            </a:extLst>
          </p:cNvPr>
          <p:cNvCxnSpPr>
            <a:cxnSpLocks/>
          </p:cNvCxnSpPr>
          <p:nvPr/>
        </p:nvCxnSpPr>
        <p:spPr>
          <a:xfrm flipH="1" flipV="1">
            <a:off x="6122275" y="5299839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7C097E-EFE2-3794-9CA6-C07030311B8B}"/>
              </a:ext>
            </a:extLst>
          </p:cNvPr>
          <p:cNvCxnSpPr>
            <a:cxnSpLocks/>
          </p:cNvCxnSpPr>
          <p:nvPr/>
        </p:nvCxnSpPr>
        <p:spPr>
          <a:xfrm flipH="1" flipV="1">
            <a:off x="6537433" y="5299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40B199-B89E-E245-38BB-758B8B0BB494}"/>
              </a:ext>
            </a:extLst>
          </p:cNvPr>
          <p:cNvCxnSpPr>
            <a:cxnSpLocks/>
          </p:cNvCxnSpPr>
          <p:nvPr/>
        </p:nvCxnSpPr>
        <p:spPr>
          <a:xfrm flipH="1" flipV="1">
            <a:off x="6952592" y="5299839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BD80A3-8C2F-7654-351C-D975B6C9EB81}"/>
              </a:ext>
            </a:extLst>
          </p:cNvPr>
          <p:cNvCxnSpPr>
            <a:cxnSpLocks/>
          </p:cNvCxnSpPr>
          <p:nvPr/>
        </p:nvCxnSpPr>
        <p:spPr>
          <a:xfrm flipH="1" flipV="1">
            <a:off x="7325709" y="5299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530CB-F415-F9A3-F4F6-A71B25D9E3B3}"/>
              </a:ext>
            </a:extLst>
          </p:cNvPr>
          <p:cNvCxnSpPr>
            <a:cxnSpLocks/>
          </p:cNvCxnSpPr>
          <p:nvPr/>
        </p:nvCxnSpPr>
        <p:spPr>
          <a:xfrm flipH="1" flipV="1">
            <a:off x="7683061" y="5305095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1F1B90-0750-08F4-64DB-F25E29033B7D}"/>
              </a:ext>
            </a:extLst>
          </p:cNvPr>
          <p:cNvCxnSpPr>
            <a:cxnSpLocks/>
          </p:cNvCxnSpPr>
          <p:nvPr/>
        </p:nvCxnSpPr>
        <p:spPr>
          <a:xfrm flipH="1" flipV="1">
            <a:off x="8098219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426CE1-5CD4-1599-23CB-D726E107DE40}"/>
              </a:ext>
            </a:extLst>
          </p:cNvPr>
          <p:cNvCxnSpPr>
            <a:cxnSpLocks/>
          </p:cNvCxnSpPr>
          <p:nvPr/>
        </p:nvCxnSpPr>
        <p:spPr>
          <a:xfrm flipH="1" flipV="1">
            <a:off x="8513378" y="5305095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B9561B-C432-AD35-AFF1-2D79648AD9B4}"/>
              </a:ext>
            </a:extLst>
          </p:cNvPr>
          <p:cNvCxnSpPr>
            <a:cxnSpLocks/>
          </p:cNvCxnSpPr>
          <p:nvPr/>
        </p:nvCxnSpPr>
        <p:spPr>
          <a:xfrm flipH="1" flipV="1">
            <a:off x="8886496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8934C-E226-56CE-5183-B5E2B32D95D1}"/>
              </a:ext>
            </a:extLst>
          </p:cNvPr>
          <p:cNvCxnSpPr>
            <a:cxnSpLocks/>
          </p:cNvCxnSpPr>
          <p:nvPr/>
        </p:nvCxnSpPr>
        <p:spPr>
          <a:xfrm flipH="1" flipV="1">
            <a:off x="9275378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35F0-D303-B831-2AC3-E76A478ADE23}"/>
              </a:ext>
            </a:extLst>
          </p:cNvPr>
          <p:cNvCxnSpPr>
            <a:cxnSpLocks/>
          </p:cNvCxnSpPr>
          <p:nvPr/>
        </p:nvCxnSpPr>
        <p:spPr>
          <a:xfrm flipH="1" flipV="1">
            <a:off x="9690536" y="5305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B8AB5A-4205-477A-0D4D-F30FCFE1278E}"/>
              </a:ext>
            </a:extLst>
          </p:cNvPr>
          <p:cNvCxnSpPr>
            <a:cxnSpLocks/>
          </p:cNvCxnSpPr>
          <p:nvPr/>
        </p:nvCxnSpPr>
        <p:spPr>
          <a:xfrm flipH="1" flipV="1">
            <a:off x="10105695" y="5305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BE45E9-9504-91C6-02CE-D7F5AD7A7D4A}"/>
              </a:ext>
            </a:extLst>
          </p:cNvPr>
          <p:cNvCxnSpPr>
            <a:cxnSpLocks/>
          </p:cNvCxnSpPr>
          <p:nvPr/>
        </p:nvCxnSpPr>
        <p:spPr>
          <a:xfrm flipH="1" flipV="1">
            <a:off x="10478812" y="5305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06E657-1535-CFD4-DBE2-AD97CEAB2671}"/>
              </a:ext>
            </a:extLst>
          </p:cNvPr>
          <p:cNvCxnSpPr>
            <a:cxnSpLocks/>
          </p:cNvCxnSpPr>
          <p:nvPr/>
        </p:nvCxnSpPr>
        <p:spPr>
          <a:xfrm flipH="1" flipV="1">
            <a:off x="10857185" y="5310350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1887D6-29C0-77A2-852F-C1EE8B833073}"/>
              </a:ext>
            </a:extLst>
          </p:cNvPr>
          <p:cNvCxnSpPr>
            <a:cxnSpLocks/>
          </p:cNvCxnSpPr>
          <p:nvPr/>
        </p:nvCxnSpPr>
        <p:spPr>
          <a:xfrm flipH="1" flipV="1">
            <a:off x="11272343" y="5310349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3D6049-9D00-51A2-CC67-070EC30297C0}"/>
              </a:ext>
            </a:extLst>
          </p:cNvPr>
          <p:cNvCxnSpPr>
            <a:cxnSpLocks/>
          </p:cNvCxnSpPr>
          <p:nvPr/>
        </p:nvCxnSpPr>
        <p:spPr>
          <a:xfrm flipH="1" flipV="1">
            <a:off x="11687502" y="5310350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6D460C-929B-0858-9D6D-D088DB3668B6}"/>
              </a:ext>
            </a:extLst>
          </p:cNvPr>
          <p:cNvCxnSpPr/>
          <p:nvPr/>
        </p:nvCxnSpPr>
        <p:spPr>
          <a:xfrm flipH="1" flipV="1">
            <a:off x="4284936" y="5575080"/>
            <a:ext cx="10510" cy="388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0E2C90-ECF6-F4F1-8D26-D6B6925DC883}"/>
              </a:ext>
            </a:extLst>
          </p:cNvPr>
          <p:cNvCxnSpPr>
            <a:cxnSpLocks/>
          </p:cNvCxnSpPr>
          <p:nvPr/>
        </p:nvCxnSpPr>
        <p:spPr>
          <a:xfrm flipH="1" flipV="1">
            <a:off x="989943" y="5554060"/>
            <a:ext cx="5255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B65F8E1-786E-49B6-C6F3-EF3B7FBD1AE3}"/>
              </a:ext>
            </a:extLst>
          </p:cNvPr>
          <p:cNvSpPr/>
          <p:nvPr/>
        </p:nvSpPr>
        <p:spPr>
          <a:xfrm>
            <a:off x="408627" y="4787167"/>
            <a:ext cx="2634204" cy="398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Job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8DC541-8CE2-3718-51D5-5ED776C21E9C}"/>
              </a:ext>
            </a:extLst>
          </p:cNvPr>
          <p:cNvSpPr/>
          <p:nvPr/>
        </p:nvSpPr>
        <p:spPr>
          <a:xfrm>
            <a:off x="3020447" y="4787166"/>
            <a:ext cx="1127749" cy="3988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Job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0EF33B-4824-5BE3-D3A5-CBC892F1A92F}"/>
              </a:ext>
            </a:extLst>
          </p:cNvPr>
          <p:cNvSpPr/>
          <p:nvPr/>
        </p:nvSpPr>
        <p:spPr>
          <a:xfrm>
            <a:off x="4087248" y="4787167"/>
            <a:ext cx="665294" cy="3988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Job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827807-FCF3-D00A-01C4-9839C1D66D4B}"/>
              </a:ext>
            </a:extLst>
          </p:cNvPr>
          <p:cNvSpPr/>
          <p:nvPr/>
        </p:nvSpPr>
        <p:spPr>
          <a:xfrm>
            <a:off x="4749398" y="4787166"/>
            <a:ext cx="3524107" cy="39880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Job 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97C4B2-CF67-CB03-DC34-E587E4FE3125}"/>
              </a:ext>
            </a:extLst>
          </p:cNvPr>
          <p:cNvSpPr/>
          <p:nvPr/>
        </p:nvSpPr>
        <p:spPr>
          <a:xfrm>
            <a:off x="8245783" y="4787166"/>
            <a:ext cx="2052660" cy="3988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Job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620C2-32A1-CE15-9553-7A7C11EC2CB0}"/>
              </a:ext>
            </a:extLst>
          </p:cNvPr>
          <p:cNvSpPr txBox="1"/>
          <p:nvPr/>
        </p:nvSpPr>
        <p:spPr>
          <a:xfrm>
            <a:off x="2688417" y="4320467"/>
            <a:ext cx="862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CCB90-4C4A-A935-7E63-FC959DA073C6}"/>
              </a:ext>
            </a:extLst>
          </p:cNvPr>
          <p:cNvSpPr txBox="1"/>
          <p:nvPr/>
        </p:nvSpPr>
        <p:spPr>
          <a:xfrm>
            <a:off x="3713176" y="4320467"/>
            <a:ext cx="768129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D65B40-D234-16E4-62F8-2C3A6D780A78}"/>
              </a:ext>
            </a:extLst>
          </p:cNvPr>
          <p:cNvSpPr txBox="1"/>
          <p:nvPr/>
        </p:nvSpPr>
        <p:spPr>
          <a:xfrm>
            <a:off x="4548748" y="4330977"/>
            <a:ext cx="999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6142ED-7316-1C59-A1C1-C781669B9E19}"/>
              </a:ext>
            </a:extLst>
          </p:cNvPr>
          <p:cNvSpPr txBox="1"/>
          <p:nvPr/>
        </p:nvSpPr>
        <p:spPr>
          <a:xfrm>
            <a:off x="7938334" y="4325722"/>
            <a:ext cx="831192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39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573560-C1B1-61EA-A32D-D83FEFCCC7E4}"/>
              </a:ext>
            </a:extLst>
          </p:cNvPr>
          <p:cNvSpPr txBox="1"/>
          <p:nvPr/>
        </p:nvSpPr>
        <p:spPr>
          <a:xfrm>
            <a:off x="9830197" y="4320467"/>
            <a:ext cx="941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49</a:t>
            </a:r>
          </a:p>
        </p:txBody>
      </p:sp>
    </p:spTree>
    <p:extLst>
      <p:ext uri="{BB962C8B-B14F-4D97-AF65-F5344CB8AC3E}">
        <p14:creationId xmlns:p14="http://schemas.microsoft.com/office/powerpoint/2010/main" val="253967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B02A-1863-E6B1-27C6-57CF21C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F6F0BD-B11A-5F86-B928-C108FAA36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91893"/>
              </p:ext>
            </p:extLst>
          </p:nvPr>
        </p:nvGraphicFramePr>
        <p:xfrm>
          <a:off x="2504312" y="1717902"/>
          <a:ext cx="8846585" cy="249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17">
                  <a:extLst>
                    <a:ext uri="{9D8B030D-6E8A-4147-A177-3AD203B41FA5}">
                      <a16:colId xmlns:a16="http://schemas.microsoft.com/office/drawing/2014/main" val="1547614307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2745462044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3878840668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3524118790"/>
                    </a:ext>
                  </a:extLst>
                </a:gridCol>
                <a:gridCol w="1769317">
                  <a:extLst>
                    <a:ext uri="{9D8B030D-6E8A-4147-A177-3AD203B41FA5}">
                      <a16:colId xmlns:a16="http://schemas.microsoft.com/office/drawing/2014/main" val="231519188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Job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Turnaround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Response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410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756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627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00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323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B6E758-1CDA-AB4D-F249-965187DAB6EB}"/>
              </a:ext>
            </a:extLst>
          </p:cNvPr>
          <p:cNvSpPr txBox="1"/>
          <p:nvPr/>
        </p:nvSpPr>
        <p:spPr>
          <a:xfrm>
            <a:off x="495068" y="2802949"/>
            <a:ext cx="1759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SJF scheduling: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47F2EB-62BE-C8E5-6E61-B9A95EB37588}"/>
              </a:ext>
            </a:extLst>
          </p:cNvPr>
          <p:cNvCxnSpPr/>
          <p:nvPr/>
        </p:nvCxnSpPr>
        <p:spPr>
          <a:xfrm>
            <a:off x="404649" y="5677964"/>
            <a:ext cx="11293364" cy="1576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0EC477-5F15-C010-FB88-FF5584712DB9}"/>
              </a:ext>
            </a:extLst>
          </p:cNvPr>
          <p:cNvSpPr txBox="1"/>
          <p:nvPr/>
        </p:nvSpPr>
        <p:spPr>
          <a:xfrm>
            <a:off x="171190" y="5859983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0E326-5F9A-F4E9-49DB-E9393C7A490B}"/>
              </a:ext>
            </a:extLst>
          </p:cNvPr>
          <p:cNvSpPr txBox="1"/>
          <p:nvPr/>
        </p:nvSpPr>
        <p:spPr>
          <a:xfrm>
            <a:off x="1046050" y="5857730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202BC-79CA-10E6-22F3-88EFB0333ABD}"/>
              </a:ext>
            </a:extLst>
          </p:cNvPr>
          <p:cNvSpPr txBox="1"/>
          <p:nvPr/>
        </p:nvSpPr>
        <p:spPr>
          <a:xfrm>
            <a:off x="3940399" y="6164782"/>
            <a:ext cx="804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E78CD-3098-8B2F-AF2B-D5F804B47EBD}"/>
              </a:ext>
            </a:extLst>
          </p:cNvPr>
          <p:cNvCxnSpPr/>
          <p:nvPr/>
        </p:nvCxnSpPr>
        <p:spPr>
          <a:xfrm flipH="1" flipV="1">
            <a:off x="399395" y="5557095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E584B-2D43-7FC4-3155-5BEF9F2B0BA4}"/>
              </a:ext>
            </a:extLst>
          </p:cNvPr>
          <p:cNvCxnSpPr>
            <a:cxnSpLocks/>
          </p:cNvCxnSpPr>
          <p:nvPr/>
        </p:nvCxnSpPr>
        <p:spPr>
          <a:xfrm flipH="1" flipV="1">
            <a:off x="809298" y="5557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9DF7D4-8130-778D-3384-5FCAFABA34B1}"/>
              </a:ext>
            </a:extLst>
          </p:cNvPr>
          <p:cNvCxnSpPr>
            <a:cxnSpLocks/>
          </p:cNvCxnSpPr>
          <p:nvPr/>
        </p:nvCxnSpPr>
        <p:spPr>
          <a:xfrm flipH="1" flipV="1">
            <a:off x="1224456" y="5557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9EBEFE-6C2C-711C-7018-74612F13123C}"/>
              </a:ext>
            </a:extLst>
          </p:cNvPr>
          <p:cNvCxnSpPr>
            <a:cxnSpLocks/>
          </p:cNvCxnSpPr>
          <p:nvPr/>
        </p:nvCxnSpPr>
        <p:spPr>
          <a:xfrm flipH="1" flipV="1">
            <a:off x="1655380" y="5557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E838A-CE84-CC0D-6B29-3940014B900C}"/>
              </a:ext>
            </a:extLst>
          </p:cNvPr>
          <p:cNvCxnSpPr>
            <a:cxnSpLocks/>
          </p:cNvCxnSpPr>
          <p:nvPr/>
        </p:nvCxnSpPr>
        <p:spPr>
          <a:xfrm flipH="1" flipV="1">
            <a:off x="2070538" y="5557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C999CD-3CB6-AD16-6DB1-ACCC96CB7EEE}"/>
              </a:ext>
            </a:extLst>
          </p:cNvPr>
          <p:cNvCxnSpPr>
            <a:cxnSpLocks/>
          </p:cNvCxnSpPr>
          <p:nvPr/>
        </p:nvCxnSpPr>
        <p:spPr>
          <a:xfrm flipH="1" flipV="1">
            <a:off x="2485697" y="5557094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AA80-3620-18B8-DC33-F184D32157FA}"/>
              </a:ext>
            </a:extLst>
          </p:cNvPr>
          <p:cNvCxnSpPr>
            <a:cxnSpLocks/>
          </p:cNvCxnSpPr>
          <p:nvPr/>
        </p:nvCxnSpPr>
        <p:spPr>
          <a:xfrm flipH="1" flipV="1">
            <a:off x="2858814" y="5557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597FDD-6622-B621-657F-1F6B97897557}"/>
              </a:ext>
            </a:extLst>
          </p:cNvPr>
          <p:cNvCxnSpPr>
            <a:cxnSpLocks/>
          </p:cNvCxnSpPr>
          <p:nvPr/>
        </p:nvCxnSpPr>
        <p:spPr>
          <a:xfrm flipH="1" flipV="1">
            <a:off x="3263463" y="5551839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FA9591-3969-8941-5CA6-46AFA33A7125}"/>
              </a:ext>
            </a:extLst>
          </p:cNvPr>
          <p:cNvCxnSpPr>
            <a:cxnSpLocks/>
          </p:cNvCxnSpPr>
          <p:nvPr/>
        </p:nvCxnSpPr>
        <p:spPr>
          <a:xfrm flipH="1" flipV="1">
            <a:off x="3673366" y="5551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575191-7BED-ED59-03E3-6A496E1BBB91}"/>
              </a:ext>
            </a:extLst>
          </p:cNvPr>
          <p:cNvCxnSpPr>
            <a:cxnSpLocks/>
          </p:cNvCxnSpPr>
          <p:nvPr/>
        </p:nvCxnSpPr>
        <p:spPr>
          <a:xfrm flipH="1" flipV="1">
            <a:off x="4088524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CD34B2-9169-3BDF-639F-5AA01BA84AEE}"/>
              </a:ext>
            </a:extLst>
          </p:cNvPr>
          <p:cNvCxnSpPr>
            <a:cxnSpLocks/>
          </p:cNvCxnSpPr>
          <p:nvPr/>
        </p:nvCxnSpPr>
        <p:spPr>
          <a:xfrm flipH="1" flipV="1">
            <a:off x="4519448" y="5551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0621EE-0A08-7745-22EA-89CFDCC8F734}"/>
              </a:ext>
            </a:extLst>
          </p:cNvPr>
          <p:cNvCxnSpPr>
            <a:cxnSpLocks/>
          </p:cNvCxnSpPr>
          <p:nvPr/>
        </p:nvCxnSpPr>
        <p:spPr>
          <a:xfrm flipH="1" flipV="1">
            <a:off x="4934606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475BD7-3879-2739-AEA0-F6C4500F3D73}"/>
              </a:ext>
            </a:extLst>
          </p:cNvPr>
          <p:cNvCxnSpPr>
            <a:cxnSpLocks/>
          </p:cNvCxnSpPr>
          <p:nvPr/>
        </p:nvCxnSpPr>
        <p:spPr>
          <a:xfrm flipH="1" flipV="1">
            <a:off x="5349765" y="5551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B9356-6D1B-B6DA-1A2B-F02CD463E68A}"/>
              </a:ext>
            </a:extLst>
          </p:cNvPr>
          <p:cNvCxnSpPr>
            <a:cxnSpLocks/>
          </p:cNvCxnSpPr>
          <p:nvPr/>
        </p:nvCxnSpPr>
        <p:spPr>
          <a:xfrm flipH="1" flipV="1">
            <a:off x="5722882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1C0997-0527-350A-AC90-00A98E3A06D7}"/>
              </a:ext>
            </a:extLst>
          </p:cNvPr>
          <p:cNvCxnSpPr>
            <a:cxnSpLocks/>
          </p:cNvCxnSpPr>
          <p:nvPr/>
        </p:nvCxnSpPr>
        <p:spPr>
          <a:xfrm flipH="1" flipV="1">
            <a:off x="6122275" y="5546582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AD28D2-ABC8-6F57-FF15-C4D69322AC59}"/>
              </a:ext>
            </a:extLst>
          </p:cNvPr>
          <p:cNvCxnSpPr>
            <a:cxnSpLocks/>
          </p:cNvCxnSpPr>
          <p:nvPr/>
        </p:nvCxnSpPr>
        <p:spPr>
          <a:xfrm flipH="1" flipV="1">
            <a:off x="6537433" y="5546581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3D1D5B-149D-C142-59CD-B9F4DA2E0405}"/>
              </a:ext>
            </a:extLst>
          </p:cNvPr>
          <p:cNvCxnSpPr>
            <a:cxnSpLocks/>
          </p:cNvCxnSpPr>
          <p:nvPr/>
        </p:nvCxnSpPr>
        <p:spPr>
          <a:xfrm flipH="1" flipV="1">
            <a:off x="6952592" y="5546582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A84ED5-1402-A6C0-1A4F-D2078B6B3DE0}"/>
              </a:ext>
            </a:extLst>
          </p:cNvPr>
          <p:cNvCxnSpPr>
            <a:cxnSpLocks/>
          </p:cNvCxnSpPr>
          <p:nvPr/>
        </p:nvCxnSpPr>
        <p:spPr>
          <a:xfrm flipH="1" flipV="1">
            <a:off x="7325709" y="5546581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AD4C81-9A4A-868E-D02B-8C7DEAFF478A}"/>
              </a:ext>
            </a:extLst>
          </p:cNvPr>
          <p:cNvCxnSpPr>
            <a:cxnSpLocks/>
          </p:cNvCxnSpPr>
          <p:nvPr/>
        </p:nvCxnSpPr>
        <p:spPr>
          <a:xfrm flipH="1" flipV="1">
            <a:off x="7683061" y="5551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7FAD83-9B24-269A-DA74-0451DE5B1DEB}"/>
              </a:ext>
            </a:extLst>
          </p:cNvPr>
          <p:cNvCxnSpPr>
            <a:cxnSpLocks/>
          </p:cNvCxnSpPr>
          <p:nvPr/>
        </p:nvCxnSpPr>
        <p:spPr>
          <a:xfrm flipH="1" flipV="1">
            <a:off x="8098219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D67D23-38FC-B559-E5BD-4622CDB8FAFD}"/>
              </a:ext>
            </a:extLst>
          </p:cNvPr>
          <p:cNvCxnSpPr>
            <a:cxnSpLocks/>
          </p:cNvCxnSpPr>
          <p:nvPr/>
        </p:nvCxnSpPr>
        <p:spPr>
          <a:xfrm flipH="1" flipV="1">
            <a:off x="8513378" y="5551838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249BFD-B2E2-ECEC-873E-5198EEB2D496}"/>
              </a:ext>
            </a:extLst>
          </p:cNvPr>
          <p:cNvCxnSpPr>
            <a:cxnSpLocks/>
          </p:cNvCxnSpPr>
          <p:nvPr/>
        </p:nvCxnSpPr>
        <p:spPr>
          <a:xfrm flipH="1" flipV="1">
            <a:off x="8886496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CB6D12-4232-8677-C252-5D98C0719AEC}"/>
              </a:ext>
            </a:extLst>
          </p:cNvPr>
          <p:cNvCxnSpPr>
            <a:cxnSpLocks/>
          </p:cNvCxnSpPr>
          <p:nvPr/>
        </p:nvCxnSpPr>
        <p:spPr>
          <a:xfrm flipH="1" flipV="1">
            <a:off x="9275378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B12A3B-6AA2-8653-0BBD-D93E1698D30B}"/>
              </a:ext>
            </a:extLst>
          </p:cNvPr>
          <p:cNvCxnSpPr>
            <a:cxnSpLocks/>
          </p:cNvCxnSpPr>
          <p:nvPr/>
        </p:nvCxnSpPr>
        <p:spPr>
          <a:xfrm flipH="1" flipV="1">
            <a:off x="9690536" y="5551836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797456E-1BCD-43B7-ED41-AD5F44D13661}"/>
              </a:ext>
            </a:extLst>
          </p:cNvPr>
          <p:cNvCxnSpPr>
            <a:cxnSpLocks/>
          </p:cNvCxnSpPr>
          <p:nvPr/>
        </p:nvCxnSpPr>
        <p:spPr>
          <a:xfrm flipH="1" flipV="1">
            <a:off x="10105695" y="5551837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ABEE4C-5953-C7A6-A920-BC64D23FE528}"/>
              </a:ext>
            </a:extLst>
          </p:cNvPr>
          <p:cNvCxnSpPr>
            <a:cxnSpLocks/>
          </p:cNvCxnSpPr>
          <p:nvPr/>
        </p:nvCxnSpPr>
        <p:spPr>
          <a:xfrm flipH="1" flipV="1">
            <a:off x="10478812" y="5551836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079555-C45C-D886-2898-4B1E500F0B0B}"/>
              </a:ext>
            </a:extLst>
          </p:cNvPr>
          <p:cNvCxnSpPr>
            <a:cxnSpLocks/>
          </p:cNvCxnSpPr>
          <p:nvPr/>
        </p:nvCxnSpPr>
        <p:spPr>
          <a:xfrm flipH="1" flipV="1">
            <a:off x="10857185" y="5557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F83A01-A60F-6AD6-00AE-3C89133BF1D4}"/>
              </a:ext>
            </a:extLst>
          </p:cNvPr>
          <p:cNvCxnSpPr>
            <a:cxnSpLocks/>
          </p:cNvCxnSpPr>
          <p:nvPr/>
        </p:nvCxnSpPr>
        <p:spPr>
          <a:xfrm flipH="1" flipV="1">
            <a:off x="11272343" y="5557092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C8B966-5257-553C-8725-0A2E86AE4EEC}"/>
              </a:ext>
            </a:extLst>
          </p:cNvPr>
          <p:cNvCxnSpPr>
            <a:cxnSpLocks/>
          </p:cNvCxnSpPr>
          <p:nvPr/>
        </p:nvCxnSpPr>
        <p:spPr>
          <a:xfrm flipH="1" flipV="1">
            <a:off x="11687502" y="5557093"/>
            <a:ext cx="5253" cy="257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6702A63-C577-80FC-6435-3D9271869AEB}"/>
              </a:ext>
            </a:extLst>
          </p:cNvPr>
          <p:cNvSpPr txBox="1"/>
          <p:nvPr/>
        </p:nvSpPr>
        <p:spPr>
          <a:xfrm>
            <a:off x="712221" y="6353967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F54D795-208A-3EF6-7344-2F582E01D442}"/>
              </a:ext>
            </a:extLst>
          </p:cNvPr>
          <p:cNvSpPr/>
          <p:nvPr/>
        </p:nvSpPr>
        <p:spPr>
          <a:xfrm>
            <a:off x="427127" y="4966138"/>
            <a:ext cx="1068220" cy="3793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Job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5BC9EB-3903-80B1-C13D-A699D169E064}"/>
              </a:ext>
            </a:extLst>
          </p:cNvPr>
          <p:cNvSpPr/>
          <p:nvPr/>
        </p:nvSpPr>
        <p:spPr>
          <a:xfrm>
            <a:off x="1493342" y="4958880"/>
            <a:ext cx="2629089" cy="386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Job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5FB5D6-99CE-84F9-F3CF-11C1AB81A587}"/>
              </a:ext>
            </a:extLst>
          </p:cNvPr>
          <p:cNvSpPr/>
          <p:nvPr/>
        </p:nvSpPr>
        <p:spPr>
          <a:xfrm>
            <a:off x="4091399" y="4966135"/>
            <a:ext cx="657566" cy="39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Job 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0111F4-3861-C580-6100-AE437CDD5726}"/>
              </a:ext>
            </a:extLst>
          </p:cNvPr>
          <p:cNvSpPr/>
          <p:nvPr/>
        </p:nvSpPr>
        <p:spPr>
          <a:xfrm>
            <a:off x="4744541" y="4966134"/>
            <a:ext cx="3528976" cy="39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Job 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AC7158-2C0F-07D7-61C4-8DA4EF5CBC50}"/>
              </a:ext>
            </a:extLst>
          </p:cNvPr>
          <p:cNvSpPr/>
          <p:nvPr/>
        </p:nvSpPr>
        <p:spPr>
          <a:xfrm>
            <a:off x="8271513" y="4966136"/>
            <a:ext cx="2004975" cy="4084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Job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E3E21-02D6-D9A6-8315-510294458785}"/>
              </a:ext>
            </a:extLst>
          </p:cNvPr>
          <p:cNvCxnSpPr/>
          <p:nvPr/>
        </p:nvCxnSpPr>
        <p:spPr>
          <a:xfrm flipH="1" flipV="1">
            <a:off x="4295446" y="5795797"/>
            <a:ext cx="10510" cy="388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F59B6-AC53-904D-F05C-33934D6E3C2F}"/>
              </a:ext>
            </a:extLst>
          </p:cNvPr>
          <p:cNvCxnSpPr>
            <a:cxnSpLocks/>
          </p:cNvCxnSpPr>
          <p:nvPr/>
        </p:nvCxnSpPr>
        <p:spPr>
          <a:xfrm flipH="1" flipV="1">
            <a:off x="1000453" y="5774777"/>
            <a:ext cx="5255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68F943-04E5-AECF-88E9-F5FBE3CF3C6E}"/>
              </a:ext>
            </a:extLst>
          </p:cNvPr>
          <p:cNvSpPr txBox="1"/>
          <p:nvPr/>
        </p:nvSpPr>
        <p:spPr>
          <a:xfrm>
            <a:off x="1164418" y="4488633"/>
            <a:ext cx="668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219CD-44B9-AED4-38CB-806C4D524B2C}"/>
              </a:ext>
            </a:extLst>
          </p:cNvPr>
          <p:cNvSpPr txBox="1"/>
          <p:nvPr/>
        </p:nvSpPr>
        <p:spPr>
          <a:xfrm>
            <a:off x="3734198" y="4488633"/>
            <a:ext cx="799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93D89-50FB-6EB3-43A5-7B5F25649D65}"/>
              </a:ext>
            </a:extLst>
          </p:cNvPr>
          <p:cNvSpPr txBox="1"/>
          <p:nvPr/>
        </p:nvSpPr>
        <p:spPr>
          <a:xfrm>
            <a:off x="4527728" y="4488632"/>
            <a:ext cx="799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5DDA5-0FA9-477E-5933-66137135B320}"/>
              </a:ext>
            </a:extLst>
          </p:cNvPr>
          <p:cNvSpPr txBox="1"/>
          <p:nvPr/>
        </p:nvSpPr>
        <p:spPr>
          <a:xfrm>
            <a:off x="7938334" y="4488632"/>
            <a:ext cx="831192" cy="379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39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C511F-54F6-90B7-0EF0-72A92C04FBDD}"/>
              </a:ext>
            </a:extLst>
          </p:cNvPr>
          <p:cNvSpPr txBox="1"/>
          <p:nvPr/>
        </p:nvSpPr>
        <p:spPr>
          <a:xfrm>
            <a:off x="9830197" y="4483377"/>
            <a:ext cx="941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49</a:t>
            </a:r>
          </a:p>
        </p:txBody>
      </p:sp>
    </p:spTree>
    <p:extLst>
      <p:ext uri="{BB962C8B-B14F-4D97-AF65-F5344CB8AC3E}">
        <p14:creationId xmlns:p14="http://schemas.microsoft.com/office/powerpoint/2010/main" val="258473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5B5B-C719-C30E-241E-7DB0D6C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Set 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437D01-EDDE-4CD7-F4D3-4E07FA465A71}"/>
              </a:ext>
            </a:extLst>
          </p:cNvPr>
          <p:cNvSpPr txBox="1">
            <a:spLocks/>
          </p:cNvSpPr>
          <p:nvPr/>
        </p:nvSpPr>
        <p:spPr>
          <a:xfrm>
            <a:off x="6454200" y="1537625"/>
            <a:ext cx="5223600" cy="435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Created a structure</a:t>
            </a:r>
          </a:p>
          <a:p>
            <a:r>
              <a:rPr lang="en-US"/>
              <a:t>Assumed that time remaining of the job is known</a:t>
            </a:r>
          </a:p>
          <a:p>
            <a:r>
              <a:rPr lang="en-US"/>
              <a:t>Also assumed that the arrival time is known</a:t>
            </a:r>
          </a:p>
          <a:p>
            <a:r>
              <a:rPr lang="en-US"/>
              <a:t>Also assumed that the number of jobs was known</a:t>
            </a:r>
          </a:p>
        </p:txBody>
      </p:sp>
      <p:pic>
        <p:nvPicPr>
          <p:cNvPr id="9" name="Content Placeholder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BA50C96-287E-4942-FA31-1895AD219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650" y="1538069"/>
            <a:ext cx="5108700" cy="4374450"/>
          </a:xfrm>
        </p:spPr>
      </p:pic>
    </p:spTree>
    <p:extLst>
      <p:ext uri="{BB962C8B-B14F-4D97-AF65-F5344CB8AC3E}">
        <p14:creationId xmlns:p14="http://schemas.microsoft.com/office/powerpoint/2010/main" val="130349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5B5B-C719-C30E-241E-7DB0D6C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FIFO</a:t>
            </a: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1AE24CA-7772-2981-3549-E0CC0BD4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00" y="1713113"/>
            <a:ext cx="6948000" cy="411028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437D01-EDDE-4CD7-F4D3-4E07FA465A71}"/>
              </a:ext>
            </a:extLst>
          </p:cNvPr>
          <p:cNvSpPr txBox="1">
            <a:spLocks/>
          </p:cNvSpPr>
          <p:nvPr/>
        </p:nvSpPr>
        <p:spPr>
          <a:xfrm>
            <a:off x="8290200" y="2701625"/>
            <a:ext cx="3063600" cy="186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Helper function that first sorts the jobs by their arrival time</a:t>
            </a:r>
          </a:p>
        </p:txBody>
      </p:sp>
    </p:spTree>
    <p:extLst>
      <p:ext uri="{BB962C8B-B14F-4D97-AF65-F5344CB8AC3E}">
        <p14:creationId xmlns:p14="http://schemas.microsoft.com/office/powerpoint/2010/main" val="117460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5B5B-C719-C30E-241E-7DB0D6C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FIFO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76B44D-525D-E1AA-411E-36C14F2509B5}"/>
              </a:ext>
            </a:extLst>
          </p:cNvPr>
          <p:cNvSpPr txBox="1">
            <a:spLocks/>
          </p:cNvSpPr>
          <p:nvPr/>
        </p:nvSpPr>
        <p:spPr>
          <a:xfrm>
            <a:off x="838200" y="4171625"/>
            <a:ext cx="10521600" cy="91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Runs the FIFO scheduler not in place, returning a new array</a:t>
            </a:r>
          </a:p>
          <a:p>
            <a:r>
              <a:rPr lang="en-US"/>
              <a:t>Assumes that the number of jobs in known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C50F907-7715-D753-2B1E-8B42C385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2" y="1493965"/>
            <a:ext cx="9357360" cy="24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5B5B-C719-C30E-241E-7DB0D6C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FIFO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25F15D-6C35-56FE-A814-5CDDB46D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0" t="23280" r="27723" b="31440"/>
          <a:stretch/>
        </p:blipFill>
        <p:spPr>
          <a:xfrm>
            <a:off x="303932" y="2094637"/>
            <a:ext cx="5793991" cy="3394228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3C76BB-8DF9-ADC8-F490-E19557C5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52" t="66987" r="35926" b="2885"/>
          <a:stretch/>
        </p:blipFill>
        <p:spPr>
          <a:xfrm>
            <a:off x="6424066" y="2658637"/>
            <a:ext cx="5463967" cy="22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B92F-B9CE-935B-6C00-75BBBD4C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SJF</a:t>
            </a:r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B1A9346-3D60-7E20-CFB0-E5D45B030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871" y="1475894"/>
            <a:ext cx="5298258" cy="4762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FD7DAB-3116-D458-1241-800473199BDE}"/>
              </a:ext>
            </a:extLst>
          </p:cNvPr>
          <p:cNvSpPr txBox="1">
            <a:spLocks/>
          </p:cNvSpPr>
          <p:nvPr/>
        </p:nvSpPr>
        <p:spPr>
          <a:xfrm>
            <a:off x="6514200" y="2071625"/>
            <a:ext cx="5127600" cy="22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Helper function that first sorts the jobs by their arrival time</a:t>
            </a:r>
          </a:p>
          <a:p>
            <a:r>
              <a:rPr lang="en-US"/>
              <a:t>Then sorts by the time remaining if the arrival times are the same</a:t>
            </a:r>
          </a:p>
        </p:txBody>
      </p:sp>
    </p:spTree>
    <p:extLst>
      <p:ext uri="{BB962C8B-B14F-4D97-AF65-F5344CB8AC3E}">
        <p14:creationId xmlns:p14="http://schemas.microsoft.com/office/powerpoint/2010/main" val="83628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B92F-B9CE-935B-6C00-75BBBD4C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SJF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C94B23-E452-C472-5035-5952D4233D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9" b="71216"/>
          <a:stretch/>
        </p:blipFill>
        <p:spPr>
          <a:xfrm>
            <a:off x="837240" y="1494600"/>
            <a:ext cx="5927526" cy="1840384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DA4BB9-1787-1B79-5502-8DF76D47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655" b="-129"/>
          <a:stretch/>
        </p:blipFill>
        <p:spPr>
          <a:xfrm>
            <a:off x="5955960" y="2061599"/>
            <a:ext cx="5765521" cy="444043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D5DAB-5509-49DB-F578-60405B631126}"/>
              </a:ext>
            </a:extLst>
          </p:cNvPr>
          <p:cNvSpPr txBox="1">
            <a:spLocks/>
          </p:cNvSpPr>
          <p:nvPr/>
        </p:nvSpPr>
        <p:spPr>
          <a:xfrm>
            <a:off x="838200" y="3715625"/>
            <a:ext cx="4761600" cy="2227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Runs the SJF scheduler in place, directly changing the struct</a:t>
            </a:r>
          </a:p>
          <a:p>
            <a:r>
              <a:rPr lang="en-US"/>
              <a:t>Assumes the number of jobs is known</a:t>
            </a:r>
          </a:p>
        </p:txBody>
      </p:sp>
    </p:spTree>
    <p:extLst>
      <p:ext uri="{BB962C8B-B14F-4D97-AF65-F5344CB8AC3E}">
        <p14:creationId xmlns:p14="http://schemas.microsoft.com/office/powerpoint/2010/main" val="234688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48F9-BDD5-3D3D-FF9A-12DF9040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– Testing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FC20-918E-4E85-33F8-FDBCC000FC27}"/>
              </a:ext>
            </a:extLst>
          </p:cNvPr>
          <p:cNvSpPr txBox="1"/>
          <p:nvPr/>
        </p:nvSpPr>
        <p:spPr>
          <a:xfrm>
            <a:off x="838800" y="2968641"/>
            <a:ext cx="378693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Initialize arrays of the jobs, and expected times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Runs schedulers, calculates times, and compares expected to actual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</p:txBody>
      </p:sp>
      <p:pic>
        <p:nvPicPr>
          <p:cNvPr id="3" name="Picture 2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22F268AC-623E-B0D7-7700-DCDD2E7D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0" y="1502520"/>
            <a:ext cx="8922000" cy="1200960"/>
          </a:xfrm>
          <a:prstGeom prst="rect">
            <a:avLst/>
          </a:prstGeom>
        </p:spPr>
      </p:pic>
      <p:pic>
        <p:nvPicPr>
          <p:cNvPr id="12" name="Content Placeholder 1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1BC8BC8-1148-D45A-C649-363301C87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0000" y="2673666"/>
            <a:ext cx="7134000" cy="3939257"/>
          </a:xfrm>
        </p:spPr>
      </p:pic>
    </p:spTree>
    <p:extLst>
      <p:ext uri="{BB962C8B-B14F-4D97-AF65-F5344CB8AC3E}">
        <p14:creationId xmlns:p14="http://schemas.microsoft.com/office/powerpoint/2010/main" val="206436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D2BF-5A65-1317-EE0B-6182D625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Calculations</a:t>
            </a: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D836614-77F8-A431-AA34-3703FF11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8525" y="2375530"/>
            <a:ext cx="7877502" cy="3703475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18C5743-DE13-288E-A4AC-58490BEAB6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990194" cy="4256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Helper functions to calculate response time and turnaround time for each job</a:t>
            </a:r>
          </a:p>
        </p:txBody>
      </p:sp>
    </p:spTree>
    <p:extLst>
      <p:ext uri="{BB962C8B-B14F-4D97-AF65-F5344CB8AC3E}">
        <p14:creationId xmlns:p14="http://schemas.microsoft.com/office/powerpoint/2010/main" val="180298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8933B910-40C9-5257-44A7-DD5F6DCF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9" b="11848"/>
          <a:stretch/>
        </p:blipFill>
        <p:spPr>
          <a:xfrm>
            <a:off x="3697792" y="284797"/>
            <a:ext cx="8869158" cy="62884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BE4C-825D-6590-6AE6-4E173575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CPU Schedulers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1672-26FB-00BC-7FAF-40EE7CF8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CPU schedulers schedule jobs that are given </a:t>
            </a:r>
          </a:p>
          <a:p>
            <a:r>
              <a:rPr lang="en-US"/>
              <a:t>A good scheduler takes into account: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/>
              <a:t>Flexibility --&gt; The variability of jobs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/>
              <a:t>Fairness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/>
              <a:t>Performance Metrics: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/>
              <a:t>Turnaround Time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/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173031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D2BF-5A65-1317-EE0B-6182D625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Breakdown - Calculations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1CEBB39-0DAA-92A8-0AA4-E4E27D7C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30" y="1714691"/>
            <a:ext cx="5948869" cy="449317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15527-DA1E-4ED5-4340-A8E36D55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622" cy="42567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Helper functions to calculate average response time and average turnaround time for each scheduler</a:t>
            </a:r>
          </a:p>
        </p:txBody>
      </p:sp>
    </p:spTree>
    <p:extLst>
      <p:ext uri="{BB962C8B-B14F-4D97-AF65-F5344CB8AC3E}">
        <p14:creationId xmlns:p14="http://schemas.microsoft.com/office/powerpoint/2010/main" val="423172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8614-53CE-9ED0-AD5A-96D23969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Results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231A4F-BC60-E14D-07AA-AFBCBFC6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6" y="1519237"/>
            <a:ext cx="7116535" cy="49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316F-D026-E221-A8F9-0A49763C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Results 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3CBE14-FEFC-6252-3605-4338C7E7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34" y="1524000"/>
            <a:ext cx="7185932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7F85-ADD9-BEA6-39F7-D3D909D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883B-A12C-1C4D-50C2-066AB835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effective scheduler would use a combination of: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Context switching and time </a:t>
            </a:r>
            <a:r>
              <a:rPr lang="en-US"/>
              <a:t>slicing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Specializations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Prioritizing</a:t>
            </a:r>
            <a:r>
              <a:rPr lang="en-US" dirty="0"/>
              <a:t> time-sensitive tasks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Optimizing I/O requests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Batching tasks that don't interact with each other to run at the same </a:t>
            </a:r>
            <a:r>
              <a:rPr lang="en-US"/>
              <a:t>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Implementing</a:t>
            </a:r>
            <a:r>
              <a:rPr lang="en-US" dirty="0"/>
              <a:t> priority scheduling to </a:t>
            </a:r>
            <a:r>
              <a:rPr lang="en-US"/>
              <a:t>allow important jobs to run earlier</a:t>
            </a:r>
          </a:p>
        </p:txBody>
      </p:sp>
      <p:pic>
        <p:nvPicPr>
          <p:cNvPr id="5" name="Picture 4" descr="A black and white image of a gear&#10;&#10;Description automatically generated">
            <a:extLst>
              <a:ext uri="{FF2B5EF4-FFF2-40B4-BE49-F238E27FC236}">
                <a16:creationId xmlns:a16="http://schemas.microsoft.com/office/drawing/2014/main" id="{E423C095-6968-4A65-0E7F-78037BE3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063500" y="2315175"/>
            <a:ext cx="4713000" cy="38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A288-FA89-0624-C434-7DD7CD5A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Shortest Remaining Time to Completion First (SRTCF)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D298-AB3C-2A7C-AC5A-4D083AD3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a new jobs arrives, modify the queue such that the jobs that will complete first are always being run.</a:t>
            </a:r>
          </a:p>
          <a:p>
            <a:r>
              <a:rPr lang="en-US"/>
              <a:t>A </a:t>
            </a:r>
            <a:r>
              <a:rPr lang="en-US" b="1"/>
              <a:t>Pre-emptive </a:t>
            </a:r>
            <a:r>
              <a:rPr lang="en-US"/>
              <a:t>scheduler: Job order can be modified to reflect changes or new information.</a:t>
            </a:r>
            <a:r>
              <a:rPr lang="en-US" b="1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72FE0-9D7B-0A49-8259-238B7BF5C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7567"/>
              </p:ext>
            </p:extLst>
          </p:nvPr>
        </p:nvGraphicFramePr>
        <p:xfrm>
          <a:off x="646010" y="4050611"/>
          <a:ext cx="3069765" cy="199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1">
                  <a:extLst>
                    <a:ext uri="{9D8B030D-6E8A-4147-A177-3AD203B41FA5}">
                      <a16:colId xmlns:a16="http://schemas.microsoft.com/office/drawing/2014/main" val="373311852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834969996"/>
                    </a:ext>
                  </a:extLst>
                </a:gridCol>
                <a:gridCol w="1251853">
                  <a:extLst>
                    <a:ext uri="{9D8B030D-6E8A-4147-A177-3AD203B41FA5}">
                      <a16:colId xmlns:a16="http://schemas.microsoft.com/office/drawing/2014/main" val="2780154766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41315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7249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0738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148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CE2D897-F888-BBC4-9501-5C66B0368F27}"/>
              </a:ext>
            </a:extLst>
          </p:cNvPr>
          <p:cNvSpPr/>
          <p:nvPr/>
        </p:nvSpPr>
        <p:spPr>
          <a:xfrm flipV="1">
            <a:off x="4402709" y="4939486"/>
            <a:ext cx="7101615" cy="10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CC473-EB55-9258-3D91-ECB828F626D8}"/>
              </a:ext>
            </a:extLst>
          </p:cNvPr>
          <p:cNvSpPr txBox="1"/>
          <p:nvPr/>
        </p:nvSpPr>
        <p:spPr>
          <a:xfrm>
            <a:off x="4400457" y="5776185"/>
            <a:ext cx="1421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1 arrives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7E4A5-7DE4-224D-7951-722BC414E717}"/>
              </a:ext>
            </a:extLst>
          </p:cNvPr>
          <p:cNvSpPr txBox="1"/>
          <p:nvPr/>
        </p:nvSpPr>
        <p:spPr>
          <a:xfrm>
            <a:off x="6681201" y="5597508"/>
            <a:ext cx="1421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2 arrives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B3B8E-97E8-5A68-D137-D0385F412E6E}"/>
              </a:ext>
            </a:extLst>
          </p:cNvPr>
          <p:cNvSpPr txBox="1"/>
          <p:nvPr/>
        </p:nvSpPr>
        <p:spPr>
          <a:xfrm>
            <a:off x="6681202" y="6044199"/>
            <a:ext cx="1421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3 arrives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BA282-A869-4779-6111-67B6372DE77B}"/>
              </a:ext>
            </a:extLst>
          </p:cNvPr>
          <p:cNvSpPr/>
          <p:nvPr/>
        </p:nvSpPr>
        <p:spPr>
          <a:xfrm>
            <a:off x="4407587" y="4665467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56D1D-6CD7-D353-BCE4-614BBBB51676}"/>
              </a:ext>
            </a:extLst>
          </p:cNvPr>
          <p:cNvSpPr/>
          <p:nvPr/>
        </p:nvSpPr>
        <p:spPr>
          <a:xfrm>
            <a:off x="5117035" y="4665466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19F2B-6A91-A109-7D22-529F0FCC7FB9}"/>
              </a:ext>
            </a:extLst>
          </p:cNvPr>
          <p:cNvSpPr/>
          <p:nvPr/>
        </p:nvSpPr>
        <p:spPr>
          <a:xfrm>
            <a:off x="5826483" y="4665465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76DD54-C56E-6E21-3ABF-357C5E25A95B}"/>
              </a:ext>
            </a:extLst>
          </p:cNvPr>
          <p:cNvSpPr/>
          <p:nvPr/>
        </p:nvSpPr>
        <p:spPr>
          <a:xfrm>
            <a:off x="6535931" y="4665464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66046-3FDA-5A75-F90C-548B5E263336}"/>
              </a:ext>
            </a:extLst>
          </p:cNvPr>
          <p:cNvSpPr/>
          <p:nvPr/>
        </p:nvSpPr>
        <p:spPr>
          <a:xfrm>
            <a:off x="7271654" y="4665463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A6144-6CF4-BB82-9D76-F8F63C5B9E34}"/>
              </a:ext>
            </a:extLst>
          </p:cNvPr>
          <p:cNvSpPr/>
          <p:nvPr/>
        </p:nvSpPr>
        <p:spPr>
          <a:xfrm>
            <a:off x="7970591" y="4665462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33B9CF-3F6F-559E-1263-2BB8CAF64BD6}"/>
              </a:ext>
            </a:extLst>
          </p:cNvPr>
          <p:cNvSpPr/>
          <p:nvPr/>
        </p:nvSpPr>
        <p:spPr>
          <a:xfrm>
            <a:off x="8669528" y="4665461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21C64D-CEBA-C6A2-C3E7-F0702BC4A6B9}"/>
              </a:ext>
            </a:extLst>
          </p:cNvPr>
          <p:cNvSpPr/>
          <p:nvPr/>
        </p:nvSpPr>
        <p:spPr>
          <a:xfrm>
            <a:off x="9368465" y="4665460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EC6BC9-BCED-5360-B335-539FBD1AF6C2}"/>
              </a:ext>
            </a:extLst>
          </p:cNvPr>
          <p:cNvSpPr/>
          <p:nvPr/>
        </p:nvSpPr>
        <p:spPr>
          <a:xfrm>
            <a:off x="10056892" y="4665459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CB794B-100A-2E7C-057A-868B113EBCD0}"/>
              </a:ext>
            </a:extLst>
          </p:cNvPr>
          <p:cNvSpPr/>
          <p:nvPr/>
        </p:nvSpPr>
        <p:spPr>
          <a:xfrm>
            <a:off x="10745319" y="4665458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903D99-147C-DAD8-5120-9E0A76CEF822}"/>
              </a:ext>
            </a:extLst>
          </p:cNvPr>
          <p:cNvSpPr/>
          <p:nvPr/>
        </p:nvSpPr>
        <p:spPr>
          <a:xfrm>
            <a:off x="11470532" y="4665457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791AD2-D6A9-63C3-FD50-D176DB8BB325}"/>
              </a:ext>
            </a:extLst>
          </p:cNvPr>
          <p:cNvCxnSpPr/>
          <p:nvPr/>
        </p:nvCxnSpPr>
        <p:spPr>
          <a:xfrm flipH="1" flipV="1">
            <a:off x="4461643" y="5468008"/>
            <a:ext cx="162910" cy="299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511CD1-68F4-AE4B-96AD-30801AEE88D0}"/>
              </a:ext>
            </a:extLst>
          </p:cNvPr>
          <p:cNvCxnSpPr>
            <a:cxnSpLocks/>
          </p:cNvCxnSpPr>
          <p:nvPr/>
        </p:nvCxnSpPr>
        <p:spPr>
          <a:xfrm flipH="1" flipV="1">
            <a:off x="6574222" y="5473262"/>
            <a:ext cx="162910" cy="299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433194-4E39-CBC7-C997-2E58EA813596}"/>
              </a:ext>
            </a:extLst>
          </p:cNvPr>
          <p:cNvCxnSpPr>
            <a:cxnSpLocks/>
          </p:cNvCxnSpPr>
          <p:nvPr/>
        </p:nvCxnSpPr>
        <p:spPr>
          <a:xfrm flipH="1" flipV="1">
            <a:off x="6584731" y="5604641"/>
            <a:ext cx="136635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01368-0B78-1EEF-2A1F-40183CF483F2}"/>
              </a:ext>
            </a:extLst>
          </p:cNvPr>
          <p:cNvSpPr/>
          <p:nvPr/>
        </p:nvSpPr>
        <p:spPr>
          <a:xfrm>
            <a:off x="4398203" y="4138823"/>
            <a:ext cx="2171701" cy="8545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826D63-8D60-C647-90E9-1C8BFC15F07C}"/>
              </a:ext>
            </a:extLst>
          </p:cNvPr>
          <p:cNvSpPr/>
          <p:nvPr/>
        </p:nvSpPr>
        <p:spPr>
          <a:xfrm>
            <a:off x="6555075" y="4138822"/>
            <a:ext cx="1445359" cy="853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B2BF31-37A5-2F85-7ADC-4D089FD51C10}"/>
              </a:ext>
            </a:extLst>
          </p:cNvPr>
          <p:cNvSpPr/>
          <p:nvPr/>
        </p:nvSpPr>
        <p:spPr>
          <a:xfrm>
            <a:off x="9399247" y="4138824"/>
            <a:ext cx="2095313" cy="838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FA529A-E0F8-A651-9149-64748345C335}"/>
              </a:ext>
            </a:extLst>
          </p:cNvPr>
          <p:cNvSpPr txBox="1"/>
          <p:nvPr/>
        </p:nvSpPr>
        <p:spPr>
          <a:xfrm>
            <a:off x="4882618" y="4314871"/>
            <a:ext cx="12083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C6AE2C-99D9-746E-85A5-3DC614BDC976}"/>
              </a:ext>
            </a:extLst>
          </p:cNvPr>
          <p:cNvSpPr txBox="1"/>
          <p:nvPr/>
        </p:nvSpPr>
        <p:spPr>
          <a:xfrm>
            <a:off x="6792120" y="4331762"/>
            <a:ext cx="998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54C939-361A-67A6-E9DC-3CDD088EF5B4}"/>
              </a:ext>
            </a:extLst>
          </p:cNvPr>
          <p:cNvSpPr txBox="1"/>
          <p:nvPr/>
        </p:nvSpPr>
        <p:spPr>
          <a:xfrm>
            <a:off x="9544518" y="4326695"/>
            <a:ext cx="17972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2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69A57D-0DB8-95AF-DF64-16A41FADBDA5}"/>
              </a:ext>
            </a:extLst>
          </p:cNvPr>
          <p:cNvSpPr/>
          <p:nvPr/>
        </p:nvSpPr>
        <p:spPr>
          <a:xfrm>
            <a:off x="7974159" y="4138821"/>
            <a:ext cx="1445172" cy="854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045A02-0BF7-E0D0-69C6-89AC1D675245}"/>
              </a:ext>
            </a:extLst>
          </p:cNvPr>
          <p:cNvSpPr txBox="1"/>
          <p:nvPr/>
        </p:nvSpPr>
        <p:spPr>
          <a:xfrm>
            <a:off x="8103100" y="4331199"/>
            <a:ext cx="12083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1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55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43EE-39EA-BFBA-A632-EF21CC91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CC51-6CE9-7CFD-B9C8-D94CABF7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Removing assumptions such as job runtime and number of jobs</a:t>
            </a:r>
          </a:p>
          <a:p>
            <a:r>
              <a:rPr lang="en-US"/>
              <a:t>Implement a preemptive SJF</a:t>
            </a:r>
          </a:p>
          <a:p>
            <a:r>
              <a:rPr lang="en-US"/>
              <a:t>Implement a Round-Robin scheduler</a:t>
            </a:r>
          </a:p>
        </p:txBody>
      </p:sp>
      <p:pic>
        <p:nvPicPr>
          <p:cNvPr id="4" name="Picture 3" descr="A clock with a circular arrow&#10;&#10;Description automatically generated">
            <a:extLst>
              <a:ext uri="{FF2B5EF4-FFF2-40B4-BE49-F238E27FC236}">
                <a16:creationId xmlns:a16="http://schemas.microsoft.com/office/drawing/2014/main" id="{3131EAD4-2FA3-CDC6-0CE7-6649CE3107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885500" y="2533500"/>
            <a:ext cx="4305000" cy="43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3A90-E447-E547-26C3-8611D532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Scheduler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6740-95E2-0952-31BC-4276A59D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00" y="1825625"/>
            <a:ext cx="10527600" cy="1315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In First Out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Jobs that arrive first are scheduled to execute first.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Jobs execute until termination.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E7265-2FEC-B845-572E-CCA39C42BC22}"/>
              </a:ext>
            </a:extLst>
          </p:cNvPr>
          <p:cNvSpPr/>
          <p:nvPr/>
        </p:nvSpPr>
        <p:spPr>
          <a:xfrm>
            <a:off x="1644454" y="3374979"/>
            <a:ext cx="2449241" cy="4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ABFB4-64D5-E47E-BC64-030DDEECE22B}"/>
              </a:ext>
            </a:extLst>
          </p:cNvPr>
          <p:cNvSpPr/>
          <p:nvPr/>
        </p:nvSpPr>
        <p:spPr>
          <a:xfrm>
            <a:off x="1644454" y="4010855"/>
            <a:ext cx="2449241" cy="4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C22A2-A126-7D01-5D63-0994019AB299}"/>
              </a:ext>
            </a:extLst>
          </p:cNvPr>
          <p:cNvSpPr/>
          <p:nvPr/>
        </p:nvSpPr>
        <p:spPr>
          <a:xfrm>
            <a:off x="1644454" y="4657241"/>
            <a:ext cx="2449241" cy="4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F9A06-3464-651B-61A7-95C548047B6B}"/>
              </a:ext>
            </a:extLst>
          </p:cNvPr>
          <p:cNvSpPr/>
          <p:nvPr/>
        </p:nvSpPr>
        <p:spPr>
          <a:xfrm>
            <a:off x="1644453" y="5303627"/>
            <a:ext cx="2449241" cy="4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B9DB2-DADB-86B2-F6DF-3B8A0E9DB754}"/>
              </a:ext>
            </a:extLst>
          </p:cNvPr>
          <p:cNvSpPr/>
          <p:nvPr/>
        </p:nvSpPr>
        <p:spPr>
          <a:xfrm>
            <a:off x="1644453" y="5965778"/>
            <a:ext cx="2449241" cy="4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20CFBB-18AD-178A-CA4E-85BDC08382D5}"/>
                  </a:ext>
                </a:extLst>
              </p14:cNvPr>
              <p14:cNvContentPartPr/>
              <p14:nvPr/>
            </p14:nvContentPartPr>
            <p14:xfrm>
              <a:off x="4472036" y="3355078"/>
              <a:ext cx="791889" cy="3053418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20CFBB-18AD-178A-CA4E-85BDC08382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4047" y="3337081"/>
                <a:ext cx="827508" cy="308905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85FFB81-1781-77E7-9711-D5FF1F358732}"/>
              </a:ext>
            </a:extLst>
          </p:cNvPr>
          <p:cNvSpPr/>
          <p:nvPr/>
        </p:nvSpPr>
        <p:spPr>
          <a:xfrm>
            <a:off x="2748000" y="5952000"/>
            <a:ext cx="420000" cy="45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47A3B-F8D7-05F9-010A-E1F5D4414C0F}"/>
              </a:ext>
            </a:extLst>
          </p:cNvPr>
          <p:cNvSpPr/>
          <p:nvPr/>
        </p:nvSpPr>
        <p:spPr>
          <a:xfrm>
            <a:off x="2232000" y="4656000"/>
            <a:ext cx="420000" cy="45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B32F-1F0A-1CB0-1C40-E8C63AF361F9}"/>
              </a:ext>
            </a:extLst>
          </p:cNvPr>
          <p:cNvSpPr/>
          <p:nvPr/>
        </p:nvSpPr>
        <p:spPr>
          <a:xfrm>
            <a:off x="1643999" y="5286000"/>
            <a:ext cx="420000" cy="4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BB988-6875-5833-F135-64DF0884338D}"/>
              </a:ext>
            </a:extLst>
          </p:cNvPr>
          <p:cNvSpPr/>
          <p:nvPr/>
        </p:nvSpPr>
        <p:spPr>
          <a:xfrm>
            <a:off x="3168000" y="4008000"/>
            <a:ext cx="420000" cy="45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DC5B29-C72F-DADF-935D-E982AF7DBABF}"/>
              </a:ext>
            </a:extLst>
          </p:cNvPr>
          <p:cNvSpPr/>
          <p:nvPr/>
        </p:nvSpPr>
        <p:spPr>
          <a:xfrm>
            <a:off x="3672000" y="3372000"/>
            <a:ext cx="420000" cy="456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1C1F45-A595-DB47-BDCB-9ECB3BE4A23E}"/>
              </a:ext>
            </a:extLst>
          </p:cNvPr>
          <p:cNvSpPr/>
          <p:nvPr/>
        </p:nvSpPr>
        <p:spPr>
          <a:xfrm>
            <a:off x="8940454" y="4501241"/>
            <a:ext cx="2449241" cy="4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2933DE-613D-DD1D-31EE-BE4F1E4E1A6A}"/>
              </a:ext>
            </a:extLst>
          </p:cNvPr>
          <p:cNvSpPr/>
          <p:nvPr/>
        </p:nvSpPr>
        <p:spPr>
          <a:xfrm>
            <a:off x="8939998" y="4499999"/>
            <a:ext cx="420000" cy="4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0F1B8-E45C-E564-EF66-B0F8F6B60644}"/>
              </a:ext>
            </a:extLst>
          </p:cNvPr>
          <p:cNvSpPr/>
          <p:nvPr/>
        </p:nvSpPr>
        <p:spPr>
          <a:xfrm>
            <a:off x="9444000" y="4494000"/>
            <a:ext cx="420000" cy="45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181AA-2B30-5BE1-A570-7B0D95124107}"/>
              </a:ext>
            </a:extLst>
          </p:cNvPr>
          <p:cNvSpPr/>
          <p:nvPr/>
        </p:nvSpPr>
        <p:spPr>
          <a:xfrm>
            <a:off x="9954000" y="4494000"/>
            <a:ext cx="420000" cy="45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C93DA7-A135-9C15-11F9-505F21F57786}"/>
              </a:ext>
            </a:extLst>
          </p:cNvPr>
          <p:cNvSpPr/>
          <p:nvPr/>
        </p:nvSpPr>
        <p:spPr>
          <a:xfrm>
            <a:off x="10464000" y="4482000"/>
            <a:ext cx="420000" cy="45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9591E6-86A8-E578-FE5A-68DFAF67BD2E}"/>
              </a:ext>
            </a:extLst>
          </p:cNvPr>
          <p:cNvSpPr/>
          <p:nvPr/>
        </p:nvSpPr>
        <p:spPr>
          <a:xfrm>
            <a:off x="10968000" y="4482000"/>
            <a:ext cx="420000" cy="456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D7907-0647-41D5-2040-86D98D9A66A3}"/>
              </a:ext>
            </a:extLst>
          </p:cNvPr>
          <p:cNvSpPr txBox="1"/>
          <p:nvPr/>
        </p:nvSpPr>
        <p:spPr>
          <a:xfrm>
            <a:off x="5646000" y="4386000"/>
            <a:ext cx="334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FIFO Queue: </a:t>
            </a:r>
          </a:p>
        </p:txBody>
      </p:sp>
    </p:spTree>
    <p:extLst>
      <p:ext uri="{BB962C8B-B14F-4D97-AF65-F5344CB8AC3E}">
        <p14:creationId xmlns:p14="http://schemas.microsoft.com/office/powerpoint/2010/main" val="394770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4A8F-0FF5-2ABC-969C-98F94E87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SJF Scheduler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0C2E-2FAC-6EBD-7E6E-A50A54FA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2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Shortest Job First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Scheduler places the job with the shortest runtime first if the jobs arrive at the same time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64DDA-2404-DD32-7BA2-54026F121438}"/>
              </a:ext>
            </a:extLst>
          </p:cNvPr>
          <p:cNvSpPr/>
          <p:nvPr/>
        </p:nvSpPr>
        <p:spPr>
          <a:xfrm flipV="1">
            <a:off x="4402709" y="4865914"/>
            <a:ext cx="7096360" cy="177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1B93ED-8702-D5E5-974A-BA9A6CE0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04637"/>
              </p:ext>
            </p:extLst>
          </p:nvPr>
        </p:nvGraphicFramePr>
        <p:xfrm>
          <a:off x="656896" y="3778469"/>
          <a:ext cx="3069765" cy="199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1">
                  <a:extLst>
                    <a:ext uri="{9D8B030D-6E8A-4147-A177-3AD203B41FA5}">
                      <a16:colId xmlns:a16="http://schemas.microsoft.com/office/drawing/2014/main" val="373311852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3834969996"/>
                    </a:ext>
                  </a:extLst>
                </a:gridCol>
                <a:gridCol w="1251853">
                  <a:extLst>
                    <a:ext uri="{9D8B030D-6E8A-4147-A177-3AD203B41FA5}">
                      <a16:colId xmlns:a16="http://schemas.microsoft.com/office/drawing/2014/main" val="2780154766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r>
                        <a:rPr lang="en-US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Job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41315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7249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0738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14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6B8500-DC36-D572-D171-A4BB744A0146}"/>
              </a:ext>
            </a:extLst>
          </p:cNvPr>
          <p:cNvSpPr txBox="1"/>
          <p:nvPr/>
        </p:nvSpPr>
        <p:spPr>
          <a:xfrm>
            <a:off x="4400457" y="5776185"/>
            <a:ext cx="1421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1 arrives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52CF4-B185-8CE4-9748-3BAE178EA91A}"/>
              </a:ext>
            </a:extLst>
          </p:cNvPr>
          <p:cNvSpPr txBox="1"/>
          <p:nvPr/>
        </p:nvSpPr>
        <p:spPr>
          <a:xfrm>
            <a:off x="6681201" y="5597508"/>
            <a:ext cx="1421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2 arrives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FAE7-EF7E-E572-2617-13BEA5013E7A}"/>
              </a:ext>
            </a:extLst>
          </p:cNvPr>
          <p:cNvSpPr txBox="1"/>
          <p:nvPr/>
        </p:nvSpPr>
        <p:spPr>
          <a:xfrm>
            <a:off x="6681202" y="6044199"/>
            <a:ext cx="1421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3 arrives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B591F-8AF6-1C9F-64DF-513FA70EED83}"/>
              </a:ext>
            </a:extLst>
          </p:cNvPr>
          <p:cNvSpPr/>
          <p:nvPr/>
        </p:nvSpPr>
        <p:spPr>
          <a:xfrm>
            <a:off x="4402332" y="4618170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5CD16-6E42-5DC5-BE98-C3AE1C737EED}"/>
              </a:ext>
            </a:extLst>
          </p:cNvPr>
          <p:cNvSpPr/>
          <p:nvPr/>
        </p:nvSpPr>
        <p:spPr>
          <a:xfrm>
            <a:off x="5117035" y="4665466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96D0E-2591-5140-54D8-0482A9782C2E}"/>
              </a:ext>
            </a:extLst>
          </p:cNvPr>
          <p:cNvSpPr/>
          <p:nvPr/>
        </p:nvSpPr>
        <p:spPr>
          <a:xfrm>
            <a:off x="5826483" y="4665465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2E238-0543-0D98-1360-2444FE59E0BC}"/>
              </a:ext>
            </a:extLst>
          </p:cNvPr>
          <p:cNvSpPr/>
          <p:nvPr/>
        </p:nvSpPr>
        <p:spPr>
          <a:xfrm>
            <a:off x="6535931" y="4665464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3E5CE-B74D-587C-482C-9DF648606C2B}"/>
              </a:ext>
            </a:extLst>
          </p:cNvPr>
          <p:cNvSpPr/>
          <p:nvPr/>
        </p:nvSpPr>
        <p:spPr>
          <a:xfrm>
            <a:off x="7271654" y="4665463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C96E8-C62F-8549-EEAD-92C9EE0A4A5D}"/>
              </a:ext>
            </a:extLst>
          </p:cNvPr>
          <p:cNvSpPr/>
          <p:nvPr/>
        </p:nvSpPr>
        <p:spPr>
          <a:xfrm>
            <a:off x="7970591" y="4665462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C44FB-7EB7-3CFD-A101-D0ACE8FCC7B9}"/>
              </a:ext>
            </a:extLst>
          </p:cNvPr>
          <p:cNvSpPr/>
          <p:nvPr/>
        </p:nvSpPr>
        <p:spPr>
          <a:xfrm>
            <a:off x="8669528" y="4665461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0E1E7E-18B2-7383-8C70-AE024D0A31BA}"/>
              </a:ext>
            </a:extLst>
          </p:cNvPr>
          <p:cNvSpPr/>
          <p:nvPr/>
        </p:nvSpPr>
        <p:spPr>
          <a:xfrm>
            <a:off x="9368465" y="4665460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55700-8410-AB69-A1C5-6BE9AF29E2D5}"/>
              </a:ext>
            </a:extLst>
          </p:cNvPr>
          <p:cNvSpPr/>
          <p:nvPr/>
        </p:nvSpPr>
        <p:spPr>
          <a:xfrm>
            <a:off x="10056892" y="4665459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8BB11-D53F-22CA-840D-4E76F404A53D}"/>
              </a:ext>
            </a:extLst>
          </p:cNvPr>
          <p:cNvSpPr/>
          <p:nvPr/>
        </p:nvSpPr>
        <p:spPr>
          <a:xfrm>
            <a:off x="10745319" y="4665458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040888-1B10-A71B-CD0C-0B92D94EAB75}"/>
              </a:ext>
            </a:extLst>
          </p:cNvPr>
          <p:cNvSpPr/>
          <p:nvPr/>
        </p:nvSpPr>
        <p:spPr>
          <a:xfrm>
            <a:off x="11470532" y="4665457"/>
            <a:ext cx="32657" cy="75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DC2CCE-D146-54B8-3C62-6961E06450D7}"/>
              </a:ext>
            </a:extLst>
          </p:cNvPr>
          <p:cNvCxnSpPr/>
          <p:nvPr/>
        </p:nvCxnSpPr>
        <p:spPr>
          <a:xfrm flipH="1" flipV="1">
            <a:off x="4461643" y="5468008"/>
            <a:ext cx="162910" cy="299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2167F-3E47-453C-168D-E328D4CDE6E4}"/>
              </a:ext>
            </a:extLst>
          </p:cNvPr>
          <p:cNvCxnSpPr>
            <a:cxnSpLocks/>
          </p:cNvCxnSpPr>
          <p:nvPr/>
        </p:nvCxnSpPr>
        <p:spPr>
          <a:xfrm flipH="1" flipV="1">
            <a:off x="6574222" y="5473262"/>
            <a:ext cx="162910" cy="299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501CC4-EE3D-B8F1-EAE2-82A2FA5DEEF3}"/>
              </a:ext>
            </a:extLst>
          </p:cNvPr>
          <p:cNvCxnSpPr>
            <a:cxnSpLocks/>
          </p:cNvCxnSpPr>
          <p:nvPr/>
        </p:nvCxnSpPr>
        <p:spPr>
          <a:xfrm flipH="1" flipV="1">
            <a:off x="6584731" y="5604641"/>
            <a:ext cx="136635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5FD01-4BD7-03AF-56DA-1583096DA0C7}"/>
              </a:ext>
            </a:extLst>
          </p:cNvPr>
          <p:cNvSpPr/>
          <p:nvPr/>
        </p:nvSpPr>
        <p:spPr>
          <a:xfrm>
            <a:off x="4403458" y="4117052"/>
            <a:ext cx="3608802" cy="8220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01794B-A833-6D4F-93C1-F14DB4213328}"/>
              </a:ext>
            </a:extLst>
          </p:cNvPr>
          <p:cNvSpPr/>
          <p:nvPr/>
        </p:nvSpPr>
        <p:spPr>
          <a:xfrm>
            <a:off x="8008506" y="4117051"/>
            <a:ext cx="1401630" cy="82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F247B-1859-0714-AD8B-5A05C09BECAC}"/>
              </a:ext>
            </a:extLst>
          </p:cNvPr>
          <p:cNvSpPr/>
          <p:nvPr/>
        </p:nvSpPr>
        <p:spPr>
          <a:xfrm>
            <a:off x="9406382" y="4117052"/>
            <a:ext cx="2095312" cy="827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0CA47-16E0-226A-40D7-8F5E800CAEFC}"/>
              </a:ext>
            </a:extLst>
          </p:cNvPr>
          <p:cNvSpPr txBox="1"/>
          <p:nvPr/>
        </p:nvSpPr>
        <p:spPr>
          <a:xfrm>
            <a:off x="4986032" y="4314871"/>
            <a:ext cx="2438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4539E-718A-43EB-C3CA-6E39AEB38677}"/>
              </a:ext>
            </a:extLst>
          </p:cNvPr>
          <p:cNvSpPr txBox="1"/>
          <p:nvPr/>
        </p:nvSpPr>
        <p:spPr>
          <a:xfrm>
            <a:off x="8212706" y="4299105"/>
            <a:ext cx="998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015525-6083-91D3-196F-FE809422F489}"/>
              </a:ext>
            </a:extLst>
          </p:cNvPr>
          <p:cNvSpPr txBox="1"/>
          <p:nvPr/>
        </p:nvSpPr>
        <p:spPr>
          <a:xfrm>
            <a:off x="9558032" y="4309616"/>
            <a:ext cx="17972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Job 2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2AD8-DC96-47AE-33DC-CE0D5A69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 Pros and Cons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31F40-9900-A122-8285-3C1B2DE8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26952"/>
              </p:ext>
            </p:extLst>
          </p:nvPr>
        </p:nvGraphicFramePr>
        <p:xfrm>
          <a:off x="2011680" y="2016385"/>
          <a:ext cx="8168636" cy="282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1">
                  <a:extLst>
                    <a:ext uri="{9D8B030D-6E8A-4147-A177-3AD203B41FA5}">
                      <a16:colId xmlns:a16="http://schemas.microsoft.com/office/drawing/2014/main" val="2059549702"/>
                    </a:ext>
                  </a:extLst>
                </a:gridCol>
                <a:gridCol w="3363685">
                  <a:extLst>
                    <a:ext uri="{9D8B030D-6E8A-4147-A177-3AD203B41FA5}">
                      <a16:colId xmlns:a16="http://schemas.microsoft.com/office/drawing/2014/main" val="3863067757"/>
                    </a:ext>
                  </a:extLst>
                </a:gridCol>
                <a:gridCol w="3640180">
                  <a:extLst>
                    <a:ext uri="{9D8B030D-6E8A-4147-A177-3AD203B41FA5}">
                      <a16:colId xmlns:a16="http://schemas.microsoft.com/office/drawing/2014/main" val="2220155810"/>
                    </a:ext>
                  </a:extLst>
                </a:gridCol>
              </a:tblGrid>
              <a:tr h="480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SJF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624577"/>
                  </a:ext>
                </a:extLst>
              </a:tr>
              <a:tr h="1173425">
                <a:tc>
                  <a:txBody>
                    <a:bodyPr/>
                    <a:lstStyle/>
                    <a:p>
                      <a:r>
                        <a:rPr lang="en-U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Minimal context switching overhead 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No starvation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Minimal average turnaround time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5179"/>
                  </a:ext>
                </a:extLst>
              </a:tr>
              <a:tr h="1173425">
                <a:tc>
                  <a:txBody>
                    <a:bodyPr/>
                    <a:lstStyle/>
                    <a:p>
                      <a:r>
                        <a:rPr lang="en-US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Big job first, potentially long waiting times (convoy effect)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Long wait times for big jobs, difficulty to know future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0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C088-1710-F801-1CA2-327545FE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the Scheduling of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C30C-F7C3-2AA3-4CCF-5BEA97E2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can use Gantt charts to display how each scheduler processes the jobs</a:t>
            </a:r>
          </a:p>
          <a:p>
            <a:r>
              <a:rPr lang="en-US"/>
              <a:t>Example: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Job 1 arrives at t = 0s and takes 5s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Job 2 arrives at t = 5s and takes 1s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Job 3 arrives at t = 7s and takes 3s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E710C7-E9CD-C32D-37AB-939F74DE8B5A}"/>
              </a:ext>
            </a:extLst>
          </p:cNvPr>
          <p:cNvCxnSpPr/>
          <p:nvPr/>
        </p:nvCxnSpPr>
        <p:spPr>
          <a:xfrm>
            <a:off x="928800" y="6139800"/>
            <a:ext cx="10118400" cy="24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373CF1-980B-593E-A6BD-CA89DA240D17}"/>
              </a:ext>
            </a:extLst>
          </p:cNvPr>
          <p:cNvSpPr txBox="1"/>
          <p:nvPr/>
        </p:nvSpPr>
        <p:spPr>
          <a:xfrm>
            <a:off x="708000" y="6210000"/>
            <a:ext cx="7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7977E-23F6-C3EC-DB08-86AE63E96083}"/>
              </a:ext>
            </a:extLst>
          </p:cNvPr>
          <p:cNvSpPr txBox="1"/>
          <p:nvPr/>
        </p:nvSpPr>
        <p:spPr>
          <a:xfrm>
            <a:off x="5382000" y="6209999"/>
            <a:ext cx="7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C14A1-94B0-9954-5FC5-D22A21523B6F}"/>
              </a:ext>
            </a:extLst>
          </p:cNvPr>
          <p:cNvSpPr txBox="1"/>
          <p:nvPr/>
        </p:nvSpPr>
        <p:spPr>
          <a:xfrm>
            <a:off x="10704000" y="6173998"/>
            <a:ext cx="89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BDA1-5ACE-E139-319A-11418D7AC0C4}"/>
              </a:ext>
            </a:extLst>
          </p:cNvPr>
          <p:cNvSpPr/>
          <p:nvPr/>
        </p:nvSpPr>
        <p:spPr>
          <a:xfrm>
            <a:off x="924000" y="5124000"/>
            <a:ext cx="4722000" cy="9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354B6-72E2-9EE7-4F62-9B8FD2E4D107}"/>
              </a:ext>
            </a:extLst>
          </p:cNvPr>
          <p:cNvSpPr/>
          <p:nvPr/>
        </p:nvSpPr>
        <p:spPr>
          <a:xfrm>
            <a:off x="5645999" y="5124000"/>
            <a:ext cx="1164000" cy="97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Job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BBFC7-1327-9254-7E46-16267FCF929C}"/>
              </a:ext>
            </a:extLst>
          </p:cNvPr>
          <p:cNvSpPr/>
          <p:nvPr/>
        </p:nvSpPr>
        <p:spPr>
          <a:xfrm>
            <a:off x="7889998" y="5123999"/>
            <a:ext cx="3156000" cy="98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Job 3</a:t>
            </a:r>
          </a:p>
        </p:txBody>
      </p:sp>
    </p:spTree>
    <p:extLst>
      <p:ext uri="{BB962C8B-B14F-4D97-AF65-F5344CB8AC3E}">
        <p14:creationId xmlns:p14="http://schemas.microsoft.com/office/powerpoint/2010/main" val="123357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7B6-FB7B-08E0-81CE-1DF7EA0D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 Display"/>
              </a:rPr>
              <a:t>Calculating 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4B3B-EFA8-4A8E-F839-ED32A3FB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Turnaround time is the average time that it takes to complete a job</a:t>
            </a:r>
          </a:p>
          <a:p>
            <a:r>
              <a:rPr lang="en-US"/>
              <a:t>Turnaround Time = Completion Time – Arrival Time</a:t>
            </a:r>
          </a:p>
          <a:p>
            <a:r>
              <a:rPr lang="en-US"/>
              <a:t>Example: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job arrives at t = 0s and it takes 10s to complete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Say we don't start the job until t = 5s so then the job completes at t = 15s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Thus: Turnaround Time = 15s – 0s = 15s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CCECD9-4E50-526C-95D6-96C3EE959989}"/>
              </a:ext>
            </a:extLst>
          </p:cNvPr>
          <p:cNvCxnSpPr/>
          <p:nvPr/>
        </p:nvCxnSpPr>
        <p:spPr>
          <a:xfrm>
            <a:off x="1036800" y="6139800"/>
            <a:ext cx="10118400" cy="24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C3A5C3-0EE9-BAB4-E598-26A170FDD6AD}"/>
              </a:ext>
            </a:extLst>
          </p:cNvPr>
          <p:cNvSpPr txBox="1"/>
          <p:nvPr/>
        </p:nvSpPr>
        <p:spPr>
          <a:xfrm>
            <a:off x="840000" y="6174000"/>
            <a:ext cx="7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181D24-C8CA-6657-F38D-D126F091B4BD}"/>
              </a:ext>
            </a:extLst>
          </p:cNvPr>
          <p:cNvSpPr/>
          <p:nvPr/>
        </p:nvSpPr>
        <p:spPr>
          <a:xfrm>
            <a:off x="204000" y="4572000"/>
            <a:ext cx="996000" cy="6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Job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14011-F49E-6956-0688-734AA02BFC50}"/>
              </a:ext>
            </a:extLst>
          </p:cNvPr>
          <p:cNvCxnSpPr/>
          <p:nvPr/>
        </p:nvCxnSpPr>
        <p:spPr>
          <a:xfrm>
            <a:off x="734550" y="5189550"/>
            <a:ext cx="248400" cy="83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C7158D-A129-74C4-FB99-47D460E778DA}"/>
              </a:ext>
            </a:extLst>
          </p:cNvPr>
          <p:cNvSpPr/>
          <p:nvPr/>
        </p:nvSpPr>
        <p:spPr>
          <a:xfrm>
            <a:off x="2910000" y="5142000"/>
            <a:ext cx="6372000" cy="9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6AF79-986A-E391-428C-475FC43D5F0F}"/>
              </a:ext>
            </a:extLst>
          </p:cNvPr>
          <p:cNvSpPr txBox="1"/>
          <p:nvPr/>
        </p:nvSpPr>
        <p:spPr>
          <a:xfrm>
            <a:off x="2592000" y="6173999"/>
            <a:ext cx="7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E9128-7588-56BD-46D1-5B1017E72F0C}"/>
              </a:ext>
            </a:extLst>
          </p:cNvPr>
          <p:cNvSpPr txBox="1"/>
          <p:nvPr/>
        </p:nvSpPr>
        <p:spPr>
          <a:xfrm>
            <a:off x="9048000" y="6155998"/>
            <a:ext cx="10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15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7A4B5-A103-AE6A-6C5E-7B0AD2BEA1B3}"/>
              </a:ext>
            </a:extLst>
          </p:cNvPr>
          <p:cNvCxnSpPr/>
          <p:nvPr/>
        </p:nvCxnSpPr>
        <p:spPr>
          <a:xfrm>
            <a:off x="2908800" y="5005800"/>
            <a:ext cx="6344400" cy="2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DEC9D0-62AA-6523-FFCF-A3E2EC5D5F36}"/>
              </a:ext>
            </a:extLst>
          </p:cNvPr>
          <p:cNvSpPr txBox="1"/>
          <p:nvPr/>
        </p:nvSpPr>
        <p:spPr>
          <a:xfrm>
            <a:off x="5796000" y="4691998"/>
            <a:ext cx="57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10s</a:t>
            </a:r>
          </a:p>
        </p:txBody>
      </p:sp>
    </p:spTree>
    <p:extLst>
      <p:ext uri="{BB962C8B-B14F-4D97-AF65-F5344CB8AC3E}">
        <p14:creationId xmlns:p14="http://schemas.microsoft.com/office/powerpoint/2010/main" val="418000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7491-14BE-257E-5665-0CCAF8D0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Response Times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CA9271C-D4DE-1E46-1244-BC986B246B9F}"/>
              </a:ext>
            </a:extLst>
          </p:cNvPr>
          <p:cNvSpPr txBox="1">
            <a:spLocks/>
          </p:cNvSpPr>
          <p:nvPr/>
        </p:nvSpPr>
        <p:spPr>
          <a:xfrm>
            <a:off x="918600" y="173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Response time is the time it takes for the job to be picked up</a:t>
            </a:r>
          </a:p>
          <a:p>
            <a:r>
              <a:rPr lang="en-US"/>
              <a:t>Response Time = First Run Time – Arrival Time</a:t>
            </a:r>
          </a:p>
          <a:p>
            <a:r>
              <a:rPr lang="en-US"/>
              <a:t>Example: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job arrives at t = 2s and it takes 7s to complete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Say we don't start the job until t = 5s so then the job completes at t = 12s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Thus: Response Time = 5s – 2s = 3s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3E6056-288F-8642-DADA-164FCB09DCAB}"/>
              </a:ext>
            </a:extLst>
          </p:cNvPr>
          <p:cNvCxnSpPr/>
          <p:nvPr/>
        </p:nvCxnSpPr>
        <p:spPr>
          <a:xfrm>
            <a:off x="964800" y="5899800"/>
            <a:ext cx="10118400" cy="24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A4E5E2-1CAF-1840-B3BF-E7AFBFB18985}"/>
              </a:ext>
            </a:extLst>
          </p:cNvPr>
          <p:cNvSpPr txBox="1"/>
          <p:nvPr/>
        </p:nvSpPr>
        <p:spPr>
          <a:xfrm>
            <a:off x="768000" y="5934000"/>
            <a:ext cx="7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0FD8A7-B5C7-676C-6287-D3EBA9ADB3C3}"/>
              </a:ext>
            </a:extLst>
          </p:cNvPr>
          <p:cNvSpPr/>
          <p:nvPr/>
        </p:nvSpPr>
        <p:spPr>
          <a:xfrm>
            <a:off x="132000" y="4332000"/>
            <a:ext cx="996000" cy="6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Job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DE5E0C-0434-C6CD-B61B-44A4956CAF1E}"/>
              </a:ext>
            </a:extLst>
          </p:cNvPr>
          <p:cNvCxnSpPr/>
          <p:nvPr/>
        </p:nvCxnSpPr>
        <p:spPr>
          <a:xfrm>
            <a:off x="908550" y="4961550"/>
            <a:ext cx="698400" cy="78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36AEE3-1A78-DF52-2E6B-A01B6DA2FE62}"/>
              </a:ext>
            </a:extLst>
          </p:cNvPr>
          <p:cNvSpPr/>
          <p:nvPr/>
        </p:nvSpPr>
        <p:spPr>
          <a:xfrm>
            <a:off x="2856000" y="4920000"/>
            <a:ext cx="53220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BA619D-DBB3-236F-6A97-0714CA9A5198}"/>
              </a:ext>
            </a:extLst>
          </p:cNvPr>
          <p:cNvSpPr txBox="1"/>
          <p:nvPr/>
        </p:nvSpPr>
        <p:spPr>
          <a:xfrm>
            <a:off x="2520000" y="5933999"/>
            <a:ext cx="71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DB5CD4-6F4C-346D-83A0-2558875BC58C}"/>
              </a:ext>
            </a:extLst>
          </p:cNvPr>
          <p:cNvSpPr txBox="1"/>
          <p:nvPr/>
        </p:nvSpPr>
        <p:spPr>
          <a:xfrm>
            <a:off x="8976000" y="5915998"/>
            <a:ext cx="10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 = 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CD332-99C9-E929-7A36-02082843B86C}"/>
              </a:ext>
            </a:extLst>
          </p:cNvPr>
          <p:cNvCxnSpPr/>
          <p:nvPr/>
        </p:nvCxnSpPr>
        <p:spPr>
          <a:xfrm>
            <a:off x="2848800" y="4765800"/>
            <a:ext cx="5354400" cy="2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57EFFB-F0D1-6CCC-B79B-AC43B8B1BC86}"/>
              </a:ext>
            </a:extLst>
          </p:cNvPr>
          <p:cNvSpPr txBox="1"/>
          <p:nvPr/>
        </p:nvSpPr>
        <p:spPr>
          <a:xfrm>
            <a:off x="5238000" y="4451998"/>
            <a:ext cx="57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7s</a:t>
            </a:r>
          </a:p>
        </p:txBody>
      </p:sp>
    </p:spTree>
    <p:extLst>
      <p:ext uri="{BB962C8B-B14F-4D97-AF65-F5344CB8AC3E}">
        <p14:creationId xmlns:p14="http://schemas.microsoft.com/office/powerpoint/2010/main" val="380162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DD87-A4A3-A418-2A97-4FC162F8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328703-DDD7-508D-F05D-68D5EF4B7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40085"/>
              </p:ext>
            </p:extLst>
          </p:nvPr>
        </p:nvGraphicFramePr>
        <p:xfrm>
          <a:off x="3199342" y="4094066"/>
          <a:ext cx="5797671" cy="222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557">
                  <a:extLst>
                    <a:ext uri="{9D8B030D-6E8A-4147-A177-3AD203B41FA5}">
                      <a16:colId xmlns:a16="http://schemas.microsoft.com/office/drawing/2014/main" val="1547614307"/>
                    </a:ext>
                  </a:extLst>
                </a:gridCol>
                <a:gridCol w="1932557">
                  <a:extLst>
                    <a:ext uri="{9D8B030D-6E8A-4147-A177-3AD203B41FA5}">
                      <a16:colId xmlns:a16="http://schemas.microsoft.com/office/drawing/2014/main" val="2745462044"/>
                    </a:ext>
                  </a:extLst>
                </a:gridCol>
                <a:gridCol w="1932557">
                  <a:extLst>
                    <a:ext uri="{9D8B030D-6E8A-4147-A177-3AD203B41FA5}">
                      <a16:colId xmlns:a16="http://schemas.microsoft.com/office/drawing/2014/main" val="364513252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Job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410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756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586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627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008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32398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5D37DA-35D3-2D1F-7035-81788D87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Tested FIFO and SJF schedulers manually using the below sample jobs </a:t>
            </a:r>
          </a:p>
          <a:p>
            <a:r>
              <a:rPr lang="en-US"/>
              <a:t>The schedulers were built on the assumptions that we know the arrival times, runtimes, and number of jobs in order to compare their results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CPU Scheduler Policy Comparison</vt:lpstr>
      <vt:lpstr>CPU Schedulers </vt:lpstr>
      <vt:lpstr>FIFO Scheduler </vt:lpstr>
      <vt:lpstr>SJF Scheduler </vt:lpstr>
      <vt:lpstr>Scheduler Pros and Cons</vt:lpstr>
      <vt:lpstr>Displaying the Scheduling of Jobs</vt:lpstr>
      <vt:lpstr>Calculating Turnaround Time</vt:lpstr>
      <vt:lpstr>Calculating Response Times</vt:lpstr>
      <vt:lpstr>Tests</vt:lpstr>
      <vt:lpstr>Calculations</vt:lpstr>
      <vt:lpstr>Calculations</vt:lpstr>
      <vt:lpstr>Code Breakdown Set Up</vt:lpstr>
      <vt:lpstr>Code Breakdown - FIFO</vt:lpstr>
      <vt:lpstr>Code Breakdown - FIFO</vt:lpstr>
      <vt:lpstr>Code Breakdown - FIFO</vt:lpstr>
      <vt:lpstr>Code Breakdown - SJF</vt:lpstr>
      <vt:lpstr>Code Breakdown - SJF</vt:lpstr>
      <vt:lpstr>Code Breakdown – Testing </vt:lpstr>
      <vt:lpstr>Code Breakdown - Calculations</vt:lpstr>
      <vt:lpstr>Code Breakdown - Calculations</vt:lpstr>
      <vt:lpstr>FIFO Results</vt:lpstr>
      <vt:lpstr>SJF Results </vt:lpstr>
      <vt:lpstr>Optimal Scheduler</vt:lpstr>
      <vt:lpstr>Shortest Remaining Time to Completion First (SRTCF)</vt:lpstr>
      <vt:lpstr>Future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656</cp:revision>
  <dcterms:created xsi:type="dcterms:W3CDTF">2024-11-13T23:04:41Z</dcterms:created>
  <dcterms:modified xsi:type="dcterms:W3CDTF">2024-11-17T02:49:06Z</dcterms:modified>
</cp:coreProperties>
</file>