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090" r:id="rId2"/>
    <p:sldId id="281" r:id="rId3"/>
    <p:sldId id="1100" r:id="rId4"/>
    <p:sldId id="1101" r:id="rId5"/>
    <p:sldId id="1104" r:id="rId6"/>
    <p:sldId id="1107" r:id="rId7"/>
    <p:sldId id="35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A772-0F58-42D7-9E40-AA81D854754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AFCD-43D0-4F1C-9A0A-EA4284246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A772-0F58-42D7-9E40-AA81D854754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AFCD-43D0-4F1C-9A0A-EA4284246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6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A772-0F58-42D7-9E40-AA81D854754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AFCD-43D0-4F1C-9A0A-EA4284246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3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A772-0F58-42D7-9E40-AA81D854754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AFCD-43D0-4F1C-9A0A-EA4284246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A772-0F58-42D7-9E40-AA81D854754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AFCD-43D0-4F1C-9A0A-EA4284246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7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A772-0F58-42D7-9E40-AA81D854754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AFCD-43D0-4F1C-9A0A-EA4284246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A772-0F58-42D7-9E40-AA81D854754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AFCD-43D0-4F1C-9A0A-EA4284246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A772-0F58-42D7-9E40-AA81D854754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AFCD-43D0-4F1C-9A0A-EA4284246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2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A772-0F58-42D7-9E40-AA81D854754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AFCD-43D0-4F1C-9A0A-EA4284246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4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A772-0F58-42D7-9E40-AA81D854754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AFCD-43D0-4F1C-9A0A-EA4284246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8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A772-0F58-42D7-9E40-AA81D854754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AFCD-43D0-4F1C-9A0A-EA4284246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7A772-0F58-42D7-9E40-AA81D854754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6AFCD-43D0-4F1C-9A0A-EA4284246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064" y="0"/>
            <a:ext cx="5597496" cy="7243817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 rot="530471">
            <a:off x="5167663" y="133960"/>
            <a:ext cx="1087395" cy="337867"/>
          </a:xfrm>
          <a:custGeom>
            <a:avLst/>
            <a:gdLst>
              <a:gd name="connsiteX0" fmla="*/ 0 w 1087395"/>
              <a:gd name="connsiteY0" fmla="*/ 0 h 337867"/>
              <a:gd name="connsiteX1" fmla="*/ 16476 w 1087395"/>
              <a:gd name="connsiteY1" fmla="*/ 41190 h 337867"/>
              <a:gd name="connsiteX2" fmla="*/ 115330 w 1087395"/>
              <a:gd name="connsiteY2" fmla="*/ 90617 h 337867"/>
              <a:gd name="connsiteX3" fmla="*/ 164757 w 1087395"/>
              <a:gd name="connsiteY3" fmla="*/ 115330 h 337867"/>
              <a:gd name="connsiteX4" fmla="*/ 214184 w 1087395"/>
              <a:gd name="connsiteY4" fmla="*/ 140044 h 337867"/>
              <a:gd name="connsiteX5" fmla="*/ 280087 w 1087395"/>
              <a:gd name="connsiteY5" fmla="*/ 148281 h 337867"/>
              <a:gd name="connsiteX6" fmla="*/ 329514 w 1087395"/>
              <a:gd name="connsiteY6" fmla="*/ 181233 h 337867"/>
              <a:gd name="connsiteX7" fmla="*/ 428368 w 1087395"/>
              <a:gd name="connsiteY7" fmla="*/ 214184 h 337867"/>
              <a:gd name="connsiteX8" fmla="*/ 477795 w 1087395"/>
              <a:gd name="connsiteY8" fmla="*/ 230660 h 337867"/>
              <a:gd name="connsiteX9" fmla="*/ 510746 w 1087395"/>
              <a:gd name="connsiteY9" fmla="*/ 238898 h 337867"/>
              <a:gd name="connsiteX10" fmla="*/ 551935 w 1087395"/>
              <a:gd name="connsiteY10" fmla="*/ 247136 h 337867"/>
              <a:gd name="connsiteX11" fmla="*/ 576649 w 1087395"/>
              <a:gd name="connsiteY11" fmla="*/ 255373 h 337867"/>
              <a:gd name="connsiteX12" fmla="*/ 667265 w 1087395"/>
              <a:gd name="connsiteY12" fmla="*/ 263611 h 337867"/>
              <a:gd name="connsiteX13" fmla="*/ 766119 w 1087395"/>
              <a:gd name="connsiteY13" fmla="*/ 255373 h 337867"/>
              <a:gd name="connsiteX14" fmla="*/ 815546 w 1087395"/>
              <a:gd name="connsiteY14" fmla="*/ 238898 h 337867"/>
              <a:gd name="connsiteX15" fmla="*/ 897925 w 1087395"/>
              <a:gd name="connsiteY15" fmla="*/ 247136 h 337867"/>
              <a:gd name="connsiteX16" fmla="*/ 947352 w 1087395"/>
              <a:gd name="connsiteY16" fmla="*/ 263611 h 337867"/>
              <a:gd name="connsiteX17" fmla="*/ 996779 w 1087395"/>
              <a:gd name="connsiteY17" fmla="*/ 304800 h 337867"/>
              <a:gd name="connsiteX18" fmla="*/ 1021492 w 1087395"/>
              <a:gd name="connsiteY18" fmla="*/ 313038 h 337867"/>
              <a:gd name="connsiteX19" fmla="*/ 1046206 w 1087395"/>
              <a:gd name="connsiteY19" fmla="*/ 329514 h 337867"/>
              <a:gd name="connsiteX20" fmla="*/ 1087395 w 1087395"/>
              <a:gd name="connsiteY20" fmla="*/ 337752 h 33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87395" h="337867">
                <a:moveTo>
                  <a:pt x="0" y="0"/>
                </a:moveTo>
                <a:cubicBezTo>
                  <a:pt x="5492" y="13730"/>
                  <a:pt x="6652" y="30138"/>
                  <a:pt x="16476" y="41190"/>
                </a:cubicBezTo>
                <a:cubicBezTo>
                  <a:pt x="73030" y="104813"/>
                  <a:pt x="53541" y="49427"/>
                  <a:pt x="115330" y="90617"/>
                </a:cubicBezTo>
                <a:cubicBezTo>
                  <a:pt x="186167" y="137839"/>
                  <a:pt x="96536" y="81219"/>
                  <a:pt x="164757" y="115330"/>
                </a:cubicBezTo>
                <a:cubicBezTo>
                  <a:pt x="194904" y="130404"/>
                  <a:pt x="181650" y="134129"/>
                  <a:pt x="214184" y="140044"/>
                </a:cubicBezTo>
                <a:cubicBezTo>
                  <a:pt x="235966" y="144004"/>
                  <a:pt x="258119" y="145535"/>
                  <a:pt x="280087" y="148281"/>
                </a:cubicBezTo>
                <a:cubicBezTo>
                  <a:pt x="296563" y="159265"/>
                  <a:pt x="310729" y="174971"/>
                  <a:pt x="329514" y="181233"/>
                </a:cubicBezTo>
                <a:lnTo>
                  <a:pt x="428368" y="214184"/>
                </a:lnTo>
                <a:lnTo>
                  <a:pt x="477795" y="230660"/>
                </a:lnTo>
                <a:cubicBezTo>
                  <a:pt x="488779" y="233406"/>
                  <a:pt x="499694" y="236442"/>
                  <a:pt x="510746" y="238898"/>
                </a:cubicBezTo>
                <a:cubicBezTo>
                  <a:pt x="524414" y="241935"/>
                  <a:pt x="538351" y="243740"/>
                  <a:pt x="551935" y="247136"/>
                </a:cubicBezTo>
                <a:cubicBezTo>
                  <a:pt x="560359" y="249242"/>
                  <a:pt x="568053" y="254145"/>
                  <a:pt x="576649" y="255373"/>
                </a:cubicBezTo>
                <a:cubicBezTo>
                  <a:pt x="606674" y="259662"/>
                  <a:pt x="637060" y="260865"/>
                  <a:pt x="667265" y="263611"/>
                </a:cubicBezTo>
                <a:cubicBezTo>
                  <a:pt x="700216" y="260865"/>
                  <a:pt x="733503" y="260809"/>
                  <a:pt x="766119" y="255373"/>
                </a:cubicBezTo>
                <a:cubicBezTo>
                  <a:pt x="783250" y="252518"/>
                  <a:pt x="815546" y="238898"/>
                  <a:pt x="815546" y="238898"/>
                </a:cubicBezTo>
                <a:cubicBezTo>
                  <a:pt x="843006" y="241644"/>
                  <a:pt x="870801" y="242050"/>
                  <a:pt x="897925" y="247136"/>
                </a:cubicBezTo>
                <a:cubicBezTo>
                  <a:pt x="914994" y="250336"/>
                  <a:pt x="947352" y="263611"/>
                  <a:pt x="947352" y="263611"/>
                </a:cubicBezTo>
                <a:cubicBezTo>
                  <a:pt x="965574" y="281833"/>
                  <a:pt x="973837" y="293329"/>
                  <a:pt x="996779" y="304800"/>
                </a:cubicBezTo>
                <a:cubicBezTo>
                  <a:pt x="1004546" y="308683"/>
                  <a:pt x="1013725" y="309155"/>
                  <a:pt x="1021492" y="313038"/>
                </a:cubicBezTo>
                <a:cubicBezTo>
                  <a:pt x="1030348" y="317466"/>
                  <a:pt x="1037350" y="325086"/>
                  <a:pt x="1046206" y="329514"/>
                </a:cubicBezTo>
                <a:cubicBezTo>
                  <a:pt x="1066155" y="339489"/>
                  <a:pt x="1068544" y="337752"/>
                  <a:pt x="1087395" y="33775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563918">
            <a:off x="3364644" y="4303625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cs typeface="Arial" panose="020B0604020202020204" pitchFamily="34" charset="0"/>
              </a:rPr>
              <a:t>Rapid  River</a:t>
            </a:r>
          </a:p>
        </p:txBody>
      </p:sp>
    </p:spTree>
    <p:extLst>
      <p:ext uri="{BB962C8B-B14F-4D97-AF65-F5344CB8AC3E}">
        <p14:creationId xmlns:p14="http://schemas.microsoft.com/office/powerpoint/2010/main" val="419891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62"/>
          <p:cNvGrpSpPr>
            <a:grpSpLocks noChangeAspect="1"/>
          </p:cNvGrpSpPr>
          <p:nvPr/>
        </p:nvGrpSpPr>
        <p:grpSpPr bwMode="auto">
          <a:xfrm>
            <a:off x="218877" y="-187394"/>
            <a:ext cx="8805333" cy="6892925"/>
            <a:chOff x="120" y="-8"/>
            <a:chExt cx="6240" cy="4342"/>
          </a:xfrm>
        </p:grpSpPr>
        <p:sp>
          <p:nvSpPr>
            <p:cNvPr id="211205" name="AutoShape 261"/>
            <p:cNvSpPr>
              <a:spLocks noChangeAspect="1" noChangeArrowheads="1" noTextEdit="1"/>
            </p:cNvSpPr>
            <p:nvPr/>
          </p:nvSpPr>
          <p:spPr bwMode="auto">
            <a:xfrm>
              <a:off x="120" y="-8"/>
              <a:ext cx="6240" cy="4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07" name="Rectangle 263"/>
            <p:cNvSpPr>
              <a:spLocks noChangeArrowheads="1"/>
            </p:cNvSpPr>
            <p:nvPr/>
          </p:nvSpPr>
          <p:spPr bwMode="auto">
            <a:xfrm>
              <a:off x="777" y="502"/>
              <a:ext cx="4808" cy="3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08" name="Rectangle 264"/>
            <p:cNvSpPr>
              <a:spLocks noChangeArrowheads="1"/>
            </p:cNvSpPr>
            <p:nvPr/>
          </p:nvSpPr>
          <p:spPr bwMode="auto">
            <a:xfrm>
              <a:off x="777" y="502"/>
              <a:ext cx="4808" cy="3267"/>
            </a:xfrm>
            <a:prstGeom prst="rect">
              <a:avLst/>
            </a:prstGeom>
            <a:noFill/>
            <a:ln w="1587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09" name="Line 265"/>
            <p:cNvSpPr>
              <a:spLocks noChangeShapeType="1"/>
            </p:cNvSpPr>
            <p:nvPr/>
          </p:nvSpPr>
          <p:spPr bwMode="auto">
            <a:xfrm>
              <a:off x="777" y="502"/>
              <a:ext cx="1" cy="326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10" name="Line 266"/>
            <p:cNvSpPr>
              <a:spLocks noChangeShapeType="1"/>
            </p:cNvSpPr>
            <p:nvPr/>
          </p:nvSpPr>
          <p:spPr bwMode="auto">
            <a:xfrm>
              <a:off x="748" y="3769"/>
              <a:ext cx="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11" name="Line 267"/>
            <p:cNvSpPr>
              <a:spLocks noChangeShapeType="1"/>
            </p:cNvSpPr>
            <p:nvPr/>
          </p:nvSpPr>
          <p:spPr bwMode="auto">
            <a:xfrm>
              <a:off x="748" y="3406"/>
              <a:ext cx="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12" name="Line 268"/>
            <p:cNvSpPr>
              <a:spLocks noChangeShapeType="1"/>
            </p:cNvSpPr>
            <p:nvPr/>
          </p:nvSpPr>
          <p:spPr bwMode="auto">
            <a:xfrm>
              <a:off x="748" y="3043"/>
              <a:ext cx="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13" name="Line 269"/>
            <p:cNvSpPr>
              <a:spLocks noChangeShapeType="1"/>
            </p:cNvSpPr>
            <p:nvPr/>
          </p:nvSpPr>
          <p:spPr bwMode="auto">
            <a:xfrm>
              <a:off x="748" y="2680"/>
              <a:ext cx="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14" name="Line 270"/>
            <p:cNvSpPr>
              <a:spLocks noChangeShapeType="1"/>
            </p:cNvSpPr>
            <p:nvPr/>
          </p:nvSpPr>
          <p:spPr bwMode="auto">
            <a:xfrm>
              <a:off x="748" y="2317"/>
              <a:ext cx="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15" name="Line 271"/>
            <p:cNvSpPr>
              <a:spLocks noChangeShapeType="1"/>
            </p:cNvSpPr>
            <p:nvPr/>
          </p:nvSpPr>
          <p:spPr bwMode="auto">
            <a:xfrm>
              <a:off x="748" y="1954"/>
              <a:ext cx="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16" name="Line 272"/>
            <p:cNvSpPr>
              <a:spLocks noChangeShapeType="1"/>
            </p:cNvSpPr>
            <p:nvPr/>
          </p:nvSpPr>
          <p:spPr bwMode="auto">
            <a:xfrm>
              <a:off x="748" y="1591"/>
              <a:ext cx="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17" name="Line 273"/>
            <p:cNvSpPr>
              <a:spLocks noChangeShapeType="1"/>
            </p:cNvSpPr>
            <p:nvPr/>
          </p:nvSpPr>
          <p:spPr bwMode="auto">
            <a:xfrm>
              <a:off x="748" y="1228"/>
              <a:ext cx="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18" name="Line 274"/>
            <p:cNvSpPr>
              <a:spLocks noChangeShapeType="1"/>
            </p:cNvSpPr>
            <p:nvPr/>
          </p:nvSpPr>
          <p:spPr bwMode="auto">
            <a:xfrm>
              <a:off x="748" y="865"/>
              <a:ext cx="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19" name="Line 275"/>
            <p:cNvSpPr>
              <a:spLocks noChangeShapeType="1"/>
            </p:cNvSpPr>
            <p:nvPr/>
          </p:nvSpPr>
          <p:spPr bwMode="auto">
            <a:xfrm>
              <a:off x="748" y="502"/>
              <a:ext cx="2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20" name="Line 276"/>
            <p:cNvSpPr>
              <a:spLocks noChangeShapeType="1"/>
            </p:cNvSpPr>
            <p:nvPr/>
          </p:nvSpPr>
          <p:spPr bwMode="auto">
            <a:xfrm>
              <a:off x="777" y="3769"/>
              <a:ext cx="480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21" name="Line 277"/>
            <p:cNvSpPr>
              <a:spLocks noChangeShapeType="1"/>
            </p:cNvSpPr>
            <p:nvPr/>
          </p:nvSpPr>
          <p:spPr bwMode="auto">
            <a:xfrm flipV="1">
              <a:off x="777" y="3769"/>
              <a:ext cx="1" cy="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22" name="Line 278"/>
            <p:cNvSpPr>
              <a:spLocks noChangeShapeType="1"/>
            </p:cNvSpPr>
            <p:nvPr/>
          </p:nvSpPr>
          <p:spPr bwMode="auto">
            <a:xfrm flipV="1">
              <a:off x="1307" y="3769"/>
              <a:ext cx="1" cy="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23" name="Line 279"/>
            <p:cNvSpPr>
              <a:spLocks noChangeShapeType="1"/>
            </p:cNvSpPr>
            <p:nvPr/>
          </p:nvSpPr>
          <p:spPr bwMode="auto">
            <a:xfrm flipV="1">
              <a:off x="1847" y="3769"/>
              <a:ext cx="1" cy="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24" name="Line 280"/>
            <p:cNvSpPr>
              <a:spLocks noChangeShapeType="1"/>
            </p:cNvSpPr>
            <p:nvPr/>
          </p:nvSpPr>
          <p:spPr bwMode="auto">
            <a:xfrm flipV="1">
              <a:off x="2377" y="3769"/>
              <a:ext cx="1" cy="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25" name="Line 281"/>
            <p:cNvSpPr>
              <a:spLocks noChangeShapeType="1"/>
            </p:cNvSpPr>
            <p:nvPr/>
          </p:nvSpPr>
          <p:spPr bwMode="auto">
            <a:xfrm flipV="1">
              <a:off x="2916" y="3769"/>
              <a:ext cx="1" cy="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26" name="Line 282"/>
            <p:cNvSpPr>
              <a:spLocks noChangeShapeType="1"/>
            </p:cNvSpPr>
            <p:nvPr/>
          </p:nvSpPr>
          <p:spPr bwMode="auto">
            <a:xfrm flipV="1">
              <a:off x="3446" y="3769"/>
              <a:ext cx="1" cy="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27" name="Line 283"/>
            <p:cNvSpPr>
              <a:spLocks noChangeShapeType="1"/>
            </p:cNvSpPr>
            <p:nvPr/>
          </p:nvSpPr>
          <p:spPr bwMode="auto">
            <a:xfrm flipV="1">
              <a:off x="3986" y="3769"/>
              <a:ext cx="1" cy="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28" name="Line 284"/>
            <p:cNvSpPr>
              <a:spLocks noChangeShapeType="1"/>
            </p:cNvSpPr>
            <p:nvPr/>
          </p:nvSpPr>
          <p:spPr bwMode="auto">
            <a:xfrm flipV="1">
              <a:off x="4516" y="3769"/>
              <a:ext cx="1" cy="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29" name="Line 285"/>
            <p:cNvSpPr>
              <a:spLocks noChangeShapeType="1"/>
            </p:cNvSpPr>
            <p:nvPr/>
          </p:nvSpPr>
          <p:spPr bwMode="auto">
            <a:xfrm flipV="1">
              <a:off x="5055" y="3769"/>
              <a:ext cx="1" cy="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30" name="Line 286"/>
            <p:cNvSpPr>
              <a:spLocks noChangeShapeType="1"/>
            </p:cNvSpPr>
            <p:nvPr/>
          </p:nvSpPr>
          <p:spPr bwMode="auto">
            <a:xfrm flipV="1">
              <a:off x="5585" y="3769"/>
              <a:ext cx="1" cy="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31" name="Freeform 287"/>
            <p:cNvSpPr>
              <a:spLocks/>
            </p:cNvSpPr>
            <p:nvPr/>
          </p:nvSpPr>
          <p:spPr bwMode="auto">
            <a:xfrm>
              <a:off x="1739" y="3033"/>
              <a:ext cx="98" cy="98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98" y="49"/>
                </a:cxn>
                <a:cxn ang="0">
                  <a:pos x="49" y="98"/>
                </a:cxn>
                <a:cxn ang="0">
                  <a:pos x="0" y="49"/>
                </a:cxn>
                <a:cxn ang="0">
                  <a:pos x="49" y="0"/>
                </a:cxn>
              </a:cxnLst>
              <a:rect l="0" t="0" r="r" b="b"/>
              <a:pathLst>
                <a:path w="98" h="98">
                  <a:moveTo>
                    <a:pt x="49" y="0"/>
                  </a:moveTo>
                  <a:lnTo>
                    <a:pt x="98" y="49"/>
                  </a:lnTo>
                  <a:lnTo>
                    <a:pt x="49" y="98"/>
                  </a:lnTo>
                  <a:lnTo>
                    <a:pt x="0" y="4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80"/>
            </a:solidFill>
            <a:ln w="1587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32" name="Freeform 288"/>
            <p:cNvSpPr>
              <a:spLocks/>
            </p:cNvSpPr>
            <p:nvPr/>
          </p:nvSpPr>
          <p:spPr bwMode="auto">
            <a:xfrm>
              <a:off x="3584" y="2827"/>
              <a:ext cx="98" cy="98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98" y="49"/>
                </a:cxn>
                <a:cxn ang="0">
                  <a:pos x="49" y="98"/>
                </a:cxn>
                <a:cxn ang="0">
                  <a:pos x="0" y="49"/>
                </a:cxn>
                <a:cxn ang="0">
                  <a:pos x="49" y="0"/>
                </a:cxn>
              </a:cxnLst>
              <a:rect l="0" t="0" r="r" b="b"/>
              <a:pathLst>
                <a:path w="98" h="98">
                  <a:moveTo>
                    <a:pt x="49" y="0"/>
                  </a:moveTo>
                  <a:lnTo>
                    <a:pt x="98" y="49"/>
                  </a:lnTo>
                  <a:lnTo>
                    <a:pt x="49" y="98"/>
                  </a:lnTo>
                  <a:lnTo>
                    <a:pt x="0" y="4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80"/>
            </a:solidFill>
            <a:ln w="1587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33" name="Freeform 289"/>
            <p:cNvSpPr>
              <a:spLocks/>
            </p:cNvSpPr>
            <p:nvPr/>
          </p:nvSpPr>
          <p:spPr bwMode="auto">
            <a:xfrm>
              <a:off x="3211" y="1434"/>
              <a:ext cx="98" cy="98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98" y="49"/>
                </a:cxn>
                <a:cxn ang="0">
                  <a:pos x="49" y="98"/>
                </a:cxn>
                <a:cxn ang="0">
                  <a:pos x="0" y="49"/>
                </a:cxn>
                <a:cxn ang="0">
                  <a:pos x="49" y="0"/>
                </a:cxn>
              </a:cxnLst>
              <a:rect l="0" t="0" r="r" b="b"/>
              <a:pathLst>
                <a:path w="98" h="98">
                  <a:moveTo>
                    <a:pt x="49" y="0"/>
                  </a:moveTo>
                  <a:lnTo>
                    <a:pt x="98" y="49"/>
                  </a:lnTo>
                  <a:lnTo>
                    <a:pt x="49" y="98"/>
                  </a:lnTo>
                  <a:lnTo>
                    <a:pt x="0" y="4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80"/>
            </a:solidFill>
            <a:ln w="1587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34" name="Freeform 290"/>
            <p:cNvSpPr>
              <a:spLocks/>
            </p:cNvSpPr>
            <p:nvPr/>
          </p:nvSpPr>
          <p:spPr bwMode="auto">
            <a:xfrm>
              <a:off x="993" y="3553"/>
              <a:ext cx="98" cy="98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98" y="49"/>
                </a:cxn>
                <a:cxn ang="0">
                  <a:pos x="49" y="98"/>
                </a:cxn>
                <a:cxn ang="0">
                  <a:pos x="0" y="49"/>
                </a:cxn>
                <a:cxn ang="0">
                  <a:pos x="49" y="0"/>
                </a:cxn>
              </a:cxnLst>
              <a:rect l="0" t="0" r="r" b="b"/>
              <a:pathLst>
                <a:path w="98" h="98">
                  <a:moveTo>
                    <a:pt x="49" y="0"/>
                  </a:moveTo>
                  <a:lnTo>
                    <a:pt x="98" y="49"/>
                  </a:lnTo>
                  <a:lnTo>
                    <a:pt x="49" y="98"/>
                  </a:lnTo>
                  <a:lnTo>
                    <a:pt x="0" y="4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80"/>
            </a:solidFill>
            <a:ln w="1587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35" name="Freeform 291"/>
            <p:cNvSpPr>
              <a:spLocks/>
            </p:cNvSpPr>
            <p:nvPr/>
          </p:nvSpPr>
          <p:spPr bwMode="auto">
            <a:xfrm>
              <a:off x="2573" y="1866"/>
              <a:ext cx="98" cy="98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98" y="49"/>
                </a:cxn>
                <a:cxn ang="0">
                  <a:pos x="49" y="98"/>
                </a:cxn>
                <a:cxn ang="0">
                  <a:pos x="0" y="49"/>
                </a:cxn>
                <a:cxn ang="0">
                  <a:pos x="49" y="0"/>
                </a:cxn>
              </a:cxnLst>
              <a:rect l="0" t="0" r="r" b="b"/>
              <a:pathLst>
                <a:path w="98" h="98">
                  <a:moveTo>
                    <a:pt x="49" y="0"/>
                  </a:moveTo>
                  <a:lnTo>
                    <a:pt x="98" y="49"/>
                  </a:lnTo>
                  <a:lnTo>
                    <a:pt x="49" y="98"/>
                  </a:lnTo>
                  <a:lnTo>
                    <a:pt x="0" y="4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80"/>
            </a:solidFill>
            <a:ln w="1587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36" name="Freeform 292"/>
            <p:cNvSpPr>
              <a:spLocks/>
            </p:cNvSpPr>
            <p:nvPr/>
          </p:nvSpPr>
          <p:spPr bwMode="auto">
            <a:xfrm>
              <a:off x="1180" y="3180"/>
              <a:ext cx="98" cy="98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98" y="49"/>
                </a:cxn>
                <a:cxn ang="0">
                  <a:pos x="49" y="98"/>
                </a:cxn>
                <a:cxn ang="0">
                  <a:pos x="0" y="49"/>
                </a:cxn>
                <a:cxn ang="0">
                  <a:pos x="49" y="0"/>
                </a:cxn>
              </a:cxnLst>
              <a:rect l="0" t="0" r="r" b="b"/>
              <a:pathLst>
                <a:path w="98" h="98">
                  <a:moveTo>
                    <a:pt x="49" y="0"/>
                  </a:moveTo>
                  <a:lnTo>
                    <a:pt x="98" y="49"/>
                  </a:lnTo>
                  <a:lnTo>
                    <a:pt x="49" y="98"/>
                  </a:lnTo>
                  <a:lnTo>
                    <a:pt x="0" y="4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80"/>
            </a:solidFill>
            <a:ln w="1587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37" name="Freeform 293"/>
            <p:cNvSpPr>
              <a:spLocks/>
            </p:cNvSpPr>
            <p:nvPr/>
          </p:nvSpPr>
          <p:spPr bwMode="auto">
            <a:xfrm>
              <a:off x="2171" y="3013"/>
              <a:ext cx="98" cy="98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98" y="49"/>
                </a:cxn>
                <a:cxn ang="0">
                  <a:pos x="49" y="98"/>
                </a:cxn>
                <a:cxn ang="0">
                  <a:pos x="0" y="49"/>
                </a:cxn>
                <a:cxn ang="0">
                  <a:pos x="49" y="0"/>
                </a:cxn>
              </a:cxnLst>
              <a:rect l="0" t="0" r="r" b="b"/>
              <a:pathLst>
                <a:path w="98" h="98">
                  <a:moveTo>
                    <a:pt x="49" y="0"/>
                  </a:moveTo>
                  <a:lnTo>
                    <a:pt x="98" y="49"/>
                  </a:lnTo>
                  <a:lnTo>
                    <a:pt x="49" y="98"/>
                  </a:lnTo>
                  <a:lnTo>
                    <a:pt x="0" y="4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80"/>
            </a:solidFill>
            <a:ln w="1587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38" name="Freeform 294"/>
            <p:cNvSpPr>
              <a:spLocks/>
            </p:cNvSpPr>
            <p:nvPr/>
          </p:nvSpPr>
          <p:spPr bwMode="auto">
            <a:xfrm>
              <a:off x="1396" y="3229"/>
              <a:ext cx="98" cy="98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98" y="49"/>
                </a:cxn>
                <a:cxn ang="0">
                  <a:pos x="49" y="98"/>
                </a:cxn>
                <a:cxn ang="0">
                  <a:pos x="0" y="49"/>
                </a:cxn>
                <a:cxn ang="0">
                  <a:pos x="49" y="0"/>
                </a:cxn>
              </a:cxnLst>
              <a:rect l="0" t="0" r="r" b="b"/>
              <a:pathLst>
                <a:path w="98" h="98">
                  <a:moveTo>
                    <a:pt x="49" y="0"/>
                  </a:moveTo>
                  <a:lnTo>
                    <a:pt x="98" y="49"/>
                  </a:lnTo>
                  <a:lnTo>
                    <a:pt x="49" y="98"/>
                  </a:lnTo>
                  <a:lnTo>
                    <a:pt x="0" y="4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80"/>
            </a:solidFill>
            <a:ln w="1587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39" name="Freeform 295"/>
            <p:cNvSpPr>
              <a:spLocks/>
            </p:cNvSpPr>
            <p:nvPr/>
          </p:nvSpPr>
          <p:spPr bwMode="auto">
            <a:xfrm>
              <a:off x="2200" y="2955"/>
              <a:ext cx="98" cy="98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98" y="49"/>
                </a:cxn>
                <a:cxn ang="0">
                  <a:pos x="49" y="98"/>
                </a:cxn>
                <a:cxn ang="0">
                  <a:pos x="0" y="49"/>
                </a:cxn>
                <a:cxn ang="0">
                  <a:pos x="49" y="0"/>
                </a:cxn>
              </a:cxnLst>
              <a:rect l="0" t="0" r="r" b="b"/>
              <a:pathLst>
                <a:path w="98" h="98">
                  <a:moveTo>
                    <a:pt x="49" y="0"/>
                  </a:moveTo>
                  <a:lnTo>
                    <a:pt x="98" y="49"/>
                  </a:lnTo>
                  <a:lnTo>
                    <a:pt x="49" y="98"/>
                  </a:lnTo>
                  <a:lnTo>
                    <a:pt x="0" y="4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80"/>
            </a:solidFill>
            <a:ln w="1587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40" name="Rectangle 296"/>
            <p:cNvSpPr>
              <a:spLocks noChangeArrowheads="1"/>
            </p:cNvSpPr>
            <p:nvPr/>
          </p:nvSpPr>
          <p:spPr bwMode="auto">
            <a:xfrm>
              <a:off x="3289" y="1974"/>
              <a:ext cx="88" cy="88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41" name="Rectangle 297"/>
            <p:cNvSpPr>
              <a:spLocks noChangeArrowheads="1"/>
            </p:cNvSpPr>
            <p:nvPr/>
          </p:nvSpPr>
          <p:spPr bwMode="auto">
            <a:xfrm>
              <a:off x="2063" y="2592"/>
              <a:ext cx="88" cy="88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42" name="Rectangle 298"/>
            <p:cNvSpPr>
              <a:spLocks noChangeArrowheads="1"/>
            </p:cNvSpPr>
            <p:nvPr/>
          </p:nvSpPr>
          <p:spPr bwMode="auto">
            <a:xfrm>
              <a:off x="1739" y="3229"/>
              <a:ext cx="88" cy="88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43" name="Rectangle 299"/>
            <p:cNvSpPr>
              <a:spLocks noChangeArrowheads="1"/>
            </p:cNvSpPr>
            <p:nvPr/>
          </p:nvSpPr>
          <p:spPr bwMode="auto">
            <a:xfrm>
              <a:off x="3377" y="3141"/>
              <a:ext cx="89" cy="88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44" name="Rectangle 300"/>
            <p:cNvSpPr>
              <a:spLocks noChangeArrowheads="1"/>
            </p:cNvSpPr>
            <p:nvPr/>
          </p:nvSpPr>
          <p:spPr bwMode="auto">
            <a:xfrm>
              <a:off x="3162" y="2592"/>
              <a:ext cx="88" cy="88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45" name="Rectangle 301"/>
            <p:cNvSpPr>
              <a:spLocks noChangeArrowheads="1"/>
            </p:cNvSpPr>
            <p:nvPr/>
          </p:nvSpPr>
          <p:spPr bwMode="auto">
            <a:xfrm>
              <a:off x="1503" y="3573"/>
              <a:ext cx="89" cy="88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46" name="Rectangle 302"/>
            <p:cNvSpPr>
              <a:spLocks noChangeArrowheads="1"/>
            </p:cNvSpPr>
            <p:nvPr/>
          </p:nvSpPr>
          <p:spPr bwMode="auto">
            <a:xfrm>
              <a:off x="993" y="3661"/>
              <a:ext cx="89" cy="88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47" name="Rectangle 303"/>
            <p:cNvSpPr>
              <a:spLocks noChangeArrowheads="1"/>
            </p:cNvSpPr>
            <p:nvPr/>
          </p:nvSpPr>
          <p:spPr bwMode="auto">
            <a:xfrm>
              <a:off x="2651" y="2543"/>
              <a:ext cx="89" cy="88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48" name="Rectangle 304"/>
            <p:cNvSpPr>
              <a:spLocks noChangeArrowheads="1"/>
            </p:cNvSpPr>
            <p:nvPr/>
          </p:nvSpPr>
          <p:spPr bwMode="auto">
            <a:xfrm>
              <a:off x="1984" y="3249"/>
              <a:ext cx="89" cy="88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49" name="Rectangle 305"/>
            <p:cNvSpPr>
              <a:spLocks noChangeArrowheads="1"/>
            </p:cNvSpPr>
            <p:nvPr/>
          </p:nvSpPr>
          <p:spPr bwMode="auto">
            <a:xfrm>
              <a:off x="1160" y="3396"/>
              <a:ext cx="88" cy="88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50" name="Rectangle 306"/>
            <p:cNvSpPr>
              <a:spLocks noChangeArrowheads="1"/>
            </p:cNvSpPr>
            <p:nvPr/>
          </p:nvSpPr>
          <p:spPr bwMode="auto">
            <a:xfrm>
              <a:off x="4712" y="2454"/>
              <a:ext cx="88" cy="89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51" name="Rectangle 307"/>
            <p:cNvSpPr>
              <a:spLocks noChangeArrowheads="1"/>
            </p:cNvSpPr>
            <p:nvPr/>
          </p:nvSpPr>
          <p:spPr bwMode="auto">
            <a:xfrm>
              <a:off x="4359" y="2248"/>
              <a:ext cx="88" cy="89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52" name="Rectangle 308"/>
            <p:cNvSpPr>
              <a:spLocks noChangeArrowheads="1"/>
            </p:cNvSpPr>
            <p:nvPr/>
          </p:nvSpPr>
          <p:spPr bwMode="auto">
            <a:xfrm>
              <a:off x="2249" y="2395"/>
              <a:ext cx="88" cy="89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53" name="Rectangle 309"/>
            <p:cNvSpPr>
              <a:spLocks noChangeArrowheads="1"/>
            </p:cNvSpPr>
            <p:nvPr/>
          </p:nvSpPr>
          <p:spPr bwMode="auto">
            <a:xfrm>
              <a:off x="1366" y="3357"/>
              <a:ext cx="88" cy="88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54" name="Rectangle 310"/>
            <p:cNvSpPr>
              <a:spLocks noChangeArrowheads="1"/>
            </p:cNvSpPr>
            <p:nvPr/>
          </p:nvSpPr>
          <p:spPr bwMode="auto">
            <a:xfrm>
              <a:off x="1847" y="3013"/>
              <a:ext cx="88" cy="89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55" name="Rectangle 311"/>
            <p:cNvSpPr>
              <a:spLocks noChangeArrowheads="1"/>
            </p:cNvSpPr>
            <p:nvPr/>
          </p:nvSpPr>
          <p:spPr bwMode="auto">
            <a:xfrm>
              <a:off x="1474" y="3229"/>
              <a:ext cx="88" cy="88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56" name="Rectangle 312"/>
            <p:cNvSpPr>
              <a:spLocks noChangeArrowheads="1"/>
            </p:cNvSpPr>
            <p:nvPr/>
          </p:nvSpPr>
          <p:spPr bwMode="auto">
            <a:xfrm>
              <a:off x="3613" y="2307"/>
              <a:ext cx="88" cy="88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57" name="Freeform 313"/>
            <p:cNvSpPr>
              <a:spLocks/>
            </p:cNvSpPr>
            <p:nvPr/>
          </p:nvSpPr>
          <p:spPr bwMode="auto">
            <a:xfrm>
              <a:off x="3956" y="1581"/>
              <a:ext cx="98" cy="98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49" y="0"/>
                </a:cxn>
              </a:cxnLst>
              <a:rect l="0" t="0" r="r" b="b"/>
              <a:pathLst>
                <a:path w="98" h="98">
                  <a:moveTo>
                    <a:pt x="49" y="0"/>
                  </a:moveTo>
                  <a:lnTo>
                    <a:pt x="98" y="98"/>
                  </a:lnTo>
                  <a:lnTo>
                    <a:pt x="0" y="9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00FF"/>
            </a:solidFill>
            <a:ln w="15875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58" name="Freeform 314"/>
            <p:cNvSpPr>
              <a:spLocks/>
            </p:cNvSpPr>
            <p:nvPr/>
          </p:nvSpPr>
          <p:spPr bwMode="auto">
            <a:xfrm>
              <a:off x="3377" y="2503"/>
              <a:ext cx="99" cy="98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99" y="98"/>
                </a:cxn>
                <a:cxn ang="0">
                  <a:pos x="0" y="98"/>
                </a:cxn>
                <a:cxn ang="0">
                  <a:pos x="50" y="0"/>
                </a:cxn>
              </a:cxnLst>
              <a:rect l="0" t="0" r="r" b="b"/>
              <a:pathLst>
                <a:path w="99" h="98">
                  <a:moveTo>
                    <a:pt x="50" y="0"/>
                  </a:moveTo>
                  <a:lnTo>
                    <a:pt x="99" y="98"/>
                  </a:lnTo>
                  <a:lnTo>
                    <a:pt x="0" y="98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00FF"/>
            </a:solidFill>
            <a:ln w="15875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59" name="Freeform 315"/>
            <p:cNvSpPr>
              <a:spLocks/>
            </p:cNvSpPr>
            <p:nvPr/>
          </p:nvSpPr>
          <p:spPr bwMode="auto">
            <a:xfrm>
              <a:off x="4496" y="2199"/>
              <a:ext cx="98" cy="98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49" y="0"/>
                </a:cxn>
              </a:cxnLst>
              <a:rect l="0" t="0" r="r" b="b"/>
              <a:pathLst>
                <a:path w="98" h="98">
                  <a:moveTo>
                    <a:pt x="49" y="0"/>
                  </a:moveTo>
                  <a:lnTo>
                    <a:pt x="98" y="98"/>
                  </a:lnTo>
                  <a:lnTo>
                    <a:pt x="0" y="9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00FF"/>
            </a:solidFill>
            <a:ln w="15875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60" name="Freeform 316"/>
            <p:cNvSpPr>
              <a:spLocks/>
            </p:cNvSpPr>
            <p:nvPr/>
          </p:nvSpPr>
          <p:spPr bwMode="auto">
            <a:xfrm>
              <a:off x="3319" y="2611"/>
              <a:ext cx="98" cy="98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49" y="0"/>
                </a:cxn>
              </a:cxnLst>
              <a:rect l="0" t="0" r="r" b="b"/>
              <a:pathLst>
                <a:path w="98" h="98">
                  <a:moveTo>
                    <a:pt x="49" y="0"/>
                  </a:moveTo>
                  <a:lnTo>
                    <a:pt x="98" y="98"/>
                  </a:lnTo>
                  <a:lnTo>
                    <a:pt x="0" y="9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00FF"/>
            </a:solidFill>
            <a:ln w="15875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61" name="Freeform 317"/>
            <p:cNvSpPr>
              <a:spLocks/>
            </p:cNvSpPr>
            <p:nvPr/>
          </p:nvSpPr>
          <p:spPr bwMode="auto">
            <a:xfrm>
              <a:off x="2700" y="2827"/>
              <a:ext cx="99" cy="98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99" y="98"/>
                </a:cxn>
                <a:cxn ang="0">
                  <a:pos x="0" y="98"/>
                </a:cxn>
                <a:cxn ang="0">
                  <a:pos x="50" y="0"/>
                </a:cxn>
              </a:cxnLst>
              <a:rect l="0" t="0" r="r" b="b"/>
              <a:pathLst>
                <a:path w="99" h="98">
                  <a:moveTo>
                    <a:pt x="50" y="0"/>
                  </a:moveTo>
                  <a:lnTo>
                    <a:pt x="99" y="98"/>
                  </a:lnTo>
                  <a:lnTo>
                    <a:pt x="0" y="98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00FF"/>
            </a:solidFill>
            <a:ln w="15875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62" name="Freeform 318"/>
            <p:cNvSpPr>
              <a:spLocks/>
            </p:cNvSpPr>
            <p:nvPr/>
          </p:nvSpPr>
          <p:spPr bwMode="auto">
            <a:xfrm>
              <a:off x="777" y="3651"/>
              <a:ext cx="99" cy="98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99" y="98"/>
                </a:cxn>
                <a:cxn ang="0">
                  <a:pos x="0" y="98"/>
                </a:cxn>
                <a:cxn ang="0">
                  <a:pos x="49" y="0"/>
                </a:cxn>
              </a:cxnLst>
              <a:rect l="0" t="0" r="r" b="b"/>
              <a:pathLst>
                <a:path w="99" h="98">
                  <a:moveTo>
                    <a:pt x="49" y="0"/>
                  </a:moveTo>
                  <a:lnTo>
                    <a:pt x="99" y="98"/>
                  </a:lnTo>
                  <a:lnTo>
                    <a:pt x="0" y="9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00FF"/>
            </a:solidFill>
            <a:ln w="15875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63" name="Freeform 319"/>
            <p:cNvSpPr>
              <a:spLocks/>
            </p:cNvSpPr>
            <p:nvPr/>
          </p:nvSpPr>
          <p:spPr bwMode="auto">
            <a:xfrm>
              <a:off x="1611" y="3229"/>
              <a:ext cx="99" cy="98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99" y="98"/>
                </a:cxn>
                <a:cxn ang="0">
                  <a:pos x="0" y="98"/>
                </a:cxn>
                <a:cxn ang="0">
                  <a:pos x="49" y="0"/>
                </a:cxn>
              </a:cxnLst>
              <a:rect l="0" t="0" r="r" b="b"/>
              <a:pathLst>
                <a:path w="99" h="98">
                  <a:moveTo>
                    <a:pt x="49" y="0"/>
                  </a:moveTo>
                  <a:lnTo>
                    <a:pt x="99" y="98"/>
                  </a:lnTo>
                  <a:lnTo>
                    <a:pt x="0" y="9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00FF"/>
            </a:solidFill>
            <a:ln w="15875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64" name="Freeform 320"/>
            <p:cNvSpPr>
              <a:spLocks/>
            </p:cNvSpPr>
            <p:nvPr/>
          </p:nvSpPr>
          <p:spPr bwMode="auto">
            <a:xfrm>
              <a:off x="1239" y="3425"/>
              <a:ext cx="98" cy="98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49" y="0"/>
                </a:cxn>
              </a:cxnLst>
              <a:rect l="0" t="0" r="r" b="b"/>
              <a:pathLst>
                <a:path w="98" h="98">
                  <a:moveTo>
                    <a:pt x="49" y="0"/>
                  </a:moveTo>
                  <a:lnTo>
                    <a:pt x="98" y="98"/>
                  </a:lnTo>
                  <a:lnTo>
                    <a:pt x="0" y="9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00FF"/>
            </a:solidFill>
            <a:ln w="15875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65" name="Freeform 321"/>
            <p:cNvSpPr>
              <a:spLocks/>
            </p:cNvSpPr>
            <p:nvPr/>
          </p:nvSpPr>
          <p:spPr bwMode="auto">
            <a:xfrm>
              <a:off x="1072" y="3631"/>
              <a:ext cx="98" cy="98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49" y="0"/>
                </a:cxn>
              </a:cxnLst>
              <a:rect l="0" t="0" r="r" b="b"/>
              <a:pathLst>
                <a:path w="98" h="98">
                  <a:moveTo>
                    <a:pt x="49" y="0"/>
                  </a:moveTo>
                  <a:lnTo>
                    <a:pt x="98" y="98"/>
                  </a:lnTo>
                  <a:lnTo>
                    <a:pt x="0" y="9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00FF"/>
            </a:solidFill>
            <a:ln w="15875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66" name="Freeform 322"/>
            <p:cNvSpPr>
              <a:spLocks/>
            </p:cNvSpPr>
            <p:nvPr/>
          </p:nvSpPr>
          <p:spPr bwMode="auto">
            <a:xfrm>
              <a:off x="777" y="3661"/>
              <a:ext cx="99" cy="98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99" y="98"/>
                </a:cxn>
                <a:cxn ang="0">
                  <a:pos x="0" y="98"/>
                </a:cxn>
                <a:cxn ang="0">
                  <a:pos x="49" y="0"/>
                </a:cxn>
              </a:cxnLst>
              <a:rect l="0" t="0" r="r" b="b"/>
              <a:pathLst>
                <a:path w="99" h="98">
                  <a:moveTo>
                    <a:pt x="49" y="0"/>
                  </a:moveTo>
                  <a:lnTo>
                    <a:pt x="99" y="98"/>
                  </a:lnTo>
                  <a:lnTo>
                    <a:pt x="0" y="9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00FF"/>
            </a:solidFill>
            <a:ln w="15875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67" name="Freeform 323"/>
            <p:cNvSpPr>
              <a:spLocks/>
            </p:cNvSpPr>
            <p:nvPr/>
          </p:nvSpPr>
          <p:spPr bwMode="auto">
            <a:xfrm>
              <a:off x="1847" y="2905"/>
              <a:ext cx="98" cy="9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98" y="99"/>
                </a:cxn>
                <a:cxn ang="0">
                  <a:pos x="0" y="99"/>
                </a:cxn>
                <a:cxn ang="0">
                  <a:pos x="49" y="0"/>
                </a:cxn>
              </a:cxnLst>
              <a:rect l="0" t="0" r="r" b="b"/>
              <a:pathLst>
                <a:path w="98" h="99">
                  <a:moveTo>
                    <a:pt x="49" y="0"/>
                  </a:moveTo>
                  <a:lnTo>
                    <a:pt x="98" y="99"/>
                  </a:lnTo>
                  <a:lnTo>
                    <a:pt x="0" y="9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00FF"/>
            </a:solidFill>
            <a:ln w="15875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68" name="Freeform 324"/>
            <p:cNvSpPr>
              <a:spLocks/>
            </p:cNvSpPr>
            <p:nvPr/>
          </p:nvSpPr>
          <p:spPr bwMode="auto">
            <a:xfrm>
              <a:off x="1847" y="3053"/>
              <a:ext cx="98" cy="98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49" y="0"/>
                </a:cxn>
              </a:cxnLst>
              <a:rect l="0" t="0" r="r" b="b"/>
              <a:pathLst>
                <a:path w="98" h="98">
                  <a:moveTo>
                    <a:pt x="49" y="0"/>
                  </a:moveTo>
                  <a:lnTo>
                    <a:pt x="98" y="98"/>
                  </a:lnTo>
                  <a:lnTo>
                    <a:pt x="0" y="9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00FF"/>
            </a:solidFill>
            <a:ln w="15875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69" name="Freeform 325"/>
            <p:cNvSpPr>
              <a:spLocks/>
            </p:cNvSpPr>
            <p:nvPr/>
          </p:nvSpPr>
          <p:spPr bwMode="auto">
            <a:xfrm>
              <a:off x="3799" y="1993"/>
              <a:ext cx="98" cy="98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49" y="0"/>
                </a:cxn>
              </a:cxnLst>
              <a:rect l="0" t="0" r="r" b="b"/>
              <a:pathLst>
                <a:path w="98" h="98">
                  <a:moveTo>
                    <a:pt x="49" y="0"/>
                  </a:moveTo>
                  <a:lnTo>
                    <a:pt x="98" y="98"/>
                  </a:lnTo>
                  <a:lnTo>
                    <a:pt x="0" y="9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00FF"/>
            </a:solidFill>
            <a:ln w="15875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70" name="Freeform 326"/>
            <p:cNvSpPr>
              <a:spLocks/>
            </p:cNvSpPr>
            <p:nvPr/>
          </p:nvSpPr>
          <p:spPr bwMode="auto">
            <a:xfrm>
              <a:off x="2308" y="2955"/>
              <a:ext cx="98" cy="98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49" y="0"/>
                </a:cxn>
              </a:cxnLst>
              <a:rect l="0" t="0" r="r" b="b"/>
              <a:pathLst>
                <a:path w="98" h="98">
                  <a:moveTo>
                    <a:pt x="49" y="0"/>
                  </a:moveTo>
                  <a:lnTo>
                    <a:pt x="98" y="98"/>
                  </a:lnTo>
                  <a:lnTo>
                    <a:pt x="0" y="9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00FF"/>
            </a:solidFill>
            <a:ln w="15875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71" name="Freeform 327"/>
            <p:cNvSpPr>
              <a:spLocks/>
            </p:cNvSpPr>
            <p:nvPr/>
          </p:nvSpPr>
          <p:spPr bwMode="auto">
            <a:xfrm>
              <a:off x="5399" y="2121"/>
              <a:ext cx="98" cy="98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49" y="0"/>
                </a:cxn>
              </a:cxnLst>
              <a:rect l="0" t="0" r="r" b="b"/>
              <a:pathLst>
                <a:path w="98" h="98">
                  <a:moveTo>
                    <a:pt x="49" y="0"/>
                  </a:moveTo>
                  <a:lnTo>
                    <a:pt x="98" y="98"/>
                  </a:lnTo>
                  <a:lnTo>
                    <a:pt x="0" y="9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00FF"/>
            </a:solidFill>
            <a:ln w="15875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72" name="Oval 328"/>
            <p:cNvSpPr>
              <a:spLocks noChangeArrowheads="1"/>
            </p:cNvSpPr>
            <p:nvPr/>
          </p:nvSpPr>
          <p:spPr bwMode="auto">
            <a:xfrm>
              <a:off x="1660" y="2670"/>
              <a:ext cx="89" cy="88"/>
            </a:xfrm>
            <a:prstGeom prst="ellipse">
              <a:avLst/>
            </a:prstGeom>
            <a:solidFill>
              <a:srgbClr val="800000"/>
            </a:solidFill>
            <a:ln w="1587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73" name="Oval 329"/>
            <p:cNvSpPr>
              <a:spLocks noChangeArrowheads="1"/>
            </p:cNvSpPr>
            <p:nvPr/>
          </p:nvSpPr>
          <p:spPr bwMode="auto">
            <a:xfrm>
              <a:off x="1317" y="3082"/>
              <a:ext cx="88" cy="88"/>
            </a:xfrm>
            <a:prstGeom prst="ellipse">
              <a:avLst/>
            </a:prstGeom>
            <a:solidFill>
              <a:srgbClr val="800000"/>
            </a:solidFill>
            <a:ln w="1587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74" name="Oval 330"/>
            <p:cNvSpPr>
              <a:spLocks noChangeArrowheads="1"/>
            </p:cNvSpPr>
            <p:nvPr/>
          </p:nvSpPr>
          <p:spPr bwMode="auto">
            <a:xfrm>
              <a:off x="1131" y="3376"/>
              <a:ext cx="88" cy="89"/>
            </a:xfrm>
            <a:prstGeom prst="ellipse">
              <a:avLst/>
            </a:prstGeom>
            <a:solidFill>
              <a:srgbClr val="800000"/>
            </a:solidFill>
            <a:ln w="1587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75" name="Oval 331"/>
            <p:cNvSpPr>
              <a:spLocks noChangeArrowheads="1"/>
            </p:cNvSpPr>
            <p:nvPr/>
          </p:nvSpPr>
          <p:spPr bwMode="auto">
            <a:xfrm>
              <a:off x="3642" y="3249"/>
              <a:ext cx="89" cy="88"/>
            </a:xfrm>
            <a:prstGeom prst="ellipse">
              <a:avLst/>
            </a:prstGeom>
            <a:solidFill>
              <a:srgbClr val="800000"/>
            </a:solidFill>
            <a:ln w="1587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76" name="Oval 332"/>
            <p:cNvSpPr>
              <a:spLocks noChangeArrowheads="1"/>
            </p:cNvSpPr>
            <p:nvPr/>
          </p:nvSpPr>
          <p:spPr bwMode="auto">
            <a:xfrm>
              <a:off x="1935" y="3180"/>
              <a:ext cx="88" cy="88"/>
            </a:xfrm>
            <a:prstGeom prst="ellipse">
              <a:avLst/>
            </a:prstGeom>
            <a:solidFill>
              <a:srgbClr val="800000"/>
            </a:solidFill>
            <a:ln w="1587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77" name="Oval 333"/>
            <p:cNvSpPr>
              <a:spLocks noChangeArrowheads="1"/>
            </p:cNvSpPr>
            <p:nvPr/>
          </p:nvSpPr>
          <p:spPr bwMode="auto">
            <a:xfrm>
              <a:off x="915" y="3553"/>
              <a:ext cx="88" cy="88"/>
            </a:xfrm>
            <a:prstGeom prst="ellipse">
              <a:avLst/>
            </a:prstGeom>
            <a:solidFill>
              <a:srgbClr val="800000"/>
            </a:solidFill>
            <a:ln w="1587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78" name="Oval 334"/>
            <p:cNvSpPr>
              <a:spLocks noChangeArrowheads="1"/>
            </p:cNvSpPr>
            <p:nvPr/>
          </p:nvSpPr>
          <p:spPr bwMode="auto">
            <a:xfrm>
              <a:off x="1072" y="3592"/>
              <a:ext cx="88" cy="88"/>
            </a:xfrm>
            <a:prstGeom prst="ellipse">
              <a:avLst/>
            </a:prstGeom>
            <a:solidFill>
              <a:srgbClr val="800000"/>
            </a:solidFill>
            <a:ln w="1587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79" name="Oval 335"/>
            <p:cNvSpPr>
              <a:spLocks noChangeArrowheads="1"/>
            </p:cNvSpPr>
            <p:nvPr/>
          </p:nvSpPr>
          <p:spPr bwMode="auto">
            <a:xfrm>
              <a:off x="866" y="3651"/>
              <a:ext cx="88" cy="88"/>
            </a:xfrm>
            <a:prstGeom prst="ellipse">
              <a:avLst/>
            </a:prstGeom>
            <a:solidFill>
              <a:srgbClr val="800000"/>
            </a:solidFill>
            <a:ln w="1587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80" name="Oval 336"/>
            <p:cNvSpPr>
              <a:spLocks noChangeArrowheads="1"/>
            </p:cNvSpPr>
            <p:nvPr/>
          </p:nvSpPr>
          <p:spPr bwMode="auto">
            <a:xfrm>
              <a:off x="1052" y="3612"/>
              <a:ext cx="88" cy="88"/>
            </a:xfrm>
            <a:prstGeom prst="ellipse">
              <a:avLst/>
            </a:prstGeom>
            <a:solidFill>
              <a:srgbClr val="800000"/>
            </a:solidFill>
            <a:ln w="1587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81" name="Oval 337"/>
            <p:cNvSpPr>
              <a:spLocks noChangeArrowheads="1"/>
            </p:cNvSpPr>
            <p:nvPr/>
          </p:nvSpPr>
          <p:spPr bwMode="auto">
            <a:xfrm>
              <a:off x="1396" y="3543"/>
              <a:ext cx="88" cy="88"/>
            </a:xfrm>
            <a:prstGeom prst="ellipse">
              <a:avLst/>
            </a:prstGeom>
            <a:solidFill>
              <a:srgbClr val="800000"/>
            </a:solidFill>
            <a:ln w="1587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82" name="Oval 338"/>
            <p:cNvSpPr>
              <a:spLocks noChangeArrowheads="1"/>
            </p:cNvSpPr>
            <p:nvPr/>
          </p:nvSpPr>
          <p:spPr bwMode="auto">
            <a:xfrm>
              <a:off x="1101" y="3573"/>
              <a:ext cx="88" cy="88"/>
            </a:xfrm>
            <a:prstGeom prst="ellipse">
              <a:avLst/>
            </a:prstGeom>
            <a:solidFill>
              <a:srgbClr val="800000"/>
            </a:solidFill>
            <a:ln w="1587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83" name="Oval 339"/>
            <p:cNvSpPr>
              <a:spLocks noChangeArrowheads="1"/>
            </p:cNvSpPr>
            <p:nvPr/>
          </p:nvSpPr>
          <p:spPr bwMode="auto">
            <a:xfrm>
              <a:off x="1641" y="2905"/>
              <a:ext cx="88" cy="89"/>
            </a:xfrm>
            <a:prstGeom prst="ellipse">
              <a:avLst/>
            </a:prstGeom>
            <a:solidFill>
              <a:srgbClr val="800000"/>
            </a:solidFill>
            <a:ln w="1587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84" name="Oval 340"/>
            <p:cNvSpPr>
              <a:spLocks noChangeArrowheads="1"/>
            </p:cNvSpPr>
            <p:nvPr/>
          </p:nvSpPr>
          <p:spPr bwMode="auto">
            <a:xfrm>
              <a:off x="1101" y="3416"/>
              <a:ext cx="88" cy="88"/>
            </a:xfrm>
            <a:prstGeom prst="ellipse">
              <a:avLst/>
            </a:prstGeom>
            <a:solidFill>
              <a:srgbClr val="800000"/>
            </a:solidFill>
            <a:ln w="1587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85" name="Oval 341"/>
            <p:cNvSpPr>
              <a:spLocks noChangeArrowheads="1"/>
            </p:cNvSpPr>
            <p:nvPr/>
          </p:nvSpPr>
          <p:spPr bwMode="auto">
            <a:xfrm>
              <a:off x="807" y="3651"/>
              <a:ext cx="88" cy="88"/>
            </a:xfrm>
            <a:prstGeom prst="ellipse">
              <a:avLst/>
            </a:prstGeom>
            <a:solidFill>
              <a:srgbClr val="800000"/>
            </a:solidFill>
            <a:ln w="1587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86" name="Oval 342"/>
            <p:cNvSpPr>
              <a:spLocks noChangeArrowheads="1"/>
            </p:cNvSpPr>
            <p:nvPr/>
          </p:nvSpPr>
          <p:spPr bwMode="auto">
            <a:xfrm>
              <a:off x="1023" y="3573"/>
              <a:ext cx="88" cy="88"/>
            </a:xfrm>
            <a:prstGeom prst="ellipse">
              <a:avLst/>
            </a:prstGeom>
            <a:solidFill>
              <a:srgbClr val="800000"/>
            </a:solidFill>
            <a:ln w="1587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87" name="Oval 343"/>
            <p:cNvSpPr>
              <a:spLocks noChangeArrowheads="1"/>
            </p:cNvSpPr>
            <p:nvPr/>
          </p:nvSpPr>
          <p:spPr bwMode="auto">
            <a:xfrm>
              <a:off x="866" y="3465"/>
              <a:ext cx="88" cy="88"/>
            </a:xfrm>
            <a:prstGeom prst="ellipse">
              <a:avLst/>
            </a:prstGeom>
            <a:solidFill>
              <a:srgbClr val="800000"/>
            </a:solidFill>
            <a:ln w="1587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88" name="Rectangle 344"/>
            <p:cNvSpPr>
              <a:spLocks noChangeArrowheads="1"/>
            </p:cNvSpPr>
            <p:nvPr/>
          </p:nvSpPr>
          <p:spPr bwMode="auto">
            <a:xfrm>
              <a:off x="1366" y="3249"/>
              <a:ext cx="88" cy="88"/>
            </a:xfrm>
            <a:prstGeom prst="rect">
              <a:avLst/>
            </a:prstGeom>
            <a:solidFill>
              <a:srgbClr val="008000"/>
            </a:solidFill>
            <a:ln w="1587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89" name="Rectangle 345"/>
            <p:cNvSpPr>
              <a:spLocks noChangeArrowheads="1"/>
            </p:cNvSpPr>
            <p:nvPr/>
          </p:nvSpPr>
          <p:spPr bwMode="auto">
            <a:xfrm>
              <a:off x="1641" y="3376"/>
              <a:ext cx="88" cy="89"/>
            </a:xfrm>
            <a:prstGeom prst="rect">
              <a:avLst/>
            </a:prstGeom>
            <a:solidFill>
              <a:srgbClr val="008000"/>
            </a:solidFill>
            <a:ln w="1587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90" name="Rectangle 346"/>
            <p:cNvSpPr>
              <a:spLocks noChangeArrowheads="1"/>
            </p:cNvSpPr>
            <p:nvPr/>
          </p:nvSpPr>
          <p:spPr bwMode="auto">
            <a:xfrm>
              <a:off x="974" y="3573"/>
              <a:ext cx="88" cy="88"/>
            </a:xfrm>
            <a:prstGeom prst="rect">
              <a:avLst/>
            </a:prstGeom>
            <a:solidFill>
              <a:srgbClr val="008000"/>
            </a:solidFill>
            <a:ln w="1587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91" name="Rectangle 347"/>
            <p:cNvSpPr>
              <a:spLocks noChangeArrowheads="1"/>
            </p:cNvSpPr>
            <p:nvPr/>
          </p:nvSpPr>
          <p:spPr bwMode="auto">
            <a:xfrm>
              <a:off x="1239" y="3425"/>
              <a:ext cx="88" cy="89"/>
            </a:xfrm>
            <a:prstGeom prst="rect">
              <a:avLst/>
            </a:prstGeom>
            <a:solidFill>
              <a:srgbClr val="008000"/>
            </a:solidFill>
            <a:ln w="1587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92" name="Rectangle 348"/>
            <p:cNvSpPr>
              <a:spLocks noChangeArrowheads="1"/>
            </p:cNvSpPr>
            <p:nvPr/>
          </p:nvSpPr>
          <p:spPr bwMode="auto">
            <a:xfrm>
              <a:off x="1474" y="3425"/>
              <a:ext cx="88" cy="89"/>
            </a:xfrm>
            <a:prstGeom prst="rect">
              <a:avLst/>
            </a:prstGeom>
            <a:solidFill>
              <a:srgbClr val="008000"/>
            </a:solidFill>
            <a:ln w="1587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93" name="Rectangle 349"/>
            <p:cNvSpPr>
              <a:spLocks noChangeArrowheads="1"/>
            </p:cNvSpPr>
            <p:nvPr/>
          </p:nvSpPr>
          <p:spPr bwMode="auto">
            <a:xfrm>
              <a:off x="1739" y="3357"/>
              <a:ext cx="88" cy="88"/>
            </a:xfrm>
            <a:prstGeom prst="rect">
              <a:avLst/>
            </a:prstGeom>
            <a:solidFill>
              <a:srgbClr val="008000"/>
            </a:solidFill>
            <a:ln w="1587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94" name="Rectangle 350"/>
            <p:cNvSpPr>
              <a:spLocks noChangeArrowheads="1"/>
            </p:cNvSpPr>
            <p:nvPr/>
          </p:nvSpPr>
          <p:spPr bwMode="auto">
            <a:xfrm>
              <a:off x="993" y="3543"/>
              <a:ext cx="89" cy="88"/>
            </a:xfrm>
            <a:prstGeom prst="rect">
              <a:avLst/>
            </a:prstGeom>
            <a:solidFill>
              <a:srgbClr val="008000"/>
            </a:solidFill>
            <a:ln w="1587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95" name="Rectangle 351"/>
            <p:cNvSpPr>
              <a:spLocks noChangeArrowheads="1"/>
            </p:cNvSpPr>
            <p:nvPr/>
          </p:nvSpPr>
          <p:spPr bwMode="auto">
            <a:xfrm>
              <a:off x="1101" y="3612"/>
              <a:ext cx="88" cy="88"/>
            </a:xfrm>
            <a:prstGeom prst="rect">
              <a:avLst/>
            </a:prstGeom>
            <a:solidFill>
              <a:srgbClr val="008000"/>
            </a:solidFill>
            <a:ln w="1587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96" name="Rectangle 352"/>
            <p:cNvSpPr>
              <a:spLocks noChangeArrowheads="1"/>
            </p:cNvSpPr>
            <p:nvPr/>
          </p:nvSpPr>
          <p:spPr bwMode="auto">
            <a:xfrm>
              <a:off x="866" y="3651"/>
              <a:ext cx="88" cy="88"/>
            </a:xfrm>
            <a:prstGeom prst="rect">
              <a:avLst/>
            </a:prstGeom>
            <a:solidFill>
              <a:srgbClr val="008000"/>
            </a:solidFill>
            <a:ln w="1587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97" name="Rectangle 353"/>
            <p:cNvSpPr>
              <a:spLocks noChangeArrowheads="1"/>
            </p:cNvSpPr>
            <p:nvPr/>
          </p:nvSpPr>
          <p:spPr bwMode="auto">
            <a:xfrm>
              <a:off x="2337" y="198"/>
              <a:ext cx="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98" name="Rectangle 354"/>
            <p:cNvSpPr>
              <a:spLocks noChangeArrowheads="1"/>
            </p:cNvSpPr>
            <p:nvPr/>
          </p:nvSpPr>
          <p:spPr bwMode="auto">
            <a:xfrm>
              <a:off x="640" y="3700"/>
              <a:ext cx="7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</a:t>
              </a: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299" name="Rectangle 355"/>
            <p:cNvSpPr>
              <a:spLocks noChangeArrowheads="1"/>
            </p:cNvSpPr>
            <p:nvPr/>
          </p:nvSpPr>
          <p:spPr bwMode="auto">
            <a:xfrm>
              <a:off x="581" y="3337"/>
              <a:ext cx="141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</a:t>
              </a: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300" name="Rectangle 356"/>
            <p:cNvSpPr>
              <a:spLocks noChangeArrowheads="1"/>
            </p:cNvSpPr>
            <p:nvPr/>
          </p:nvSpPr>
          <p:spPr bwMode="auto">
            <a:xfrm>
              <a:off x="581" y="2974"/>
              <a:ext cx="141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40</a:t>
              </a: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301" name="Rectangle 357"/>
            <p:cNvSpPr>
              <a:spLocks noChangeArrowheads="1"/>
            </p:cNvSpPr>
            <p:nvPr/>
          </p:nvSpPr>
          <p:spPr bwMode="auto">
            <a:xfrm>
              <a:off x="581" y="2611"/>
              <a:ext cx="141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60</a:t>
              </a: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302" name="Rectangle 358"/>
            <p:cNvSpPr>
              <a:spLocks noChangeArrowheads="1"/>
            </p:cNvSpPr>
            <p:nvPr/>
          </p:nvSpPr>
          <p:spPr bwMode="auto">
            <a:xfrm>
              <a:off x="581" y="2248"/>
              <a:ext cx="141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80</a:t>
              </a: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303" name="Rectangle 359"/>
            <p:cNvSpPr>
              <a:spLocks noChangeArrowheads="1"/>
            </p:cNvSpPr>
            <p:nvPr/>
          </p:nvSpPr>
          <p:spPr bwMode="auto">
            <a:xfrm>
              <a:off x="522" y="1885"/>
              <a:ext cx="211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100</a:t>
              </a: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304" name="Rectangle 360"/>
            <p:cNvSpPr>
              <a:spLocks noChangeArrowheads="1"/>
            </p:cNvSpPr>
            <p:nvPr/>
          </p:nvSpPr>
          <p:spPr bwMode="auto">
            <a:xfrm>
              <a:off x="522" y="1522"/>
              <a:ext cx="211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120</a:t>
              </a: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305" name="Rectangle 361"/>
            <p:cNvSpPr>
              <a:spLocks noChangeArrowheads="1"/>
            </p:cNvSpPr>
            <p:nvPr/>
          </p:nvSpPr>
          <p:spPr bwMode="auto">
            <a:xfrm>
              <a:off x="522" y="1159"/>
              <a:ext cx="211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140</a:t>
              </a: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306" name="Rectangle 362"/>
            <p:cNvSpPr>
              <a:spLocks noChangeArrowheads="1"/>
            </p:cNvSpPr>
            <p:nvPr/>
          </p:nvSpPr>
          <p:spPr bwMode="auto">
            <a:xfrm>
              <a:off x="522" y="796"/>
              <a:ext cx="211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160</a:t>
              </a: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307" name="Rectangle 363"/>
            <p:cNvSpPr>
              <a:spLocks noChangeArrowheads="1"/>
            </p:cNvSpPr>
            <p:nvPr/>
          </p:nvSpPr>
          <p:spPr bwMode="auto">
            <a:xfrm>
              <a:off x="522" y="433"/>
              <a:ext cx="211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180</a:t>
              </a: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308" name="Rectangle 364"/>
            <p:cNvSpPr>
              <a:spLocks noChangeArrowheads="1"/>
            </p:cNvSpPr>
            <p:nvPr/>
          </p:nvSpPr>
          <p:spPr bwMode="auto">
            <a:xfrm>
              <a:off x="748" y="3857"/>
              <a:ext cx="7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</a:t>
              </a: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309" name="Rectangle 365"/>
            <p:cNvSpPr>
              <a:spLocks noChangeArrowheads="1"/>
            </p:cNvSpPr>
            <p:nvPr/>
          </p:nvSpPr>
          <p:spPr bwMode="auto">
            <a:xfrm>
              <a:off x="1248" y="3857"/>
              <a:ext cx="141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</a:t>
              </a: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310" name="Rectangle 366"/>
            <p:cNvSpPr>
              <a:spLocks noChangeArrowheads="1"/>
            </p:cNvSpPr>
            <p:nvPr/>
          </p:nvSpPr>
          <p:spPr bwMode="auto">
            <a:xfrm>
              <a:off x="1788" y="3857"/>
              <a:ext cx="141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40</a:t>
              </a: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311" name="Rectangle 367"/>
            <p:cNvSpPr>
              <a:spLocks noChangeArrowheads="1"/>
            </p:cNvSpPr>
            <p:nvPr/>
          </p:nvSpPr>
          <p:spPr bwMode="auto">
            <a:xfrm>
              <a:off x="2318" y="3857"/>
              <a:ext cx="141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60</a:t>
              </a: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312" name="Rectangle 368"/>
            <p:cNvSpPr>
              <a:spLocks noChangeArrowheads="1"/>
            </p:cNvSpPr>
            <p:nvPr/>
          </p:nvSpPr>
          <p:spPr bwMode="auto">
            <a:xfrm>
              <a:off x="2857" y="3857"/>
              <a:ext cx="141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80</a:t>
              </a: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313" name="Rectangle 369"/>
            <p:cNvSpPr>
              <a:spLocks noChangeArrowheads="1"/>
            </p:cNvSpPr>
            <p:nvPr/>
          </p:nvSpPr>
          <p:spPr bwMode="auto">
            <a:xfrm>
              <a:off x="3358" y="3857"/>
              <a:ext cx="211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100</a:t>
              </a: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314" name="Rectangle 370"/>
            <p:cNvSpPr>
              <a:spLocks noChangeArrowheads="1"/>
            </p:cNvSpPr>
            <p:nvPr/>
          </p:nvSpPr>
          <p:spPr bwMode="auto">
            <a:xfrm>
              <a:off x="3897" y="3857"/>
              <a:ext cx="211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120</a:t>
              </a: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315" name="Rectangle 371"/>
            <p:cNvSpPr>
              <a:spLocks noChangeArrowheads="1"/>
            </p:cNvSpPr>
            <p:nvPr/>
          </p:nvSpPr>
          <p:spPr bwMode="auto">
            <a:xfrm>
              <a:off x="4427" y="3857"/>
              <a:ext cx="211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140</a:t>
              </a: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316" name="Rectangle 372"/>
            <p:cNvSpPr>
              <a:spLocks noChangeArrowheads="1"/>
            </p:cNvSpPr>
            <p:nvPr/>
          </p:nvSpPr>
          <p:spPr bwMode="auto">
            <a:xfrm>
              <a:off x="4967" y="3857"/>
              <a:ext cx="211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160</a:t>
              </a: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317" name="Rectangle 373"/>
            <p:cNvSpPr>
              <a:spLocks noChangeArrowheads="1"/>
            </p:cNvSpPr>
            <p:nvPr/>
          </p:nvSpPr>
          <p:spPr bwMode="auto">
            <a:xfrm>
              <a:off x="5497" y="3857"/>
              <a:ext cx="211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180</a:t>
              </a: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318" name="Rectangle 374"/>
            <p:cNvSpPr>
              <a:spLocks noChangeArrowheads="1"/>
            </p:cNvSpPr>
            <p:nvPr/>
          </p:nvSpPr>
          <p:spPr bwMode="auto">
            <a:xfrm>
              <a:off x="2877" y="4063"/>
              <a:ext cx="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319" name="Rectangle 375"/>
            <p:cNvSpPr>
              <a:spLocks noChangeArrowheads="1"/>
            </p:cNvSpPr>
            <p:nvPr/>
          </p:nvSpPr>
          <p:spPr bwMode="auto">
            <a:xfrm rot="16200000">
              <a:off x="460" y="2234"/>
              <a:ext cx="0" cy="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320" name="Rectangle 376"/>
            <p:cNvSpPr>
              <a:spLocks noChangeArrowheads="1"/>
            </p:cNvSpPr>
            <p:nvPr/>
          </p:nvSpPr>
          <p:spPr bwMode="auto">
            <a:xfrm>
              <a:off x="5673" y="365"/>
              <a:ext cx="628" cy="1501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321" name="Freeform 377"/>
            <p:cNvSpPr>
              <a:spLocks/>
            </p:cNvSpPr>
            <p:nvPr/>
          </p:nvSpPr>
          <p:spPr bwMode="auto">
            <a:xfrm>
              <a:off x="5703" y="433"/>
              <a:ext cx="98" cy="9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98" y="50"/>
                </a:cxn>
                <a:cxn ang="0">
                  <a:pos x="49" y="99"/>
                </a:cxn>
                <a:cxn ang="0">
                  <a:pos x="0" y="50"/>
                </a:cxn>
                <a:cxn ang="0">
                  <a:pos x="49" y="0"/>
                </a:cxn>
              </a:cxnLst>
              <a:rect l="0" t="0" r="r" b="b"/>
              <a:pathLst>
                <a:path w="98" h="99">
                  <a:moveTo>
                    <a:pt x="49" y="0"/>
                  </a:moveTo>
                  <a:lnTo>
                    <a:pt x="98" y="50"/>
                  </a:lnTo>
                  <a:lnTo>
                    <a:pt x="49" y="99"/>
                  </a:lnTo>
                  <a:lnTo>
                    <a:pt x="0" y="5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80"/>
            </a:solidFill>
            <a:ln w="1587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322" name="Rectangle 378"/>
            <p:cNvSpPr>
              <a:spLocks noChangeArrowheads="1"/>
            </p:cNvSpPr>
            <p:nvPr/>
          </p:nvSpPr>
          <p:spPr bwMode="auto">
            <a:xfrm>
              <a:off x="5840" y="384"/>
              <a:ext cx="40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2001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323" name="Rectangle 379"/>
            <p:cNvSpPr>
              <a:spLocks noChangeArrowheads="1"/>
            </p:cNvSpPr>
            <p:nvPr/>
          </p:nvSpPr>
          <p:spPr bwMode="auto">
            <a:xfrm>
              <a:off x="5703" y="728"/>
              <a:ext cx="88" cy="88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324" name="Rectangle 380"/>
            <p:cNvSpPr>
              <a:spLocks noChangeArrowheads="1"/>
            </p:cNvSpPr>
            <p:nvPr/>
          </p:nvSpPr>
          <p:spPr bwMode="auto">
            <a:xfrm>
              <a:off x="5840" y="679"/>
              <a:ext cx="40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2002</a:t>
              </a: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325" name="Freeform 381"/>
            <p:cNvSpPr>
              <a:spLocks/>
            </p:cNvSpPr>
            <p:nvPr/>
          </p:nvSpPr>
          <p:spPr bwMode="auto">
            <a:xfrm>
              <a:off x="5703" y="1022"/>
              <a:ext cx="98" cy="98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49" y="0"/>
                </a:cxn>
              </a:cxnLst>
              <a:rect l="0" t="0" r="r" b="b"/>
              <a:pathLst>
                <a:path w="98" h="98">
                  <a:moveTo>
                    <a:pt x="49" y="0"/>
                  </a:moveTo>
                  <a:lnTo>
                    <a:pt x="98" y="98"/>
                  </a:lnTo>
                  <a:lnTo>
                    <a:pt x="0" y="9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00FF"/>
            </a:solidFill>
            <a:ln w="15875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326" name="Rectangle 382"/>
            <p:cNvSpPr>
              <a:spLocks noChangeArrowheads="1"/>
            </p:cNvSpPr>
            <p:nvPr/>
          </p:nvSpPr>
          <p:spPr bwMode="auto">
            <a:xfrm>
              <a:off x="5840" y="973"/>
              <a:ext cx="40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2003</a:t>
              </a: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327" name="Oval 383"/>
            <p:cNvSpPr>
              <a:spLocks noChangeArrowheads="1"/>
            </p:cNvSpPr>
            <p:nvPr/>
          </p:nvSpPr>
          <p:spPr bwMode="auto">
            <a:xfrm>
              <a:off x="5703" y="1326"/>
              <a:ext cx="88" cy="88"/>
            </a:xfrm>
            <a:prstGeom prst="ellipse">
              <a:avLst/>
            </a:prstGeom>
            <a:solidFill>
              <a:srgbClr val="800000"/>
            </a:solidFill>
            <a:ln w="1587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328" name="Rectangle 384"/>
            <p:cNvSpPr>
              <a:spLocks noChangeArrowheads="1"/>
            </p:cNvSpPr>
            <p:nvPr/>
          </p:nvSpPr>
          <p:spPr bwMode="auto">
            <a:xfrm>
              <a:off x="5840" y="1277"/>
              <a:ext cx="40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2004</a:t>
              </a: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329" name="Rectangle 385"/>
            <p:cNvSpPr>
              <a:spLocks noChangeArrowheads="1"/>
            </p:cNvSpPr>
            <p:nvPr/>
          </p:nvSpPr>
          <p:spPr bwMode="auto">
            <a:xfrm>
              <a:off x="5703" y="1620"/>
              <a:ext cx="88" cy="89"/>
            </a:xfrm>
            <a:prstGeom prst="rect">
              <a:avLst/>
            </a:prstGeom>
            <a:solidFill>
              <a:srgbClr val="008000"/>
            </a:solidFill>
            <a:ln w="1587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330" name="Rectangle 386"/>
            <p:cNvSpPr>
              <a:spLocks noChangeArrowheads="1"/>
            </p:cNvSpPr>
            <p:nvPr/>
          </p:nvSpPr>
          <p:spPr bwMode="auto">
            <a:xfrm>
              <a:off x="5840" y="1571"/>
              <a:ext cx="40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2005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331" name="Line 387"/>
            <p:cNvSpPr>
              <a:spLocks noChangeShapeType="1"/>
            </p:cNvSpPr>
            <p:nvPr/>
          </p:nvSpPr>
          <p:spPr bwMode="auto">
            <a:xfrm flipV="1">
              <a:off x="763" y="507"/>
              <a:ext cx="4827" cy="3257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11333" name="Text Box 389"/>
          <p:cNvSpPr txBox="1">
            <a:spLocks noChangeArrowheads="1"/>
          </p:cNvSpPr>
          <p:nvPr/>
        </p:nvSpPr>
        <p:spPr bwMode="auto">
          <a:xfrm>
            <a:off x="3848937" y="6089081"/>
            <a:ext cx="147697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Census</a:t>
            </a:r>
          </a:p>
        </p:txBody>
      </p:sp>
      <p:sp>
        <p:nvSpPr>
          <p:cNvPr id="211334" name="Text Box 390"/>
          <p:cNvSpPr txBox="1">
            <a:spLocks noChangeArrowheads="1"/>
          </p:cNvSpPr>
          <p:nvPr/>
        </p:nvSpPr>
        <p:spPr bwMode="auto">
          <a:xfrm rot="16200000">
            <a:off x="-2003950" y="1765627"/>
            <a:ext cx="49688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Aerial Count</a:t>
            </a:r>
          </a:p>
        </p:txBody>
      </p:sp>
      <p:sp>
        <p:nvSpPr>
          <p:cNvPr id="211335" name="Text Box 391"/>
          <p:cNvSpPr txBox="1">
            <a:spLocks noChangeArrowheads="1"/>
          </p:cNvSpPr>
          <p:nvPr/>
        </p:nvSpPr>
        <p:spPr bwMode="auto">
          <a:xfrm>
            <a:off x="1984046" y="1817688"/>
            <a:ext cx="23407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Commission</a:t>
            </a:r>
          </a:p>
        </p:txBody>
      </p:sp>
      <p:sp>
        <p:nvSpPr>
          <p:cNvPr id="211336" name="Text Box 392"/>
          <p:cNvSpPr txBox="1">
            <a:spLocks noChangeArrowheads="1"/>
          </p:cNvSpPr>
          <p:nvPr/>
        </p:nvSpPr>
        <p:spPr bwMode="auto">
          <a:xfrm>
            <a:off x="5588000" y="4648201"/>
            <a:ext cx="18213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Omission</a:t>
            </a:r>
          </a:p>
        </p:txBody>
      </p:sp>
    </p:spTree>
    <p:extLst>
      <p:ext uri="{BB962C8B-B14F-4D97-AF65-F5344CB8AC3E}">
        <p14:creationId xmlns:p14="http://schemas.microsoft.com/office/powerpoint/2010/main" val="355009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3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Year_NetError_10.jpe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l="10600" t="13063" r="6493" b="13471"/>
          <a:stretch/>
        </p:blipFill>
        <p:spPr>
          <a:xfrm>
            <a:off x="447850" y="0"/>
            <a:ext cx="8751220" cy="6624967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9" name="Straight Connector 18"/>
          <p:cNvCxnSpPr>
            <a:cxnSpLocks/>
          </p:cNvCxnSpPr>
          <p:nvPr/>
        </p:nvCxnSpPr>
        <p:spPr>
          <a:xfrm>
            <a:off x="573946" y="4698254"/>
            <a:ext cx="8712667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A02FCF3-F08B-4718-BDBE-AB5946D4710A}"/>
              </a:ext>
            </a:extLst>
          </p:cNvPr>
          <p:cNvSpPr txBox="1"/>
          <p:nvPr/>
        </p:nvSpPr>
        <p:spPr>
          <a:xfrm>
            <a:off x="6859345" y="6187511"/>
            <a:ext cx="2427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Grand mean = -0.10553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9FD57E-933F-4768-9CC0-E5494A871CEF}"/>
              </a:ext>
            </a:extLst>
          </p:cNvPr>
          <p:cNvCxnSpPr>
            <a:cxnSpLocks/>
          </p:cNvCxnSpPr>
          <p:nvPr/>
        </p:nvCxnSpPr>
        <p:spPr>
          <a:xfrm>
            <a:off x="573946" y="4444346"/>
            <a:ext cx="8625124" cy="0"/>
          </a:xfrm>
          <a:prstGeom prst="line">
            <a:avLst/>
          </a:prstGeom>
          <a:ln w="28575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1CA43A7-5422-46B4-8397-10F5A8D92C15}"/>
              </a:ext>
            </a:extLst>
          </p:cNvPr>
          <p:cNvSpPr txBox="1"/>
          <p:nvPr/>
        </p:nvSpPr>
        <p:spPr>
          <a:xfrm rot="16200000">
            <a:off x="-485417" y="3013141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3080D"/>
                </a:solidFill>
                <a:latin typeface="Arial" pitchFamily="34" charset="0"/>
                <a:cs typeface="Arial" pitchFamily="34" charset="0"/>
              </a:rPr>
              <a:t>Net Error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5F6DF6-13AF-4402-BA43-3DB0CF277C94}"/>
              </a:ext>
            </a:extLst>
          </p:cNvPr>
          <p:cNvSpPr txBox="1"/>
          <p:nvPr/>
        </p:nvSpPr>
        <p:spPr>
          <a:xfrm rot="16200000">
            <a:off x="12763" y="5386414"/>
            <a:ext cx="78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-0.5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ED3EB4-487F-473C-B2A8-93A4E7DA865F}"/>
              </a:ext>
            </a:extLst>
          </p:cNvPr>
          <p:cNvSpPr txBox="1"/>
          <p:nvPr/>
        </p:nvSpPr>
        <p:spPr>
          <a:xfrm rot="16200000">
            <a:off x="254544" y="1866447"/>
            <a:ext cx="29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F1D0DB-4ED7-4B24-8DDE-222621879E2D}"/>
              </a:ext>
            </a:extLst>
          </p:cNvPr>
          <p:cNvSpPr txBox="1"/>
          <p:nvPr/>
        </p:nvSpPr>
        <p:spPr>
          <a:xfrm rot="16200000">
            <a:off x="145080" y="3013141"/>
            <a:ext cx="51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0.5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FB87F0-2664-4496-A5A7-0D2BCAD1487E}"/>
              </a:ext>
            </a:extLst>
          </p:cNvPr>
          <p:cNvSpPr txBox="1"/>
          <p:nvPr/>
        </p:nvSpPr>
        <p:spPr>
          <a:xfrm rot="16200000">
            <a:off x="234838" y="4259680"/>
            <a:ext cx="29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2C0912-03E1-40C6-BA49-C0B6C16B3AB9}"/>
              </a:ext>
            </a:extLst>
          </p:cNvPr>
          <p:cNvSpPr txBox="1"/>
          <p:nvPr/>
        </p:nvSpPr>
        <p:spPr>
          <a:xfrm rot="16200000">
            <a:off x="156369" y="612404"/>
            <a:ext cx="58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1.5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70AF91-74D3-4DE4-B40B-9DD5882AFA75}"/>
              </a:ext>
            </a:extLst>
          </p:cNvPr>
          <p:cNvSpPr txBox="1"/>
          <p:nvPr/>
        </p:nvSpPr>
        <p:spPr>
          <a:xfrm>
            <a:off x="1366818" y="6537490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B3583F-112C-4B50-8B1B-4B22A3B121AC}"/>
              </a:ext>
            </a:extLst>
          </p:cNvPr>
          <p:cNvSpPr txBox="1"/>
          <p:nvPr/>
        </p:nvSpPr>
        <p:spPr>
          <a:xfrm>
            <a:off x="2959135" y="6550738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3E5874-A52C-487F-9430-CD7E986546F3}"/>
              </a:ext>
            </a:extLst>
          </p:cNvPr>
          <p:cNvSpPr txBox="1"/>
          <p:nvPr/>
        </p:nvSpPr>
        <p:spPr>
          <a:xfrm>
            <a:off x="4514946" y="6561593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27C48-7F74-40F9-BCA2-8D4B38AB7676}"/>
              </a:ext>
            </a:extLst>
          </p:cNvPr>
          <p:cNvSpPr txBox="1"/>
          <p:nvPr/>
        </p:nvSpPr>
        <p:spPr>
          <a:xfrm>
            <a:off x="6134843" y="6550738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7AB29-84BD-4675-8567-741CE67F5A5F}"/>
              </a:ext>
            </a:extLst>
          </p:cNvPr>
          <p:cNvSpPr txBox="1"/>
          <p:nvPr/>
        </p:nvSpPr>
        <p:spPr>
          <a:xfrm>
            <a:off x="7777182" y="6550738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858D5E-DC7F-402C-A7FC-DD2741E318C0}"/>
              </a:ext>
            </a:extLst>
          </p:cNvPr>
          <p:cNvSpPr txBox="1"/>
          <p:nvPr/>
        </p:nvSpPr>
        <p:spPr>
          <a:xfrm>
            <a:off x="701109" y="152521"/>
            <a:ext cx="7831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Temporal Variation</a:t>
            </a:r>
          </a:p>
          <a:p>
            <a:pPr algn="ctr"/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Error by Year</a:t>
            </a:r>
          </a:p>
        </p:txBody>
      </p:sp>
    </p:spTree>
    <p:extLst>
      <p:ext uri="{BB962C8B-B14F-4D97-AF65-F5344CB8AC3E}">
        <p14:creationId xmlns:p14="http://schemas.microsoft.com/office/powerpoint/2010/main" val="149120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Reach_RelativeNetError_13.jpe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l="10338" t="13066" r="7359" b="12955"/>
          <a:stretch/>
        </p:blipFill>
        <p:spPr>
          <a:xfrm>
            <a:off x="536750" y="-6834"/>
            <a:ext cx="8571912" cy="6297373"/>
          </a:xfrm>
          <a:prstGeom prst="rect">
            <a:avLst/>
          </a:prstGeom>
        </p:spPr>
      </p:pic>
      <p:cxnSp>
        <p:nvCxnSpPr>
          <p:cNvPr id="44" name="Straight Connector 43"/>
          <p:cNvCxnSpPr>
            <a:cxnSpLocks/>
          </p:cNvCxnSpPr>
          <p:nvPr/>
        </p:nvCxnSpPr>
        <p:spPr>
          <a:xfrm>
            <a:off x="651551" y="4439922"/>
            <a:ext cx="8724677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475387" y="5763932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Grand mean = -0.10553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604E38-EBD2-4092-A348-DBCEC8AD83CF}"/>
              </a:ext>
            </a:extLst>
          </p:cNvPr>
          <p:cNvSpPr txBox="1"/>
          <p:nvPr/>
        </p:nvSpPr>
        <p:spPr>
          <a:xfrm rot="19260000">
            <a:off x="772853" y="6377330"/>
            <a:ext cx="782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Beaver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E08321-9C71-44BF-9E69-503D2543A265}"/>
              </a:ext>
            </a:extLst>
          </p:cNvPr>
          <p:cNvSpPr txBox="1"/>
          <p:nvPr/>
        </p:nvSpPr>
        <p:spPr>
          <a:xfrm rot="19260000">
            <a:off x="1290936" y="642664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Big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8CE1C8-4606-47C1-B769-C393DDD1CD8C}"/>
              </a:ext>
            </a:extLst>
          </p:cNvPr>
          <p:cNvSpPr txBox="1"/>
          <p:nvPr/>
        </p:nvSpPr>
        <p:spPr>
          <a:xfrm rot="19260000">
            <a:off x="1735864" y="6426643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Big 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7385EB-78CE-456F-9339-4994305DC838}"/>
              </a:ext>
            </a:extLst>
          </p:cNvPr>
          <p:cNvSpPr txBox="1"/>
          <p:nvPr/>
        </p:nvSpPr>
        <p:spPr>
          <a:xfrm rot="19260000">
            <a:off x="2180997" y="6426645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Big 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072F77-ADAF-4532-A41C-E6813BBD9593}"/>
              </a:ext>
            </a:extLst>
          </p:cNvPr>
          <p:cNvSpPr txBox="1"/>
          <p:nvPr/>
        </p:nvSpPr>
        <p:spPr>
          <a:xfrm rot="19260000">
            <a:off x="2565869" y="6416441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Big 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32AA78-7575-4EB1-9CAE-D459C86A0D87}"/>
              </a:ext>
            </a:extLst>
          </p:cNvPr>
          <p:cNvSpPr txBox="1"/>
          <p:nvPr/>
        </p:nvSpPr>
        <p:spPr>
          <a:xfrm rot="19260000">
            <a:off x="2730830" y="6416443"/>
            <a:ext cx="1030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B-Valley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0D1C65-A05F-4AA1-96B1-D5B4C03B5891}"/>
              </a:ext>
            </a:extLst>
          </p:cNvPr>
          <p:cNvSpPr txBox="1"/>
          <p:nvPr/>
        </p:nvSpPr>
        <p:spPr>
          <a:xfrm rot="19260000">
            <a:off x="3211965" y="6401236"/>
            <a:ext cx="1030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B-Valley 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929851-2F78-48A8-9CC8-4126A04E052C}"/>
              </a:ext>
            </a:extLst>
          </p:cNvPr>
          <p:cNvSpPr txBox="1"/>
          <p:nvPr/>
        </p:nvSpPr>
        <p:spPr>
          <a:xfrm rot="19260000">
            <a:off x="3767805" y="6389951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Camas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E8AE128-F207-48FC-9B1E-A2065C3FB525}"/>
              </a:ext>
            </a:extLst>
          </p:cNvPr>
          <p:cNvSpPr txBox="1"/>
          <p:nvPr/>
        </p:nvSpPr>
        <p:spPr>
          <a:xfrm rot="19260000">
            <a:off x="4251545" y="6426646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Camas 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577CA4C-A289-4610-8C75-5E1928E362AB}"/>
              </a:ext>
            </a:extLst>
          </p:cNvPr>
          <p:cNvSpPr txBox="1"/>
          <p:nvPr/>
        </p:nvSpPr>
        <p:spPr>
          <a:xfrm rot="19260000">
            <a:off x="5456402" y="6371398"/>
            <a:ext cx="603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Elk 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C207A69-77C6-4153-B467-49BECD880948}"/>
              </a:ext>
            </a:extLst>
          </p:cNvPr>
          <p:cNvSpPr txBox="1"/>
          <p:nvPr/>
        </p:nvSpPr>
        <p:spPr>
          <a:xfrm rot="19260000">
            <a:off x="5873657" y="6358054"/>
            <a:ext cx="603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Elk 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9CEC8FF-F419-44D2-9139-AAD96AC089FA}"/>
              </a:ext>
            </a:extLst>
          </p:cNvPr>
          <p:cNvSpPr txBox="1"/>
          <p:nvPr/>
        </p:nvSpPr>
        <p:spPr>
          <a:xfrm rot="19260000">
            <a:off x="6184785" y="6391114"/>
            <a:ext cx="769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Loon 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BCC4F0-1377-425A-B937-9A90EFEB0121}"/>
              </a:ext>
            </a:extLst>
          </p:cNvPr>
          <p:cNvSpPr txBox="1"/>
          <p:nvPr/>
        </p:nvSpPr>
        <p:spPr>
          <a:xfrm rot="19260000">
            <a:off x="6662803" y="6407708"/>
            <a:ext cx="769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Loon 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7B759B6-EDD5-41FF-B0E6-C589134FB34A}"/>
              </a:ext>
            </a:extLst>
          </p:cNvPr>
          <p:cNvSpPr txBox="1"/>
          <p:nvPr/>
        </p:nvSpPr>
        <p:spPr>
          <a:xfrm rot="19260000">
            <a:off x="7102188" y="6401239"/>
            <a:ext cx="769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Loon 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AAD4158-6AFC-4D9B-8BAE-632DA63DFAB0}"/>
              </a:ext>
            </a:extLst>
          </p:cNvPr>
          <p:cNvSpPr txBox="1"/>
          <p:nvPr/>
        </p:nvSpPr>
        <p:spPr>
          <a:xfrm rot="19260000">
            <a:off x="4746036" y="6426646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Camas 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540BC16-FFC5-49CB-8FCE-4423229A0E8E}"/>
              </a:ext>
            </a:extLst>
          </p:cNvPr>
          <p:cNvSpPr txBox="1"/>
          <p:nvPr/>
        </p:nvSpPr>
        <p:spPr>
          <a:xfrm rot="19260000">
            <a:off x="7554922" y="6389952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Marsh 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BEE5F36-0E7A-4FBB-88C4-FBA11EED5DFB}"/>
              </a:ext>
            </a:extLst>
          </p:cNvPr>
          <p:cNvSpPr txBox="1"/>
          <p:nvPr/>
        </p:nvSpPr>
        <p:spPr>
          <a:xfrm rot="19260000">
            <a:off x="8114592" y="6389953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latin typeface="Arial" pitchFamily="34" charset="0"/>
                <a:cs typeface="Arial" pitchFamily="34" charset="0"/>
              </a:rPr>
              <a:t>Sulph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101B43A-A557-4939-AA38-A911706F7DB2}"/>
              </a:ext>
            </a:extLst>
          </p:cNvPr>
          <p:cNvSpPr txBox="1"/>
          <p:nvPr/>
        </p:nvSpPr>
        <p:spPr>
          <a:xfrm rot="16200000">
            <a:off x="41791" y="5067105"/>
            <a:ext cx="78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-0.5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C61B9E6-DCBF-4BB9-987A-3AC62BFE52C5}"/>
              </a:ext>
            </a:extLst>
          </p:cNvPr>
          <p:cNvSpPr txBox="1"/>
          <p:nvPr/>
        </p:nvSpPr>
        <p:spPr>
          <a:xfrm rot="16200000">
            <a:off x="283572" y="1777221"/>
            <a:ext cx="29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D82F10-A257-481F-99F3-DC69AEB73885}"/>
              </a:ext>
            </a:extLst>
          </p:cNvPr>
          <p:cNvSpPr txBox="1"/>
          <p:nvPr/>
        </p:nvSpPr>
        <p:spPr>
          <a:xfrm rot="16200000">
            <a:off x="180854" y="2882885"/>
            <a:ext cx="51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0.5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0382E3-1B8B-4B1F-8006-EE8BDC86775F}"/>
              </a:ext>
            </a:extLst>
          </p:cNvPr>
          <p:cNvSpPr txBox="1"/>
          <p:nvPr/>
        </p:nvSpPr>
        <p:spPr>
          <a:xfrm rot="16200000">
            <a:off x="278836" y="4026838"/>
            <a:ext cx="29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2997BC7-2BC2-4A43-B625-2E9390495250}"/>
              </a:ext>
            </a:extLst>
          </p:cNvPr>
          <p:cNvSpPr txBox="1"/>
          <p:nvPr/>
        </p:nvSpPr>
        <p:spPr>
          <a:xfrm rot="16200000">
            <a:off x="141625" y="553788"/>
            <a:ext cx="58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1.5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29C848-E0FF-45A2-BD06-10D12115712F}"/>
              </a:ext>
            </a:extLst>
          </p:cNvPr>
          <p:cNvSpPr txBox="1"/>
          <p:nvPr/>
        </p:nvSpPr>
        <p:spPr>
          <a:xfrm rot="16200000">
            <a:off x="-485417" y="3013141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3080D"/>
                </a:solidFill>
                <a:latin typeface="Arial" pitchFamily="34" charset="0"/>
                <a:cs typeface="Arial" pitchFamily="34" charset="0"/>
              </a:rPr>
              <a:t>Net Error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D4A41B-EFC9-40A6-9634-29E3759504D8}"/>
              </a:ext>
            </a:extLst>
          </p:cNvPr>
          <p:cNvSpPr txBox="1"/>
          <p:nvPr/>
        </p:nvSpPr>
        <p:spPr>
          <a:xfrm>
            <a:off x="701109" y="152521"/>
            <a:ext cx="7831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 Variation</a:t>
            </a:r>
          </a:p>
          <a:p>
            <a:pPr algn="ctr"/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Error by Site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D53EA0F-1544-46F5-8E55-BDF9C5332CE0}"/>
              </a:ext>
            </a:extLst>
          </p:cNvPr>
          <p:cNvCxnSpPr>
            <a:cxnSpLocks/>
          </p:cNvCxnSpPr>
          <p:nvPr/>
        </p:nvCxnSpPr>
        <p:spPr>
          <a:xfrm>
            <a:off x="651551" y="4197603"/>
            <a:ext cx="8625124" cy="0"/>
          </a:xfrm>
          <a:prstGeom prst="line">
            <a:avLst/>
          </a:prstGeom>
          <a:ln w="28575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24FA44-67F7-41AF-8D42-0E07F44117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333" t="7500" b="4445"/>
          <a:stretch/>
        </p:blipFill>
        <p:spPr>
          <a:xfrm>
            <a:off x="1428750" y="59113"/>
            <a:ext cx="6819900" cy="65512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6175CF-DF6D-4AE7-9919-7571E3A335E0}"/>
              </a:ext>
            </a:extLst>
          </p:cNvPr>
          <p:cNvSpPr txBox="1"/>
          <p:nvPr/>
        </p:nvSpPr>
        <p:spPr>
          <a:xfrm rot="16200000">
            <a:off x="-1652697" y="3012788"/>
            <a:ext cx="4576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itchFamily="34" charset="0"/>
                <a:cs typeface="Arial" pitchFamily="34" charset="0"/>
              </a:rPr>
              <a:t>Fraction of True Count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605216-3CB8-44EB-B901-79D99B9363E5}"/>
              </a:ext>
            </a:extLst>
          </p:cNvPr>
          <p:cNvSpPr txBox="1"/>
          <p:nvPr/>
        </p:nvSpPr>
        <p:spPr>
          <a:xfrm>
            <a:off x="4077367" y="6507783"/>
            <a:ext cx="1824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Redd Density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7EAEF4-30F4-4E97-8B6A-FD9D184E296D}"/>
              </a:ext>
            </a:extLst>
          </p:cNvPr>
          <p:cNvCxnSpPr>
            <a:cxnSpLocks/>
          </p:cNvCxnSpPr>
          <p:nvPr/>
        </p:nvCxnSpPr>
        <p:spPr>
          <a:xfrm>
            <a:off x="1489159" y="260978"/>
            <a:ext cx="6609812" cy="0"/>
          </a:xfrm>
          <a:prstGeom prst="line">
            <a:avLst/>
          </a:prstGeom>
          <a:ln w="28575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3FB55F5-9412-48D3-A0A9-A4B8ACD3435B}"/>
              </a:ext>
            </a:extLst>
          </p:cNvPr>
          <p:cNvSpPr txBox="1"/>
          <p:nvPr/>
        </p:nvSpPr>
        <p:spPr>
          <a:xfrm rot="16200000" flipH="1">
            <a:off x="1014391" y="6096511"/>
            <a:ext cx="600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0.7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3081C0-CD2F-4B36-8E65-05E16B6FA4A7}"/>
              </a:ext>
            </a:extLst>
          </p:cNvPr>
          <p:cNvSpPr txBox="1"/>
          <p:nvPr/>
        </p:nvSpPr>
        <p:spPr>
          <a:xfrm rot="16200000" flipH="1">
            <a:off x="1014391" y="4073931"/>
            <a:ext cx="600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0.8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1F72D5-72C6-4C28-A883-AD5D4F9C4058}"/>
              </a:ext>
            </a:extLst>
          </p:cNvPr>
          <p:cNvSpPr txBox="1"/>
          <p:nvPr/>
        </p:nvSpPr>
        <p:spPr>
          <a:xfrm rot="16200000" flipH="1">
            <a:off x="1014391" y="2056669"/>
            <a:ext cx="600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0.9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19BEF6-B607-481E-AA71-28AD2872FD52}"/>
              </a:ext>
            </a:extLst>
          </p:cNvPr>
          <p:cNvSpPr txBox="1"/>
          <p:nvPr/>
        </p:nvSpPr>
        <p:spPr>
          <a:xfrm rot="16200000" flipH="1">
            <a:off x="1014391" y="-66454"/>
            <a:ext cx="600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8244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35C661-D013-4BFF-A9BB-B945A7F4EB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889" t="7500" r="2222" b="4445"/>
          <a:stretch/>
        </p:blipFill>
        <p:spPr>
          <a:xfrm>
            <a:off x="1543049" y="0"/>
            <a:ext cx="6672909" cy="6610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9F3E67-077A-4958-AB2A-B8DB35F4B50E}"/>
              </a:ext>
            </a:extLst>
          </p:cNvPr>
          <p:cNvSpPr txBox="1"/>
          <p:nvPr/>
        </p:nvSpPr>
        <p:spPr>
          <a:xfrm rot="16200000">
            <a:off x="-1755289" y="2982010"/>
            <a:ext cx="4781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Fraction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 of True Count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57BD3B-AD33-49FC-9E3B-73F9D2DBF66F}"/>
              </a:ext>
            </a:extLst>
          </p:cNvPr>
          <p:cNvSpPr/>
          <p:nvPr/>
        </p:nvSpPr>
        <p:spPr>
          <a:xfrm rot="1957466">
            <a:off x="2395750" y="2109920"/>
            <a:ext cx="1120292" cy="27622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A3AF7F-B99F-42FB-8261-8ECF9BFF7C87}"/>
              </a:ext>
            </a:extLst>
          </p:cNvPr>
          <p:cNvSpPr/>
          <p:nvPr/>
        </p:nvSpPr>
        <p:spPr>
          <a:xfrm rot="3688285">
            <a:off x="5237028" y="-1156845"/>
            <a:ext cx="1299099" cy="47898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75A1D1-9450-41DA-85C3-A85AA84D44FE}"/>
              </a:ext>
            </a:extLst>
          </p:cNvPr>
          <p:cNvCxnSpPr>
            <a:cxnSpLocks/>
          </p:cNvCxnSpPr>
          <p:nvPr/>
        </p:nvCxnSpPr>
        <p:spPr>
          <a:xfrm>
            <a:off x="1606146" y="3308978"/>
            <a:ext cx="6609812" cy="0"/>
          </a:xfrm>
          <a:prstGeom prst="line">
            <a:avLst/>
          </a:prstGeom>
          <a:ln w="28575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9FA0C25-2939-4CED-BD24-B70BD9887AF3}"/>
              </a:ext>
            </a:extLst>
          </p:cNvPr>
          <p:cNvSpPr txBox="1"/>
          <p:nvPr/>
        </p:nvSpPr>
        <p:spPr>
          <a:xfrm>
            <a:off x="3133609" y="6145272"/>
            <a:ext cx="3845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308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 Between Redds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4C4B0E-642F-48A4-9256-D0275F89093F}"/>
              </a:ext>
            </a:extLst>
          </p:cNvPr>
          <p:cNvSpPr txBox="1"/>
          <p:nvPr/>
        </p:nvSpPr>
        <p:spPr>
          <a:xfrm rot="16200000" flipH="1">
            <a:off x="1099532" y="2946001"/>
            <a:ext cx="600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C59D3C-1EAB-4252-8D48-109D94533723}"/>
              </a:ext>
            </a:extLst>
          </p:cNvPr>
          <p:cNvSpPr txBox="1"/>
          <p:nvPr/>
        </p:nvSpPr>
        <p:spPr>
          <a:xfrm rot="16200000" flipH="1">
            <a:off x="968529" y="5207852"/>
            <a:ext cx="862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0.8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2127A2-CAF5-4825-B2A0-F3E2418A08A3}"/>
              </a:ext>
            </a:extLst>
          </p:cNvPr>
          <p:cNvSpPr txBox="1"/>
          <p:nvPr/>
        </p:nvSpPr>
        <p:spPr>
          <a:xfrm rot="16200000" flipH="1">
            <a:off x="928569" y="4023365"/>
            <a:ext cx="942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0.9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280F23-75B6-4087-B5B9-D22701CD0981}"/>
              </a:ext>
            </a:extLst>
          </p:cNvPr>
          <p:cNvSpPr txBox="1"/>
          <p:nvPr/>
        </p:nvSpPr>
        <p:spPr>
          <a:xfrm rot="16200000" flipH="1">
            <a:off x="1036043" y="1871829"/>
            <a:ext cx="72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1.2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B687CB-A357-4182-98C9-F8378C2AAD6C}"/>
              </a:ext>
            </a:extLst>
          </p:cNvPr>
          <p:cNvSpPr txBox="1"/>
          <p:nvPr/>
        </p:nvSpPr>
        <p:spPr>
          <a:xfrm rot="16200000" flipH="1">
            <a:off x="1036044" y="770338"/>
            <a:ext cx="727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1.4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280D2E-FE6A-43F0-ABD2-F2374390B238}"/>
              </a:ext>
            </a:extLst>
          </p:cNvPr>
          <p:cNvSpPr txBox="1"/>
          <p:nvPr/>
        </p:nvSpPr>
        <p:spPr>
          <a:xfrm flipH="1">
            <a:off x="1693048" y="6523218"/>
            <a:ext cx="942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771EA-7690-4411-9C20-75652D3EAE56}"/>
              </a:ext>
            </a:extLst>
          </p:cNvPr>
          <p:cNvSpPr txBox="1"/>
          <p:nvPr/>
        </p:nvSpPr>
        <p:spPr>
          <a:xfrm flipH="1">
            <a:off x="3481741" y="6521871"/>
            <a:ext cx="942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200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2017B7-D013-4D8C-ACBC-5D94B62B85AA}"/>
              </a:ext>
            </a:extLst>
          </p:cNvPr>
          <p:cNvSpPr txBox="1"/>
          <p:nvPr/>
        </p:nvSpPr>
        <p:spPr>
          <a:xfrm flipH="1">
            <a:off x="5436695" y="6532188"/>
            <a:ext cx="942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400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33A41A-3BED-43FD-8D1F-D00B63E56829}"/>
              </a:ext>
            </a:extLst>
          </p:cNvPr>
          <p:cNvSpPr txBox="1"/>
          <p:nvPr/>
        </p:nvSpPr>
        <p:spPr>
          <a:xfrm flipH="1">
            <a:off x="7349322" y="6544337"/>
            <a:ext cx="942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600</a:t>
            </a:r>
          </a:p>
        </p:txBody>
      </p:sp>
    </p:spTree>
    <p:extLst>
      <p:ext uri="{BB962C8B-B14F-4D97-AF65-F5344CB8AC3E}">
        <p14:creationId xmlns:p14="http://schemas.microsoft.com/office/powerpoint/2010/main" val="411032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1C6D05-C077-47F1-8279-B1190B29AB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" t="4786" r="11015" b="-2"/>
          <a:stretch/>
        </p:blipFill>
        <p:spPr>
          <a:xfrm>
            <a:off x="633368" y="-104776"/>
            <a:ext cx="3100432" cy="351317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8E07874-83E2-499A-98C4-08FF016094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1" t="4786" r="11259" b="-2"/>
          <a:stretch/>
        </p:blipFill>
        <p:spPr>
          <a:xfrm>
            <a:off x="3992529" y="-81738"/>
            <a:ext cx="3154376" cy="35743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AA63B9-5B9B-44F3-B87F-455B6EA0B6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9" t="4945" r="11405" b="-4"/>
          <a:stretch/>
        </p:blipFill>
        <p:spPr>
          <a:xfrm>
            <a:off x="615945" y="3351253"/>
            <a:ext cx="3100432" cy="35030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0DA52C-6FA2-4D4D-A45F-C458E8458A61}"/>
              </a:ext>
            </a:extLst>
          </p:cNvPr>
          <p:cNvSpPr txBox="1"/>
          <p:nvPr/>
        </p:nvSpPr>
        <p:spPr>
          <a:xfrm>
            <a:off x="2359128" y="366966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308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Canopy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5DDB5B-14F2-4C6C-8B7A-E9757258DB9C}"/>
              </a:ext>
            </a:extLst>
          </p:cNvPr>
          <p:cNvSpPr txBox="1"/>
          <p:nvPr/>
        </p:nvSpPr>
        <p:spPr>
          <a:xfrm>
            <a:off x="5762581" y="1880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308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Sunlight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8B5F11-7678-4E90-A87A-5E904B82177B}"/>
              </a:ext>
            </a:extLst>
          </p:cNvPr>
          <p:cNvSpPr txBox="1"/>
          <p:nvPr/>
        </p:nvSpPr>
        <p:spPr>
          <a:xfrm>
            <a:off x="1427878" y="21363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308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 Contrast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FD6391-2301-4ADF-B47A-D6F51B7B7BB2}"/>
              </a:ext>
            </a:extLst>
          </p:cNvPr>
          <p:cNvSpPr txBox="1"/>
          <p:nvPr/>
        </p:nvSpPr>
        <p:spPr>
          <a:xfrm>
            <a:off x="7164328" y="1292059"/>
            <a:ext cx="20617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308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Predictor Variables</a:t>
            </a:r>
          </a:p>
          <a:p>
            <a:pPr algn="ctr"/>
            <a:endParaRPr lang="en-US" sz="2400" b="1" dirty="0">
              <a:solidFill>
                <a:srgbClr val="0308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b="1" dirty="0">
                <a:solidFill>
                  <a:srgbClr val="0308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Leave-</a:t>
            </a:r>
          </a:p>
          <a:p>
            <a:pPr algn="ctr"/>
            <a:r>
              <a:rPr lang="en-US" sz="2400" b="1" dirty="0">
                <a:solidFill>
                  <a:srgbClr val="0308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</a:t>
            </a:r>
          </a:p>
          <a:p>
            <a:pPr algn="ctr"/>
            <a:r>
              <a:rPr lang="en-US" sz="2400" b="1" dirty="0">
                <a:solidFill>
                  <a:srgbClr val="0308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Out-</a:t>
            </a:r>
          </a:p>
          <a:p>
            <a:pPr algn="ctr"/>
            <a:r>
              <a:rPr lang="en-US" sz="2400" b="1" dirty="0">
                <a:solidFill>
                  <a:srgbClr val="0308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Validation</a:t>
            </a:r>
          </a:p>
          <a:p>
            <a:pPr algn="ctr"/>
            <a:r>
              <a:rPr lang="en-US" sz="2400" b="1" dirty="0">
                <a:solidFill>
                  <a:srgbClr val="0308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F54C1B-23A4-4CC2-9811-B4BE38812F9D}"/>
              </a:ext>
            </a:extLst>
          </p:cNvPr>
          <p:cNvSpPr txBox="1"/>
          <p:nvPr/>
        </p:nvSpPr>
        <p:spPr>
          <a:xfrm rot="16200000">
            <a:off x="-1467370" y="3120420"/>
            <a:ext cx="3481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3080D"/>
                </a:solidFill>
                <a:latin typeface="Arial" pitchFamily="34" charset="0"/>
                <a:cs typeface="Arial" pitchFamily="34" charset="0"/>
              </a:rPr>
              <a:t>Fraction of True Count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AF77A3-6A8D-488B-9FCE-B8E987783C2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3" t="4943" r="11406" b="-2"/>
          <a:stretch/>
        </p:blipFill>
        <p:spPr>
          <a:xfrm>
            <a:off x="3975106" y="3279954"/>
            <a:ext cx="3154377" cy="3574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F6469C7-2241-45D5-93ED-501A77007070}"/>
              </a:ext>
            </a:extLst>
          </p:cNvPr>
          <p:cNvSpPr txBox="1"/>
          <p:nvPr/>
        </p:nvSpPr>
        <p:spPr>
          <a:xfrm>
            <a:off x="5373835" y="3669661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308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Redd Overlap</a:t>
            </a:r>
          </a:p>
        </p:txBody>
      </p:sp>
    </p:spTree>
    <p:extLst>
      <p:ext uri="{BB962C8B-B14F-4D97-AF65-F5344CB8AC3E}">
        <p14:creationId xmlns:p14="http://schemas.microsoft.com/office/powerpoint/2010/main" val="119563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153</Words>
  <Application>Microsoft Office PowerPoint</Application>
  <PresentationFormat>On-screen Show (4:3)</PresentationFormat>
  <Paragraphs>99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Thurow, Russ -FS</dc:creator>
  <cp:lastModifiedBy>Thurow, Russ -FS</cp:lastModifiedBy>
  <cp:revision>2</cp:revision>
  <dcterms:created xsi:type="dcterms:W3CDTF">2021-02-23T17:36:06Z</dcterms:created>
  <dcterms:modified xsi:type="dcterms:W3CDTF">2021-02-23T18:01:34Z</dcterms:modified>
</cp:coreProperties>
</file>