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FB2AC9-5FF9-4C9A-BC5F-581862FCE90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9BC0B1F-C446-4267-9FB3-25E5DFB6D0A6}">
      <dgm:prSet phldrT="[Text]"/>
      <dgm:spPr/>
      <dgm:t>
        <a:bodyPr/>
        <a:lstStyle/>
        <a:p>
          <a:r>
            <a:rPr lang="en-SG" dirty="0"/>
            <a:t>Data Selection</a:t>
          </a:r>
        </a:p>
      </dgm:t>
    </dgm:pt>
    <dgm:pt modelId="{C280ACD5-BC5E-49C1-9D25-61499D746800}" type="parTrans" cxnId="{C38EE037-0B5F-4F81-8CDB-F5295AE00961}">
      <dgm:prSet/>
      <dgm:spPr/>
      <dgm:t>
        <a:bodyPr/>
        <a:lstStyle/>
        <a:p>
          <a:endParaRPr lang="en-SG"/>
        </a:p>
      </dgm:t>
    </dgm:pt>
    <dgm:pt modelId="{C0EF5685-8BCD-4BE9-82BB-C1EE7B56D2CD}" type="sibTrans" cxnId="{C38EE037-0B5F-4F81-8CDB-F5295AE00961}">
      <dgm:prSet/>
      <dgm:spPr/>
      <dgm:t>
        <a:bodyPr/>
        <a:lstStyle/>
        <a:p>
          <a:endParaRPr lang="en-SG"/>
        </a:p>
      </dgm:t>
    </dgm:pt>
    <dgm:pt modelId="{035E1DA7-3A43-4DCD-B331-83BB9736C014}">
      <dgm:prSet phldrT="[Text]"/>
      <dgm:spPr/>
      <dgm:t>
        <a:bodyPr/>
        <a:lstStyle/>
        <a:p>
          <a:r>
            <a:rPr lang="en-SG" dirty="0"/>
            <a:t>Investing &amp; Personal Finance Subreddit</a:t>
          </a:r>
        </a:p>
      </dgm:t>
    </dgm:pt>
    <dgm:pt modelId="{0E546E5F-F58E-42B5-87E7-9871DEAABD66}" type="parTrans" cxnId="{12929EAB-4DA9-45BA-8F67-3647295E83D7}">
      <dgm:prSet/>
      <dgm:spPr/>
      <dgm:t>
        <a:bodyPr/>
        <a:lstStyle/>
        <a:p>
          <a:endParaRPr lang="en-SG"/>
        </a:p>
      </dgm:t>
    </dgm:pt>
    <dgm:pt modelId="{1C0A3F6B-6685-4A6B-B77A-B005D67F00A1}" type="sibTrans" cxnId="{12929EAB-4DA9-45BA-8F67-3647295E83D7}">
      <dgm:prSet/>
      <dgm:spPr/>
      <dgm:t>
        <a:bodyPr/>
        <a:lstStyle/>
        <a:p>
          <a:endParaRPr lang="en-SG"/>
        </a:p>
      </dgm:t>
    </dgm:pt>
    <dgm:pt modelId="{2AB4C696-8B99-4E16-B364-B5E374D958BE}">
      <dgm:prSet phldrT="[Text]"/>
      <dgm:spPr/>
      <dgm:t>
        <a:bodyPr/>
        <a:lstStyle/>
        <a:p>
          <a:r>
            <a:rPr lang="en-SG" dirty="0"/>
            <a:t>Text cleaning</a:t>
          </a:r>
        </a:p>
      </dgm:t>
    </dgm:pt>
    <dgm:pt modelId="{82EF0B07-5DFC-4A3D-9027-9FABC1BA053C}" type="parTrans" cxnId="{407A2842-37DC-4A3E-9F5A-6D988B985F75}">
      <dgm:prSet/>
      <dgm:spPr/>
      <dgm:t>
        <a:bodyPr/>
        <a:lstStyle/>
        <a:p>
          <a:endParaRPr lang="en-SG"/>
        </a:p>
      </dgm:t>
    </dgm:pt>
    <dgm:pt modelId="{7551D504-D245-42A0-B7FC-DD989200A4E9}" type="sibTrans" cxnId="{407A2842-37DC-4A3E-9F5A-6D988B985F75}">
      <dgm:prSet/>
      <dgm:spPr/>
      <dgm:t>
        <a:bodyPr/>
        <a:lstStyle/>
        <a:p>
          <a:endParaRPr lang="en-SG"/>
        </a:p>
      </dgm:t>
    </dgm:pt>
    <dgm:pt modelId="{6CB0B04F-5DFF-4360-B6F2-43F8CABC3090}">
      <dgm:prSet phldrT="[Text]"/>
      <dgm:spPr/>
      <dgm:t>
        <a:bodyPr/>
        <a:lstStyle/>
        <a:p>
          <a:r>
            <a:rPr lang="en-SG" dirty="0"/>
            <a:t>Lemmatization as the preferred choice</a:t>
          </a:r>
        </a:p>
      </dgm:t>
    </dgm:pt>
    <dgm:pt modelId="{3158BEFB-90FB-4105-8F11-1191EDCB5EF6}" type="parTrans" cxnId="{08E553C7-77FF-418F-9765-56CB751B45BF}">
      <dgm:prSet/>
      <dgm:spPr/>
      <dgm:t>
        <a:bodyPr/>
        <a:lstStyle/>
        <a:p>
          <a:endParaRPr lang="en-SG"/>
        </a:p>
      </dgm:t>
    </dgm:pt>
    <dgm:pt modelId="{7A6924E2-9596-4A6E-979B-19CAD1D050AE}" type="sibTrans" cxnId="{08E553C7-77FF-418F-9765-56CB751B45BF}">
      <dgm:prSet/>
      <dgm:spPr/>
      <dgm:t>
        <a:bodyPr/>
        <a:lstStyle/>
        <a:p>
          <a:endParaRPr lang="en-SG"/>
        </a:p>
      </dgm:t>
    </dgm:pt>
    <dgm:pt modelId="{3C9C7A74-ADBF-4ECA-BBBB-9EAC26B27824}">
      <dgm:prSet phldrT="[Text]"/>
      <dgm:spPr/>
      <dgm:t>
        <a:bodyPr/>
        <a:lstStyle/>
        <a:p>
          <a:r>
            <a:rPr lang="en-SG" dirty="0"/>
            <a:t>Topic similarity to make model more robust</a:t>
          </a:r>
        </a:p>
      </dgm:t>
    </dgm:pt>
    <dgm:pt modelId="{DC27379C-407E-41A3-921C-B648C6C1F41D}" type="parTrans" cxnId="{B7BD8287-7928-46AD-A5C9-86C22805C449}">
      <dgm:prSet/>
      <dgm:spPr/>
      <dgm:t>
        <a:bodyPr/>
        <a:lstStyle/>
        <a:p>
          <a:endParaRPr lang="en-SG"/>
        </a:p>
      </dgm:t>
    </dgm:pt>
    <dgm:pt modelId="{EFD54DD3-2192-4C7D-AE01-B2395C3A4D3E}" type="sibTrans" cxnId="{B7BD8287-7928-46AD-A5C9-86C22805C449}">
      <dgm:prSet/>
      <dgm:spPr/>
      <dgm:t>
        <a:bodyPr/>
        <a:lstStyle/>
        <a:p>
          <a:endParaRPr lang="en-SG"/>
        </a:p>
      </dgm:t>
    </dgm:pt>
    <dgm:pt modelId="{883AED27-994E-49B5-A639-7F384D04C0A6}">
      <dgm:prSet phldrT="[Text]"/>
      <dgm:spPr/>
      <dgm:t>
        <a:bodyPr/>
        <a:lstStyle/>
        <a:p>
          <a:r>
            <a:rPr lang="en-SG" dirty="0"/>
            <a:t>Removal of non-words characters / hyperlinks</a:t>
          </a:r>
        </a:p>
      </dgm:t>
    </dgm:pt>
    <dgm:pt modelId="{18B3AF7C-EFC1-409C-9C36-9B2B062E6EBA}" type="parTrans" cxnId="{E5F3A6BE-5FDA-437E-BB7F-A8DC3F6A86F0}">
      <dgm:prSet/>
      <dgm:spPr/>
      <dgm:t>
        <a:bodyPr/>
        <a:lstStyle/>
        <a:p>
          <a:endParaRPr lang="en-SG"/>
        </a:p>
      </dgm:t>
    </dgm:pt>
    <dgm:pt modelId="{2AC3FAA2-6E06-45DE-8B6D-74B972A801EA}" type="sibTrans" cxnId="{E5F3A6BE-5FDA-437E-BB7F-A8DC3F6A86F0}">
      <dgm:prSet/>
      <dgm:spPr/>
      <dgm:t>
        <a:bodyPr/>
        <a:lstStyle/>
        <a:p>
          <a:endParaRPr lang="en-SG"/>
        </a:p>
      </dgm:t>
    </dgm:pt>
    <dgm:pt modelId="{17819AEF-DA34-43D0-8DA3-45DEFD96EEA2}">
      <dgm:prSet phldrT="[Text]"/>
      <dgm:spPr/>
      <dgm:t>
        <a:bodyPr/>
        <a:lstStyle/>
        <a:p>
          <a:r>
            <a:rPr lang="en-SG" dirty="0"/>
            <a:t>Non-Image posts &amp; posts with more than 255 characters</a:t>
          </a:r>
        </a:p>
      </dgm:t>
    </dgm:pt>
    <dgm:pt modelId="{07626E29-C035-4D4D-86AC-3A107D4AFFFA}" type="parTrans" cxnId="{9E5ECDF2-62F3-463E-9B7E-78100714CEAF}">
      <dgm:prSet/>
      <dgm:spPr/>
      <dgm:t>
        <a:bodyPr/>
        <a:lstStyle/>
        <a:p>
          <a:endParaRPr lang="en-SG"/>
        </a:p>
      </dgm:t>
    </dgm:pt>
    <dgm:pt modelId="{01E47CEE-319A-4861-9041-BB7109FF5A25}" type="sibTrans" cxnId="{9E5ECDF2-62F3-463E-9B7E-78100714CEAF}">
      <dgm:prSet/>
      <dgm:spPr/>
      <dgm:t>
        <a:bodyPr/>
        <a:lstStyle/>
        <a:p>
          <a:endParaRPr lang="en-SG"/>
        </a:p>
      </dgm:t>
    </dgm:pt>
    <dgm:pt modelId="{04DA0E82-234D-4932-8FCA-06DAB6EB92B2}">
      <dgm:prSet phldrT="[Text]"/>
      <dgm:spPr/>
      <dgm:t>
        <a:bodyPr/>
        <a:lstStyle/>
        <a:p>
          <a:r>
            <a:rPr lang="en-SG" dirty="0"/>
            <a:t>Default &amp; Custom </a:t>
          </a:r>
          <a:r>
            <a:rPr lang="en-SG" dirty="0" err="1"/>
            <a:t>Stopwords</a:t>
          </a:r>
          <a:r>
            <a:rPr lang="en-SG" dirty="0"/>
            <a:t>*</a:t>
          </a:r>
        </a:p>
      </dgm:t>
    </dgm:pt>
    <dgm:pt modelId="{AE0A2513-3B4E-4B0E-B573-8D09E8C73D8A}" type="parTrans" cxnId="{F596A2F5-FE05-4C82-B2BA-E59A5959EBC2}">
      <dgm:prSet/>
      <dgm:spPr/>
      <dgm:t>
        <a:bodyPr/>
        <a:lstStyle/>
        <a:p>
          <a:endParaRPr lang="en-SG"/>
        </a:p>
      </dgm:t>
    </dgm:pt>
    <dgm:pt modelId="{1E150761-8661-48E0-9390-B6E8F77E4415}" type="sibTrans" cxnId="{F596A2F5-FE05-4C82-B2BA-E59A5959EBC2}">
      <dgm:prSet/>
      <dgm:spPr/>
      <dgm:t>
        <a:bodyPr/>
        <a:lstStyle/>
        <a:p>
          <a:endParaRPr lang="en-SG"/>
        </a:p>
      </dgm:t>
    </dgm:pt>
    <dgm:pt modelId="{4D6CFC10-F372-43F1-89FE-0C10B60D53A6}" type="pres">
      <dgm:prSet presAssocID="{E3FB2AC9-5FF9-4C9A-BC5F-581862FCE904}" presName="linearFlow" presStyleCnt="0">
        <dgm:presLayoutVars>
          <dgm:dir/>
          <dgm:animLvl val="lvl"/>
          <dgm:resizeHandles val="exact"/>
        </dgm:presLayoutVars>
      </dgm:prSet>
      <dgm:spPr/>
    </dgm:pt>
    <dgm:pt modelId="{C93C57DA-F862-4D8D-8AE4-C49E2CD42B3A}" type="pres">
      <dgm:prSet presAssocID="{A9BC0B1F-C446-4267-9FB3-25E5DFB6D0A6}" presName="composite" presStyleCnt="0"/>
      <dgm:spPr/>
    </dgm:pt>
    <dgm:pt modelId="{4725F584-13AF-4001-97E7-D79D0FD63008}" type="pres">
      <dgm:prSet presAssocID="{A9BC0B1F-C446-4267-9FB3-25E5DFB6D0A6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977651B0-4AA4-49EC-B909-3CA4B0811367}" type="pres">
      <dgm:prSet presAssocID="{A9BC0B1F-C446-4267-9FB3-25E5DFB6D0A6}" presName="descendantText" presStyleLbl="alignAcc1" presStyleIdx="0" presStyleCnt="2">
        <dgm:presLayoutVars>
          <dgm:bulletEnabled val="1"/>
        </dgm:presLayoutVars>
      </dgm:prSet>
      <dgm:spPr/>
    </dgm:pt>
    <dgm:pt modelId="{AE2EFB29-4399-4B4E-B2C5-E18C2B87E7C4}" type="pres">
      <dgm:prSet presAssocID="{C0EF5685-8BCD-4BE9-82BB-C1EE7B56D2CD}" presName="sp" presStyleCnt="0"/>
      <dgm:spPr/>
    </dgm:pt>
    <dgm:pt modelId="{A66C020B-F9CF-4FBF-A38D-3CDC05D64421}" type="pres">
      <dgm:prSet presAssocID="{2AB4C696-8B99-4E16-B364-B5E374D958BE}" presName="composite" presStyleCnt="0"/>
      <dgm:spPr/>
    </dgm:pt>
    <dgm:pt modelId="{8770EA59-DA92-4C3E-B5B1-31C0461E9418}" type="pres">
      <dgm:prSet presAssocID="{2AB4C696-8B99-4E16-B364-B5E374D958B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6EA4C74-D2C4-4BBF-83ED-E5B748A3392D}" type="pres">
      <dgm:prSet presAssocID="{2AB4C696-8B99-4E16-B364-B5E374D958BE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A6D09424-1EAE-4E8D-90A7-C7FA56429AAD}" type="presOf" srcId="{883AED27-994E-49B5-A639-7F384D04C0A6}" destId="{86EA4C74-D2C4-4BBF-83ED-E5B748A3392D}" srcOrd="0" destOrd="0" presId="urn:microsoft.com/office/officeart/2005/8/layout/chevron2"/>
    <dgm:cxn modelId="{C38EE037-0B5F-4F81-8CDB-F5295AE00961}" srcId="{E3FB2AC9-5FF9-4C9A-BC5F-581862FCE904}" destId="{A9BC0B1F-C446-4267-9FB3-25E5DFB6D0A6}" srcOrd="0" destOrd="0" parTransId="{C280ACD5-BC5E-49C1-9D25-61499D746800}" sibTransId="{C0EF5685-8BCD-4BE9-82BB-C1EE7B56D2CD}"/>
    <dgm:cxn modelId="{407A2842-37DC-4A3E-9F5A-6D988B985F75}" srcId="{E3FB2AC9-5FF9-4C9A-BC5F-581862FCE904}" destId="{2AB4C696-8B99-4E16-B364-B5E374D958BE}" srcOrd="1" destOrd="0" parTransId="{82EF0B07-5DFC-4A3D-9027-9FABC1BA053C}" sibTransId="{7551D504-D245-42A0-B7FC-DD989200A4E9}"/>
    <dgm:cxn modelId="{C8220E63-BC6E-4800-80BC-2DB9E68CDC2B}" type="presOf" srcId="{2AB4C696-8B99-4E16-B364-B5E374D958BE}" destId="{8770EA59-DA92-4C3E-B5B1-31C0461E9418}" srcOrd="0" destOrd="0" presId="urn:microsoft.com/office/officeart/2005/8/layout/chevron2"/>
    <dgm:cxn modelId="{C4051168-79BC-402F-9B40-613CEBDC92B4}" type="presOf" srcId="{E3FB2AC9-5FF9-4C9A-BC5F-581862FCE904}" destId="{4D6CFC10-F372-43F1-89FE-0C10B60D53A6}" srcOrd="0" destOrd="0" presId="urn:microsoft.com/office/officeart/2005/8/layout/chevron2"/>
    <dgm:cxn modelId="{32DDA269-FDA9-4AD7-9A69-9D6E6FC89F51}" type="presOf" srcId="{17819AEF-DA34-43D0-8DA3-45DEFD96EEA2}" destId="{977651B0-4AA4-49EC-B909-3CA4B0811367}" srcOrd="0" destOrd="2" presId="urn:microsoft.com/office/officeart/2005/8/layout/chevron2"/>
    <dgm:cxn modelId="{C45D796A-3914-4400-ACCF-A592EA65A474}" type="presOf" srcId="{035E1DA7-3A43-4DCD-B331-83BB9736C014}" destId="{977651B0-4AA4-49EC-B909-3CA4B0811367}" srcOrd="0" destOrd="0" presId="urn:microsoft.com/office/officeart/2005/8/layout/chevron2"/>
    <dgm:cxn modelId="{B65B816C-BCA3-41AF-9D10-94A1CF6A6E56}" type="presOf" srcId="{04DA0E82-234D-4932-8FCA-06DAB6EB92B2}" destId="{86EA4C74-D2C4-4BBF-83ED-E5B748A3392D}" srcOrd="0" destOrd="2" presId="urn:microsoft.com/office/officeart/2005/8/layout/chevron2"/>
    <dgm:cxn modelId="{2AAEBA4D-15D9-433B-A860-CF5E753F9068}" type="presOf" srcId="{3C9C7A74-ADBF-4ECA-BBBB-9EAC26B27824}" destId="{977651B0-4AA4-49EC-B909-3CA4B0811367}" srcOrd="0" destOrd="1" presId="urn:microsoft.com/office/officeart/2005/8/layout/chevron2"/>
    <dgm:cxn modelId="{B7BD8287-7928-46AD-A5C9-86C22805C449}" srcId="{A9BC0B1F-C446-4267-9FB3-25E5DFB6D0A6}" destId="{3C9C7A74-ADBF-4ECA-BBBB-9EAC26B27824}" srcOrd="1" destOrd="0" parTransId="{DC27379C-407E-41A3-921C-B648C6C1F41D}" sibTransId="{EFD54DD3-2192-4C7D-AE01-B2395C3A4D3E}"/>
    <dgm:cxn modelId="{A7D5188E-41C7-4D01-B35C-53BACA033E19}" type="presOf" srcId="{6CB0B04F-5DFF-4360-B6F2-43F8CABC3090}" destId="{86EA4C74-D2C4-4BBF-83ED-E5B748A3392D}" srcOrd="0" destOrd="1" presId="urn:microsoft.com/office/officeart/2005/8/layout/chevron2"/>
    <dgm:cxn modelId="{12929EAB-4DA9-45BA-8F67-3647295E83D7}" srcId="{A9BC0B1F-C446-4267-9FB3-25E5DFB6D0A6}" destId="{035E1DA7-3A43-4DCD-B331-83BB9736C014}" srcOrd="0" destOrd="0" parTransId="{0E546E5F-F58E-42B5-87E7-9871DEAABD66}" sibTransId="{1C0A3F6B-6685-4A6B-B77A-B005D67F00A1}"/>
    <dgm:cxn modelId="{E5F3A6BE-5FDA-437E-BB7F-A8DC3F6A86F0}" srcId="{2AB4C696-8B99-4E16-B364-B5E374D958BE}" destId="{883AED27-994E-49B5-A639-7F384D04C0A6}" srcOrd="0" destOrd="0" parTransId="{18B3AF7C-EFC1-409C-9C36-9B2B062E6EBA}" sibTransId="{2AC3FAA2-6E06-45DE-8B6D-74B972A801EA}"/>
    <dgm:cxn modelId="{08E553C7-77FF-418F-9765-56CB751B45BF}" srcId="{2AB4C696-8B99-4E16-B364-B5E374D958BE}" destId="{6CB0B04F-5DFF-4360-B6F2-43F8CABC3090}" srcOrd="1" destOrd="0" parTransId="{3158BEFB-90FB-4105-8F11-1191EDCB5EF6}" sibTransId="{7A6924E2-9596-4A6E-979B-19CAD1D050AE}"/>
    <dgm:cxn modelId="{9E5ECDF2-62F3-463E-9B7E-78100714CEAF}" srcId="{A9BC0B1F-C446-4267-9FB3-25E5DFB6D0A6}" destId="{17819AEF-DA34-43D0-8DA3-45DEFD96EEA2}" srcOrd="2" destOrd="0" parTransId="{07626E29-C035-4D4D-86AC-3A107D4AFFFA}" sibTransId="{01E47CEE-319A-4861-9041-BB7109FF5A25}"/>
    <dgm:cxn modelId="{F596A2F5-FE05-4C82-B2BA-E59A5959EBC2}" srcId="{2AB4C696-8B99-4E16-B364-B5E374D958BE}" destId="{04DA0E82-234D-4932-8FCA-06DAB6EB92B2}" srcOrd="2" destOrd="0" parTransId="{AE0A2513-3B4E-4B0E-B573-8D09E8C73D8A}" sibTransId="{1E150761-8661-48E0-9390-B6E8F77E4415}"/>
    <dgm:cxn modelId="{62D802FF-683C-40B6-BA5F-4D28BCCCE329}" type="presOf" srcId="{A9BC0B1F-C446-4267-9FB3-25E5DFB6D0A6}" destId="{4725F584-13AF-4001-97E7-D79D0FD63008}" srcOrd="0" destOrd="0" presId="urn:microsoft.com/office/officeart/2005/8/layout/chevron2"/>
    <dgm:cxn modelId="{043AD6DA-BB72-4857-8E70-E1FE772CD9ED}" type="presParOf" srcId="{4D6CFC10-F372-43F1-89FE-0C10B60D53A6}" destId="{C93C57DA-F862-4D8D-8AE4-C49E2CD42B3A}" srcOrd="0" destOrd="0" presId="urn:microsoft.com/office/officeart/2005/8/layout/chevron2"/>
    <dgm:cxn modelId="{82404392-5843-4582-BC6F-3E8CE7579D54}" type="presParOf" srcId="{C93C57DA-F862-4D8D-8AE4-C49E2CD42B3A}" destId="{4725F584-13AF-4001-97E7-D79D0FD63008}" srcOrd="0" destOrd="0" presId="urn:microsoft.com/office/officeart/2005/8/layout/chevron2"/>
    <dgm:cxn modelId="{C9B58049-C158-4134-8BAB-2D1163494A78}" type="presParOf" srcId="{C93C57DA-F862-4D8D-8AE4-C49E2CD42B3A}" destId="{977651B0-4AA4-49EC-B909-3CA4B0811367}" srcOrd="1" destOrd="0" presId="urn:microsoft.com/office/officeart/2005/8/layout/chevron2"/>
    <dgm:cxn modelId="{3A2FA72D-8BEE-40F0-B1D6-CB3CB525529F}" type="presParOf" srcId="{4D6CFC10-F372-43F1-89FE-0C10B60D53A6}" destId="{AE2EFB29-4399-4B4E-B2C5-E18C2B87E7C4}" srcOrd="1" destOrd="0" presId="urn:microsoft.com/office/officeart/2005/8/layout/chevron2"/>
    <dgm:cxn modelId="{22E5DB2E-598C-4208-A58B-17F8B98923CC}" type="presParOf" srcId="{4D6CFC10-F372-43F1-89FE-0C10B60D53A6}" destId="{A66C020B-F9CF-4FBF-A38D-3CDC05D64421}" srcOrd="2" destOrd="0" presId="urn:microsoft.com/office/officeart/2005/8/layout/chevron2"/>
    <dgm:cxn modelId="{B0500015-4BAC-4ACA-918F-FF8EC717A90D}" type="presParOf" srcId="{A66C020B-F9CF-4FBF-A38D-3CDC05D64421}" destId="{8770EA59-DA92-4C3E-B5B1-31C0461E9418}" srcOrd="0" destOrd="0" presId="urn:microsoft.com/office/officeart/2005/8/layout/chevron2"/>
    <dgm:cxn modelId="{8F1B9B2F-173B-445B-86B0-459C69C371E0}" type="presParOf" srcId="{A66C020B-F9CF-4FBF-A38D-3CDC05D64421}" destId="{86EA4C74-D2C4-4BBF-83ED-E5B748A3392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5F584-13AF-4001-97E7-D79D0FD63008}">
      <dsp:nvSpPr>
        <dsp:cNvPr id="0" name=""/>
        <dsp:cNvSpPr/>
      </dsp:nvSpPr>
      <dsp:spPr>
        <a:xfrm rot="5400000">
          <a:off x="-346573" y="349223"/>
          <a:ext cx="2310491" cy="1617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Data Selection</a:t>
          </a:r>
        </a:p>
      </dsp:txBody>
      <dsp:txXfrm rot="-5400000">
        <a:off x="1" y="811321"/>
        <a:ext cx="1617344" cy="693147"/>
      </dsp:txXfrm>
    </dsp:sp>
    <dsp:sp modelId="{977651B0-4AA4-49EC-B909-3CA4B0811367}">
      <dsp:nvSpPr>
        <dsp:cNvPr id="0" name=""/>
        <dsp:cNvSpPr/>
      </dsp:nvSpPr>
      <dsp:spPr>
        <a:xfrm rot="5400000">
          <a:off x="5890391" y="-4270396"/>
          <a:ext cx="1501819" cy="100479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900" kern="1200" dirty="0"/>
            <a:t>Investing &amp; Personal Finance Subreddit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900" kern="1200" dirty="0"/>
            <a:t>Topic similarity to make model more robust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900" kern="1200" dirty="0"/>
            <a:t>Non-Image posts &amp; posts with more than 255 characters</a:t>
          </a:r>
        </a:p>
      </dsp:txBody>
      <dsp:txXfrm rot="-5400000">
        <a:off x="1617345" y="75963"/>
        <a:ext cx="9974600" cy="1355193"/>
      </dsp:txXfrm>
    </dsp:sp>
    <dsp:sp modelId="{8770EA59-DA92-4C3E-B5B1-31C0461E9418}">
      <dsp:nvSpPr>
        <dsp:cNvPr id="0" name=""/>
        <dsp:cNvSpPr/>
      </dsp:nvSpPr>
      <dsp:spPr>
        <a:xfrm rot="5400000">
          <a:off x="-346573" y="2374612"/>
          <a:ext cx="2310491" cy="16173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Text cleaning</a:t>
          </a:r>
        </a:p>
      </dsp:txBody>
      <dsp:txXfrm rot="-5400000">
        <a:off x="1" y="2836710"/>
        <a:ext cx="1617344" cy="693147"/>
      </dsp:txXfrm>
    </dsp:sp>
    <dsp:sp modelId="{86EA4C74-D2C4-4BBF-83ED-E5B748A3392D}">
      <dsp:nvSpPr>
        <dsp:cNvPr id="0" name=""/>
        <dsp:cNvSpPr/>
      </dsp:nvSpPr>
      <dsp:spPr>
        <a:xfrm rot="5400000">
          <a:off x="5890391" y="-2245008"/>
          <a:ext cx="1501819" cy="1004791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900" kern="1200" dirty="0"/>
            <a:t>Removal of non-words characters / hyperlinks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900" kern="1200" dirty="0"/>
            <a:t>Lemmatization as the preferred choice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2900" kern="1200" dirty="0"/>
            <a:t>Default &amp; Custom </a:t>
          </a:r>
          <a:r>
            <a:rPr lang="en-SG" sz="2900" kern="1200" dirty="0" err="1"/>
            <a:t>Stopwords</a:t>
          </a:r>
          <a:r>
            <a:rPr lang="en-SG" sz="2900" kern="1200" dirty="0"/>
            <a:t>*</a:t>
          </a:r>
        </a:p>
      </dsp:txBody>
      <dsp:txXfrm rot="-5400000">
        <a:off x="1617345" y="2101351"/>
        <a:ext cx="9974600" cy="1355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633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220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50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19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884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554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07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09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46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401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340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4653-127E-4C4D-ABBE-C4A5A9CF7BEB}" type="datetimeFigureOut">
              <a:rPr lang="en-SG" smtClean="0"/>
              <a:t>10 Sep 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220348-40BE-4BCC-96C6-C6DDEC10355D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587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98F5-A369-41FC-BAD3-330047233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Project Evian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14431-BDBD-43AF-B6CA-43014BF09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Text classifier for Seeking Alpha</a:t>
            </a:r>
          </a:p>
        </p:txBody>
      </p:sp>
    </p:spTree>
    <p:extLst>
      <p:ext uri="{BB962C8B-B14F-4D97-AF65-F5344CB8AC3E}">
        <p14:creationId xmlns:p14="http://schemas.microsoft.com/office/powerpoint/2010/main" val="2735342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160A85-F220-461A-A891-4F8196CF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9" y="461885"/>
            <a:ext cx="8534401" cy="896398"/>
          </a:xfrm>
        </p:spPr>
        <p:txBody>
          <a:bodyPr>
            <a:normAutofit/>
          </a:bodyPr>
          <a:lstStyle/>
          <a:p>
            <a:r>
              <a:rPr lang="en-SG" dirty="0"/>
              <a:t>Agenda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3FEFAF-3ECE-4261-953C-0C4FD0E35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169" y="1546934"/>
            <a:ext cx="8534400" cy="4405297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/>
              <a:t>Problem Statement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/>
              <a:t>Exploratory Data Analysis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/>
              <a:t>Modelling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/>
              <a:t>Evaluation of models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3200" dirty="0"/>
              <a:t>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30986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160A85-F220-461A-A891-4F8196CF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342420"/>
            <a:ext cx="9291215" cy="1049235"/>
          </a:xfrm>
        </p:spPr>
        <p:txBody>
          <a:bodyPr>
            <a:normAutofit/>
          </a:bodyPr>
          <a:lstStyle/>
          <a:p>
            <a:r>
              <a:rPr lang="en-SG" dirty="0"/>
              <a:t>Problem Statement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73FEFAF-3ECE-4261-953C-0C4FD0E35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74" y="1950868"/>
            <a:ext cx="11230251" cy="295626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Classification model to classify users based on their posts for targeted marketing of financial products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Model must have at least 80% success rate of correctly classifying the posts.</a:t>
            </a:r>
            <a:endParaRPr lang="en-SG" sz="3200" dirty="0"/>
          </a:p>
        </p:txBody>
      </p:sp>
    </p:spTree>
    <p:extLst>
      <p:ext uri="{BB962C8B-B14F-4D97-AF65-F5344CB8AC3E}">
        <p14:creationId xmlns:p14="http://schemas.microsoft.com/office/powerpoint/2010/main" val="244852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160A85-F220-461A-A891-4F8196CF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225543"/>
            <a:ext cx="9291215" cy="1049235"/>
          </a:xfrm>
        </p:spPr>
        <p:txBody>
          <a:bodyPr>
            <a:normAutofit/>
          </a:bodyPr>
          <a:lstStyle/>
          <a:p>
            <a:r>
              <a:rPr lang="en-SG" dirty="0"/>
              <a:t>Exploratory Data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2ADE80-5AF4-4422-85A2-FA494474C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24242"/>
              </p:ext>
            </p:extLst>
          </p:nvPr>
        </p:nvGraphicFramePr>
        <p:xfrm>
          <a:off x="263370" y="1482573"/>
          <a:ext cx="11665258" cy="4341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B8F20AF-6999-4EC6-83EF-C210134E553C}"/>
              </a:ext>
            </a:extLst>
          </p:cNvPr>
          <p:cNvSpPr txBox="1"/>
          <p:nvPr/>
        </p:nvSpPr>
        <p:spPr>
          <a:xfrm>
            <a:off x="1944210" y="5388746"/>
            <a:ext cx="9984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 </a:t>
            </a:r>
            <a:r>
              <a:rPr lang="en-SG" dirty="0" err="1"/>
              <a:t>Stopwords</a:t>
            </a:r>
            <a:r>
              <a:rPr lang="en-SG" dirty="0"/>
              <a:t> are words that are intentionally removed as they do not improve the accuracy of the model </a:t>
            </a:r>
            <a:r>
              <a:rPr lang="en-SG" dirty="0" err="1"/>
              <a:t>eg.</a:t>
            </a:r>
            <a:r>
              <a:rPr lang="en-SG" dirty="0"/>
              <a:t> Connective words, words that appear on both classes</a:t>
            </a:r>
          </a:p>
        </p:txBody>
      </p:sp>
    </p:spTree>
    <p:extLst>
      <p:ext uri="{BB962C8B-B14F-4D97-AF65-F5344CB8AC3E}">
        <p14:creationId xmlns:p14="http://schemas.microsoft.com/office/powerpoint/2010/main" val="2439231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B2A8FB-AADA-422E-A2E4-F8663072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6" y="347993"/>
            <a:ext cx="9295603" cy="722258"/>
          </a:xfrm>
        </p:spPr>
        <p:txBody>
          <a:bodyPr/>
          <a:lstStyle/>
          <a:p>
            <a:r>
              <a:rPr lang="en-SG" dirty="0"/>
              <a:t>Word Cloud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67DE2F-AE9B-4123-A2E4-1755AED6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042" y="1178750"/>
            <a:ext cx="5828914" cy="432000"/>
          </a:xfrm>
        </p:spPr>
        <p:txBody>
          <a:bodyPr/>
          <a:lstStyle/>
          <a:p>
            <a:pPr algn="ctr"/>
            <a:r>
              <a:rPr lang="en-SG" dirty="0"/>
              <a:t>Investing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FD0C7-5E07-4277-B58E-6AAEF601E0D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18" y="1719250"/>
            <a:ext cx="5891538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E2051A-44AD-408C-955C-5F168539D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78750"/>
            <a:ext cx="5891538" cy="432000"/>
          </a:xfrm>
        </p:spPr>
        <p:txBody>
          <a:bodyPr/>
          <a:lstStyle/>
          <a:p>
            <a:pPr algn="ctr"/>
            <a:r>
              <a:rPr lang="en-SG" dirty="0"/>
              <a:t>Personal Finance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3A83F3-C0ED-4FAB-9FD2-D90C0ECD6AB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9250"/>
            <a:ext cx="5891538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62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2BCB-C08A-477D-AE4A-6AEE2370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88247-418A-4D8B-80FA-9CE1DEAE1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 Reg Classification 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0A77F-9626-437D-9FCE-E4DFBD3FEF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Very easy to implement and very efficient to train</a:t>
            </a:r>
          </a:p>
          <a:p>
            <a:r>
              <a:rPr lang="en-US" dirty="0"/>
              <a:t>Easily updated to reflect new data points</a:t>
            </a:r>
          </a:p>
          <a:p>
            <a:r>
              <a:rPr lang="en-US" dirty="0"/>
              <a:t>Highly interpretable</a:t>
            </a:r>
          </a:p>
          <a:p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F92EE-5B04-4FB8-B6D1-7AD7FA56B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Naive Bayes Classification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47D47-62BE-41DC-9154-ACF0C29CC0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Very easy to implement &amp; very efficient to train</a:t>
            </a:r>
          </a:p>
          <a:p>
            <a:r>
              <a:rPr lang="en-US" dirty="0"/>
              <a:t>Highly scalable with the number of predictors &amp; data points</a:t>
            </a:r>
          </a:p>
          <a:p>
            <a:r>
              <a:rPr lang="en-US" dirty="0"/>
              <a:t>Fast &amp; can be used to make real-time predictions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726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302124-C9A1-453C-9285-109BABCFCABF}"/>
              </a:ext>
            </a:extLst>
          </p:cNvPr>
          <p:cNvSpPr/>
          <p:nvPr/>
        </p:nvSpPr>
        <p:spPr>
          <a:xfrm>
            <a:off x="217603" y="1719249"/>
            <a:ext cx="5760000" cy="40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B2A8FB-AADA-422E-A2E4-F8663072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6" y="347993"/>
            <a:ext cx="9295603" cy="722258"/>
          </a:xfrm>
        </p:spPr>
        <p:txBody>
          <a:bodyPr>
            <a:normAutofit fontScale="90000"/>
          </a:bodyPr>
          <a:lstStyle/>
          <a:p>
            <a:r>
              <a:rPr lang="en-SG" dirty="0"/>
              <a:t>Evaluation of Models – Confusion Matrix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67DE2F-AE9B-4123-A2E4-1755AED6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042" y="1178750"/>
            <a:ext cx="5828914" cy="432000"/>
          </a:xfrm>
        </p:spPr>
        <p:txBody>
          <a:bodyPr/>
          <a:lstStyle/>
          <a:p>
            <a:pPr algn="ctr"/>
            <a:r>
              <a:rPr lang="en-SG" dirty="0"/>
              <a:t>Logistic Regression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E2051A-44AD-408C-955C-5F168539D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78750"/>
            <a:ext cx="5891538" cy="432000"/>
          </a:xfrm>
        </p:spPr>
        <p:txBody>
          <a:bodyPr/>
          <a:lstStyle/>
          <a:p>
            <a:pPr algn="ctr"/>
            <a:r>
              <a:rPr lang="en-SG" dirty="0"/>
              <a:t>Naïve Bayes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777659-7014-43F3-A967-C7E970D3F012}"/>
              </a:ext>
            </a:extLst>
          </p:cNvPr>
          <p:cNvSpPr/>
          <p:nvPr/>
        </p:nvSpPr>
        <p:spPr>
          <a:xfrm>
            <a:off x="6227538" y="1728129"/>
            <a:ext cx="5760000" cy="40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D5BAA22-2EEB-4CD7-AADA-98F30E13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3" y="1719249"/>
            <a:ext cx="5753354" cy="405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672CBC5-F7DA-45BB-8EB8-D9A383B18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84" y="1728129"/>
            <a:ext cx="5740213" cy="402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33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D302124-C9A1-453C-9285-109BABCFCABF}"/>
              </a:ext>
            </a:extLst>
          </p:cNvPr>
          <p:cNvSpPr/>
          <p:nvPr/>
        </p:nvSpPr>
        <p:spPr>
          <a:xfrm>
            <a:off x="217603" y="1719249"/>
            <a:ext cx="5760000" cy="40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0B2A8FB-AADA-422E-A2E4-F8663072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6" y="347993"/>
            <a:ext cx="9295603" cy="722258"/>
          </a:xfrm>
        </p:spPr>
        <p:txBody>
          <a:bodyPr>
            <a:normAutofit/>
          </a:bodyPr>
          <a:lstStyle/>
          <a:p>
            <a:r>
              <a:rPr lang="en-SG" dirty="0"/>
              <a:t>Evaluation of Models – ROC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67DE2F-AE9B-4123-A2E4-1755AED6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042" y="1178750"/>
            <a:ext cx="5828914" cy="432000"/>
          </a:xfrm>
        </p:spPr>
        <p:txBody>
          <a:bodyPr/>
          <a:lstStyle/>
          <a:p>
            <a:pPr algn="ctr"/>
            <a:r>
              <a:rPr lang="en-SG" dirty="0"/>
              <a:t>Logistic Regression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E2051A-44AD-408C-955C-5F168539D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178750"/>
            <a:ext cx="5891538" cy="432000"/>
          </a:xfrm>
        </p:spPr>
        <p:txBody>
          <a:bodyPr/>
          <a:lstStyle/>
          <a:p>
            <a:pPr algn="ctr"/>
            <a:r>
              <a:rPr lang="en-SG" dirty="0"/>
              <a:t>Naïve Bayes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777659-7014-43F3-A967-C7E970D3F012}"/>
              </a:ext>
            </a:extLst>
          </p:cNvPr>
          <p:cNvSpPr/>
          <p:nvPr/>
        </p:nvSpPr>
        <p:spPr>
          <a:xfrm>
            <a:off x="6227538" y="1728129"/>
            <a:ext cx="5760000" cy="403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8D21CD7-BC7B-4F12-BBB3-474A3F35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1" y="1719249"/>
            <a:ext cx="5773142" cy="4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9232BF4-5746-4CCC-992E-0C022A860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120" y="1719249"/>
            <a:ext cx="5752277" cy="404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78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61C49B-D75B-4860-87C3-E09DBA22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Recommendations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532EE4-491D-4866-8890-11CC3EEF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  <a:r>
              <a:rPr lang="en-SG" dirty="0"/>
              <a:t> due to:</a:t>
            </a:r>
          </a:p>
          <a:p>
            <a:pPr lvl="1"/>
            <a:r>
              <a:rPr lang="en-SG" dirty="0"/>
              <a:t>Highly scalable</a:t>
            </a:r>
          </a:p>
          <a:p>
            <a:pPr lvl="1"/>
            <a:r>
              <a:rPr lang="en-SG" dirty="0"/>
              <a:t>Require less training data yet able to perform well</a:t>
            </a:r>
          </a:p>
          <a:p>
            <a:pPr lvl="1"/>
            <a:r>
              <a:rPr lang="en-SG" dirty="0"/>
              <a:t>Can be used to make real-time predictions.</a:t>
            </a:r>
          </a:p>
          <a:p>
            <a:r>
              <a:rPr lang="en-SG" dirty="0"/>
              <a:t>Further efforts to improve model might not outweighs the cost of it</a:t>
            </a:r>
          </a:p>
        </p:txBody>
      </p:sp>
    </p:spTree>
    <p:extLst>
      <p:ext uri="{BB962C8B-B14F-4D97-AF65-F5344CB8AC3E}">
        <p14:creationId xmlns:p14="http://schemas.microsoft.com/office/powerpoint/2010/main" val="26153786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</TotalTime>
  <Words>242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Rockwell</vt:lpstr>
      <vt:lpstr>Gallery</vt:lpstr>
      <vt:lpstr>Project Evian</vt:lpstr>
      <vt:lpstr>Agenda</vt:lpstr>
      <vt:lpstr>Problem Statement</vt:lpstr>
      <vt:lpstr>Exploratory Data Analysis</vt:lpstr>
      <vt:lpstr>Word Cloud</vt:lpstr>
      <vt:lpstr>Modeling</vt:lpstr>
      <vt:lpstr>Evaluation of Models – Confusion Matrix</vt:lpstr>
      <vt:lpstr>Evaluation of Models – ROC</vt:lpstr>
      <vt:lpstr>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Evian</dc:title>
  <dc:creator>User</dc:creator>
  <cp:lastModifiedBy>User</cp:lastModifiedBy>
  <cp:revision>14</cp:revision>
  <dcterms:created xsi:type="dcterms:W3CDTF">2020-09-10T08:40:08Z</dcterms:created>
  <dcterms:modified xsi:type="dcterms:W3CDTF">2020-09-10T16:40:42Z</dcterms:modified>
</cp:coreProperties>
</file>