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Old Standard TT"/>
      <p:regular r:id="rId27"/>
      <p:bold r:id="rId28"/>
      <p: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OldStandardTT-bold.fntdata"/><Relationship Id="rId27" Type="http://schemas.openxmlformats.org/officeDocument/2006/relationships/font" Target="fonts/OldStandardT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ldStandardTT-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3968d3e936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3968d3e936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3968d3e936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3968d3e936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3968d3e936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3968d3e936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3968d3e936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3968d3e936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3968d3e936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3968d3e936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3968d3e936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3968d3e936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3968d3e936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3968d3e936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3968d3e936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3968d3e936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3968d3e936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3968d3e936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3968d3e936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3968d3e936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3968d3e93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3968d3e93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3968d3e936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3968d3e936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3968d3e936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3968d3e936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3968d3e936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3968d3e936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3968d3e936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3968d3e936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3968d3e936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3968d3e936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3968d3e936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3968d3e936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3968d3e936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3968d3e936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3968d3e936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3968d3e936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3968d3e936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3968d3e936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7.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5.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0" y="275575"/>
            <a:ext cx="8520600" cy="1048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                    </a:t>
            </a:r>
            <a:r>
              <a:rPr lang="es"/>
              <a:t>    </a:t>
            </a:r>
            <a:r>
              <a:rPr lang="es">
                <a:latin typeface="Times New Roman"/>
                <a:ea typeface="Times New Roman"/>
                <a:cs typeface="Times New Roman"/>
                <a:sym typeface="Times New Roman"/>
              </a:rPr>
              <a:t>HTML</a:t>
            </a:r>
            <a:r>
              <a:rPr lang="es">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
        <p:nvSpPr>
          <p:cNvPr id="60" name="Google Shape;60;p13"/>
          <p:cNvSpPr txBox="1"/>
          <p:nvPr>
            <p:ph idx="1" type="subTitle"/>
          </p:nvPr>
        </p:nvSpPr>
        <p:spPr>
          <a:xfrm>
            <a:off x="1396725" y="1964650"/>
            <a:ext cx="7434600" cy="270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600">
                <a:latin typeface="Times New Roman"/>
                <a:ea typeface="Times New Roman"/>
                <a:cs typeface="Times New Roman"/>
                <a:sym typeface="Times New Roman"/>
              </a:rPr>
              <a:t>“</a:t>
            </a:r>
            <a:r>
              <a:rPr lang="es" sz="2600">
                <a:latin typeface="Times New Roman"/>
                <a:ea typeface="Times New Roman"/>
                <a:cs typeface="Times New Roman"/>
                <a:sym typeface="Times New Roman"/>
              </a:rPr>
              <a:t>html es un Lenguaje de Marcado de Hipertexto (HTML) es el código que se utiliza para estructurar y desplegar una página web y sus contenidos. Por ejemplo, sus contenidos podrían ser párrafos, una lista con viñetas, o imágenes y tablas de datos.”</a:t>
            </a:r>
            <a:endParaRPr sz="26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8625"/>
            <a:ext cx="8520600" cy="613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s" sz="2000">
                <a:latin typeface="Times New Roman"/>
                <a:ea typeface="Times New Roman"/>
                <a:cs typeface="Times New Roman"/>
                <a:sym typeface="Times New Roman"/>
              </a:rPr>
              <a:t>Paso 1. </a:t>
            </a:r>
            <a:r>
              <a:rPr lang="es" sz="2000">
                <a:latin typeface="Times New Roman"/>
                <a:ea typeface="Times New Roman"/>
                <a:cs typeface="Times New Roman"/>
                <a:sym typeface="Times New Roman"/>
              </a:rPr>
              <a:t>Haremos click derecho en el directorio donde está ubicado index.html y seleccionaremos </a:t>
            </a:r>
            <a:r>
              <a:rPr b="1" lang="es" sz="2000">
                <a:latin typeface="Times New Roman"/>
                <a:ea typeface="Times New Roman"/>
                <a:cs typeface="Times New Roman"/>
                <a:sym typeface="Times New Roman"/>
              </a:rPr>
              <a:t>Git Bash Here </a:t>
            </a:r>
            <a:endParaRPr b="1" sz="2000">
              <a:latin typeface="Times New Roman"/>
              <a:ea typeface="Times New Roman"/>
              <a:cs typeface="Times New Roman"/>
              <a:sym typeface="Times New Roman"/>
            </a:endParaRPr>
          </a:p>
        </p:txBody>
      </p:sp>
      <p:pic>
        <p:nvPicPr>
          <p:cNvPr id="119" name="Google Shape;119;p22"/>
          <p:cNvPicPr preferRelativeResize="0"/>
          <p:nvPr/>
        </p:nvPicPr>
        <p:blipFill rotWithShape="1">
          <a:blip r:embed="rId3">
            <a:alphaModFix/>
          </a:blip>
          <a:srcRect b="0" l="0" r="0" t="0"/>
          <a:stretch/>
        </p:blipFill>
        <p:spPr>
          <a:xfrm>
            <a:off x="4245325" y="1061825"/>
            <a:ext cx="3765975" cy="3778475"/>
          </a:xfrm>
          <a:prstGeom prst="rect">
            <a:avLst/>
          </a:prstGeom>
          <a:noFill/>
          <a:ln cap="flat" cmpd="sng" w="9525">
            <a:solidFill>
              <a:schemeClr val="lt2"/>
            </a:solidFill>
            <a:prstDash val="solid"/>
            <a:round/>
            <a:headEnd len="sm" w="sm" type="none"/>
            <a:tailEnd len="sm" w="sm" type="none"/>
          </a:ln>
          <a:effectLst>
            <a:outerShdw blurRad="57150" rotWithShape="0" algn="bl" dir="5400000" dist="19050">
              <a:srgbClr val="000000">
                <a:alpha val="50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s" sz="2000">
                <a:latin typeface="Times New Roman"/>
                <a:ea typeface="Times New Roman"/>
                <a:cs typeface="Times New Roman"/>
                <a:sym typeface="Times New Roman"/>
              </a:rPr>
              <a:t>Paso 2.</a:t>
            </a:r>
            <a:r>
              <a:rPr b="1" lang="es" sz="2000">
                <a:latin typeface="Times New Roman"/>
                <a:ea typeface="Times New Roman"/>
                <a:cs typeface="Times New Roman"/>
                <a:sym typeface="Times New Roman"/>
              </a:rPr>
              <a:t> </a:t>
            </a:r>
            <a:r>
              <a:rPr lang="es" sz="2000">
                <a:latin typeface="Times New Roman"/>
                <a:ea typeface="Times New Roman"/>
                <a:cs typeface="Times New Roman"/>
                <a:sym typeface="Times New Roman"/>
              </a:rPr>
              <a:t>Se abrirá git y pondremos el comando </a:t>
            </a:r>
            <a:r>
              <a:rPr b="1" lang="es" sz="2000">
                <a:latin typeface="Times New Roman"/>
                <a:ea typeface="Times New Roman"/>
                <a:cs typeface="Times New Roman"/>
                <a:sym typeface="Times New Roman"/>
              </a:rPr>
              <a:t>git init</a:t>
            </a:r>
            <a:endParaRPr b="1" sz="2000">
              <a:latin typeface="Times New Roman"/>
              <a:ea typeface="Times New Roman"/>
              <a:cs typeface="Times New Roman"/>
              <a:sym typeface="Times New Roman"/>
            </a:endParaRPr>
          </a:p>
        </p:txBody>
      </p:sp>
      <p:pic>
        <p:nvPicPr>
          <p:cNvPr id="125" name="Google Shape;125;p23"/>
          <p:cNvPicPr preferRelativeResize="0"/>
          <p:nvPr/>
        </p:nvPicPr>
        <p:blipFill>
          <a:blip r:embed="rId3">
            <a:alphaModFix/>
          </a:blip>
          <a:stretch>
            <a:fillRect/>
          </a:stretch>
        </p:blipFill>
        <p:spPr>
          <a:xfrm>
            <a:off x="442913" y="1256876"/>
            <a:ext cx="8258175" cy="809625"/>
          </a:xfrm>
          <a:prstGeom prst="rect">
            <a:avLst/>
          </a:prstGeom>
          <a:noFill/>
          <a:ln cap="flat" cmpd="sng" w="9525">
            <a:solidFill>
              <a:schemeClr val="lt2"/>
            </a:solidFill>
            <a:prstDash val="solid"/>
            <a:round/>
            <a:headEnd len="sm" w="sm" type="none"/>
            <a:tailEnd len="sm" w="sm" type="none"/>
          </a:ln>
        </p:spPr>
      </p:pic>
      <p:sp>
        <p:nvSpPr>
          <p:cNvPr id="126" name="Google Shape;126;p23"/>
          <p:cNvSpPr txBox="1"/>
          <p:nvPr>
            <p:ph type="title"/>
          </p:nvPr>
        </p:nvSpPr>
        <p:spPr>
          <a:xfrm>
            <a:off x="0" y="2265150"/>
            <a:ext cx="9144000" cy="6132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Clr>
                <a:schemeClr val="dk1"/>
              </a:buClr>
              <a:buSzPct val="49499"/>
              <a:buFont typeface="Arial"/>
              <a:buNone/>
            </a:pPr>
            <a:r>
              <a:rPr b="1" lang="es" sz="2000">
                <a:latin typeface="Times New Roman"/>
                <a:ea typeface="Times New Roman"/>
                <a:cs typeface="Times New Roman"/>
                <a:sym typeface="Times New Roman"/>
              </a:rPr>
              <a:t>    Paso 3. </a:t>
            </a:r>
            <a:r>
              <a:rPr lang="es" sz="2000">
                <a:latin typeface="Times New Roman"/>
                <a:ea typeface="Times New Roman"/>
                <a:cs typeface="Times New Roman"/>
                <a:sym typeface="Times New Roman"/>
              </a:rPr>
              <a:t>Ejecutaremos el comando</a:t>
            </a:r>
            <a:r>
              <a:rPr b="1" lang="es" sz="2000">
                <a:latin typeface="Times New Roman"/>
                <a:ea typeface="Times New Roman"/>
                <a:cs typeface="Times New Roman"/>
                <a:sym typeface="Times New Roman"/>
              </a:rPr>
              <a:t> git add</a:t>
            </a:r>
            <a:r>
              <a:rPr lang="es" sz="2000">
                <a:latin typeface="Times New Roman"/>
                <a:ea typeface="Times New Roman"/>
                <a:cs typeface="Times New Roman"/>
                <a:sym typeface="Times New Roman"/>
              </a:rPr>
              <a:t> </a:t>
            </a:r>
            <a:r>
              <a:rPr b="1" lang="es" sz="2000">
                <a:latin typeface="Times New Roman"/>
                <a:ea typeface="Times New Roman"/>
                <a:cs typeface="Times New Roman"/>
                <a:sym typeface="Times New Roman"/>
              </a:rPr>
              <a:t>index.html</a:t>
            </a:r>
            <a:endParaRPr b="1" sz="2000">
              <a:latin typeface="Times New Roman"/>
              <a:ea typeface="Times New Roman"/>
              <a:cs typeface="Times New Roman"/>
              <a:sym typeface="Times New Roman"/>
            </a:endParaRPr>
          </a:p>
          <a:p>
            <a:pPr indent="0" lvl="0" marL="0" rtl="0" algn="ctr">
              <a:lnSpc>
                <a:spcPct val="115000"/>
              </a:lnSpc>
              <a:spcBef>
                <a:spcPts val="0"/>
              </a:spcBef>
              <a:spcAft>
                <a:spcPts val="0"/>
              </a:spcAft>
              <a:buNone/>
            </a:pPr>
            <a:r>
              <a:t/>
            </a:r>
            <a:endParaRPr b="1" sz="2000">
              <a:latin typeface="Times New Roman"/>
              <a:ea typeface="Times New Roman"/>
              <a:cs typeface="Times New Roman"/>
              <a:sym typeface="Times New Roman"/>
            </a:endParaRPr>
          </a:p>
          <a:p>
            <a:pPr indent="0" lvl="0" marL="0" rtl="0" algn="ctr">
              <a:lnSpc>
                <a:spcPct val="115000"/>
              </a:lnSpc>
              <a:spcBef>
                <a:spcPts val="0"/>
              </a:spcBef>
              <a:spcAft>
                <a:spcPts val="0"/>
              </a:spcAft>
              <a:buNone/>
            </a:pPr>
            <a:r>
              <a:t/>
            </a:r>
            <a:endParaRPr b="1" sz="2000">
              <a:latin typeface="Times New Roman"/>
              <a:ea typeface="Times New Roman"/>
              <a:cs typeface="Times New Roman"/>
              <a:sym typeface="Times New Roman"/>
            </a:endParaRPr>
          </a:p>
        </p:txBody>
      </p:sp>
      <p:pic>
        <p:nvPicPr>
          <p:cNvPr id="127" name="Google Shape;127;p23"/>
          <p:cNvPicPr preferRelativeResize="0"/>
          <p:nvPr/>
        </p:nvPicPr>
        <p:blipFill>
          <a:blip r:embed="rId4">
            <a:alphaModFix/>
          </a:blip>
          <a:stretch>
            <a:fillRect/>
          </a:stretch>
        </p:blipFill>
        <p:spPr>
          <a:xfrm>
            <a:off x="1243000" y="2948775"/>
            <a:ext cx="6657975" cy="666750"/>
          </a:xfrm>
          <a:prstGeom prst="rect">
            <a:avLst/>
          </a:prstGeom>
          <a:noFill/>
          <a:ln>
            <a:noFill/>
          </a:ln>
        </p:spPr>
      </p:pic>
      <p:sp>
        <p:nvSpPr>
          <p:cNvPr id="128" name="Google Shape;128;p23"/>
          <p:cNvSpPr txBox="1"/>
          <p:nvPr/>
        </p:nvSpPr>
        <p:spPr>
          <a:xfrm>
            <a:off x="1387638" y="3842175"/>
            <a:ext cx="6368700" cy="101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1800">
                <a:latin typeface="Old Standard TT"/>
                <a:ea typeface="Old Standard TT"/>
                <a:cs typeface="Old Standard TT"/>
                <a:sym typeface="Old Standard TT"/>
              </a:rPr>
              <a:t>git init </a:t>
            </a:r>
            <a:r>
              <a:rPr lang="es" sz="1800">
                <a:latin typeface="Old Standard TT"/>
                <a:ea typeface="Old Standard TT"/>
                <a:cs typeface="Old Standard TT"/>
                <a:sym typeface="Old Standard TT"/>
              </a:rPr>
              <a:t>abre un repositorio en el directorio actual. </a:t>
            </a:r>
            <a:r>
              <a:rPr b="1" lang="es" sz="1800">
                <a:latin typeface="Old Standard TT"/>
                <a:ea typeface="Old Standard TT"/>
                <a:cs typeface="Old Standard TT"/>
                <a:sym typeface="Old Standard TT"/>
              </a:rPr>
              <a:t>git add .</a:t>
            </a:r>
            <a:r>
              <a:rPr lang="es" sz="1800">
                <a:latin typeface="Old Standard TT"/>
                <a:ea typeface="Old Standard TT"/>
                <a:cs typeface="Old Standard TT"/>
                <a:sym typeface="Old Standard TT"/>
              </a:rPr>
              <a:t> (o </a:t>
            </a:r>
            <a:r>
              <a:rPr b="1" lang="es" sz="1800">
                <a:latin typeface="Old Standard TT"/>
                <a:ea typeface="Old Standard TT"/>
                <a:cs typeface="Old Standard TT"/>
                <a:sym typeface="Old Standard TT"/>
              </a:rPr>
              <a:t>git add archivo</a:t>
            </a:r>
            <a:r>
              <a:rPr lang="es" sz="1800">
                <a:latin typeface="Old Standard TT"/>
                <a:ea typeface="Old Standard TT"/>
                <a:cs typeface="Old Standard TT"/>
                <a:sym typeface="Old Standard TT"/>
              </a:rPr>
              <a:t>) actualiza el estado de los archivos de </a:t>
            </a:r>
            <a:r>
              <a:rPr b="1" lang="es" sz="1800">
                <a:latin typeface="Old Standard TT"/>
                <a:ea typeface="Old Standard TT"/>
                <a:cs typeface="Old Standard TT"/>
                <a:sym typeface="Old Standard TT"/>
              </a:rPr>
              <a:t>untracked </a:t>
            </a:r>
            <a:r>
              <a:rPr lang="es" sz="1800">
                <a:latin typeface="Old Standard TT"/>
                <a:ea typeface="Old Standard TT"/>
                <a:cs typeface="Old Standard TT"/>
                <a:sym typeface="Old Standard TT"/>
              </a:rPr>
              <a:t>a </a:t>
            </a:r>
            <a:r>
              <a:rPr b="1" lang="es" sz="1800">
                <a:latin typeface="Old Standard TT"/>
                <a:ea typeface="Old Standard TT"/>
                <a:cs typeface="Old Standard TT"/>
                <a:sym typeface="Old Standard TT"/>
              </a:rPr>
              <a:t>tracked </a:t>
            </a:r>
            <a:r>
              <a:rPr lang="es" sz="1800">
                <a:latin typeface="Old Standard TT"/>
                <a:ea typeface="Old Standard TT"/>
                <a:cs typeface="Old Standard TT"/>
                <a:sym typeface="Old Standard TT"/>
              </a:rPr>
              <a:t>y pasan a ubicarse en </a:t>
            </a:r>
            <a:r>
              <a:rPr b="1" lang="es" sz="1800">
                <a:latin typeface="Old Standard TT"/>
                <a:ea typeface="Old Standard TT"/>
                <a:cs typeface="Old Standard TT"/>
                <a:sym typeface="Old Standard TT"/>
              </a:rPr>
              <a:t>staging area</a:t>
            </a:r>
            <a:endParaRPr b="1" sz="1800">
              <a:latin typeface="Old Standard TT"/>
              <a:ea typeface="Old Standard TT"/>
              <a:cs typeface="Old Standard TT"/>
              <a:sym typeface="Old Standard T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s" sz="2000">
                <a:latin typeface="Times New Roman"/>
                <a:ea typeface="Times New Roman"/>
                <a:cs typeface="Times New Roman"/>
                <a:sym typeface="Times New Roman"/>
              </a:rPr>
              <a:t>Opcional. </a:t>
            </a:r>
            <a:r>
              <a:rPr lang="es" sz="2000">
                <a:latin typeface="Times New Roman"/>
                <a:ea typeface="Times New Roman"/>
                <a:cs typeface="Times New Roman"/>
                <a:sym typeface="Times New Roman"/>
              </a:rPr>
              <a:t>Habilitar carpetas ocultas para ver el proyecto git en </a:t>
            </a:r>
            <a:r>
              <a:rPr b="1" lang="es" sz="2000">
                <a:latin typeface="Times New Roman"/>
                <a:ea typeface="Times New Roman"/>
                <a:cs typeface="Times New Roman"/>
                <a:sym typeface="Times New Roman"/>
              </a:rPr>
              <a:t>staging area</a:t>
            </a:r>
            <a:endParaRPr b="1" sz="2000">
              <a:latin typeface="Times New Roman"/>
              <a:ea typeface="Times New Roman"/>
              <a:cs typeface="Times New Roman"/>
              <a:sym typeface="Times New Roman"/>
            </a:endParaRPr>
          </a:p>
        </p:txBody>
      </p:sp>
      <p:pic>
        <p:nvPicPr>
          <p:cNvPr id="134" name="Google Shape;134;p24"/>
          <p:cNvPicPr preferRelativeResize="0"/>
          <p:nvPr/>
        </p:nvPicPr>
        <p:blipFill>
          <a:blip r:embed="rId3">
            <a:alphaModFix/>
          </a:blip>
          <a:stretch>
            <a:fillRect/>
          </a:stretch>
        </p:blipFill>
        <p:spPr>
          <a:xfrm>
            <a:off x="1092350" y="1526900"/>
            <a:ext cx="6959301" cy="2554825"/>
          </a:xfrm>
          <a:prstGeom prst="rect">
            <a:avLst/>
          </a:prstGeom>
          <a:noFill/>
          <a:ln cap="flat" cmpd="sng" w="9525">
            <a:solidFill>
              <a:schemeClr val="lt2"/>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273050"/>
            <a:ext cx="8520600" cy="6132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s" sz="2700">
                <a:latin typeface="Times New Roman"/>
                <a:ea typeface="Times New Roman"/>
                <a:cs typeface="Times New Roman"/>
                <a:sym typeface="Times New Roman"/>
              </a:rPr>
              <a:t>Aquí subiremos los dos cambios al repertorio</a:t>
            </a:r>
            <a:endParaRPr b="1" sz="2700">
              <a:latin typeface="Times New Roman"/>
              <a:ea typeface="Times New Roman"/>
              <a:cs typeface="Times New Roman"/>
              <a:sym typeface="Times New Roman"/>
            </a:endParaRPr>
          </a:p>
          <a:p>
            <a:pPr indent="0" lvl="0" marL="0" rtl="0" algn="ctr">
              <a:lnSpc>
                <a:spcPct val="115000"/>
              </a:lnSpc>
              <a:spcBef>
                <a:spcPts val="0"/>
              </a:spcBef>
              <a:spcAft>
                <a:spcPts val="0"/>
              </a:spcAft>
              <a:buSzPts val="990"/>
              <a:buNone/>
            </a:pPr>
            <a:r>
              <a:t/>
            </a:r>
            <a:endParaRPr b="1" sz="1920">
              <a:latin typeface="Times New Roman"/>
              <a:ea typeface="Times New Roman"/>
              <a:cs typeface="Times New Roman"/>
              <a:sym typeface="Times New Roman"/>
            </a:endParaRPr>
          </a:p>
        </p:txBody>
      </p:sp>
      <p:sp>
        <p:nvSpPr>
          <p:cNvPr id="140" name="Google Shape;140;p25"/>
          <p:cNvSpPr txBox="1"/>
          <p:nvPr/>
        </p:nvSpPr>
        <p:spPr>
          <a:xfrm>
            <a:off x="442950" y="886250"/>
            <a:ext cx="8082600" cy="492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b="1" lang="es" sz="2000">
                <a:solidFill>
                  <a:schemeClr val="dk1"/>
                </a:solidFill>
                <a:latin typeface="Times New Roman"/>
                <a:ea typeface="Times New Roman"/>
                <a:cs typeface="Times New Roman"/>
                <a:sym typeface="Times New Roman"/>
              </a:rPr>
              <a:t>Paso 1. </a:t>
            </a:r>
            <a:r>
              <a:rPr lang="es" sz="2000">
                <a:solidFill>
                  <a:schemeClr val="dk1"/>
                </a:solidFill>
                <a:latin typeface="Times New Roman"/>
                <a:ea typeface="Times New Roman"/>
                <a:cs typeface="Times New Roman"/>
                <a:sym typeface="Times New Roman"/>
              </a:rPr>
              <a:t>Ejecutaremos el comando </a:t>
            </a:r>
            <a:r>
              <a:rPr b="1" lang="es" sz="2000">
                <a:solidFill>
                  <a:schemeClr val="dk1"/>
                </a:solidFill>
                <a:latin typeface="Times New Roman"/>
                <a:ea typeface="Times New Roman"/>
                <a:cs typeface="Times New Roman"/>
                <a:sym typeface="Times New Roman"/>
              </a:rPr>
              <a:t>git commit -m “Comentario”</a:t>
            </a:r>
            <a:endParaRPr sz="2000">
              <a:latin typeface="Times New Roman"/>
              <a:ea typeface="Times New Roman"/>
              <a:cs typeface="Times New Roman"/>
              <a:sym typeface="Times New Roman"/>
            </a:endParaRPr>
          </a:p>
        </p:txBody>
      </p:sp>
      <p:pic>
        <p:nvPicPr>
          <p:cNvPr id="141" name="Google Shape;141;p25"/>
          <p:cNvPicPr preferRelativeResize="0"/>
          <p:nvPr/>
        </p:nvPicPr>
        <p:blipFill>
          <a:blip r:embed="rId3">
            <a:alphaModFix/>
          </a:blip>
          <a:stretch>
            <a:fillRect/>
          </a:stretch>
        </p:blipFill>
        <p:spPr>
          <a:xfrm>
            <a:off x="1131450" y="2041338"/>
            <a:ext cx="6705600" cy="1181100"/>
          </a:xfrm>
          <a:prstGeom prst="rect">
            <a:avLst/>
          </a:prstGeom>
          <a:noFill/>
          <a:ln>
            <a:noFill/>
          </a:ln>
        </p:spPr>
      </p:pic>
      <p:sp>
        <p:nvSpPr>
          <p:cNvPr id="142" name="Google Shape;142;p25"/>
          <p:cNvSpPr txBox="1"/>
          <p:nvPr/>
        </p:nvSpPr>
        <p:spPr>
          <a:xfrm>
            <a:off x="1299888" y="3884925"/>
            <a:ext cx="63687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800">
                <a:latin typeface="Old Standard TT"/>
                <a:ea typeface="Old Standard TT"/>
                <a:cs typeface="Old Standard TT"/>
                <a:sym typeface="Old Standard TT"/>
              </a:rPr>
              <a:t>Este comando actualiza el proyecto al repositorio, un</a:t>
            </a:r>
            <a:r>
              <a:rPr b="1" lang="es" sz="1800">
                <a:latin typeface="Old Standard TT"/>
                <a:ea typeface="Old Standard TT"/>
                <a:cs typeface="Old Standard TT"/>
                <a:sym typeface="Old Standard TT"/>
              </a:rPr>
              <a:t> commit</a:t>
            </a:r>
            <a:endParaRPr b="1" sz="1800">
              <a:latin typeface="Old Standard TT"/>
              <a:ea typeface="Old Standard TT"/>
              <a:cs typeface="Old Standard TT"/>
              <a:sym typeface="Old Standard T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798700"/>
            <a:ext cx="8520600" cy="8778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s" sz="2000">
                <a:latin typeface="Times New Roman"/>
                <a:ea typeface="Times New Roman"/>
                <a:cs typeface="Times New Roman"/>
                <a:sym typeface="Times New Roman"/>
              </a:rPr>
              <a:t>Paso 2. </a:t>
            </a:r>
            <a:r>
              <a:rPr lang="es" sz="2000">
                <a:latin typeface="Times New Roman"/>
                <a:ea typeface="Times New Roman"/>
                <a:cs typeface="Times New Roman"/>
                <a:sym typeface="Times New Roman"/>
              </a:rPr>
              <a:t>Después</a:t>
            </a:r>
            <a:r>
              <a:rPr lang="es" sz="2000">
                <a:latin typeface="Times New Roman"/>
                <a:ea typeface="Times New Roman"/>
                <a:cs typeface="Times New Roman"/>
                <a:sym typeface="Times New Roman"/>
              </a:rPr>
              <a:t> de modificar el proyecto, ejecutaremos el siguiente comando </a:t>
            </a:r>
            <a:r>
              <a:rPr b="1" lang="es" sz="2000">
                <a:latin typeface="Times New Roman"/>
                <a:ea typeface="Times New Roman"/>
                <a:cs typeface="Times New Roman"/>
                <a:sym typeface="Times New Roman"/>
              </a:rPr>
              <a:t>git commit -m "Comentario" -a</a:t>
            </a:r>
            <a:endParaRPr b="1" sz="2000">
              <a:latin typeface="Times New Roman"/>
              <a:ea typeface="Times New Roman"/>
              <a:cs typeface="Times New Roman"/>
              <a:sym typeface="Times New Roman"/>
            </a:endParaRPr>
          </a:p>
          <a:p>
            <a:pPr indent="0" lvl="0" marL="0" rtl="0" algn="ctr">
              <a:lnSpc>
                <a:spcPct val="115000"/>
              </a:lnSpc>
              <a:spcBef>
                <a:spcPts val="0"/>
              </a:spcBef>
              <a:spcAft>
                <a:spcPts val="0"/>
              </a:spcAft>
              <a:buSzPts val="990"/>
              <a:buNone/>
            </a:pPr>
            <a:r>
              <a:t/>
            </a:r>
            <a:endParaRPr sz="2000">
              <a:latin typeface="Times New Roman"/>
              <a:ea typeface="Times New Roman"/>
              <a:cs typeface="Times New Roman"/>
              <a:sym typeface="Times New Roman"/>
            </a:endParaRPr>
          </a:p>
          <a:p>
            <a:pPr indent="0" lvl="0" marL="0" rtl="0" algn="ctr">
              <a:lnSpc>
                <a:spcPct val="115000"/>
              </a:lnSpc>
              <a:spcBef>
                <a:spcPts val="0"/>
              </a:spcBef>
              <a:spcAft>
                <a:spcPts val="0"/>
              </a:spcAft>
              <a:buSzPts val="990"/>
              <a:buNone/>
            </a:pPr>
            <a:r>
              <a:t/>
            </a:r>
            <a:endParaRPr b="1" sz="1620">
              <a:latin typeface="Times New Roman"/>
              <a:ea typeface="Times New Roman"/>
              <a:cs typeface="Times New Roman"/>
              <a:sym typeface="Times New Roman"/>
            </a:endParaRPr>
          </a:p>
        </p:txBody>
      </p:sp>
      <p:pic>
        <p:nvPicPr>
          <p:cNvPr id="148" name="Google Shape;148;p26"/>
          <p:cNvPicPr preferRelativeResize="0"/>
          <p:nvPr/>
        </p:nvPicPr>
        <p:blipFill>
          <a:blip r:embed="rId3">
            <a:alphaModFix/>
          </a:blip>
          <a:stretch>
            <a:fillRect/>
          </a:stretch>
        </p:blipFill>
        <p:spPr>
          <a:xfrm>
            <a:off x="1276050" y="2066930"/>
            <a:ext cx="6819900" cy="1009650"/>
          </a:xfrm>
          <a:prstGeom prst="rect">
            <a:avLst/>
          </a:prstGeom>
          <a:noFill/>
          <a:ln cap="flat" cmpd="sng" w="9525">
            <a:solidFill>
              <a:schemeClr val="lt2"/>
            </a:solidFill>
            <a:prstDash val="solid"/>
            <a:round/>
            <a:headEnd len="sm" w="sm" type="none"/>
            <a:tailEnd len="sm" w="sm" type="none"/>
          </a:ln>
        </p:spPr>
      </p:pic>
      <p:sp>
        <p:nvSpPr>
          <p:cNvPr id="149" name="Google Shape;149;p26"/>
          <p:cNvSpPr txBox="1"/>
          <p:nvPr/>
        </p:nvSpPr>
        <p:spPr>
          <a:xfrm>
            <a:off x="1162050" y="3467000"/>
            <a:ext cx="6819900" cy="129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800">
                <a:latin typeface="Old Standard TT"/>
                <a:ea typeface="Old Standard TT"/>
                <a:cs typeface="Old Standard TT"/>
                <a:sym typeface="Old Standard TT"/>
              </a:rPr>
              <a:t> Al modificar un archivo, este pasa de estar </a:t>
            </a:r>
            <a:r>
              <a:rPr b="1" lang="es" sz="1800">
                <a:latin typeface="Old Standard TT"/>
                <a:ea typeface="Old Standard TT"/>
                <a:cs typeface="Old Standard TT"/>
                <a:sym typeface="Old Standard TT"/>
              </a:rPr>
              <a:t>modified </a:t>
            </a:r>
            <a:r>
              <a:rPr lang="es" sz="1800">
                <a:latin typeface="Old Standard TT"/>
                <a:ea typeface="Old Standard TT"/>
                <a:cs typeface="Old Standard TT"/>
                <a:sym typeface="Old Standard TT"/>
              </a:rPr>
              <a:t>a </a:t>
            </a:r>
            <a:r>
              <a:rPr b="1" lang="es" sz="1800">
                <a:latin typeface="Old Standard TT"/>
                <a:ea typeface="Old Standard TT"/>
                <a:cs typeface="Old Standard TT"/>
                <a:sym typeface="Old Standard TT"/>
              </a:rPr>
              <a:t>unmodified </a:t>
            </a:r>
            <a:r>
              <a:rPr lang="es" sz="1800">
                <a:latin typeface="Old Standard TT"/>
                <a:ea typeface="Old Standard TT"/>
                <a:cs typeface="Old Standard TT"/>
                <a:sym typeface="Old Standard TT"/>
              </a:rPr>
              <a:t>y es necesario usar el comando </a:t>
            </a:r>
            <a:r>
              <a:rPr b="1" lang="es" sz="1800">
                <a:latin typeface="Old Standard TT"/>
                <a:ea typeface="Old Standard TT"/>
                <a:cs typeface="Old Standard TT"/>
                <a:sym typeface="Old Standard TT"/>
              </a:rPr>
              <a:t>git add</a:t>
            </a:r>
            <a:r>
              <a:rPr lang="es" sz="1800">
                <a:latin typeface="Old Standard TT"/>
                <a:ea typeface="Old Standard TT"/>
                <a:cs typeface="Old Standard TT"/>
                <a:sym typeface="Old Standard TT"/>
              </a:rPr>
              <a:t> para poder hacer un </a:t>
            </a:r>
            <a:r>
              <a:rPr b="1" lang="es" sz="1800">
                <a:latin typeface="Old Standard TT"/>
                <a:ea typeface="Old Standard TT"/>
                <a:cs typeface="Old Standard TT"/>
                <a:sym typeface="Old Standard TT"/>
              </a:rPr>
              <a:t>commit</a:t>
            </a:r>
            <a:r>
              <a:rPr lang="es" sz="1800">
                <a:latin typeface="Old Standard TT"/>
                <a:ea typeface="Old Standard TT"/>
                <a:cs typeface="Old Standard TT"/>
                <a:sym typeface="Old Standard TT"/>
              </a:rPr>
              <a:t>. El comando utilizado es equivalente a usar </a:t>
            </a:r>
            <a:r>
              <a:rPr b="1" lang="es" sz="1800">
                <a:latin typeface="Old Standard TT"/>
                <a:ea typeface="Old Standard TT"/>
                <a:cs typeface="Old Standard TT"/>
                <a:sym typeface="Old Standard TT"/>
              </a:rPr>
              <a:t>git add</a:t>
            </a:r>
            <a:r>
              <a:rPr lang="es" sz="1800">
                <a:latin typeface="Old Standard TT"/>
                <a:ea typeface="Old Standard TT"/>
                <a:cs typeface="Old Standard TT"/>
                <a:sym typeface="Old Standard TT"/>
              </a:rPr>
              <a:t> y luego </a:t>
            </a:r>
            <a:r>
              <a:rPr b="1" lang="es" sz="1800">
                <a:latin typeface="Old Standard TT"/>
                <a:ea typeface="Old Standard TT"/>
                <a:cs typeface="Old Standard TT"/>
                <a:sym typeface="Old Standard TT"/>
              </a:rPr>
              <a:t>git commit</a:t>
            </a:r>
            <a:endParaRPr b="1" sz="1800">
              <a:latin typeface="Old Standard TT"/>
              <a:ea typeface="Old Standard TT"/>
              <a:cs typeface="Old Standard TT"/>
              <a:sym typeface="Old Standard T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311700" y="273050"/>
            <a:ext cx="8520600" cy="6132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100"/>
              <a:buNone/>
            </a:pPr>
            <a:r>
              <a:rPr b="1" lang="es" sz="2700">
                <a:latin typeface="Times New Roman"/>
                <a:ea typeface="Times New Roman"/>
                <a:cs typeface="Times New Roman"/>
                <a:sym typeface="Times New Roman"/>
              </a:rPr>
              <a:t>Ahora obtendremos el historial de commits realizados</a:t>
            </a:r>
            <a:endParaRPr b="1" sz="2700">
              <a:latin typeface="Times New Roman"/>
              <a:ea typeface="Times New Roman"/>
              <a:cs typeface="Times New Roman"/>
              <a:sym typeface="Times New Roman"/>
            </a:endParaRPr>
          </a:p>
          <a:p>
            <a:pPr indent="0" lvl="0" marL="0" rtl="0" algn="ctr">
              <a:lnSpc>
                <a:spcPct val="115000"/>
              </a:lnSpc>
              <a:spcBef>
                <a:spcPts val="0"/>
              </a:spcBef>
              <a:spcAft>
                <a:spcPts val="0"/>
              </a:spcAft>
              <a:buSzPts val="1100"/>
              <a:buNone/>
            </a:pPr>
            <a:r>
              <a:t/>
            </a:r>
            <a:endParaRPr b="1" sz="2700">
              <a:latin typeface="Times New Roman"/>
              <a:ea typeface="Times New Roman"/>
              <a:cs typeface="Times New Roman"/>
              <a:sym typeface="Times New Roman"/>
            </a:endParaRPr>
          </a:p>
          <a:p>
            <a:pPr indent="0" lvl="0" marL="0" rtl="0" algn="ctr">
              <a:lnSpc>
                <a:spcPct val="115000"/>
              </a:lnSpc>
              <a:spcBef>
                <a:spcPts val="0"/>
              </a:spcBef>
              <a:spcAft>
                <a:spcPts val="0"/>
              </a:spcAft>
              <a:buSzPts val="990"/>
              <a:buNone/>
            </a:pPr>
            <a:r>
              <a:t/>
            </a:r>
            <a:endParaRPr b="1" sz="1920">
              <a:latin typeface="Times New Roman"/>
              <a:ea typeface="Times New Roman"/>
              <a:cs typeface="Times New Roman"/>
              <a:sym typeface="Times New Roman"/>
            </a:endParaRPr>
          </a:p>
        </p:txBody>
      </p:sp>
      <p:sp>
        <p:nvSpPr>
          <p:cNvPr id="155" name="Google Shape;155;p27"/>
          <p:cNvSpPr txBox="1"/>
          <p:nvPr/>
        </p:nvSpPr>
        <p:spPr>
          <a:xfrm>
            <a:off x="442950" y="1026950"/>
            <a:ext cx="8082600" cy="1200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 sz="2000">
                <a:solidFill>
                  <a:schemeClr val="dk1"/>
                </a:solidFill>
                <a:latin typeface="Times New Roman"/>
                <a:ea typeface="Times New Roman"/>
                <a:cs typeface="Times New Roman"/>
                <a:sym typeface="Times New Roman"/>
              </a:rPr>
              <a:t>Paso 1. </a:t>
            </a:r>
            <a:r>
              <a:rPr lang="es" sz="2000">
                <a:solidFill>
                  <a:schemeClr val="dk1"/>
                </a:solidFill>
                <a:latin typeface="Times New Roman"/>
                <a:ea typeface="Times New Roman"/>
                <a:cs typeface="Times New Roman"/>
                <a:sym typeface="Times New Roman"/>
              </a:rPr>
              <a:t>Aplicamos el comando </a:t>
            </a:r>
            <a:r>
              <a:rPr b="1" lang="es" sz="2000">
                <a:solidFill>
                  <a:schemeClr val="dk1"/>
                </a:solidFill>
                <a:latin typeface="Times New Roman"/>
                <a:ea typeface="Times New Roman"/>
                <a:cs typeface="Times New Roman"/>
                <a:sym typeface="Times New Roman"/>
              </a:rPr>
              <a:t>git log </a:t>
            </a:r>
            <a:r>
              <a:rPr lang="es" sz="2000">
                <a:solidFill>
                  <a:schemeClr val="dk1"/>
                </a:solidFill>
                <a:latin typeface="Times New Roman"/>
                <a:ea typeface="Times New Roman"/>
                <a:cs typeface="Times New Roman"/>
                <a:sym typeface="Times New Roman"/>
              </a:rPr>
              <a:t>y obtendremos el historial de commits realizados.</a:t>
            </a:r>
            <a:endParaRPr sz="2000">
              <a:solidFill>
                <a:schemeClr val="dk1"/>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t/>
            </a:r>
            <a:endParaRPr b="1" sz="2000">
              <a:solidFill>
                <a:schemeClr val="dk1"/>
              </a:solidFill>
              <a:latin typeface="Times New Roman"/>
              <a:ea typeface="Times New Roman"/>
              <a:cs typeface="Times New Roman"/>
              <a:sym typeface="Times New Roman"/>
            </a:endParaRPr>
          </a:p>
        </p:txBody>
      </p:sp>
      <p:pic>
        <p:nvPicPr>
          <p:cNvPr id="156" name="Google Shape;156;p27"/>
          <p:cNvPicPr preferRelativeResize="0"/>
          <p:nvPr/>
        </p:nvPicPr>
        <p:blipFill>
          <a:blip r:embed="rId3">
            <a:alphaModFix/>
          </a:blip>
          <a:stretch>
            <a:fillRect/>
          </a:stretch>
        </p:blipFill>
        <p:spPr>
          <a:xfrm>
            <a:off x="1062025" y="1950575"/>
            <a:ext cx="7019925" cy="2724150"/>
          </a:xfrm>
          <a:prstGeom prst="rect">
            <a:avLst/>
          </a:prstGeom>
          <a:noFill/>
          <a:ln cap="flat" cmpd="sng" w="9525">
            <a:solidFill>
              <a:schemeClr val="lt2"/>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311700" y="2052700"/>
            <a:ext cx="8520600" cy="9099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s" sz="3200">
                <a:latin typeface="Times New Roman"/>
                <a:ea typeface="Times New Roman"/>
                <a:cs typeface="Times New Roman"/>
                <a:sym typeface="Times New Roman"/>
              </a:rPr>
              <a:t>SUBIR REPOSITORIO A GITHUB</a:t>
            </a:r>
            <a:endParaRPr b="1" sz="3200">
              <a:latin typeface="Times New Roman"/>
              <a:ea typeface="Times New Roman"/>
              <a:cs typeface="Times New Roman"/>
              <a:sym typeface="Times New Roman"/>
            </a:endParaRPr>
          </a:p>
          <a:p>
            <a:pPr indent="0" lvl="0" marL="0" rtl="0" algn="ctr">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311700" y="570100"/>
            <a:ext cx="8520600" cy="613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b="1" lang="es" sz="2000">
                <a:latin typeface="Times New Roman"/>
                <a:ea typeface="Times New Roman"/>
                <a:cs typeface="Times New Roman"/>
                <a:sym typeface="Times New Roman"/>
              </a:rPr>
              <a:t>Paso 1. </a:t>
            </a:r>
            <a:r>
              <a:rPr lang="es" sz="2000">
                <a:latin typeface="Times New Roman"/>
                <a:ea typeface="Times New Roman"/>
                <a:cs typeface="Times New Roman"/>
                <a:sym typeface="Times New Roman"/>
              </a:rPr>
              <a:t>Entraremos a github y seleccionaremos el </a:t>
            </a:r>
            <a:r>
              <a:rPr lang="es" sz="2000">
                <a:latin typeface="Times New Roman"/>
                <a:ea typeface="Times New Roman"/>
                <a:cs typeface="Times New Roman"/>
                <a:sym typeface="Times New Roman"/>
              </a:rPr>
              <a:t>signo</a:t>
            </a:r>
            <a:r>
              <a:rPr lang="es" sz="2000">
                <a:latin typeface="Times New Roman"/>
                <a:ea typeface="Times New Roman"/>
                <a:cs typeface="Times New Roman"/>
                <a:sym typeface="Times New Roman"/>
              </a:rPr>
              <a:t> </a:t>
            </a:r>
            <a:r>
              <a:rPr b="1" lang="es" sz="2000">
                <a:latin typeface="Times New Roman"/>
                <a:ea typeface="Times New Roman"/>
                <a:cs typeface="Times New Roman"/>
                <a:sym typeface="Times New Roman"/>
              </a:rPr>
              <a:t>+</a:t>
            </a:r>
            <a:r>
              <a:rPr lang="es" sz="2000">
                <a:latin typeface="Times New Roman"/>
                <a:ea typeface="Times New Roman"/>
                <a:cs typeface="Times New Roman"/>
                <a:sym typeface="Times New Roman"/>
              </a:rPr>
              <a:t> en la parte superior.</a:t>
            </a:r>
            <a:endParaRPr sz="2000">
              <a:latin typeface="Times New Roman"/>
              <a:ea typeface="Times New Roman"/>
              <a:cs typeface="Times New Roman"/>
              <a:sym typeface="Times New Roman"/>
            </a:endParaRPr>
          </a:p>
          <a:p>
            <a:pPr indent="0" lvl="0" marL="0" rtl="0" algn="ctr">
              <a:lnSpc>
                <a:spcPct val="115000"/>
              </a:lnSpc>
              <a:spcBef>
                <a:spcPts val="0"/>
              </a:spcBef>
              <a:spcAft>
                <a:spcPts val="0"/>
              </a:spcAft>
              <a:buSzPts val="990"/>
              <a:buNone/>
            </a:pPr>
            <a:r>
              <a:t/>
            </a:r>
            <a:endParaRPr sz="2000">
              <a:latin typeface="Times New Roman"/>
              <a:ea typeface="Times New Roman"/>
              <a:cs typeface="Times New Roman"/>
              <a:sym typeface="Times New Roman"/>
            </a:endParaRPr>
          </a:p>
          <a:p>
            <a:pPr indent="0" lvl="0" marL="0" rtl="0" algn="ctr">
              <a:lnSpc>
                <a:spcPct val="115000"/>
              </a:lnSpc>
              <a:spcBef>
                <a:spcPts val="0"/>
              </a:spcBef>
              <a:spcAft>
                <a:spcPts val="0"/>
              </a:spcAft>
              <a:buSzPts val="990"/>
              <a:buNone/>
            </a:pPr>
            <a:r>
              <a:t/>
            </a:r>
            <a:endParaRPr b="1" sz="1620">
              <a:latin typeface="Times New Roman"/>
              <a:ea typeface="Times New Roman"/>
              <a:cs typeface="Times New Roman"/>
              <a:sym typeface="Times New Roman"/>
            </a:endParaRPr>
          </a:p>
        </p:txBody>
      </p:sp>
      <p:pic>
        <p:nvPicPr>
          <p:cNvPr id="167" name="Google Shape;167;p29"/>
          <p:cNvPicPr preferRelativeResize="0"/>
          <p:nvPr/>
        </p:nvPicPr>
        <p:blipFill>
          <a:blip r:embed="rId3">
            <a:alphaModFix/>
          </a:blip>
          <a:stretch>
            <a:fillRect/>
          </a:stretch>
        </p:blipFill>
        <p:spPr>
          <a:xfrm>
            <a:off x="436775" y="1089500"/>
            <a:ext cx="8019765" cy="3655400"/>
          </a:xfrm>
          <a:prstGeom prst="rect">
            <a:avLst/>
          </a:prstGeom>
          <a:noFill/>
          <a:ln cap="flat" cmpd="sng" w="9525">
            <a:solidFill>
              <a:schemeClr val="lt2"/>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311700" y="288675"/>
            <a:ext cx="8520600" cy="613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b="1" lang="es" sz="2000">
                <a:latin typeface="Times New Roman"/>
                <a:ea typeface="Times New Roman"/>
                <a:cs typeface="Times New Roman"/>
                <a:sym typeface="Times New Roman"/>
              </a:rPr>
              <a:t>Paso 2. </a:t>
            </a:r>
            <a:r>
              <a:rPr lang="es" sz="2000">
                <a:latin typeface="Times New Roman"/>
                <a:ea typeface="Times New Roman"/>
                <a:cs typeface="Times New Roman"/>
                <a:sym typeface="Times New Roman"/>
              </a:rPr>
              <a:t>Una vez dentro pondremos un nombre al repositorio, lo dejaremos en público y crearemos el repositorio.</a:t>
            </a:r>
            <a:endParaRPr sz="2000">
              <a:latin typeface="Times New Roman"/>
              <a:ea typeface="Times New Roman"/>
              <a:cs typeface="Times New Roman"/>
              <a:sym typeface="Times New Roman"/>
            </a:endParaRPr>
          </a:p>
          <a:p>
            <a:pPr indent="0" lvl="0" marL="0" rtl="0" algn="ctr">
              <a:lnSpc>
                <a:spcPct val="115000"/>
              </a:lnSpc>
              <a:spcBef>
                <a:spcPts val="0"/>
              </a:spcBef>
              <a:spcAft>
                <a:spcPts val="0"/>
              </a:spcAft>
              <a:buSzPts val="990"/>
              <a:buNone/>
            </a:pPr>
            <a:r>
              <a:t/>
            </a:r>
            <a:endParaRPr sz="2000">
              <a:latin typeface="Times New Roman"/>
              <a:ea typeface="Times New Roman"/>
              <a:cs typeface="Times New Roman"/>
              <a:sym typeface="Times New Roman"/>
            </a:endParaRPr>
          </a:p>
          <a:p>
            <a:pPr indent="0" lvl="0" marL="0" rtl="0" algn="ctr">
              <a:lnSpc>
                <a:spcPct val="115000"/>
              </a:lnSpc>
              <a:spcBef>
                <a:spcPts val="0"/>
              </a:spcBef>
              <a:spcAft>
                <a:spcPts val="0"/>
              </a:spcAft>
              <a:buSzPts val="990"/>
              <a:buNone/>
            </a:pPr>
            <a:r>
              <a:t/>
            </a:r>
            <a:endParaRPr b="1" sz="1620">
              <a:latin typeface="Times New Roman"/>
              <a:ea typeface="Times New Roman"/>
              <a:cs typeface="Times New Roman"/>
              <a:sym typeface="Times New Roman"/>
            </a:endParaRPr>
          </a:p>
        </p:txBody>
      </p:sp>
      <p:pic>
        <p:nvPicPr>
          <p:cNvPr id="173" name="Google Shape;173;p30"/>
          <p:cNvPicPr preferRelativeResize="0"/>
          <p:nvPr/>
        </p:nvPicPr>
        <p:blipFill>
          <a:blip r:embed="rId3">
            <a:alphaModFix/>
          </a:blip>
          <a:stretch>
            <a:fillRect/>
          </a:stretch>
        </p:blipFill>
        <p:spPr>
          <a:xfrm>
            <a:off x="4492075" y="901875"/>
            <a:ext cx="3564650" cy="4063549"/>
          </a:xfrm>
          <a:prstGeom prst="rect">
            <a:avLst/>
          </a:prstGeom>
          <a:noFill/>
          <a:ln cap="flat" cmpd="sng" w="9525">
            <a:solidFill>
              <a:schemeClr val="lt2"/>
            </a:solidFill>
            <a:prstDash val="solid"/>
            <a:round/>
            <a:headEnd len="sm" w="sm" type="none"/>
            <a:tailEnd len="sm" w="sm" type="none"/>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1"/>
          <p:cNvSpPr txBox="1"/>
          <p:nvPr>
            <p:ph type="title"/>
          </p:nvPr>
        </p:nvSpPr>
        <p:spPr>
          <a:xfrm>
            <a:off x="311700" y="570100"/>
            <a:ext cx="8520600" cy="613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b="1" lang="es" sz="2000">
                <a:latin typeface="Times New Roman"/>
                <a:ea typeface="Times New Roman"/>
                <a:cs typeface="Times New Roman"/>
                <a:sym typeface="Times New Roman"/>
              </a:rPr>
              <a:t>Paso 3. </a:t>
            </a:r>
            <a:r>
              <a:rPr lang="es" sz="2000">
                <a:latin typeface="Times New Roman"/>
                <a:ea typeface="Times New Roman"/>
                <a:cs typeface="Times New Roman"/>
                <a:sym typeface="Times New Roman"/>
              </a:rPr>
              <a:t>Copiaremos el URI y pondremos la linea de comando en el propio </a:t>
            </a:r>
            <a:r>
              <a:rPr b="1" lang="es" sz="2000">
                <a:latin typeface="Times New Roman"/>
                <a:ea typeface="Times New Roman"/>
                <a:cs typeface="Times New Roman"/>
                <a:sym typeface="Times New Roman"/>
              </a:rPr>
              <a:t>GIT</a:t>
            </a:r>
            <a:r>
              <a:rPr lang="es" sz="2000">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p>
            <a:pPr indent="0" lvl="0" marL="0" rtl="0" algn="ctr">
              <a:lnSpc>
                <a:spcPct val="115000"/>
              </a:lnSpc>
              <a:spcBef>
                <a:spcPts val="0"/>
              </a:spcBef>
              <a:spcAft>
                <a:spcPts val="0"/>
              </a:spcAft>
              <a:buSzPts val="990"/>
              <a:buNone/>
            </a:pPr>
            <a:r>
              <a:t/>
            </a:r>
            <a:endParaRPr sz="2000">
              <a:latin typeface="Times New Roman"/>
              <a:ea typeface="Times New Roman"/>
              <a:cs typeface="Times New Roman"/>
              <a:sym typeface="Times New Roman"/>
            </a:endParaRPr>
          </a:p>
          <a:p>
            <a:pPr indent="0" lvl="0" marL="0" rtl="0" algn="ctr">
              <a:lnSpc>
                <a:spcPct val="115000"/>
              </a:lnSpc>
              <a:spcBef>
                <a:spcPts val="0"/>
              </a:spcBef>
              <a:spcAft>
                <a:spcPts val="0"/>
              </a:spcAft>
              <a:buSzPts val="990"/>
              <a:buNone/>
            </a:pPr>
            <a:r>
              <a:t/>
            </a:r>
            <a:endParaRPr b="1" sz="1620">
              <a:latin typeface="Times New Roman"/>
              <a:ea typeface="Times New Roman"/>
              <a:cs typeface="Times New Roman"/>
              <a:sym typeface="Times New Roman"/>
            </a:endParaRPr>
          </a:p>
        </p:txBody>
      </p:sp>
      <p:pic>
        <p:nvPicPr>
          <p:cNvPr id="179" name="Google Shape;179;p31"/>
          <p:cNvPicPr preferRelativeResize="0"/>
          <p:nvPr/>
        </p:nvPicPr>
        <p:blipFill>
          <a:blip r:embed="rId3">
            <a:alphaModFix/>
          </a:blip>
          <a:stretch>
            <a:fillRect/>
          </a:stretch>
        </p:blipFill>
        <p:spPr>
          <a:xfrm>
            <a:off x="76200" y="1329150"/>
            <a:ext cx="4500992" cy="1996499"/>
          </a:xfrm>
          <a:prstGeom prst="rect">
            <a:avLst/>
          </a:prstGeom>
          <a:noFill/>
          <a:ln cap="flat" cmpd="sng" w="9525">
            <a:solidFill>
              <a:schemeClr val="lt2"/>
            </a:solidFill>
            <a:prstDash val="solid"/>
            <a:round/>
            <a:headEnd len="sm" w="sm" type="none"/>
            <a:tailEnd len="sm" w="sm" type="none"/>
          </a:ln>
        </p:spPr>
      </p:pic>
      <p:pic>
        <p:nvPicPr>
          <p:cNvPr id="180" name="Google Shape;180;p31"/>
          <p:cNvPicPr preferRelativeResize="0"/>
          <p:nvPr/>
        </p:nvPicPr>
        <p:blipFill>
          <a:blip r:embed="rId4">
            <a:alphaModFix/>
          </a:blip>
          <a:stretch>
            <a:fillRect/>
          </a:stretch>
        </p:blipFill>
        <p:spPr>
          <a:xfrm>
            <a:off x="4670847" y="2472150"/>
            <a:ext cx="4396953" cy="1996500"/>
          </a:xfrm>
          <a:prstGeom prst="rect">
            <a:avLst/>
          </a:prstGeom>
          <a:noFill/>
          <a:ln cap="flat" cmpd="sng" w="9525">
            <a:solidFill>
              <a:schemeClr val="lt2"/>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257425"/>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s" sz="2700">
                <a:latin typeface="Times New Roman"/>
                <a:ea typeface="Times New Roman"/>
                <a:cs typeface="Times New Roman"/>
                <a:sym typeface="Times New Roman"/>
              </a:rPr>
              <a:t>Etiquetas</a:t>
            </a:r>
            <a:endParaRPr b="1" sz="2700">
              <a:latin typeface="Times New Roman"/>
              <a:ea typeface="Times New Roman"/>
              <a:cs typeface="Times New Roman"/>
              <a:sym typeface="Times New Roman"/>
            </a:endParaRPr>
          </a:p>
        </p:txBody>
      </p:sp>
      <p:sp>
        <p:nvSpPr>
          <p:cNvPr id="66" name="Google Shape;66;p14"/>
          <p:cNvSpPr txBox="1"/>
          <p:nvPr>
            <p:ph idx="1" type="body"/>
          </p:nvPr>
        </p:nvSpPr>
        <p:spPr>
          <a:xfrm>
            <a:off x="114650" y="870625"/>
            <a:ext cx="8790300" cy="4095600"/>
          </a:xfrm>
          <a:prstGeom prst="rect">
            <a:avLst/>
          </a:prstGeom>
        </p:spPr>
        <p:txBody>
          <a:bodyPr anchorCtr="0" anchor="t" bIns="91425" lIns="91425" spcFirstLastPara="1" rIns="91425" wrap="square" tIns="126000">
            <a:normAutofit fontScale="92500" lnSpcReduction="20000"/>
          </a:bodyPr>
          <a:lstStyle/>
          <a:p>
            <a:pPr indent="0" lvl="0" marL="0" rtl="0" algn="l">
              <a:spcBef>
                <a:spcPts val="0"/>
              </a:spcBef>
              <a:spcAft>
                <a:spcPts val="0"/>
              </a:spcAft>
              <a:buClr>
                <a:schemeClr val="dk1"/>
              </a:buClr>
              <a:buSzPct val="44000"/>
              <a:buFont typeface="Arial"/>
              <a:buNone/>
            </a:pPr>
            <a:r>
              <a:rPr lang="es" sz="2500">
                <a:latin typeface="Times New Roman"/>
                <a:ea typeface="Times New Roman"/>
                <a:cs typeface="Times New Roman"/>
                <a:sym typeface="Times New Roman"/>
              </a:rPr>
              <a:t> HTML funciona con etiquetas. Todas las etiquetas HTML están hechas con un número de partes específicas, incluyendo:</a:t>
            </a:r>
            <a:endParaRPr sz="2500">
              <a:latin typeface="Times New Roman"/>
              <a:ea typeface="Times New Roman"/>
              <a:cs typeface="Times New Roman"/>
              <a:sym typeface="Times New Roman"/>
            </a:endParaRPr>
          </a:p>
          <a:p>
            <a:pPr indent="-375443" lvl="0" marL="457200" rtl="0" algn="l">
              <a:spcBef>
                <a:spcPts val="1200"/>
              </a:spcBef>
              <a:spcAft>
                <a:spcPts val="0"/>
              </a:spcAft>
              <a:buSzPct val="100000"/>
              <a:buFont typeface="Times New Roman"/>
              <a:buChar char="➢"/>
            </a:pPr>
            <a:r>
              <a:rPr lang="es" sz="2500">
                <a:latin typeface="Times New Roman"/>
                <a:ea typeface="Times New Roman"/>
                <a:cs typeface="Times New Roman"/>
                <a:sym typeface="Times New Roman"/>
              </a:rPr>
              <a:t>El carácter “menor que” &lt;.</a:t>
            </a:r>
            <a:endParaRPr sz="2500">
              <a:latin typeface="Times New Roman"/>
              <a:ea typeface="Times New Roman"/>
              <a:cs typeface="Times New Roman"/>
              <a:sym typeface="Times New Roman"/>
            </a:endParaRPr>
          </a:p>
          <a:p>
            <a:pPr indent="-375443" lvl="0" marL="457200" rtl="0" algn="l">
              <a:spcBef>
                <a:spcPts val="0"/>
              </a:spcBef>
              <a:spcAft>
                <a:spcPts val="0"/>
              </a:spcAft>
              <a:buSzPct val="100000"/>
              <a:buFont typeface="Times New Roman"/>
              <a:buChar char="➢"/>
            </a:pPr>
            <a:r>
              <a:rPr lang="es" sz="2500">
                <a:latin typeface="Times New Roman"/>
                <a:ea typeface="Times New Roman"/>
                <a:cs typeface="Times New Roman"/>
                <a:sym typeface="Times New Roman"/>
              </a:rPr>
              <a:t>Una palabra o carácter que determina qué etiqueta se está escribiendo.</a:t>
            </a:r>
            <a:endParaRPr sz="2500">
              <a:latin typeface="Times New Roman"/>
              <a:ea typeface="Times New Roman"/>
              <a:cs typeface="Times New Roman"/>
              <a:sym typeface="Times New Roman"/>
            </a:endParaRPr>
          </a:p>
          <a:p>
            <a:pPr indent="-375443" lvl="0" marL="457200" rtl="0" algn="l">
              <a:spcBef>
                <a:spcPts val="0"/>
              </a:spcBef>
              <a:spcAft>
                <a:spcPts val="0"/>
              </a:spcAft>
              <a:buSzPct val="100000"/>
              <a:buFont typeface="Times New Roman"/>
              <a:buChar char="➢"/>
            </a:pPr>
            <a:r>
              <a:rPr lang="es" sz="2500">
                <a:latin typeface="Times New Roman"/>
                <a:ea typeface="Times New Roman"/>
                <a:cs typeface="Times New Roman"/>
                <a:sym typeface="Times New Roman"/>
              </a:rPr>
              <a:t>Cualquier número de atributos HTML que se quiera usar, escritos de la forma nombre =”valor”.</a:t>
            </a:r>
            <a:endParaRPr sz="2500">
              <a:latin typeface="Times New Roman"/>
              <a:ea typeface="Times New Roman"/>
              <a:cs typeface="Times New Roman"/>
              <a:sym typeface="Times New Roman"/>
            </a:endParaRPr>
          </a:p>
          <a:p>
            <a:pPr indent="-375443" lvl="0" marL="457200" rtl="0" algn="l">
              <a:spcBef>
                <a:spcPts val="0"/>
              </a:spcBef>
              <a:spcAft>
                <a:spcPts val="0"/>
              </a:spcAft>
              <a:buSzPct val="100000"/>
              <a:buFont typeface="Times New Roman"/>
              <a:buChar char="➢"/>
            </a:pPr>
            <a:r>
              <a:rPr lang="es" sz="2500">
                <a:latin typeface="Times New Roman"/>
                <a:ea typeface="Times New Roman"/>
                <a:cs typeface="Times New Roman"/>
                <a:sym typeface="Times New Roman"/>
              </a:rPr>
              <a:t>El carácter “mayor que” &gt;.</a:t>
            </a:r>
            <a:endParaRPr sz="2500">
              <a:latin typeface="Times New Roman"/>
              <a:ea typeface="Times New Roman"/>
              <a:cs typeface="Times New Roman"/>
              <a:sym typeface="Times New Roman"/>
            </a:endParaRPr>
          </a:p>
          <a:p>
            <a:pPr indent="0" lvl="0" marL="0" rtl="0" algn="l">
              <a:spcBef>
                <a:spcPts val="1200"/>
              </a:spcBef>
              <a:spcAft>
                <a:spcPts val="0"/>
              </a:spcAft>
              <a:buNone/>
            </a:pPr>
            <a:r>
              <a:rPr lang="es" sz="2500">
                <a:latin typeface="Times New Roman"/>
                <a:ea typeface="Times New Roman"/>
                <a:cs typeface="Times New Roman"/>
                <a:sym typeface="Times New Roman"/>
              </a:rPr>
              <a:t>Usualmente s</a:t>
            </a:r>
            <a:r>
              <a:rPr lang="es" sz="2500">
                <a:latin typeface="Times New Roman"/>
                <a:ea typeface="Times New Roman"/>
                <a:cs typeface="Times New Roman"/>
                <a:sym typeface="Times New Roman"/>
              </a:rPr>
              <a:t>e escriben en formato: </a:t>
            </a:r>
            <a:endParaRPr sz="2500">
              <a:latin typeface="Times New Roman"/>
              <a:ea typeface="Times New Roman"/>
              <a:cs typeface="Times New Roman"/>
              <a:sym typeface="Times New Roman"/>
            </a:endParaRPr>
          </a:p>
          <a:p>
            <a:pPr indent="0" lvl="0" marL="0" rtl="0" algn="l">
              <a:spcBef>
                <a:spcPts val="1200"/>
              </a:spcBef>
              <a:spcAft>
                <a:spcPts val="1200"/>
              </a:spcAft>
              <a:buNone/>
            </a:pPr>
            <a:r>
              <a:rPr lang="es" sz="2500">
                <a:solidFill>
                  <a:srgbClr val="0000FF"/>
                </a:solidFill>
                <a:latin typeface="Times New Roman"/>
                <a:ea typeface="Times New Roman"/>
                <a:cs typeface="Times New Roman"/>
                <a:sym typeface="Times New Roman"/>
              </a:rPr>
              <a:t>&lt;etiqueta atributos&gt; </a:t>
            </a:r>
            <a:r>
              <a:rPr lang="es" sz="2500">
                <a:latin typeface="Times New Roman"/>
                <a:ea typeface="Times New Roman"/>
                <a:cs typeface="Times New Roman"/>
                <a:sym typeface="Times New Roman"/>
              </a:rPr>
              <a:t>contenido </a:t>
            </a:r>
            <a:r>
              <a:rPr lang="es" sz="2500">
                <a:solidFill>
                  <a:srgbClr val="0000FF"/>
                </a:solidFill>
                <a:latin typeface="Times New Roman"/>
                <a:ea typeface="Times New Roman"/>
                <a:cs typeface="Times New Roman"/>
                <a:sym typeface="Times New Roman"/>
              </a:rPr>
              <a:t>&lt;/etiqueta&gt;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2"/>
          <p:cNvSpPr txBox="1"/>
          <p:nvPr>
            <p:ph type="title"/>
          </p:nvPr>
        </p:nvSpPr>
        <p:spPr>
          <a:xfrm>
            <a:off x="311700" y="288675"/>
            <a:ext cx="8520600" cy="613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b="1" lang="es" sz="2000">
                <a:latin typeface="Times New Roman"/>
                <a:ea typeface="Times New Roman"/>
                <a:cs typeface="Times New Roman"/>
                <a:sym typeface="Times New Roman"/>
              </a:rPr>
              <a:t>Paso 4. </a:t>
            </a:r>
            <a:r>
              <a:rPr lang="es" sz="2000">
                <a:latin typeface="Times New Roman"/>
                <a:ea typeface="Times New Roman"/>
                <a:cs typeface="Times New Roman"/>
                <a:sym typeface="Times New Roman"/>
              </a:rPr>
              <a:t>Te redireccionará a una página web donde deberás logearte y se subirá a tu perfil de </a:t>
            </a:r>
            <a:r>
              <a:rPr b="1" lang="es" sz="2000">
                <a:latin typeface="Times New Roman"/>
                <a:ea typeface="Times New Roman"/>
                <a:cs typeface="Times New Roman"/>
                <a:sym typeface="Times New Roman"/>
              </a:rPr>
              <a:t>Github</a:t>
            </a:r>
            <a:r>
              <a:rPr lang="es" sz="2000">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p>
            <a:pPr indent="0" lvl="0" marL="0" rtl="0" algn="ctr">
              <a:lnSpc>
                <a:spcPct val="115000"/>
              </a:lnSpc>
              <a:spcBef>
                <a:spcPts val="0"/>
              </a:spcBef>
              <a:spcAft>
                <a:spcPts val="0"/>
              </a:spcAft>
              <a:buSzPts val="990"/>
              <a:buNone/>
            </a:pPr>
            <a:r>
              <a:t/>
            </a:r>
            <a:endParaRPr sz="2000">
              <a:latin typeface="Times New Roman"/>
              <a:ea typeface="Times New Roman"/>
              <a:cs typeface="Times New Roman"/>
              <a:sym typeface="Times New Roman"/>
            </a:endParaRPr>
          </a:p>
          <a:p>
            <a:pPr indent="0" lvl="0" marL="0" rtl="0" algn="ctr">
              <a:lnSpc>
                <a:spcPct val="115000"/>
              </a:lnSpc>
              <a:spcBef>
                <a:spcPts val="0"/>
              </a:spcBef>
              <a:spcAft>
                <a:spcPts val="0"/>
              </a:spcAft>
              <a:buSzPts val="990"/>
              <a:buNone/>
            </a:pPr>
            <a:r>
              <a:t/>
            </a:r>
            <a:endParaRPr b="1" sz="1620">
              <a:latin typeface="Times New Roman"/>
              <a:ea typeface="Times New Roman"/>
              <a:cs typeface="Times New Roman"/>
              <a:sym typeface="Times New Roman"/>
            </a:endParaRPr>
          </a:p>
        </p:txBody>
      </p:sp>
      <p:pic>
        <p:nvPicPr>
          <p:cNvPr id="186" name="Google Shape;186;p32"/>
          <p:cNvPicPr preferRelativeResize="0"/>
          <p:nvPr/>
        </p:nvPicPr>
        <p:blipFill>
          <a:blip r:embed="rId3">
            <a:alphaModFix/>
          </a:blip>
          <a:stretch>
            <a:fillRect/>
          </a:stretch>
        </p:blipFill>
        <p:spPr>
          <a:xfrm>
            <a:off x="3636525" y="856950"/>
            <a:ext cx="4735399" cy="3936825"/>
          </a:xfrm>
          <a:prstGeom prst="rect">
            <a:avLst/>
          </a:prstGeom>
          <a:noFill/>
          <a:ln cap="flat" cmpd="sng" w="9525">
            <a:solidFill>
              <a:schemeClr val="lt2"/>
            </a:solidFill>
            <a:prstDash val="solid"/>
            <a:round/>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3"/>
          <p:cNvSpPr txBox="1"/>
          <p:nvPr>
            <p:ph type="title"/>
          </p:nvPr>
        </p:nvSpPr>
        <p:spPr>
          <a:xfrm>
            <a:off x="311700" y="288675"/>
            <a:ext cx="8520600" cy="613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b="1" lang="es" sz="2000">
                <a:latin typeface="Times New Roman"/>
                <a:ea typeface="Times New Roman"/>
                <a:cs typeface="Times New Roman"/>
                <a:sym typeface="Times New Roman"/>
              </a:rPr>
              <a:t>Paso 5. </a:t>
            </a:r>
            <a:r>
              <a:rPr lang="es" sz="2000">
                <a:latin typeface="Times New Roman"/>
                <a:ea typeface="Times New Roman"/>
                <a:cs typeface="Times New Roman"/>
                <a:sym typeface="Times New Roman"/>
              </a:rPr>
              <a:t>Una vez en tu perfil podrás ver que el repositorio se ha subido correctamente.</a:t>
            </a:r>
            <a:endParaRPr sz="2000">
              <a:latin typeface="Times New Roman"/>
              <a:ea typeface="Times New Roman"/>
              <a:cs typeface="Times New Roman"/>
              <a:sym typeface="Times New Roman"/>
            </a:endParaRPr>
          </a:p>
          <a:p>
            <a:pPr indent="0" lvl="0" marL="0" rtl="0" algn="ctr">
              <a:lnSpc>
                <a:spcPct val="115000"/>
              </a:lnSpc>
              <a:spcBef>
                <a:spcPts val="0"/>
              </a:spcBef>
              <a:spcAft>
                <a:spcPts val="0"/>
              </a:spcAft>
              <a:buSzPts val="990"/>
              <a:buNone/>
            </a:pPr>
            <a:r>
              <a:t/>
            </a:r>
            <a:endParaRPr sz="2000">
              <a:latin typeface="Times New Roman"/>
              <a:ea typeface="Times New Roman"/>
              <a:cs typeface="Times New Roman"/>
              <a:sym typeface="Times New Roman"/>
            </a:endParaRPr>
          </a:p>
          <a:p>
            <a:pPr indent="0" lvl="0" marL="0" rtl="0" algn="ctr">
              <a:lnSpc>
                <a:spcPct val="115000"/>
              </a:lnSpc>
              <a:spcBef>
                <a:spcPts val="0"/>
              </a:spcBef>
              <a:spcAft>
                <a:spcPts val="0"/>
              </a:spcAft>
              <a:buSzPts val="990"/>
              <a:buNone/>
            </a:pPr>
            <a:r>
              <a:t/>
            </a:r>
            <a:endParaRPr b="1" sz="1620">
              <a:latin typeface="Times New Roman"/>
              <a:ea typeface="Times New Roman"/>
              <a:cs typeface="Times New Roman"/>
              <a:sym typeface="Times New Roman"/>
            </a:endParaRPr>
          </a:p>
        </p:txBody>
      </p:sp>
      <p:pic>
        <p:nvPicPr>
          <p:cNvPr id="192" name="Google Shape;192;p33"/>
          <p:cNvPicPr preferRelativeResize="0"/>
          <p:nvPr/>
        </p:nvPicPr>
        <p:blipFill>
          <a:blip r:embed="rId3">
            <a:alphaModFix/>
          </a:blip>
          <a:stretch>
            <a:fillRect/>
          </a:stretch>
        </p:blipFill>
        <p:spPr>
          <a:xfrm>
            <a:off x="2678700" y="882300"/>
            <a:ext cx="4674473" cy="2100000"/>
          </a:xfrm>
          <a:prstGeom prst="rect">
            <a:avLst/>
          </a:prstGeom>
          <a:noFill/>
          <a:ln cap="flat" cmpd="sng" w="9525">
            <a:solidFill>
              <a:schemeClr val="lt2"/>
            </a:solidFill>
            <a:prstDash val="solid"/>
            <a:round/>
            <a:headEnd len="sm" w="sm" type="none"/>
            <a:tailEnd len="sm" w="sm" type="none"/>
          </a:ln>
        </p:spPr>
      </p:pic>
      <p:pic>
        <p:nvPicPr>
          <p:cNvPr id="193" name="Google Shape;193;p33"/>
          <p:cNvPicPr preferRelativeResize="0"/>
          <p:nvPr/>
        </p:nvPicPr>
        <p:blipFill>
          <a:blip r:embed="rId4">
            <a:alphaModFix/>
          </a:blip>
          <a:stretch>
            <a:fillRect/>
          </a:stretch>
        </p:blipFill>
        <p:spPr>
          <a:xfrm>
            <a:off x="1229625" y="3155725"/>
            <a:ext cx="6684751" cy="1721925"/>
          </a:xfrm>
          <a:prstGeom prst="rect">
            <a:avLst/>
          </a:prstGeom>
          <a:noFill/>
          <a:ln cap="flat" cmpd="sng" w="9525">
            <a:solidFill>
              <a:schemeClr val="lt2"/>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257425"/>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s" sz="2700">
                <a:latin typeface="Times New Roman"/>
                <a:ea typeface="Times New Roman"/>
                <a:cs typeface="Times New Roman"/>
                <a:sym typeface="Times New Roman"/>
              </a:rPr>
              <a:t>Algunas etiquetas</a:t>
            </a:r>
            <a:endParaRPr b="1" sz="2700">
              <a:latin typeface="Times New Roman"/>
              <a:ea typeface="Times New Roman"/>
              <a:cs typeface="Times New Roman"/>
              <a:sym typeface="Times New Roman"/>
            </a:endParaRPr>
          </a:p>
        </p:txBody>
      </p:sp>
      <p:sp>
        <p:nvSpPr>
          <p:cNvPr id="72" name="Google Shape;72;p15"/>
          <p:cNvSpPr txBox="1"/>
          <p:nvPr>
            <p:ph idx="1" type="body"/>
          </p:nvPr>
        </p:nvSpPr>
        <p:spPr>
          <a:xfrm>
            <a:off x="176850" y="933175"/>
            <a:ext cx="8790300" cy="4095600"/>
          </a:xfrm>
          <a:prstGeom prst="rect">
            <a:avLst/>
          </a:prstGeom>
        </p:spPr>
        <p:txBody>
          <a:bodyPr anchorCtr="0" anchor="t" bIns="91425" lIns="91425" spcFirstLastPara="1" rIns="91425" wrap="square" tIns="126000">
            <a:normAutofit/>
          </a:bodyPr>
          <a:lstStyle/>
          <a:p>
            <a:pPr indent="-381000" lvl="0" marL="457200" rtl="0" algn="l">
              <a:spcBef>
                <a:spcPts val="0"/>
              </a:spcBef>
              <a:spcAft>
                <a:spcPts val="0"/>
              </a:spcAft>
              <a:buSzPts val="2400"/>
              <a:buFont typeface="Times New Roman"/>
              <a:buChar char="➢"/>
            </a:pPr>
            <a:r>
              <a:rPr lang="es" sz="2400">
                <a:latin typeface="Times New Roman"/>
                <a:ea typeface="Times New Roman"/>
                <a:cs typeface="Times New Roman"/>
                <a:sym typeface="Times New Roman"/>
              </a:rPr>
              <a:t>&lt;!DOCTYPE</a:t>
            </a:r>
            <a:r>
              <a:rPr lang="es" sz="2400">
                <a:latin typeface="Times New Roman"/>
                <a:ea typeface="Times New Roman"/>
                <a:cs typeface="Times New Roman"/>
                <a:sym typeface="Times New Roman"/>
              </a:rPr>
              <a:t> html</a:t>
            </a:r>
            <a:r>
              <a:rPr lang="es" sz="2400">
                <a:latin typeface="Times New Roman"/>
                <a:ea typeface="Times New Roman"/>
                <a:cs typeface="Times New Roman"/>
                <a:sym typeface="Times New Roman"/>
              </a:rPr>
              <a:t>&gt; Indica el tipo de documento </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s" sz="2400">
                <a:latin typeface="Times New Roman"/>
                <a:ea typeface="Times New Roman"/>
                <a:cs typeface="Times New Roman"/>
                <a:sym typeface="Times New Roman"/>
              </a:rPr>
              <a:t>&lt;html&gt;  Contiene todo el documento</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s" sz="2400">
                <a:latin typeface="Times New Roman"/>
                <a:ea typeface="Times New Roman"/>
                <a:cs typeface="Times New Roman"/>
                <a:sym typeface="Times New Roman"/>
              </a:rPr>
              <a:t>&lt;head&gt;  Contiene el encabezado</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s" sz="2400">
                <a:latin typeface="Times New Roman"/>
                <a:ea typeface="Times New Roman"/>
                <a:cs typeface="Times New Roman"/>
                <a:sym typeface="Times New Roman"/>
              </a:rPr>
              <a:t>&lt;body&gt; Contiene el cuerpo </a:t>
            </a:r>
            <a:endParaRPr sz="2400">
              <a:solidFill>
                <a:srgbClr val="0000FF"/>
              </a:solidFill>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s" sz="2400">
                <a:latin typeface="Times New Roman"/>
                <a:ea typeface="Times New Roman"/>
                <a:cs typeface="Times New Roman"/>
                <a:sym typeface="Times New Roman"/>
              </a:rPr>
              <a:t>&lt;h1&gt; a &lt;h6&gt; Texto de encabezado, el número indica tamaño</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s" sz="2400">
                <a:latin typeface="Times New Roman"/>
                <a:ea typeface="Times New Roman"/>
                <a:cs typeface="Times New Roman"/>
                <a:sym typeface="Times New Roman"/>
              </a:rPr>
              <a:t>&lt;p&gt; </a:t>
            </a:r>
            <a:r>
              <a:rPr lang="es" sz="2400">
                <a:latin typeface="Times New Roman"/>
                <a:ea typeface="Times New Roman"/>
                <a:cs typeface="Times New Roman"/>
                <a:sym typeface="Times New Roman"/>
              </a:rPr>
              <a:t>Párrafo</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s" sz="2400">
                <a:latin typeface="Times New Roman"/>
                <a:ea typeface="Times New Roman"/>
                <a:cs typeface="Times New Roman"/>
                <a:sym typeface="Times New Roman"/>
              </a:rPr>
              <a:t>&lt;style&gt; Se usa para aplicar estilos CSS</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s" sz="2400">
                <a:latin typeface="Times New Roman"/>
                <a:ea typeface="Times New Roman"/>
                <a:cs typeface="Times New Roman"/>
                <a:sym typeface="Times New Roman"/>
              </a:rPr>
              <a:t>&lt;footer&gt; Contiene al pie de página</a:t>
            </a:r>
            <a:endParaRPr sz="240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s" sz="2700">
                <a:latin typeface="Times New Roman"/>
                <a:ea typeface="Times New Roman"/>
                <a:cs typeface="Times New Roman"/>
                <a:sym typeface="Times New Roman"/>
              </a:rPr>
              <a:t>Estilos CSS, inline</a:t>
            </a:r>
            <a:endParaRPr b="1" sz="2700">
              <a:latin typeface="Times New Roman"/>
              <a:ea typeface="Times New Roman"/>
              <a:cs typeface="Times New Roman"/>
              <a:sym typeface="Times New Roman"/>
            </a:endParaRPr>
          </a:p>
        </p:txBody>
      </p:sp>
      <p:sp>
        <p:nvSpPr>
          <p:cNvPr id="78" name="Google Shape;78;p16"/>
          <p:cNvSpPr txBox="1"/>
          <p:nvPr>
            <p:ph idx="1" type="body"/>
          </p:nvPr>
        </p:nvSpPr>
        <p:spPr>
          <a:xfrm>
            <a:off x="311700" y="1219800"/>
            <a:ext cx="7067400" cy="36621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s" sz="2000"/>
              <a:t> Inline usa el atributo </a:t>
            </a:r>
            <a:r>
              <a:rPr lang="es" sz="2000">
                <a:solidFill>
                  <a:srgbClr val="0000FF"/>
                </a:solidFill>
              </a:rPr>
              <a:t>style </a:t>
            </a:r>
            <a:r>
              <a:rPr lang="es" sz="2000"/>
              <a:t>en las etiquetas HTML.</a:t>
            </a:r>
            <a:endParaRPr sz="2000"/>
          </a:p>
          <a:p>
            <a:pPr indent="0" lvl="0" marL="0" rtl="0" algn="l">
              <a:spcBef>
                <a:spcPts val="1200"/>
              </a:spcBef>
              <a:spcAft>
                <a:spcPts val="0"/>
              </a:spcAft>
              <a:buNone/>
            </a:pPr>
            <a:r>
              <a:t/>
            </a:r>
            <a:endParaRPr sz="2000"/>
          </a:p>
          <a:p>
            <a:pPr indent="0" lvl="0" marL="0" rtl="0" algn="l">
              <a:spcBef>
                <a:spcPts val="1200"/>
              </a:spcBef>
              <a:spcAft>
                <a:spcPts val="0"/>
              </a:spcAft>
              <a:buNone/>
            </a:pPr>
            <a:r>
              <a:t/>
            </a:r>
            <a:endParaRPr sz="2000"/>
          </a:p>
          <a:p>
            <a:pPr indent="-355600" lvl="0" marL="457200" rtl="0" algn="l">
              <a:spcBef>
                <a:spcPts val="1200"/>
              </a:spcBef>
              <a:spcAft>
                <a:spcPts val="0"/>
              </a:spcAft>
              <a:buSzPts val="2000"/>
              <a:buChar char="➢"/>
            </a:pPr>
            <a:r>
              <a:rPr lang="es" sz="2000"/>
              <a:t>Internal usa la etiqueta &lt;style&gt; dentro de &lt;head&gt; para definir el estilo de la página</a:t>
            </a:r>
            <a:endParaRPr sz="2000"/>
          </a:p>
          <a:p>
            <a:pPr indent="0" lvl="0" marL="0" rtl="0" algn="l">
              <a:spcBef>
                <a:spcPts val="1200"/>
              </a:spcBef>
              <a:spcAft>
                <a:spcPts val="0"/>
              </a:spcAft>
              <a:buNone/>
            </a:pPr>
            <a:r>
              <a:t/>
            </a:r>
            <a:endParaRPr sz="2000"/>
          </a:p>
          <a:p>
            <a:pPr indent="-342900" lvl="0" marL="457200" rtl="0" algn="l">
              <a:spcBef>
                <a:spcPts val="1200"/>
              </a:spcBef>
              <a:spcAft>
                <a:spcPts val="0"/>
              </a:spcAft>
              <a:buSzPts val="1800"/>
              <a:buChar char="➢"/>
            </a:pPr>
            <a:r>
              <a:rPr lang="es" sz="2000"/>
              <a:t>Inline tiene “prioridad” sobre internal.</a:t>
            </a:r>
            <a:r>
              <a:rPr lang="es"/>
              <a:t> </a:t>
            </a:r>
            <a:endParaRPr sz="2000"/>
          </a:p>
        </p:txBody>
      </p:sp>
      <p:sp>
        <p:nvSpPr>
          <p:cNvPr id="79" name="Google Shape;79;p16"/>
          <p:cNvSpPr txBox="1"/>
          <p:nvPr>
            <p:ph type="title"/>
          </p:nvPr>
        </p:nvSpPr>
        <p:spPr>
          <a:xfrm>
            <a:off x="311700" y="1958550"/>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s" sz="2700">
                <a:latin typeface="Times New Roman"/>
                <a:ea typeface="Times New Roman"/>
                <a:cs typeface="Times New Roman"/>
                <a:sym typeface="Times New Roman"/>
              </a:rPr>
              <a:t>Estilos CSS, internal</a:t>
            </a:r>
            <a:endParaRPr b="1" sz="27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idx="1" type="body"/>
          </p:nvPr>
        </p:nvSpPr>
        <p:spPr>
          <a:xfrm>
            <a:off x="127250" y="1161425"/>
            <a:ext cx="5115300" cy="2985900"/>
          </a:xfrm>
          <a:prstGeom prst="rect">
            <a:avLst/>
          </a:prstGeom>
          <a:ln cap="flat" cmpd="sng" w="9525">
            <a:solidFill>
              <a:schemeClr val="lt2"/>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t/>
            </a:r>
            <a:endParaRPr sz="2000"/>
          </a:p>
          <a:p>
            <a:pPr indent="0" lvl="0" marL="0" rtl="0" algn="l">
              <a:spcBef>
                <a:spcPts val="1200"/>
              </a:spcBef>
              <a:spcAft>
                <a:spcPts val="0"/>
              </a:spcAft>
              <a:buNone/>
            </a:pPr>
            <a:r>
              <a:rPr lang="es" sz="2000"/>
              <a:t>&lt;h1 </a:t>
            </a:r>
            <a:r>
              <a:rPr b="1" lang="es" sz="2000">
                <a:solidFill>
                  <a:srgbClr val="0000FF"/>
                </a:solidFill>
              </a:rPr>
              <a:t>style="color:yellow;"</a:t>
            </a:r>
            <a:r>
              <a:rPr lang="es" sz="2000"/>
              <a:t>&gt;Un titulo amarillo&lt;/h1&gt;</a:t>
            </a:r>
            <a:endParaRPr sz="2000"/>
          </a:p>
          <a:p>
            <a:pPr indent="0" lvl="0" marL="0" rtl="0" algn="l">
              <a:spcBef>
                <a:spcPts val="1200"/>
              </a:spcBef>
              <a:spcAft>
                <a:spcPts val="0"/>
              </a:spcAft>
              <a:buNone/>
            </a:pPr>
            <a:r>
              <a:rPr lang="es" sz="2000"/>
              <a:t>&lt;h2&gt;Un texto negro&lt;/h2&gt;</a:t>
            </a:r>
            <a:endParaRPr sz="2000"/>
          </a:p>
          <a:p>
            <a:pPr indent="0" lvl="0" marL="0" rtl="0" algn="l">
              <a:spcBef>
                <a:spcPts val="1200"/>
              </a:spcBef>
              <a:spcAft>
                <a:spcPts val="1200"/>
              </a:spcAft>
              <a:buNone/>
            </a:pPr>
            <a:r>
              <a:rPr lang="es" sz="2000"/>
              <a:t>&lt;p </a:t>
            </a:r>
            <a:r>
              <a:rPr b="1" lang="es" sz="2000">
                <a:solidFill>
                  <a:srgbClr val="0000FF"/>
                </a:solidFill>
              </a:rPr>
              <a:t>style="color:red;"</a:t>
            </a:r>
            <a:r>
              <a:rPr lang="es" sz="2000"/>
              <a:t>&gt;Un texto rojo&lt;/p&gt;</a:t>
            </a:r>
            <a:endParaRPr sz="2000"/>
          </a:p>
        </p:txBody>
      </p:sp>
      <p:pic>
        <p:nvPicPr>
          <p:cNvPr id="85" name="Google Shape;85;p17"/>
          <p:cNvPicPr preferRelativeResize="0"/>
          <p:nvPr/>
        </p:nvPicPr>
        <p:blipFill rotWithShape="1">
          <a:blip r:embed="rId3">
            <a:alphaModFix/>
          </a:blip>
          <a:srcRect b="0" l="0" r="0" t="0"/>
          <a:stretch/>
        </p:blipFill>
        <p:spPr>
          <a:xfrm>
            <a:off x="5570825" y="1740100"/>
            <a:ext cx="3396850" cy="1842975"/>
          </a:xfrm>
          <a:prstGeom prst="rect">
            <a:avLst/>
          </a:prstGeom>
          <a:noFill/>
          <a:ln cap="flat" cmpd="sng" w="9525">
            <a:solidFill>
              <a:schemeClr val="lt2"/>
            </a:solidFill>
            <a:prstDash val="solid"/>
            <a:round/>
            <a:headEnd len="sm" w="sm" type="none"/>
            <a:tailEnd len="sm" w="sm" type="none"/>
          </a:ln>
        </p:spPr>
      </p:pic>
      <p:sp>
        <p:nvSpPr>
          <p:cNvPr id="86" name="Google Shape;86;p17"/>
          <p:cNvSpPr txBox="1"/>
          <p:nvPr>
            <p:ph type="title"/>
          </p:nvPr>
        </p:nvSpPr>
        <p:spPr>
          <a:xfrm>
            <a:off x="0" y="203250"/>
            <a:ext cx="91440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s" sz="2700">
                <a:latin typeface="Times New Roman"/>
                <a:ea typeface="Times New Roman"/>
                <a:cs typeface="Times New Roman"/>
                <a:sym typeface="Times New Roman"/>
              </a:rPr>
              <a:t>Ejemplo Inline</a:t>
            </a:r>
            <a:endParaRPr b="1" sz="2700">
              <a:latin typeface="Times New Roman"/>
              <a:ea typeface="Times New Roman"/>
              <a:cs typeface="Times New Roman"/>
              <a:sym typeface="Times New Roman"/>
            </a:endParaRPr>
          </a:p>
          <a:p>
            <a:pPr indent="0" lvl="0" marL="0" rtl="0" algn="ctr">
              <a:spcBef>
                <a:spcPts val="0"/>
              </a:spcBef>
              <a:spcAft>
                <a:spcPts val="0"/>
              </a:spcAft>
              <a:buSzPts val="990"/>
              <a:buNone/>
            </a:pPr>
            <a:r>
              <a:t/>
            </a:r>
            <a:endParaRPr>
              <a:latin typeface="Times New Roman"/>
              <a:ea typeface="Times New Roman"/>
              <a:cs typeface="Times New Roman"/>
              <a:sym typeface="Times New Roman"/>
            </a:endParaRPr>
          </a:p>
          <a:p>
            <a:pPr indent="0" lvl="0" marL="0" rtl="0" algn="ctr">
              <a:spcBef>
                <a:spcPts val="0"/>
              </a:spcBef>
              <a:spcAft>
                <a:spcPts val="0"/>
              </a:spcAft>
              <a:buSzPts val="990"/>
              <a:buNone/>
            </a:pPr>
            <a:r>
              <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idx="1" type="body"/>
          </p:nvPr>
        </p:nvSpPr>
        <p:spPr>
          <a:xfrm>
            <a:off x="191975" y="156300"/>
            <a:ext cx="4380000" cy="4830900"/>
          </a:xfrm>
          <a:prstGeom prst="rect">
            <a:avLst/>
          </a:prstGeom>
          <a:ln cap="flat" cmpd="sng" w="9525">
            <a:solidFill>
              <a:schemeClr val="lt2"/>
            </a:solidFill>
            <a:prstDash val="solid"/>
            <a:round/>
            <a:headEnd len="sm" w="sm" type="none"/>
            <a:tailEnd len="sm" w="sm" type="none"/>
          </a:ln>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s" sz="2000"/>
              <a:t>&lt;head&gt;</a:t>
            </a:r>
            <a:endParaRPr sz="2000"/>
          </a:p>
          <a:p>
            <a:pPr indent="0" lvl="0" marL="0" rtl="0" algn="l">
              <a:spcBef>
                <a:spcPts val="1200"/>
              </a:spcBef>
              <a:spcAft>
                <a:spcPts val="0"/>
              </a:spcAft>
              <a:buNone/>
            </a:pPr>
            <a:r>
              <a:rPr b="1" lang="es" sz="2000">
                <a:solidFill>
                  <a:srgbClr val="0000FF"/>
                </a:solidFill>
              </a:rPr>
              <a:t>&lt;style&gt;</a:t>
            </a:r>
            <a:endParaRPr b="1" sz="2000">
              <a:solidFill>
                <a:srgbClr val="0000FF"/>
              </a:solidFill>
            </a:endParaRPr>
          </a:p>
          <a:p>
            <a:pPr indent="0" lvl="0" marL="0" rtl="0" algn="l">
              <a:spcBef>
                <a:spcPts val="1200"/>
              </a:spcBef>
              <a:spcAft>
                <a:spcPts val="0"/>
              </a:spcAft>
              <a:buNone/>
            </a:pPr>
            <a:r>
              <a:rPr b="1" lang="es" sz="2000">
                <a:solidFill>
                  <a:srgbClr val="0000FF"/>
                </a:solidFill>
              </a:rPr>
              <a:t>body {background-color: #f15414;}</a:t>
            </a:r>
            <a:endParaRPr b="1" sz="2000">
              <a:solidFill>
                <a:srgbClr val="0000FF"/>
              </a:solidFill>
            </a:endParaRPr>
          </a:p>
          <a:p>
            <a:pPr indent="0" lvl="0" marL="0" rtl="0" algn="l">
              <a:spcBef>
                <a:spcPts val="1200"/>
              </a:spcBef>
              <a:spcAft>
                <a:spcPts val="0"/>
              </a:spcAft>
              <a:buNone/>
            </a:pPr>
            <a:r>
              <a:rPr b="1" lang="es" sz="2000">
                <a:solidFill>
                  <a:srgbClr val="0000FF"/>
                </a:solidFill>
              </a:rPr>
              <a:t>h1 {color: green;}</a:t>
            </a:r>
            <a:endParaRPr b="1" sz="2000">
              <a:solidFill>
                <a:srgbClr val="0000FF"/>
              </a:solidFill>
            </a:endParaRPr>
          </a:p>
          <a:p>
            <a:pPr indent="0" lvl="0" marL="0" rtl="0" algn="l">
              <a:spcBef>
                <a:spcPts val="1200"/>
              </a:spcBef>
              <a:spcAft>
                <a:spcPts val="0"/>
              </a:spcAft>
              <a:buNone/>
            </a:pPr>
            <a:r>
              <a:rPr b="1" lang="es" sz="2000">
                <a:solidFill>
                  <a:srgbClr val="0000FF"/>
                </a:solidFill>
              </a:rPr>
              <a:t>h2 {color: blue;}</a:t>
            </a:r>
            <a:endParaRPr b="1" sz="2000">
              <a:solidFill>
                <a:srgbClr val="0000FF"/>
              </a:solidFill>
            </a:endParaRPr>
          </a:p>
          <a:p>
            <a:pPr indent="0" lvl="0" marL="0" rtl="0" algn="l">
              <a:spcBef>
                <a:spcPts val="1200"/>
              </a:spcBef>
              <a:spcAft>
                <a:spcPts val="0"/>
              </a:spcAft>
              <a:buNone/>
            </a:pPr>
            <a:r>
              <a:rPr b="1" lang="es" sz="2000">
                <a:solidFill>
                  <a:srgbClr val="0000FF"/>
                </a:solidFill>
              </a:rPr>
              <a:t>&lt;/style&gt;</a:t>
            </a:r>
            <a:endParaRPr b="1" sz="2000">
              <a:solidFill>
                <a:srgbClr val="0000FF"/>
              </a:solidFill>
            </a:endParaRPr>
          </a:p>
          <a:p>
            <a:pPr indent="0" lvl="0" marL="0" rtl="0" algn="l">
              <a:spcBef>
                <a:spcPts val="1200"/>
              </a:spcBef>
              <a:spcAft>
                <a:spcPts val="0"/>
              </a:spcAft>
              <a:buNone/>
            </a:pPr>
            <a:r>
              <a:rPr lang="es" sz="2000"/>
              <a:t>&lt;/head&gt;</a:t>
            </a:r>
            <a:endParaRPr sz="2000"/>
          </a:p>
          <a:p>
            <a:pPr indent="0" lvl="0" marL="0" rtl="0" algn="l">
              <a:spcBef>
                <a:spcPts val="1200"/>
              </a:spcBef>
              <a:spcAft>
                <a:spcPts val="0"/>
              </a:spcAft>
              <a:buNone/>
            </a:pPr>
            <a:r>
              <a:rPr lang="es" sz="2000"/>
              <a:t>&lt;body&gt;</a:t>
            </a:r>
            <a:endParaRPr sz="2000"/>
          </a:p>
          <a:p>
            <a:pPr indent="0" lvl="0" marL="0" rtl="0" algn="l">
              <a:spcBef>
                <a:spcPts val="1200"/>
              </a:spcBef>
              <a:spcAft>
                <a:spcPts val="0"/>
              </a:spcAft>
              <a:buNone/>
            </a:pPr>
            <a:r>
              <a:rPr lang="es" sz="2000"/>
              <a:t>&lt;h1&gt;Un titulo verde&lt;/h1&gt;</a:t>
            </a:r>
            <a:endParaRPr sz="2000"/>
          </a:p>
          <a:p>
            <a:pPr indent="0" lvl="0" marL="0" rtl="0" algn="l">
              <a:spcBef>
                <a:spcPts val="1200"/>
              </a:spcBef>
              <a:spcAft>
                <a:spcPts val="0"/>
              </a:spcAft>
              <a:buNone/>
            </a:pPr>
            <a:r>
              <a:rPr lang="es" sz="2000"/>
              <a:t>&lt;h2 </a:t>
            </a:r>
            <a:r>
              <a:rPr b="1" lang="es" sz="2000">
                <a:solidFill>
                  <a:srgbClr val="FF0000"/>
                </a:solidFill>
              </a:rPr>
              <a:t>style="color:white;background-color:black;"</a:t>
            </a:r>
            <a:r>
              <a:rPr lang="es" sz="2000"/>
              <a:t>&gt;Un texto blanco&lt;/h2&gt;</a:t>
            </a:r>
            <a:endParaRPr sz="2000"/>
          </a:p>
          <a:p>
            <a:pPr indent="0" lvl="0" marL="0" rtl="0" algn="l">
              <a:spcBef>
                <a:spcPts val="1200"/>
              </a:spcBef>
              <a:spcAft>
                <a:spcPts val="1200"/>
              </a:spcAft>
              <a:buNone/>
            </a:pPr>
            <a:r>
              <a:rPr lang="es" sz="2000"/>
              <a:t>&lt;/body&gt;</a:t>
            </a:r>
            <a:endParaRPr sz="2000"/>
          </a:p>
        </p:txBody>
      </p:sp>
      <p:pic>
        <p:nvPicPr>
          <p:cNvPr id="92" name="Google Shape;92;p18"/>
          <p:cNvPicPr preferRelativeResize="0"/>
          <p:nvPr/>
        </p:nvPicPr>
        <p:blipFill>
          <a:blip r:embed="rId3">
            <a:alphaModFix/>
          </a:blip>
          <a:stretch>
            <a:fillRect/>
          </a:stretch>
        </p:blipFill>
        <p:spPr>
          <a:xfrm>
            <a:off x="4928100" y="1558425"/>
            <a:ext cx="3808400" cy="1953025"/>
          </a:xfrm>
          <a:prstGeom prst="rect">
            <a:avLst/>
          </a:prstGeom>
          <a:noFill/>
          <a:ln cap="flat" cmpd="sng" w="9525">
            <a:solidFill>
              <a:schemeClr val="lt2"/>
            </a:solidFill>
            <a:prstDash val="solid"/>
            <a:round/>
            <a:headEnd len="sm" w="sm" type="none"/>
            <a:tailEnd len="sm" w="sm" type="none"/>
          </a:ln>
        </p:spPr>
      </p:pic>
      <p:sp>
        <p:nvSpPr>
          <p:cNvPr id="93" name="Google Shape;93;p18"/>
          <p:cNvSpPr txBox="1"/>
          <p:nvPr>
            <p:ph type="title"/>
          </p:nvPr>
        </p:nvSpPr>
        <p:spPr>
          <a:xfrm>
            <a:off x="1817925" y="17600"/>
            <a:ext cx="75714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s" sz="2700">
                <a:latin typeface="Times New Roman"/>
                <a:ea typeface="Times New Roman"/>
                <a:cs typeface="Times New Roman"/>
                <a:sym typeface="Times New Roman"/>
              </a:rPr>
              <a:t>                              Ejemplo Internal</a:t>
            </a:r>
            <a:endParaRPr b="1" sz="2700">
              <a:latin typeface="Times New Roman"/>
              <a:ea typeface="Times New Roman"/>
              <a:cs typeface="Times New Roman"/>
              <a:sym typeface="Times New Roman"/>
            </a:endParaRPr>
          </a:p>
          <a:p>
            <a:pPr indent="0" lvl="0" marL="0" rtl="0" algn="ctr">
              <a:spcBef>
                <a:spcPts val="0"/>
              </a:spcBef>
              <a:spcAft>
                <a:spcPts val="0"/>
              </a:spcAft>
              <a:buSzPts val="990"/>
              <a:buNone/>
            </a:pPr>
            <a:r>
              <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9"/>
          <p:cNvPicPr preferRelativeResize="0"/>
          <p:nvPr/>
        </p:nvPicPr>
        <p:blipFill>
          <a:blip r:embed="rId3">
            <a:alphaModFix/>
          </a:blip>
          <a:stretch>
            <a:fillRect/>
          </a:stretch>
        </p:blipFill>
        <p:spPr>
          <a:xfrm>
            <a:off x="6086726" y="618463"/>
            <a:ext cx="3057275" cy="1953275"/>
          </a:xfrm>
          <a:prstGeom prst="rect">
            <a:avLst/>
          </a:prstGeom>
          <a:noFill/>
          <a:ln>
            <a:noFill/>
          </a:ln>
        </p:spPr>
      </p:pic>
      <p:sp>
        <p:nvSpPr>
          <p:cNvPr id="99" name="Google Shape;99;p19"/>
          <p:cNvSpPr txBox="1"/>
          <p:nvPr/>
        </p:nvSpPr>
        <p:spPr>
          <a:xfrm>
            <a:off x="0" y="0"/>
            <a:ext cx="2936700" cy="51102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s" sz="2000">
                <a:latin typeface="Old Standard TT"/>
                <a:ea typeface="Old Standard TT"/>
                <a:cs typeface="Old Standard TT"/>
                <a:sym typeface="Old Standard TT"/>
              </a:rPr>
              <a:t>&lt;!DOCTYPE html&gt;</a:t>
            </a:r>
            <a:endParaRPr sz="2000">
              <a:latin typeface="Old Standard TT"/>
              <a:ea typeface="Old Standard TT"/>
              <a:cs typeface="Old Standard TT"/>
              <a:sym typeface="Old Standard TT"/>
            </a:endParaRPr>
          </a:p>
          <a:p>
            <a:pPr indent="0" lvl="0" marL="0" rtl="0" algn="l">
              <a:spcBef>
                <a:spcPts val="0"/>
              </a:spcBef>
              <a:spcAft>
                <a:spcPts val="0"/>
              </a:spcAft>
              <a:buNone/>
            </a:pPr>
            <a:r>
              <a:rPr lang="es" sz="2000">
                <a:latin typeface="Old Standard TT"/>
                <a:ea typeface="Old Standard TT"/>
                <a:cs typeface="Old Standard TT"/>
                <a:sym typeface="Old Standard TT"/>
              </a:rPr>
              <a:t>&lt;html&gt;</a:t>
            </a:r>
            <a:endParaRPr sz="2000">
              <a:latin typeface="Old Standard TT"/>
              <a:ea typeface="Old Standard TT"/>
              <a:cs typeface="Old Standard TT"/>
              <a:sym typeface="Old Standard TT"/>
            </a:endParaRPr>
          </a:p>
          <a:p>
            <a:pPr indent="0" lvl="0" marL="0" rtl="0" algn="l">
              <a:spcBef>
                <a:spcPts val="0"/>
              </a:spcBef>
              <a:spcAft>
                <a:spcPts val="0"/>
              </a:spcAft>
              <a:buNone/>
            </a:pPr>
            <a:r>
              <a:t/>
            </a:r>
            <a:endParaRPr sz="2000">
              <a:latin typeface="Old Standard TT"/>
              <a:ea typeface="Old Standard TT"/>
              <a:cs typeface="Old Standard TT"/>
              <a:sym typeface="Old Standard TT"/>
            </a:endParaRPr>
          </a:p>
          <a:p>
            <a:pPr indent="0" lvl="0" marL="0" rtl="0" algn="l">
              <a:spcBef>
                <a:spcPts val="0"/>
              </a:spcBef>
              <a:spcAft>
                <a:spcPts val="0"/>
              </a:spcAft>
              <a:buNone/>
            </a:pPr>
            <a:r>
              <a:rPr lang="es" sz="2000">
                <a:latin typeface="Old Standard TT"/>
                <a:ea typeface="Old Standard TT"/>
                <a:cs typeface="Old Standard TT"/>
                <a:sym typeface="Old Standard TT"/>
              </a:rPr>
              <a:t>&lt;head&gt;</a:t>
            </a:r>
            <a:endParaRPr sz="2000">
              <a:latin typeface="Old Standard TT"/>
              <a:ea typeface="Old Standard TT"/>
              <a:cs typeface="Old Standard TT"/>
              <a:sym typeface="Old Standard TT"/>
            </a:endParaRPr>
          </a:p>
          <a:p>
            <a:pPr indent="0" lvl="0" marL="0" rtl="0" algn="l">
              <a:spcBef>
                <a:spcPts val="0"/>
              </a:spcBef>
              <a:spcAft>
                <a:spcPts val="0"/>
              </a:spcAft>
              <a:buNone/>
            </a:pPr>
            <a:r>
              <a:rPr lang="es" sz="2000">
                <a:latin typeface="Old Standard TT"/>
                <a:ea typeface="Old Standard TT"/>
                <a:cs typeface="Old Standard TT"/>
                <a:sym typeface="Old Standard TT"/>
              </a:rPr>
              <a:t>&lt;title&gt;El titulo de la pagina&lt;/title&gt;</a:t>
            </a:r>
            <a:endParaRPr sz="2000">
              <a:latin typeface="Old Standard TT"/>
              <a:ea typeface="Old Standard TT"/>
              <a:cs typeface="Old Standard TT"/>
              <a:sym typeface="Old Standard TT"/>
            </a:endParaRPr>
          </a:p>
          <a:p>
            <a:pPr indent="0" lvl="0" marL="0" rtl="0" algn="l">
              <a:spcBef>
                <a:spcPts val="0"/>
              </a:spcBef>
              <a:spcAft>
                <a:spcPts val="0"/>
              </a:spcAft>
              <a:buNone/>
            </a:pPr>
            <a:r>
              <a:t/>
            </a:r>
            <a:endParaRPr sz="2000">
              <a:latin typeface="Old Standard TT"/>
              <a:ea typeface="Old Standard TT"/>
              <a:cs typeface="Old Standard TT"/>
              <a:sym typeface="Old Standard TT"/>
            </a:endParaRPr>
          </a:p>
          <a:p>
            <a:pPr indent="0" lvl="0" marL="0" rtl="0" algn="l">
              <a:spcBef>
                <a:spcPts val="0"/>
              </a:spcBef>
              <a:spcAft>
                <a:spcPts val="0"/>
              </a:spcAft>
              <a:buNone/>
            </a:pPr>
            <a:r>
              <a:rPr lang="es" sz="2000">
                <a:latin typeface="Old Standard TT"/>
                <a:ea typeface="Old Standard TT"/>
                <a:cs typeface="Old Standard TT"/>
                <a:sym typeface="Old Standard TT"/>
              </a:rPr>
              <a:t>&lt;style&gt;</a:t>
            </a:r>
            <a:endParaRPr sz="2000">
              <a:latin typeface="Old Standard TT"/>
              <a:ea typeface="Old Standard TT"/>
              <a:cs typeface="Old Standard TT"/>
              <a:sym typeface="Old Standard TT"/>
            </a:endParaRPr>
          </a:p>
          <a:p>
            <a:pPr indent="0" lvl="0" marL="0" rtl="0" algn="l">
              <a:spcBef>
                <a:spcPts val="0"/>
              </a:spcBef>
              <a:spcAft>
                <a:spcPts val="0"/>
              </a:spcAft>
              <a:buNone/>
            </a:pPr>
            <a:r>
              <a:rPr lang="es" sz="2000">
                <a:latin typeface="Old Standard TT"/>
                <a:ea typeface="Old Standard TT"/>
                <a:cs typeface="Old Standard TT"/>
                <a:sym typeface="Old Standard TT"/>
              </a:rPr>
              <a:t>body {background-color: black;}</a:t>
            </a:r>
            <a:endParaRPr sz="2000">
              <a:latin typeface="Old Standard TT"/>
              <a:ea typeface="Old Standard TT"/>
              <a:cs typeface="Old Standard TT"/>
              <a:sym typeface="Old Standard TT"/>
            </a:endParaRPr>
          </a:p>
          <a:p>
            <a:pPr indent="0" lvl="0" marL="0" rtl="0" algn="l">
              <a:spcBef>
                <a:spcPts val="0"/>
              </a:spcBef>
              <a:spcAft>
                <a:spcPts val="0"/>
              </a:spcAft>
              <a:buNone/>
            </a:pPr>
            <a:r>
              <a:rPr lang="es" sz="2000">
                <a:latin typeface="Old Standard TT"/>
                <a:ea typeface="Old Standard TT"/>
                <a:cs typeface="Old Standard TT"/>
                <a:sym typeface="Old Standard TT"/>
              </a:rPr>
              <a:t>h1   {color: yellow;}</a:t>
            </a:r>
            <a:endParaRPr sz="2000">
              <a:latin typeface="Old Standard TT"/>
              <a:ea typeface="Old Standard TT"/>
              <a:cs typeface="Old Standard TT"/>
              <a:sym typeface="Old Standard TT"/>
            </a:endParaRPr>
          </a:p>
          <a:p>
            <a:pPr indent="0" lvl="0" marL="0" rtl="0" algn="l">
              <a:spcBef>
                <a:spcPts val="0"/>
              </a:spcBef>
              <a:spcAft>
                <a:spcPts val="0"/>
              </a:spcAft>
              <a:buNone/>
            </a:pPr>
            <a:r>
              <a:rPr lang="es" sz="2000">
                <a:latin typeface="Old Standard TT"/>
                <a:ea typeface="Old Standard TT"/>
                <a:cs typeface="Old Standard TT"/>
                <a:sym typeface="Old Standard TT"/>
              </a:rPr>
              <a:t>h2   {color: white;}</a:t>
            </a:r>
            <a:endParaRPr sz="2000">
              <a:latin typeface="Old Standard TT"/>
              <a:ea typeface="Old Standard TT"/>
              <a:cs typeface="Old Standard TT"/>
              <a:sym typeface="Old Standard TT"/>
            </a:endParaRPr>
          </a:p>
          <a:p>
            <a:pPr indent="0" lvl="0" marL="0" rtl="0" algn="l">
              <a:spcBef>
                <a:spcPts val="0"/>
              </a:spcBef>
              <a:spcAft>
                <a:spcPts val="0"/>
              </a:spcAft>
              <a:buNone/>
            </a:pPr>
            <a:r>
              <a:rPr lang="es" sz="2000">
                <a:latin typeface="Old Standard TT"/>
                <a:ea typeface="Old Standard TT"/>
                <a:cs typeface="Old Standard TT"/>
                <a:sym typeface="Old Standard TT"/>
              </a:rPr>
              <a:t>p    {color: #f15414;}</a:t>
            </a:r>
            <a:endParaRPr sz="2000">
              <a:latin typeface="Old Standard TT"/>
              <a:ea typeface="Old Standard TT"/>
              <a:cs typeface="Old Standard TT"/>
              <a:sym typeface="Old Standard TT"/>
            </a:endParaRPr>
          </a:p>
          <a:p>
            <a:pPr indent="0" lvl="0" marL="0" rtl="0" algn="l">
              <a:spcBef>
                <a:spcPts val="0"/>
              </a:spcBef>
              <a:spcAft>
                <a:spcPts val="0"/>
              </a:spcAft>
              <a:buNone/>
            </a:pPr>
            <a:r>
              <a:rPr lang="es" sz="2000">
                <a:latin typeface="Old Standard TT"/>
                <a:ea typeface="Old Standard TT"/>
                <a:cs typeface="Old Standard TT"/>
                <a:sym typeface="Old Standard TT"/>
              </a:rPr>
              <a:t>&lt;/style&gt;</a:t>
            </a:r>
            <a:endParaRPr sz="2000">
              <a:latin typeface="Old Standard TT"/>
              <a:ea typeface="Old Standard TT"/>
              <a:cs typeface="Old Standard TT"/>
              <a:sym typeface="Old Standard TT"/>
            </a:endParaRPr>
          </a:p>
          <a:p>
            <a:pPr indent="0" lvl="0" marL="0" rtl="0" algn="l">
              <a:spcBef>
                <a:spcPts val="0"/>
              </a:spcBef>
              <a:spcAft>
                <a:spcPts val="0"/>
              </a:spcAft>
              <a:buNone/>
            </a:pPr>
            <a:r>
              <a:t/>
            </a:r>
            <a:endParaRPr sz="2000">
              <a:latin typeface="Old Standard TT"/>
              <a:ea typeface="Old Standard TT"/>
              <a:cs typeface="Old Standard TT"/>
              <a:sym typeface="Old Standard TT"/>
            </a:endParaRPr>
          </a:p>
          <a:p>
            <a:pPr indent="0" lvl="0" marL="0" rtl="0" algn="l">
              <a:spcBef>
                <a:spcPts val="0"/>
              </a:spcBef>
              <a:spcAft>
                <a:spcPts val="0"/>
              </a:spcAft>
              <a:buNone/>
            </a:pPr>
            <a:r>
              <a:rPr lang="es" sz="2000">
                <a:latin typeface="Old Standard TT"/>
                <a:ea typeface="Old Standard TT"/>
                <a:cs typeface="Old Standard TT"/>
                <a:sym typeface="Old Standard TT"/>
              </a:rPr>
              <a:t>&lt;/head&gt;...</a:t>
            </a:r>
            <a:endParaRPr sz="2000">
              <a:latin typeface="Old Standard TT"/>
              <a:ea typeface="Old Standard TT"/>
              <a:cs typeface="Old Standard TT"/>
              <a:sym typeface="Old Standard TT"/>
            </a:endParaRPr>
          </a:p>
        </p:txBody>
      </p:sp>
      <p:pic>
        <p:nvPicPr>
          <p:cNvPr id="100" name="Google Shape;100;p19"/>
          <p:cNvPicPr preferRelativeResize="0"/>
          <p:nvPr/>
        </p:nvPicPr>
        <p:blipFill>
          <a:blip r:embed="rId4">
            <a:alphaModFix/>
          </a:blip>
          <a:stretch>
            <a:fillRect/>
          </a:stretch>
        </p:blipFill>
        <p:spPr>
          <a:xfrm>
            <a:off x="6086725" y="0"/>
            <a:ext cx="3057275" cy="618475"/>
          </a:xfrm>
          <a:prstGeom prst="rect">
            <a:avLst/>
          </a:prstGeom>
          <a:noFill/>
          <a:ln>
            <a:noFill/>
          </a:ln>
        </p:spPr>
      </p:pic>
      <p:sp>
        <p:nvSpPr>
          <p:cNvPr id="101" name="Google Shape;101;p19"/>
          <p:cNvSpPr txBox="1"/>
          <p:nvPr/>
        </p:nvSpPr>
        <p:spPr>
          <a:xfrm>
            <a:off x="2936700" y="0"/>
            <a:ext cx="3150000" cy="48024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s" sz="2000">
                <a:solidFill>
                  <a:schemeClr val="dk1"/>
                </a:solidFill>
                <a:latin typeface="Old Standard TT"/>
                <a:ea typeface="Old Standard TT"/>
                <a:cs typeface="Old Standard TT"/>
                <a:sym typeface="Old Standard TT"/>
              </a:rPr>
              <a:t>&lt;body&gt;</a:t>
            </a:r>
            <a:endParaRPr sz="2000">
              <a:solidFill>
                <a:schemeClr val="dk1"/>
              </a:solidFill>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t/>
            </a:r>
            <a:endParaRPr sz="2000">
              <a:solidFill>
                <a:schemeClr val="dk1"/>
              </a:solidFill>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rPr lang="es" sz="2000">
                <a:solidFill>
                  <a:schemeClr val="dk1"/>
                </a:solidFill>
                <a:latin typeface="Old Standard TT"/>
                <a:ea typeface="Old Standard TT"/>
                <a:cs typeface="Old Standard TT"/>
                <a:sym typeface="Old Standard TT"/>
              </a:rPr>
              <a:t>&lt;h1&gt;Un titulo amarillo&lt;/h1&gt;</a:t>
            </a:r>
            <a:endParaRPr sz="2000">
              <a:solidFill>
                <a:schemeClr val="dk1"/>
              </a:solidFill>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t/>
            </a:r>
            <a:endParaRPr sz="2000">
              <a:solidFill>
                <a:schemeClr val="dk1"/>
              </a:solidFill>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rPr lang="es" sz="2000">
                <a:solidFill>
                  <a:schemeClr val="dk1"/>
                </a:solidFill>
                <a:latin typeface="Old Standard TT"/>
                <a:ea typeface="Old Standard TT"/>
                <a:cs typeface="Old Standard TT"/>
                <a:sym typeface="Old Standard TT"/>
              </a:rPr>
              <a:t>&lt;h2&gt;Un texto blanco&lt;/h2&gt;</a:t>
            </a:r>
            <a:endParaRPr sz="2000">
              <a:solidFill>
                <a:schemeClr val="dk1"/>
              </a:solidFill>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t/>
            </a:r>
            <a:endParaRPr sz="2000">
              <a:solidFill>
                <a:schemeClr val="dk1"/>
              </a:solidFill>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rPr lang="es" sz="2000">
                <a:solidFill>
                  <a:schemeClr val="dk1"/>
                </a:solidFill>
                <a:latin typeface="Old Standard TT"/>
                <a:ea typeface="Old Standard TT"/>
                <a:cs typeface="Old Standard TT"/>
                <a:sym typeface="Old Standard TT"/>
              </a:rPr>
              <a:t>&lt;p&gt;Un texto rojo&lt;/p&gt;</a:t>
            </a:r>
            <a:endParaRPr sz="2000">
              <a:solidFill>
                <a:schemeClr val="dk1"/>
              </a:solidFill>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t/>
            </a:r>
            <a:endParaRPr sz="2000">
              <a:solidFill>
                <a:schemeClr val="dk1"/>
              </a:solidFill>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rPr lang="es" sz="2000">
                <a:solidFill>
                  <a:schemeClr val="dk1"/>
                </a:solidFill>
                <a:latin typeface="Old Standard TT"/>
                <a:ea typeface="Old Standard TT"/>
                <a:cs typeface="Old Standard TT"/>
                <a:sym typeface="Old Standard TT"/>
              </a:rPr>
              <a:t>&lt;footer&gt;</a:t>
            </a:r>
            <a:endParaRPr sz="20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rPr lang="es" sz="2000">
                <a:solidFill>
                  <a:schemeClr val="dk1"/>
                </a:solidFill>
                <a:latin typeface="Old Standard TT"/>
                <a:ea typeface="Old Standard TT"/>
                <a:cs typeface="Old Standard TT"/>
                <a:sym typeface="Old Standard TT"/>
              </a:rPr>
              <a:t>&lt;p style="color:white;"&gt;</a:t>
            </a:r>
            <a:endParaRPr sz="2000">
              <a:solidFill>
                <a:schemeClr val="dk1"/>
              </a:solidFill>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rPr lang="es" sz="2000">
                <a:solidFill>
                  <a:schemeClr val="dk1"/>
                </a:solidFill>
                <a:latin typeface="Old Standard TT"/>
                <a:ea typeface="Old Standard TT"/>
                <a:cs typeface="Old Standard TT"/>
                <a:sym typeface="Old Standard TT"/>
              </a:rPr>
              <a:t>El fondo&lt;/p&gt;</a:t>
            </a:r>
            <a:endParaRPr sz="20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rPr lang="es" sz="2000">
                <a:solidFill>
                  <a:schemeClr val="dk1"/>
                </a:solidFill>
                <a:latin typeface="Old Standard TT"/>
                <a:ea typeface="Old Standard TT"/>
                <a:cs typeface="Old Standard TT"/>
                <a:sym typeface="Old Standard TT"/>
              </a:rPr>
              <a:t>&lt;/footer&gt;</a:t>
            </a:r>
            <a:endParaRPr sz="2000">
              <a:solidFill>
                <a:schemeClr val="dk1"/>
              </a:solidFill>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rPr lang="es" sz="2000">
                <a:solidFill>
                  <a:schemeClr val="dk1"/>
                </a:solidFill>
                <a:latin typeface="Old Standard TT"/>
                <a:ea typeface="Old Standard TT"/>
                <a:cs typeface="Old Standard TT"/>
                <a:sym typeface="Old Standard TT"/>
              </a:rPr>
              <a:t>...</a:t>
            </a:r>
            <a:endParaRPr sz="2000">
              <a:latin typeface="Old Standard TT"/>
              <a:ea typeface="Old Standard TT"/>
              <a:cs typeface="Old Standard TT"/>
              <a:sym typeface="Old Standard TT"/>
            </a:endParaRPr>
          </a:p>
        </p:txBody>
      </p:sp>
      <p:sp>
        <p:nvSpPr>
          <p:cNvPr id="102" name="Google Shape;102;p19"/>
          <p:cNvSpPr txBox="1"/>
          <p:nvPr/>
        </p:nvSpPr>
        <p:spPr>
          <a:xfrm>
            <a:off x="6086700" y="2571750"/>
            <a:ext cx="3057300" cy="11082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s" sz="2000">
                <a:solidFill>
                  <a:schemeClr val="dk1"/>
                </a:solidFill>
                <a:latin typeface="Old Standard TT"/>
                <a:ea typeface="Old Standard TT"/>
                <a:cs typeface="Old Standard TT"/>
                <a:sym typeface="Old Standard TT"/>
              </a:rPr>
              <a:t>…</a:t>
            </a:r>
            <a:endParaRPr sz="2000">
              <a:solidFill>
                <a:schemeClr val="dk1"/>
              </a:solidFill>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rPr lang="es" sz="2000">
                <a:solidFill>
                  <a:schemeClr val="dk1"/>
                </a:solidFill>
                <a:latin typeface="Old Standard TT"/>
                <a:ea typeface="Old Standard TT"/>
                <a:cs typeface="Old Standard TT"/>
                <a:sym typeface="Old Standard TT"/>
              </a:rPr>
              <a:t>&lt;/body&gt;</a:t>
            </a:r>
            <a:endParaRPr sz="2000">
              <a:solidFill>
                <a:schemeClr val="dk1"/>
              </a:solidFill>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rPr lang="es" sz="2000">
                <a:solidFill>
                  <a:schemeClr val="dk1"/>
                </a:solidFill>
                <a:latin typeface="Old Standard TT"/>
                <a:ea typeface="Old Standard TT"/>
                <a:cs typeface="Old Standard TT"/>
                <a:sym typeface="Old Standard TT"/>
              </a:rPr>
              <a:t>&lt;/html&gt;</a:t>
            </a:r>
            <a:endParaRPr>
              <a:latin typeface="Old Standard TT"/>
              <a:ea typeface="Old Standard TT"/>
              <a:cs typeface="Old Standard TT"/>
              <a:sym typeface="Old Standard T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ctrTitle"/>
          </p:nvPr>
        </p:nvSpPr>
        <p:spPr>
          <a:xfrm>
            <a:off x="0" y="275575"/>
            <a:ext cx="8520600" cy="1048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                          </a:t>
            </a:r>
            <a:r>
              <a:rPr lang="es">
                <a:latin typeface="Times New Roman"/>
                <a:ea typeface="Times New Roman"/>
                <a:cs typeface="Times New Roman"/>
                <a:sym typeface="Times New Roman"/>
              </a:rPr>
              <a:t>GIT</a:t>
            </a:r>
            <a:endParaRPr>
              <a:latin typeface="Times New Roman"/>
              <a:ea typeface="Times New Roman"/>
              <a:cs typeface="Times New Roman"/>
              <a:sym typeface="Times New Roman"/>
            </a:endParaRPr>
          </a:p>
        </p:txBody>
      </p:sp>
      <p:sp>
        <p:nvSpPr>
          <p:cNvPr id="108" name="Google Shape;108;p20"/>
          <p:cNvSpPr txBox="1"/>
          <p:nvPr>
            <p:ph idx="1" type="subTitle"/>
          </p:nvPr>
        </p:nvSpPr>
        <p:spPr>
          <a:xfrm>
            <a:off x="1396725" y="1964650"/>
            <a:ext cx="7434600" cy="270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600">
                <a:latin typeface="Times New Roman"/>
                <a:ea typeface="Times New Roman"/>
                <a:cs typeface="Times New Roman"/>
                <a:sym typeface="Times New Roman"/>
              </a:rPr>
              <a:t>“</a:t>
            </a:r>
            <a:r>
              <a:rPr lang="es" sz="2600">
                <a:latin typeface="Times New Roman"/>
                <a:ea typeface="Times New Roman"/>
                <a:cs typeface="Times New Roman"/>
                <a:sym typeface="Times New Roman"/>
              </a:rPr>
              <a:t>Git es un sistema de control de versiones distribuido, lo que significa que un clon local del proyecto es un repositorio de control de versiones completo. Estos repositorios locales plenamente funcionales permiten trabajar sin conexión o de forma remota con facilidad.</a:t>
            </a:r>
            <a:r>
              <a:rPr lang="es" sz="2600">
                <a:latin typeface="Times New Roman"/>
                <a:ea typeface="Times New Roman"/>
                <a:cs typeface="Times New Roman"/>
                <a:sym typeface="Times New Roman"/>
              </a:rPr>
              <a:t>”</a:t>
            </a:r>
            <a:endParaRPr sz="26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2052700"/>
            <a:ext cx="8520600" cy="9099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s" sz="3200">
                <a:latin typeface="Times New Roman"/>
                <a:ea typeface="Times New Roman"/>
                <a:cs typeface="Times New Roman"/>
                <a:sym typeface="Times New Roman"/>
              </a:rPr>
              <a:t>COMO CREAR UN REPOSITORIO EN GIT</a:t>
            </a:r>
            <a:endParaRPr b="1" sz="3200">
              <a:latin typeface="Times New Roman"/>
              <a:ea typeface="Times New Roman"/>
              <a:cs typeface="Times New Roman"/>
              <a:sym typeface="Times New Roman"/>
            </a:endParaRPr>
          </a:p>
          <a:p>
            <a:pPr indent="0" lvl="0" marL="0" rtl="0" algn="ctr">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