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  <p:sldMasterId id="2147483668" r:id="rId5"/>
  </p:sldMasterIdLst>
  <p:notesMasterIdLst>
    <p:notesMasterId r:id="rId13"/>
  </p:notesMasterIdLst>
  <p:handoutMasterIdLst>
    <p:handoutMasterId r:id="rId14"/>
  </p:handoutMasterIdLst>
  <p:sldIdLst>
    <p:sldId id="260" r:id="rId6"/>
    <p:sldId id="257" r:id="rId7"/>
    <p:sldId id="266" r:id="rId8"/>
    <p:sldId id="267" r:id="rId9"/>
    <p:sldId id="269" r:id="rId10"/>
    <p:sldId id="268" r:id="rId11"/>
    <p:sldId id="265" r:id="rId12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BEC2"/>
    <a:srgbClr val="A1ACB1"/>
    <a:srgbClr val="B0F0F2"/>
    <a:srgbClr val="CCECFF"/>
    <a:srgbClr val="99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6408" autoAdjust="0"/>
  </p:normalViewPr>
  <p:slideViewPr>
    <p:cSldViewPr snapToGrid="0">
      <p:cViewPr varScale="1">
        <p:scale>
          <a:sx n="72" d="100"/>
          <a:sy n="72" d="100"/>
        </p:scale>
        <p:origin x="6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8FA638-5455-4C32-A4C8-DEF71E47F8B7}" type="datetime1">
              <a:rPr lang="en-GB" smtClean="0"/>
              <a:t>08/07/2023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FB18E-DED5-4D56-8319-667830F89FAD}" type="datetime1">
              <a:rPr lang="en-GB" smtClean="0"/>
              <a:pPr/>
              <a:t>08/07/2023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900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8AE8CC-BE06-45F8-AB9B-8F3F7F47F520}" type="datetime1">
              <a:rPr lang="en-GB" noProof="0" smtClean="0"/>
              <a:t>08/07/2023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508250-32C3-46AA-A0F1-7D5A2E1B93EE}" type="datetime1">
              <a:rPr lang="en-GB" noProof="0" smtClean="0"/>
              <a:t>08/07/2023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6A2E95-B215-4ED1-96B5-A9B4E5F6058C}" type="datetime1">
              <a:rPr lang="en-GB" noProof="0" smtClean="0"/>
              <a:t>08/07/2023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F8D2EB-B9E8-41CF-9EBB-FEDA3F8FFB2B}" type="datetime1">
              <a:rPr lang="en-GB" noProof="0" smtClean="0"/>
              <a:t>08/07/2023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0F9C62-7988-433A-A152-6850458D72E8}" type="datetime1">
              <a:rPr lang="en-GB" noProof="0" smtClean="0"/>
              <a:t>08/07/2023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35ACA0-E1DB-4DF5-979D-20E14E3ECECC}" type="datetime1">
              <a:rPr lang="en-GB" noProof="0" smtClean="0"/>
              <a:t>08/07/2023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1F6A10-6A01-4B64-B64E-97D1A6EE9A2C}" type="datetime1">
              <a:rPr lang="en-GB" noProof="0" smtClean="0"/>
              <a:t>08/07/2023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D85630-000A-4371-97A5-A69E125F96BE}" type="datetime1">
              <a:rPr lang="en-GB" noProof="0" smtClean="0"/>
              <a:t>08/07/2023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51396E-23B8-451A-B9C0-9E5DD624BFF4}" type="datetime1">
              <a:rPr lang="en-GB" noProof="0" smtClean="0"/>
              <a:t>08/07/2023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rtl="0"/>
            <a:fld id="{3B5193D1-B28F-440A-976A-2528C213E9AF}" type="datetime1">
              <a:rPr lang="en-GB" noProof="0" smtClean="0"/>
              <a:t>08/07/2023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397517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4A488F-BE91-4BC5-8701-9AA940EE7EB3}" type="datetime1">
              <a:rPr lang="en-GB" noProof="0" smtClean="0"/>
              <a:t>08/07/2023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9318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3CBB47-85C6-4DCF-8FA9-ED2B0C5F8D9A}" type="datetime1">
              <a:rPr lang="en-GB" noProof="0" smtClean="0"/>
              <a:t>08/07/2023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1C0B945-C2BF-4350-BF59-83F9D95528C1}" type="datetime1">
              <a:rPr lang="en-GB" noProof="0" smtClean="0"/>
              <a:t>08/07/2023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269376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7C95D59-5B9F-49C4-B6DF-DF85D0FBA98E}" type="datetime1">
              <a:rPr lang="en-GB" noProof="0" smtClean="0"/>
              <a:t>08/07/2023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37846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5998AA-86D6-4468-8987-4C1BE2072AEA}" type="datetime1">
              <a:rPr lang="en-GB" noProof="0" smtClean="0"/>
              <a:t>08/07/2023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032852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4F7993-70EE-46FF-8EE2-D8B130C0FCF1}" type="datetime1">
              <a:rPr lang="en-GB" noProof="0" smtClean="0"/>
              <a:t>08/07/2023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695655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4BDA2A-5D13-4125-9D76-48C6BEF3DD3B}" type="datetime1">
              <a:rPr lang="en-GB" noProof="0" smtClean="0"/>
              <a:t>08/07/2023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681339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7974EFF-28B8-443D-9537-AD7F2B02D6C5}" type="datetime1">
              <a:rPr lang="en-GB" noProof="0" smtClean="0"/>
              <a:t>08/07/2023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790522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35A2FC-BF18-431E-82E6-03FC3D7716A0}" type="datetime1">
              <a:rPr lang="en-GB" noProof="0" smtClean="0"/>
              <a:t>08/07/2023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88372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929FA97-365C-445B-BAA8-91B524C2AFA3}" type="datetime1">
              <a:rPr lang="en-GB" noProof="0" smtClean="0"/>
              <a:t>08/07/2023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840016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14F49FD-EB49-4062-A199-6F98C12CE52D}" type="datetime1">
              <a:rPr lang="en-GB" noProof="0" smtClean="0"/>
              <a:t>08/07/2023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00254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AEB16B-A997-4E6E-B440-75E9CCEF8635}" type="datetime1">
              <a:rPr lang="en-GB" noProof="0" smtClean="0"/>
              <a:t>08/07/2023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76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E31E5A-EEE0-4640-8B56-68E45D89F5CA}" type="datetime1">
              <a:rPr lang="en-GB" noProof="0" smtClean="0"/>
              <a:t>08/07/2023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0C3B6A3-20C2-4494-9450-4EA9F8E3FAE7}" type="datetime1">
              <a:rPr lang="en-GB" noProof="0" smtClean="0"/>
              <a:t>08/07/2023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469698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A723CE-AA51-4095-886A-7E213DD71B90}" type="datetime1">
              <a:rPr lang="en-GB" noProof="0" smtClean="0"/>
              <a:t>08/07/2023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07215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C23F66-814C-47D8-9B7B-29F1CF62FFA3}" type="datetime1">
              <a:rPr lang="en-GB" noProof="0" smtClean="0"/>
              <a:t>08/07/2023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215017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600C72-E71B-40CF-A5AE-C7FEA662AAA3}" type="datetime1">
              <a:rPr lang="en-GB" noProof="0" smtClean="0"/>
              <a:t>08/07/2023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864900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EE75BF-3303-48C6-A5F3-2B9C4BE52B23}" type="datetime1">
              <a:rPr lang="en-GB" noProof="0" smtClean="0"/>
              <a:t>08/07/2023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468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9D7BEE-AA0B-46D6-82FC-E3158D2A2E72}" type="datetime1">
              <a:rPr lang="en-GB" noProof="0" smtClean="0"/>
              <a:t>08/07/2023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74E72A-CA27-4865-9F3C-D668C07C3D31}" type="datetime1">
              <a:rPr lang="en-GB" noProof="0" smtClean="0"/>
              <a:t>08/07/2023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9A6739-B11D-4185-9575-12082BEBF1B3}" type="datetime1">
              <a:rPr lang="en-GB" noProof="0" smtClean="0"/>
              <a:t>08/07/2023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F7253E-D523-4AFA-9299-B570095A060B}" type="datetime1">
              <a:rPr lang="en-GB" noProof="0" smtClean="0"/>
              <a:t>08/07/2023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F84168-A97E-49CD-87DD-712769D465F7}" type="datetime1">
              <a:rPr lang="en-GB" noProof="0" smtClean="0"/>
              <a:t>08/07/2023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5F9C65-1D61-4698-9EE4-1B452899D5B0}" type="datetime1">
              <a:rPr lang="en-GB" noProof="0" smtClean="0"/>
              <a:t>08/07/2023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AFB3B76-25A1-43A5-B2F6-CEF4FFDA36C5}" type="datetime1">
              <a:rPr lang="en-GB" noProof="0" smtClean="0"/>
              <a:t>08/07/2023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616A317-02BC-46A1-B191-D4529B5D4B77}" type="datetime1">
              <a:rPr lang="en-GB" noProof="0" smtClean="0"/>
              <a:t>08/07/2023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21469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jpe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3875" y="1082838"/>
            <a:ext cx="8174971" cy="328586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sz="6200" b="1" dirty="0">
                <a:latin typeface="Abadi" panose="020B0604020104020204" pitchFamily="34" charset="0"/>
              </a:rPr>
              <a:t>Sales And Inventory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4696" y="4126905"/>
            <a:ext cx="7178070" cy="863348"/>
          </a:xfrm>
        </p:spPr>
        <p:txBody>
          <a:bodyPr rtlCol="0">
            <a:normAutofit/>
          </a:bodyPr>
          <a:lstStyle/>
          <a:p>
            <a:pPr rtl="0"/>
            <a:r>
              <a:rPr lang="en-GB" sz="2800" b="1" dirty="0"/>
              <a:t>For Code Technology Kegalle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7967E-B152-685F-D2CB-E4902E6B7F4C}"/>
              </a:ext>
            </a:extLst>
          </p:cNvPr>
          <p:cNvSpPr txBox="1"/>
          <p:nvPr/>
        </p:nvSpPr>
        <p:spPr>
          <a:xfrm>
            <a:off x="7091390" y="6267328"/>
            <a:ext cx="38969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K. A. D. K. S. Perera  - 1910282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58DF95-5F65-1984-E06A-EF081DEF71A7}"/>
              </a:ext>
            </a:extLst>
          </p:cNvPr>
          <p:cNvGrpSpPr/>
          <p:nvPr/>
        </p:nvGrpSpPr>
        <p:grpSpPr>
          <a:xfrm>
            <a:off x="8100264" y="461289"/>
            <a:ext cx="3859536" cy="1454600"/>
            <a:chOff x="3633594" y="773682"/>
            <a:chExt cx="3859536" cy="1454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88DA3-BDCE-FD6F-AA81-697AA9406D8C}"/>
                </a:ext>
              </a:extLst>
            </p:cNvPr>
            <p:cNvSpPr/>
            <p:nvPr/>
          </p:nvSpPr>
          <p:spPr>
            <a:xfrm>
              <a:off x="3644347" y="773682"/>
              <a:ext cx="3465721" cy="1454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8EDE6EA-1AB9-D010-80B5-E7AF621279BD}"/>
                </a:ext>
              </a:extLst>
            </p:cNvPr>
            <p:cNvGrpSpPr/>
            <p:nvPr/>
          </p:nvGrpSpPr>
          <p:grpSpPr>
            <a:xfrm>
              <a:off x="3633594" y="773682"/>
              <a:ext cx="3859536" cy="1454600"/>
              <a:chOff x="452882" y="756426"/>
              <a:chExt cx="4077284" cy="1508747"/>
            </a:xfrm>
          </p:grpSpPr>
          <p:pic>
            <p:nvPicPr>
              <p:cNvPr id="6" name="Picture 5" descr="A logo of a computer&#10;&#10;Description automatically generated with low confidence">
                <a:extLst>
                  <a:ext uri="{FF2B5EF4-FFF2-40B4-BE49-F238E27FC236}">
                    <a16:creationId xmlns:a16="http://schemas.microsoft.com/office/drawing/2014/main" id="{1625D9E9-A6AF-D969-3648-B29FD1B0B6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485" b="21042"/>
              <a:stretch/>
            </p:blipFill>
            <p:spPr>
              <a:xfrm>
                <a:off x="452882" y="756426"/>
                <a:ext cx="1937902" cy="1508747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B216E7-328E-DA54-2FB2-5AA5EA0CC3A1}"/>
                  </a:ext>
                </a:extLst>
              </p:cNvPr>
              <p:cNvSpPr txBox="1"/>
              <p:nvPr/>
            </p:nvSpPr>
            <p:spPr>
              <a:xfrm>
                <a:off x="1481161" y="827984"/>
                <a:ext cx="3049005" cy="4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CODE Technology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3FBE4E-9781-2615-EEC5-FF7E5F3C8ADB}"/>
                  </a:ext>
                </a:extLst>
              </p:cNvPr>
              <p:cNvSpPr txBox="1"/>
              <p:nvPr/>
            </p:nvSpPr>
            <p:spPr>
              <a:xfrm>
                <a:off x="1831093" y="1239451"/>
                <a:ext cx="2349142" cy="271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b="1" dirty="0">
                    <a:solidFill>
                      <a:schemeClr val="bg1"/>
                    </a:solidFill>
                  </a:rPr>
                  <a:t>C O M P U T E R   S O L U T I O N S</a:t>
                </a:r>
              </a:p>
            </p:txBody>
          </p:sp>
        </p:grp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 rtl="0"/>
              <a:t>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6BE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>
              <a:solidFill>
                <a:srgbClr val="CCECFF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77" y="188383"/>
            <a:ext cx="7411825" cy="1752599"/>
          </a:xfrm>
        </p:spPr>
        <p:txBody>
          <a:bodyPr rtlCol="0">
            <a:normAutofit/>
          </a:bodyPr>
          <a:lstStyle/>
          <a:p>
            <a:pPr algn="l" rtl="0"/>
            <a:r>
              <a:rPr lang="en-GB" dirty="0">
                <a:solidFill>
                  <a:schemeClr val="bg1"/>
                </a:solidFill>
              </a:rPr>
              <a:t>About the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822" y="1755559"/>
            <a:ext cx="8270591" cy="3518806"/>
          </a:xfrm>
        </p:spPr>
        <p:txBody>
          <a:bodyPr rtlCol="0" anchor="t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Code Technology is one of the most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 popular up coming computer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 shop in Sri Lanka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 which was started in 2017 </a:t>
            </a: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 It is located in Kegalle town.</a:t>
            </a:r>
          </a:p>
          <a:p>
            <a:pPr rtl="0"/>
            <a:r>
              <a:rPr lang="en-GB" sz="2000" dirty="0">
                <a:solidFill>
                  <a:schemeClr val="bg1"/>
                </a:solidFill>
              </a:rPr>
              <a:t>They sell different types of  computer accessories.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 rtl="0"/>
              <a:t>2</a:t>
            </a:fld>
            <a:endParaRPr lang="en-GB" noProof="0" dirty="0"/>
          </a:p>
        </p:txBody>
      </p:sp>
      <p:pic>
        <p:nvPicPr>
          <p:cNvPr id="33" name="Picture 32" descr="A logo of a computer&#10;&#10;Description automatically generated with low confidence">
            <a:extLst>
              <a:ext uri="{FF2B5EF4-FFF2-40B4-BE49-F238E27FC236}">
                <a16:creationId xmlns:a16="http://schemas.microsoft.com/office/drawing/2014/main" id="{1625D9E9-A6AF-D969-3648-B29FD1B0B6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85" b="21042"/>
          <a:stretch/>
        </p:blipFill>
        <p:spPr>
          <a:xfrm>
            <a:off x="10483402" y="123241"/>
            <a:ext cx="1486132" cy="1178433"/>
          </a:xfrm>
          <a:prstGeom prst="rect">
            <a:avLst/>
          </a:prstGeom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513" b="81932" l="3456" r="87962">
                        <a14:foregroundMark x1="12872" y1="27191" x2="21573" y2="23614"/>
                        <a14:foregroundMark x1="22884" y1="27907" x2="21573" y2="24329"/>
                        <a14:foregroundMark x1="23480" y1="27907" x2="26818" y2="25045"/>
                        <a14:foregroundMark x1="26818" y1="25045" x2="27414" y2="17710"/>
                        <a14:foregroundMark x1="27652" y1="17710" x2="42074" y2="17710"/>
                        <a14:foregroundMark x1="42312" y1="18784" x2="43623" y2="9839"/>
                        <a14:foregroundMark x1="42908" y1="14132" x2="48391" y2="14848"/>
                        <a14:foregroundMark x1="48391" y1="14848" x2="48391" y2="18068"/>
                        <a14:foregroundMark x1="48391" y1="18068" x2="50775" y2="18426"/>
                        <a14:foregroundMark x1="50775" y1="18784" x2="56019" y2="18784"/>
                        <a14:foregroundMark x1="56019" y1="18784" x2="59118" y2="18784"/>
                        <a14:foregroundMark x1="59118" y1="18784" x2="58641" y2="23077"/>
                        <a14:foregroundMark x1="58641" y1="23077" x2="71990" y2="23614"/>
                        <a14:foregroundMark x1="71990" y1="23614" x2="72348" y2="29159"/>
                        <a14:foregroundMark x1="72348" y1="29159" x2="72348" y2="29159"/>
                        <a14:foregroundMark x1="63647" y1="46512" x2="63409" y2="48837"/>
                        <a14:foregroundMark x1="62813" y1="48837" x2="73659" y2="49195"/>
                        <a14:foregroundMark x1="73659" y1="49195" x2="73063" y2="57782"/>
                        <a14:foregroundMark x1="73063" y1="57782" x2="75685" y2="57782"/>
                        <a14:foregroundMark x1="75685" y1="57782" x2="75685" y2="73703"/>
                        <a14:foregroundMark x1="4291" y1="58318" x2="4291" y2="64222"/>
                        <a14:foregroundMark x1="4529" y1="64222" x2="8939" y2="66190"/>
                        <a14:foregroundMark x1="8939" y1="66190" x2="6913" y2="70483"/>
                        <a14:foregroundMark x1="6913" y1="70483" x2="10846" y2="74061"/>
                        <a14:foregroundMark x1="10846" y1="74061" x2="30274" y2="74776"/>
                        <a14:foregroundMark x1="30274" y1="74776" x2="32062" y2="76744"/>
                        <a14:foregroundMark x1="32420" y1="76744" x2="36830" y2="74061"/>
                        <a14:foregroundMark x1="36830" y1="74061" x2="42670" y2="75671"/>
                        <a14:foregroundMark x1="42670" y1="75671" x2="48153" y2="76744"/>
                        <a14:foregroundMark x1="48153" y1="76744" x2="54708" y2="74776"/>
                        <a14:foregroundMark x1="4291" y1="56708" x2="6317" y2="49553"/>
                        <a14:foregroundMark x1="6317" y1="49553" x2="8701" y2="41682"/>
                        <a14:foregroundMark x1="8701" y1="41682" x2="10250" y2="36136"/>
                        <a14:foregroundMark x1="13707" y1="27549" x2="12396" y2="389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189" b="23212"/>
          <a:stretch/>
        </p:blipFill>
        <p:spPr>
          <a:xfrm>
            <a:off x="4192046" y="-430251"/>
            <a:ext cx="7600132" cy="39754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629" y="0"/>
            <a:ext cx="7411825" cy="1752599"/>
          </a:xfrm>
        </p:spPr>
        <p:txBody>
          <a:bodyPr rtlCol="0">
            <a:normAutofit/>
          </a:bodyPr>
          <a:lstStyle/>
          <a:p>
            <a:pPr algn="l" rtl="0"/>
            <a:r>
              <a:rPr lang="en-GB" b="1"/>
              <a:t>Motivation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9629" y="1685538"/>
            <a:ext cx="9773987" cy="4118914"/>
          </a:xfrm>
        </p:spPr>
        <p:txBody>
          <a:bodyPr rtlCol="0" anchor="t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dirty="0"/>
              <a:t>Code Technology Computer shop currently uses a manual, </a:t>
            </a: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      paper-based system to manage sales, </a:t>
            </a: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      manage employees, manage customers, manage item </a:t>
            </a: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      ,manage purchases, manage suppliers and</a:t>
            </a: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     manage all kind of business tasks.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/>
          </a:p>
          <a:p>
            <a:pPr rtl="0"/>
            <a:r>
              <a:rPr lang="en-GB" sz="1800" dirty="0"/>
              <a:t>They have to manage all those things manually and if errors occurred have to go through all logbooks to track those errors.</a:t>
            </a:r>
          </a:p>
          <a:p>
            <a:pPr rtl="0"/>
            <a:r>
              <a:rPr lang="en-GB" sz="1800" dirty="0"/>
              <a:t>Therefore, this existing paper-based system has lots of limitations and drawbacks.</a:t>
            </a:r>
          </a:p>
          <a:p>
            <a:pPr rtl="0"/>
            <a:r>
              <a:rPr lang="en-GB" sz="1800" dirty="0"/>
              <a:t>This project intends to deliver an easily manageable software solution to increase the manageability and productivity of the company.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979" y="1184917"/>
            <a:ext cx="3562147" cy="2137288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 rtl="0"/>
              <a:t>3</a:t>
            </a:fld>
            <a:endParaRPr lang="en-GB" noProof="0" dirty="0"/>
          </a:p>
        </p:txBody>
      </p:sp>
      <p:pic>
        <p:nvPicPr>
          <p:cNvPr id="15" name="Picture 14" descr="A logo of a computer&#10;&#10;Description automatically generated with low confidence">
            <a:extLst>
              <a:ext uri="{FF2B5EF4-FFF2-40B4-BE49-F238E27FC236}">
                <a16:creationId xmlns:a16="http://schemas.microsoft.com/office/drawing/2014/main" id="{1625D9E9-A6AF-D969-3648-B29FD1B0B6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85" b="21042"/>
          <a:stretch/>
        </p:blipFill>
        <p:spPr>
          <a:xfrm>
            <a:off x="10483402" y="123241"/>
            <a:ext cx="1486132" cy="117843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433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D7C1-DB86-8D5C-45EB-D43CA996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337" y="0"/>
            <a:ext cx="10018713" cy="1752599"/>
          </a:xfrm>
        </p:spPr>
        <p:txBody>
          <a:bodyPr/>
          <a:lstStyle/>
          <a:p>
            <a:pPr algn="l"/>
            <a:r>
              <a:rPr lang="en-GB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AF8A8-65A0-EDB7-C9B2-EAB6CD889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608" y="858780"/>
            <a:ext cx="10469150" cy="505129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 					 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 rtl="0"/>
              <a:t>4</a:t>
            </a:fld>
            <a:endParaRPr lang="en-GB" noProof="0" dirty="0"/>
          </a:p>
        </p:txBody>
      </p:sp>
      <p:pic>
        <p:nvPicPr>
          <p:cNvPr id="7" name="Picture 6" descr="A logo of a computer&#10;&#10;Description automatically generated with low confidence">
            <a:extLst>
              <a:ext uri="{FF2B5EF4-FFF2-40B4-BE49-F238E27FC236}">
                <a16:creationId xmlns:a16="http://schemas.microsoft.com/office/drawing/2014/main" id="{1625D9E9-A6AF-D969-3648-B29FD1B0B6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85" b="21042"/>
          <a:stretch/>
        </p:blipFill>
        <p:spPr>
          <a:xfrm>
            <a:off x="10483402" y="123241"/>
            <a:ext cx="1486132" cy="1178433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335" y="4630516"/>
            <a:ext cx="2203943" cy="1905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68138" y="2169564"/>
            <a:ext cx="5434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To minimize the time and effort of the client in finding all data about customer , supplier , items, categories and employee management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40629" y="1290934"/>
            <a:ext cx="8260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Deliver an easily manageable software solution to increase the manageability and productivity for a device and platform that is most suitable for every system user.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40629" y="3867651"/>
            <a:ext cx="936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To create a method to quickly see and manage the all purchases and all types of sales 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40629" y="4545722"/>
            <a:ext cx="5705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To minimize the time and effort of the client in calculating total incomes and total expenses monthly.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40629" y="5308926"/>
            <a:ext cx="585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To minimize the time and effort of the client in creating various types of reports.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906" y="1973358"/>
            <a:ext cx="4057232" cy="183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0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2F72-7891-E2A5-A36C-48AFFBB2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815" y="0"/>
            <a:ext cx="3670785" cy="1752599"/>
          </a:xfrm>
        </p:spPr>
        <p:txBody>
          <a:bodyPr/>
          <a:lstStyle/>
          <a:p>
            <a:pPr algn="l"/>
            <a:r>
              <a:rPr lang="en-GB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3459AB-8060-9698-8AF3-EE10214700DF}"/>
              </a:ext>
            </a:extLst>
          </p:cNvPr>
          <p:cNvSpPr txBox="1"/>
          <p:nvPr/>
        </p:nvSpPr>
        <p:spPr>
          <a:xfrm>
            <a:off x="1841070" y="5980667"/>
            <a:ext cx="219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Owner (Admin</a:t>
            </a:r>
            <a:r>
              <a:rPr lang="en-GB" sz="20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021386-A0D9-EEB0-D88E-1F47766E4384}"/>
              </a:ext>
            </a:extLst>
          </p:cNvPr>
          <p:cNvSpPr txBox="1"/>
          <p:nvPr/>
        </p:nvSpPr>
        <p:spPr>
          <a:xfrm>
            <a:off x="9897918" y="6129549"/>
            <a:ext cx="1165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Cashier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08091CF-3C58-BCAF-BDC5-6B8329635DE8}"/>
              </a:ext>
            </a:extLst>
          </p:cNvPr>
          <p:cNvSpPr txBox="1">
            <a:spLocks/>
          </p:cNvSpPr>
          <p:nvPr/>
        </p:nvSpPr>
        <p:spPr>
          <a:xfrm>
            <a:off x="7944396" y="4492087"/>
            <a:ext cx="3767983" cy="995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9C8C88B-C794-92CB-ABFE-34B32DA3EC9F}"/>
              </a:ext>
            </a:extLst>
          </p:cNvPr>
          <p:cNvSpPr txBox="1">
            <a:spLocks/>
          </p:cNvSpPr>
          <p:nvPr/>
        </p:nvSpPr>
        <p:spPr>
          <a:xfrm>
            <a:off x="7892812" y="5760217"/>
            <a:ext cx="3767983" cy="995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663" y="3734011"/>
            <a:ext cx="1304766" cy="21671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532" y="3855404"/>
            <a:ext cx="1304766" cy="2167111"/>
          </a:xfrm>
          <a:prstGeom prst="rect">
            <a:avLst/>
          </a:prstGeom>
        </p:spPr>
      </p:pic>
      <p:sp>
        <p:nvSpPr>
          <p:cNvPr id="19" name="Oval Callout 18"/>
          <p:cNvSpPr/>
          <p:nvPr/>
        </p:nvSpPr>
        <p:spPr>
          <a:xfrm>
            <a:off x="2878888" y="1287177"/>
            <a:ext cx="3562575" cy="2568227"/>
          </a:xfrm>
          <a:prstGeom prst="wedgeEllipseCallout">
            <a:avLst>
              <a:gd name="adj1" fmla="val -33179"/>
              <a:gd name="adj2" fmla="val 64506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285161" y="1727644"/>
            <a:ext cx="2482789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Manage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Manage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Manage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Generate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Manage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Manage Supplier</a:t>
            </a:r>
          </a:p>
          <a:p>
            <a:endParaRPr lang="en-US" dirty="0"/>
          </a:p>
        </p:txBody>
      </p:sp>
      <p:sp>
        <p:nvSpPr>
          <p:cNvPr id="21" name="Oval Callout 20"/>
          <p:cNvSpPr/>
          <p:nvPr/>
        </p:nvSpPr>
        <p:spPr>
          <a:xfrm>
            <a:off x="5396535" y="4789881"/>
            <a:ext cx="3533430" cy="1647929"/>
          </a:xfrm>
          <a:prstGeom prst="wedgeEllipseCallout">
            <a:avLst>
              <a:gd name="adj1" fmla="val 59253"/>
              <a:gd name="adj2" fmla="val -30969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67923" y="5237481"/>
            <a:ext cx="2608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Manage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Manage Items</a:t>
            </a:r>
          </a:p>
          <a:p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 rtl="0"/>
              <a:t>5</a:t>
            </a:fld>
            <a:endParaRPr lang="en-GB" noProof="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801" y="404179"/>
            <a:ext cx="1304766" cy="21671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856" y="3855404"/>
            <a:ext cx="1304766" cy="21671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8" name="Oval Callout 27"/>
          <p:cNvSpPr/>
          <p:nvPr/>
        </p:nvSpPr>
        <p:spPr>
          <a:xfrm>
            <a:off x="6167792" y="2736674"/>
            <a:ext cx="3567388" cy="1699818"/>
          </a:xfrm>
          <a:prstGeom prst="wedgeEllipseCallout">
            <a:avLst>
              <a:gd name="adj1" fmla="val 38037"/>
              <a:gd name="adj2" fmla="val -5935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Manage stocked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Manage stores data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255214" y="2608308"/>
            <a:ext cx="2021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Store Keeper</a:t>
            </a:r>
            <a:endParaRPr lang="en-US" dirty="0"/>
          </a:p>
        </p:txBody>
      </p:sp>
      <p:pic>
        <p:nvPicPr>
          <p:cNvPr id="30" name="Picture 29" descr="A logo of a computer&#10;&#10;Description automatically generated with low confidence">
            <a:extLst>
              <a:ext uri="{FF2B5EF4-FFF2-40B4-BE49-F238E27FC236}">
                <a16:creationId xmlns:a16="http://schemas.microsoft.com/office/drawing/2014/main" id="{1625D9E9-A6AF-D969-3648-B29FD1B0B6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85" b="21042"/>
          <a:stretch/>
        </p:blipFill>
        <p:spPr>
          <a:xfrm>
            <a:off x="10483402" y="123241"/>
            <a:ext cx="1486132" cy="117843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145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895B-F4A1-7E04-9CAB-F594B4D4C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6" y="0"/>
            <a:ext cx="3951527" cy="1752599"/>
          </a:xfrm>
        </p:spPr>
        <p:txBody>
          <a:bodyPr/>
          <a:lstStyle/>
          <a:p>
            <a:pPr algn="l"/>
            <a:r>
              <a:rPr lang="en-GB" b="1" dirty="0"/>
              <a:t>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B686B-F6E8-D97A-7FD9-4362B69EB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531" y="3342691"/>
            <a:ext cx="3295896" cy="2408157"/>
          </a:xfrm>
        </p:spPr>
        <p:txBody>
          <a:bodyPr>
            <a:normAutofit/>
          </a:bodyPr>
          <a:lstStyle/>
          <a:p>
            <a:r>
              <a:rPr lang="en-GB" sz="2000" dirty="0"/>
              <a:t>PHP</a:t>
            </a:r>
          </a:p>
          <a:p>
            <a:r>
              <a:rPr lang="en-GB" sz="2000" dirty="0"/>
              <a:t>HTML</a:t>
            </a:r>
          </a:p>
          <a:p>
            <a:r>
              <a:rPr lang="en-GB" sz="2000" dirty="0"/>
              <a:t>JavaScript</a:t>
            </a:r>
          </a:p>
          <a:p>
            <a:r>
              <a:rPr lang="en-GB" sz="2000" dirty="0"/>
              <a:t>UI Framework - Bootstrap</a:t>
            </a:r>
          </a:p>
          <a:p>
            <a:endParaRPr lang="en-GB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F2F744-B3E0-D60E-DFCB-B5C8E6ECF287}"/>
              </a:ext>
            </a:extLst>
          </p:cNvPr>
          <p:cNvSpPr txBox="1"/>
          <p:nvPr/>
        </p:nvSpPr>
        <p:spPr>
          <a:xfrm>
            <a:off x="7203303" y="2966822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IDE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12F7A5-40F2-A68C-F4F8-430A1A5F04A0}"/>
              </a:ext>
            </a:extLst>
          </p:cNvPr>
          <p:cNvSpPr txBox="1">
            <a:spLocks/>
          </p:cNvSpPr>
          <p:nvPr/>
        </p:nvSpPr>
        <p:spPr>
          <a:xfrm>
            <a:off x="7406625" y="3523805"/>
            <a:ext cx="2900664" cy="503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Visual Studio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264FD5-7081-943E-8A42-7ABCFB4D9969}"/>
              </a:ext>
            </a:extLst>
          </p:cNvPr>
          <p:cNvSpPr txBox="1"/>
          <p:nvPr/>
        </p:nvSpPr>
        <p:spPr>
          <a:xfrm>
            <a:off x="7203303" y="4494872"/>
            <a:ext cx="2881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Web Server Solution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02A89D-EACE-6798-F60C-22C2FBCDC642}"/>
              </a:ext>
            </a:extLst>
          </p:cNvPr>
          <p:cNvSpPr txBox="1">
            <a:spLocks/>
          </p:cNvSpPr>
          <p:nvPr/>
        </p:nvSpPr>
        <p:spPr>
          <a:xfrm>
            <a:off x="7411476" y="5061938"/>
            <a:ext cx="2900664" cy="503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WAMPP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116F3-FB97-EBE9-473F-305485125C15}"/>
              </a:ext>
            </a:extLst>
          </p:cNvPr>
          <p:cNvSpPr txBox="1"/>
          <p:nvPr/>
        </p:nvSpPr>
        <p:spPr>
          <a:xfrm>
            <a:off x="1720675" y="3013312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Programming Languages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9672B96-11B1-8959-BA97-62AB1B1BB79D}"/>
              </a:ext>
            </a:extLst>
          </p:cNvPr>
          <p:cNvSpPr txBox="1">
            <a:spLocks/>
          </p:cNvSpPr>
          <p:nvPr/>
        </p:nvSpPr>
        <p:spPr>
          <a:xfrm>
            <a:off x="7411476" y="2143583"/>
            <a:ext cx="1912557" cy="503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MySQL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EADF07-96E9-2646-B146-8EB88CF54F9D}"/>
              </a:ext>
            </a:extLst>
          </p:cNvPr>
          <p:cNvSpPr txBox="1"/>
          <p:nvPr/>
        </p:nvSpPr>
        <p:spPr>
          <a:xfrm>
            <a:off x="1720675" y="1628517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Platform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DBEB9C8-B585-43E5-4B2C-9E04AAE42523}"/>
              </a:ext>
            </a:extLst>
          </p:cNvPr>
          <p:cNvSpPr txBox="1">
            <a:spLocks/>
          </p:cNvSpPr>
          <p:nvPr/>
        </p:nvSpPr>
        <p:spPr>
          <a:xfrm>
            <a:off x="1964531" y="2131164"/>
            <a:ext cx="3296622" cy="503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Web Application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6A75F6-CE30-4277-4991-1DBD1F118453}"/>
              </a:ext>
            </a:extLst>
          </p:cNvPr>
          <p:cNvSpPr txBox="1"/>
          <p:nvPr/>
        </p:nvSpPr>
        <p:spPr>
          <a:xfrm>
            <a:off x="7203303" y="1628517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Database</a:t>
            </a:r>
          </a:p>
        </p:txBody>
      </p:sp>
      <p:pic>
        <p:nvPicPr>
          <p:cNvPr id="13" name="Picture 12" descr="A logo of a computer&#10;&#10;Description automatically generated with low confidence">
            <a:extLst>
              <a:ext uri="{FF2B5EF4-FFF2-40B4-BE49-F238E27FC236}">
                <a16:creationId xmlns:a16="http://schemas.microsoft.com/office/drawing/2014/main" id="{1625D9E9-A6AF-D969-3648-B29FD1B0B6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85" b="21042"/>
          <a:stretch/>
        </p:blipFill>
        <p:spPr>
          <a:xfrm>
            <a:off x="10483402" y="123241"/>
            <a:ext cx="1486132" cy="1178433"/>
          </a:xfrm>
          <a:prstGeom prst="rect">
            <a:avLst/>
          </a:prstGeom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2" r="-1107" b="32221"/>
          <a:stretch/>
        </p:blipFill>
        <p:spPr>
          <a:xfrm>
            <a:off x="7594462" y="5907960"/>
            <a:ext cx="1168161" cy="6485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552" y="5847508"/>
            <a:ext cx="835033" cy="8350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804" y="5200080"/>
            <a:ext cx="841003" cy="84100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2" t="19215" r="8686" b="22032"/>
          <a:stretch/>
        </p:blipFill>
        <p:spPr>
          <a:xfrm>
            <a:off x="8762623" y="2123106"/>
            <a:ext cx="2109664" cy="8902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5" t="7784" r="6933" b="14094"/>
          <a:stretch/>
        </p:blipFill>
        <p:spPr>
          <a:xfrm>
            <a:off x="10007804" y="3609233"/>
            <a:ext cx="841003" cy="77539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667" y="1951194"/>
            <a:ext cx="835034" cy="83503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5" r="27164" b="1106"/>
          <a:stretch/>
        </p:blipFill>
        <p:spPr>
          <a:xfrm>
            <a:off x="6419579" y="5784655"/>
            <a:ext cx="741546" cy="86193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427" y="5799934"/>
            <a:ext cx="668003" cy="8826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31" y="5867131"/>
            <a:ext cx="960720" cy="762476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 rtl="0"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797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D90E-C627-CC70-70FA-DFAF7085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624" y="2305880"/>
            <a:ext cx="3061185" cy="954156"/>
          </a:xfrm>
        </p:spPr>
        <p:txBody>
          <a:bodyPr>
            <a:normAutofit/>
          </a:bodyPr>
          <a:lstStyle/>
          <a:p>
            <a:r>
              <a:rPr lang="en-GB" sz="4900" b="1" dirty="0"/>
              <a:t>Thank</a:t>
            </a:r>
            <a:r>
              <a:rPr lang="en-GB" b="1" dirty="0"/>
              <a:t>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BD0FD-0125-E4C6-528E-892A0CAB5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94" y="3130826"/>
            <a:ext cx="3220211" cy="1295401"/>
          </a:xfrm>
        </p:spPr>
        <p:txBody>
          <a:bodyPr/>
          <a:lstStyle/>
          <a:p>
            <a:pPr marL="0" indent="0">
              <a:buNone/>
            </a:pPr>
            <a:endParaRPr lang="en-GB" sz="2400" dirty="0"/>
          </a:p>
        </p:txBody>
      </p:sp>
      <p:pic>
        <p:nvPicPr>
          <p:cNvPr id="4" name="Picture 3" descr="A logo of a computer&#10;&#10;Description automatically generated with low confidence">
            <a:extLst>
              <a:ext uri="{FF2B5EF4-FFF2-40B4-BE49-F238E27FC236}">
                <a16:creationId xmlns:a16="http://schemas.microsoft.com/office/drawing/2014/main" id="{1625D9E9-A6AF-D969-3648-B29FD1B0B6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85" b="21042"/>
          <a:stretch/>
        </p:blipFill>
        <p:spPr>
          <a:xfrm>
            <a:off x="10483402" y="123241"/>
            <a:ext cx="1486132" cy="1178433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3993" y="4589572"/>
            <a:ext cx="29946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K. A. D. K. S. </a:t>
            </a:r>
            <a:r>
              <a:rPr lang="en-GB" sz="2400" b="1" dirty="0" err="1">
                <a:solidFill>
                  <a:schemeClr val="accent1">
                    <a:lumMod val="50000"/>
                  </a:schemeClr>
                </a:solidFill>
              </a:rPr>
              <a:t>Perera</a:t>
            </a: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  </a:t>
            </a:r>
          </a:p>
          <a:p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Index No - 1910282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 rtl="0"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85827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7715_TF22644756.potx" id="{18FFACB0-130E-45EE-9BB6-966C7E4DF45E}" vid="{CA95666C-C9D4-486B-818D-1C4804B85AD8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  <ds:schemaRef ds:uri="16c05727-aa75-4e4a-9b5f-8a80a1165891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3126</TotalTime>
  <Words>375</Words>
  <Application>Microsoft Office PowerPoint</Application>
  <PresentationFormat>Widescreen</PresentationFormat>
  <Paragraphs>79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Abadi</vt:lpstr>
      <vt:lpstr>Arial</vt:lpstr>
      <vt:lpstr>Calibri</vt:lpstr>
      <vt:lpstr>Corbel</vt:lpstr>
      <vt:lpstr>Source Sans Pro</vt:lpstr>
      <vt:lpstr>Tw Cen MT</vt:lpstr>
      <vt:lpstr>Wingdings</vt:lpstr>
      <vt:lpstr>Parallax</vt:lpstr>
      <vt:lpstr>Circuit</vt:lpstr>
      <vt:lpstr>Sales And Inventory Management System</vt:lpstr>
      <vt:lpstr>About the Client</vt:lpstr>
      <vt:lpstr>Motivation</vt:lpstr>
      <vt:lpstr>Objectives</vt:lpstr>
      <vt:lpstr>Main Functions</vt:lpstr>
      <vt:lpstr>Technical Details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And Inventory Management System</dc:title>
  <dc:creator>Ballapana DVTC CISCO Networking</dc:creator>
  <cp:lastModifiedBy>Ballapana DVTC CISCO Networking</cp:lastModifiedBy>
  <cp:revision>37</cp:revision>
  <dcterms:created xsi:type="dcterms:W3CDTF">2023-06-15T12:53:53Z</dcterms:created>
  <dcterms:modified xsi:type="dcterms:W3CDTF">2023-07-08T04:36:51Z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