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3"/>
  </p:notesMasterIdLst>
  <p:sldIdLst>
    <p:sldId id="256" r:id="rId2"/>
    <p:sldId id="261" r:id="rId3"/>
    <p:sldId id="262" r:id="rId4"/>
    <p:sldId id="257" r:id="rId5"/>
    <p:sldId id="263" r:id="rId6"/>
    <p:sldId id="265" r:id="rId7"/>
    <p:sldId id="264" r:id="rId8"/>
    <p:sldId id="266" r:id="rId9"/>
    <p:sldId id="267" r:id="rId10"/>
    <p:sldId id="268" r:id="rId11"/>
    <p:sldId id="259" r:id="rId1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33"/>
    <a:srgbClr val="9EFF29"/>
    <a:srgbClr val="C33A1F"/>
    <a:srgbClr val="003635"/>
    <a:srgbClr val="D6370C"/>
    <a:srgbClr val="0000CC"/>
    <a:srgbClr val="1D3A00"/>
    <a:srgbClr val="FF856D"/>
    <a:srgbClr val="FF2549"/>
    <a:srgbClr val="0058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94" d="100"/>
          <a:sy n="94" d="100"/>
        </p:scale>
        <p:origin x="480" y="-26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11/16/2019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199" y="2433486"/>
            <a:ext cx="8251724" cy="1791928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1555" y="1253613"/>
            <a:ext cx="8082115" cy="678426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077" y="342323"/>
            <a:ext cx="8259098" cy="763526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275734"/>
            <a:ext cx="8246070" cy="3586587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8696" y="443407"/>
            <a:ext cx="6820294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323" y="1177436"/>
            <a:ext cx="6843252" cy="3511061"/>
          </a:xfrm>
        </p:spPr>
        <p:txBody>
          <a:bodyPr/>
          <a:lstStyle>
            <a:lvl1pPr>
              <a:defRPr sz="2800">
                <a:solidFill>
                  <a:schemeClr val="tx2">
                    <a:lumMod val="50000"/>
                  </a:schemeClr>
                </a:solidFill>
              </a:defRPr>
            </a:lvl1pPr>
            <a:lvl2pPr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317" y="345389"/>
            <a:ext cx="8093365" cy="76352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77639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150036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77639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150036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1555" y="2477729"/>
            <a:ext cx="8089490" cy="1725562"/>
          </a:xfrm>
        </p:spPr>
        <p:txBody>
          <a:bodyPr>
            <a:normAutofit/>
          </a:bodyPr>
          <a:lstStyle/>
          <a:p>
            <a:r>
              <a:rPr lang="en-US" dirty="0"/>
              <a:t>Tic Tac Toe Game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2560" y="1231491"/>
            <a:ext cx="7905137" cy="730043"/>
          </a:xfrm>
        </p:spPr>
        <p:txBody>
          <a:bodyPr>
            <a:normAutofit/>
          </a:bodyPr>
          <a:lstStyle/>
          <a:p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C#</a:t>
            </a:r>
            <a:r>
              <a:rPr lang="zh-TW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源碼專案閱讀報告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P76084300 </a:t>
            </a:r>
            <a:r>
              <a:rPr lang="zh-TW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施逢怡</a:t>
            </a:r>
            <a:endParaRPr 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70D6CC-6351-4993-8E22-006ACCE98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程式設計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-Reset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375BECD-39A1-4D0D-8FB0-D256BF3DA6B9}"/>
              </a:ext>
            </a:extLst>
          </p:cNvPr>
          <p:cNvSpPr/>
          <p:nvPr/>
        </p:nvSpPr>
        <p:spPr>
          <a:xfrm>
            <a:off x="2578947" y="2558176"/>
            <a:ext cx="4572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TW" b="1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void reset()</a:t>
            </a:r>
            <a:endParaRPr lang="zh-TW" altLang="zh-TW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TW" b="1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{</a:t>
            </a:r>
            <a:endParaRPr lang="zh-TW" altLang="zh-TW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304800" algn="just">
              <a:spcAft>
                <a:spcPts val="0"/>
              </a:spcAft>
            </a:pPr>
            <a:r>
              <a:rPr lang="en-US" altLang="zh-TW" b="1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for (int </a:t>
            </a:r>
            <a:r>
              <a:rPr lang="en-US" altLang="zh-TW" b="1" kern="1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en-US" altLang="zh-TW" b="1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= 0; </a:t>
            </a:r>
            <a:r>
              <a:rPr lang="en-US" altLang="zh-TW" b="1" kern="1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en-US" altLang="zh-TW" b="1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&lt; 9; </a:t>
            </a:r>
            <a:r>
              <a:rPr lang="en-US" altLang="zh-TW" b="1" kern="1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en-US" altLang="zh-TW" b="1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++)</a:t>
            </a:r>
            <a:endParaRPr lang="zh-TW" altLang="zh-TW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304800" algn="just">
              <a:spcAft>
                <a:spcPts val="0"/>
              </a:spcAft>
            </a:pPr>
            <a:r>
              <a:rPr lang="en-US" altLang="zh-TW" b="1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{</a:t>
            </a:r>
            <a:endParaRPr lang="zh-TW" altLang="zh-TW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04800" indent="304800" algn="just">
              <a:spcAft>
                <a:spcPts val="0"/>
              </a:spcAft>
            </a:pPr>
            <a:r>
              <a:rPr lang="en-US" altLang="zh-TW" b="1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b[</a:t>
            </a:r>
            <a:r>
              <a:rPr lang="en-US" altLang="zh-TW" b="1" kern="1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en-US" altLang="zh-TW" b="1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].Enabled = true;</a:t>
            </a:r>
            <a:endParaRPr lang="zh-TW" altLang="zh-TW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04800" indent="304800" algn="just">
              <a:spcAft>
                <a:spcPts val="0"/>
              </a:spcAft>
            </a:pPr>
            <a:r>
              <a:rPr lang="en-US" altLang="zh-TW" b="1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b[</a:t>
            </a:r>
            <a:r>
              <a:rPr lang="en-US" altLang="zh-TW" b="1" kern="1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en-US" altLang="zh-TW" b="1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].Text = "";</a:t>
            </a:r>
            <a:endParaRPr lang="zh-TW" altLang="zh-TW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04800" indent="304800" algn="just">
              <a:spcAft>
                <a:spcPts val="0"/>
              </a:spcAft>
            </a:pPr>
            <a:r>
              <a:rPr lang="en-US" altLang="zh-TW" b="1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draw = 0;</a:t>
            </a:r>
            <a:endParaRPr lang="zh-TW" altLang="zh-TW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304800" algn="just">
              <a:spcAft>
                <a:spcPts val="0"/>
              </a:spcAft>
            </a:pPr>
            <a:r>
              <a:rPr lang="en-US" altLang="zh-TW" b="1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}</a:t>
            </a:r>
            <a:endParaRPr lang="zh-TW" altLang="zh-TW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TW" b="1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}</a:t>
            </a:r>
            <a:endParaRPr lang="zh-TW" altLang="zh-TW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2F29DA7-5191-4082-9108-429B12FE7E37}"/>
              </a:ext>
            </a:extLst>
          </p:cNvPr>
          <p:cNvSpPr/>
          <p:nvPr/>
        </p:nvSpPr>
        <p:spPr>
          <a:xfrm>
            <a:off x="153429" y="1247237"/>
            <a:ext cx="7493663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zh-TW" sz="1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當每次遊戲結束時，都會呼叫這個副程式</a:t>
            </a:r>
            <a:endParaRPr lang="en-US" altLang="zh-TW" sz="14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sz="14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會將九宮格裡面的值設為空字串，代表重新開局時要把九宮格清空</a:t>
            </a:r>
            <a:endParaRPr lang="en-US" altLang="zh-TW" sz="1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1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因為九宮格被清空，所以用來記錄九宮格狀態的</a:t>
            </a:r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draw</a:t>
            </a:r>
            <a:r>
              <a:rPr lang="zh-TW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設為</a:t>
            </a:r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0</a:t>
            </a:r>
            <a:r>
              <a:rPr lang="zh-TW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zh-TW" altLang="en-US" sz="1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776515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99643" y="816219"/>
            <a:ext cx="6843252" cy="3511061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3600" b="1" dirty="0"/>
              <a:t>Thanks for listening</a:t>
            </a:r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A00B42-C0B2-463D-AC0A-D5A362456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遊戲介紹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10D3FAF7-0CF2-42D6-8E2F-59A4F88918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777" y="1215014"/>
            <a:ext cx="3685779" cy="3586163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B320F909-21E7-4DBC-8702-BEA10C63FC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2498" y="1204933"/>
            <a:ext cx="3542569" cy="3596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483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70D6CC-6351-4993-8E22-006ACCE98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遊戲介紹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348F300B-A278-4700-A778-477F5E7C5D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29" y="1139282"/>
            <a:ext cx="3750608" cy="3586163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781B7538-45FA-4BC1-B6A5-29D9F44FBA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4165" y="1139281"/>
            <a:ext cx="3736108" cy="3586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827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遊戲流程</a:t>
            </a:r>
            <a:endParaRPr 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4300D84-3D9C-4C71-ABFA-5F53FB508AC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3105" y="279400"/>
            <a:ext cx="3543042" cy="47936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70D6CC-6351-4993-8E22-006ACCE98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遊戲特色</a:t>
            </a:r>
            <a:endParaRPr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2B7126A0-4321-4616-8CD5-BB97289074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3556" y="2813033"/>
            <a:ext cx="5197054" cy="903835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AB619D0E-D19E-4154-84FD-2AFF6A2F14B7}"/>
              </a:ext>
            </a:extLst>
          </p:cNvPr>
          <p:cNvSpPr txBox="1"/>
          <p:nvPr/>
        </p:nvSpPr>
        <p:spPr>
          <a:xfrm>
            <a:off x="872067" y="1574070"/>
            <a:ext cx="65362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紀錄玩家勝負、和局場數</a:t>
            </a:r>
            <a:endParaRPr lang="en-US" altLang="zh-TW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並提示現在回合的玩家</a:t>
            </a:r>
            <a:endParaRPr lang="zh-TW" altLang="en-US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94247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70D6CC-6351-4993-8E22-006ACCE98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程式設計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資料結構</a:t>
            </a:r>
            <a:endParaRPr lang="zh-TW" altLang="en-US" dirty="0"/>
          </a:p>
        </p:txBody>
      </p: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98B25C1B-A11F-4EDA-8950-3FBD6F544C78}"/>
              </a:ext>
            </a:extLst>
          </p:cNvPr>
          <p:cNvGraphicFramePr>
            <a:graphicFrameLocks noGrp="1"/>
          </p:cNvGraphicFramePr>
          <p:nvPr/>
        </p:nvGraphicFramePr>
        <p:xfrm>
          <a:off x="4682067" y="1464219"/>
          <a:ext cx="3683001" cy="2948517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227667">
                  <a:extLst>
                    <a:ext uri="{9D8B030D-6E8A-4147-A177-3AD203B41FA5}">
                      <a16:colId xmlns:a16="http://schemas.microsoft.com/office/drawing/2014/main" val="3639375526"/>
                    </a:ext>
                  </a:extLst>
                </a:gridCol>
                <a:gridCol w="1227667">
                  <a:extLst>
                    <a:ext uri="{9D8B030D-6E8A-4147-A177-3AD203B41FA5}">
                      <a16:colId xmlns:a16="http://schemas.microsoft.com/office/drawing/2014/main" val="3863245505"/>
                    </a:ext>
                  </a:extLst>
                </a:gridCol>
                <a:gridCol w="1227667">
                  <a:extLst>
                    <a:ext uri="{9D8B030D-6E8A-4147-A177-3AD203B41FA5}">
                      <a16:colId xmlns:a16="http://schemas.microsoft.com/office/drawing/2014/main" val="3818392820"/>
                    </a:ext>
                  </a:extLst>
                </a:gridCol>
              </a:tblGrid>
              <a:tr h="98283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B[0]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B[1]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B[2]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847125"/>
                  </a:ext>
                </a:extLst>
              </a:tr>
              <a:tr h="98283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B[3]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B[4]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B[5]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35667"/>
                  </a:ext>
                </a:extLst>
              </a:tr>
              <a:tr h="98283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B[6]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B[7]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B[8]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2007251"/>
                  </a:ext>
                </a:extLst>
              </a:tr>
            </a:tbl>
          </a:graphicData>
        </a:graphic>
      </p:graphicFrame>
      <p:pic>
        <p:nvPicPr>
          <p:cNvPr id="6" name="圖片 5">
            <a:extLst>
              <a:ext uri="{FF2B5EF4-FFF2-40B4-BE49-F238E27FC236}">
                <a16:creationId xmlns:a16="http://schemas.microsoft.com/office/drawing/2014/main" id="{E61B3836-81B4-443F-BD84-1287E9400C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819" y="1330357"/>
            <a:ext cx="3305582" cy="3216242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0D4808FD-8B38-4A3B-BCEA-AD5464F6DFBD}"/>
              </a:ext>
            </a:extLst>
          </p:cNvPr>
          <p:cNvSpPr txBox="1"/>
          <p:nvPr/>
        </p:nvSpPr>
        <p:spPr>
          <a:xfrm>
            <a:off x="4564626" y="4616511"/>
            <a:ext cx="3005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好的設計</a:t>
            </a:r>
            <a:r>
              <a: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?</a:t>
            </a:r>
            <a:endParaRPr lang="zh-TW" altLang="en-US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1331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70D6CC-6351-4993-8E22-006ACCE98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程式設計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遊戲初始化</a:t>
            </a:r>
            <a:endParaRPr lang="zh-TW" altLang="en-US" dirty="0"/>
          </a:p>
        </p:txBody>
      </p:sp>
      <p:graphicFrame>
        <p:nvGraphicFramePr>
          <p:cNvPr id="12" name="表格 12">
            <a:extLst>
              <a:ext uri="{FF2B5EF4-FFF2-40B4-BE49-F238E27FC236}">
                <a16:creationId xmlns:a16="http://schemas.microsoft.com/office/drawing/2014/main" id="{0409CF3D-AFEA-4CB1-A6D0-3793D35CDF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4206110"/>
              </p:ext>
            </p:extLst>
          </p:nvPr>
        </p:nvGraphicFramePr>
        <p:xfrm>
          <a:off x="973667" y="1210733"/>
          <a:ext cx="7408333" cy="37059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693876">
                  <a:extLst>
                    <a:ext uri="{9D8B030D-6E8A-4147-A177-3AD203B41FA5}">
                      <a16:colId xmlns:a16="http://schemas.microsoft.com/office/drawing/2014/main" val="672252250"/>
                    </a:ext>
                  </a:extLst>
                </a:gridCol>
                <a:gridCol w="3714457">
                  <a:extLst>
                    <a:ext uri="{9D8B030D-6E8A-4147-A177-3AD203B41FA5}">
                      <a16:colId xmlns:a16="http://schemas.microsoft.com/office/drawing/2014/main" val="2078372813"/>
                    </a:ext>
                  </a:extLst>
                </a:gridCol>
              </a:tblGrid>
              <a:tr h="82876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TW" b="1" kern="1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Button[] b = new Button[9];</a:t>
                      </a:r>
                      <a:endParaRPr lang="zh-TW" altLang="zh-TW" sz="2000" kern="100" dirty="0"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TW" sz="1600" kern="1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new</a:t>
                      </a:r>
                      <a:r>
                        <a:rPr lang="zh-TW" altLang="zh-TW" sz="1600" kern="1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一個一維陣列，用來儲存比賽資訊</a:t>
                      </a:r>
                      <a:endParaRPr lang="zh-TW" altLang="zh-TW" sz="1800" kern="100" dirty="0"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6209258"/>
                  </a:ext>
                </a:extLst>
              </a:tr>
              <a:tr h="114737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TW" b="1" kern="1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int </a:t>
                      </a:r>
                      <a:r>
                        <a:rPr lang="en-US" altLang="zh-TW" b="1" kern="100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xWins</a:t>
                      </a:r>
                      <a:r>
                        <a:rPr lang="en-US" altLang="zh-TW" b="1" kern="1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= 0;</a:t>
                      </a:r>
                      <a:endParaRPr lang="zh-TW" altLang="zh-TW" sz="2000" kern="100" dirty="0"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TW" b="1" kern="1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int </a:t>
                      </a:r>
                      <a:r>
                        <a:rPr lang="en-US" altLang="zh-TW" b="1" kern="100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yWins</a:t>
                      </a:r>
                      <a:r>
                        <a:rPr lang="en-US" altLang="zh-TW" b="1" kern="1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= 0;</a:t>
                      </a:r>
                      <a:endParaRPr lang="zh-TW" altLang="zh-TW" sz="2000" kern="100" dirty="0"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TW" b="1" kern="1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int d = 0</a:t>
                      </a:r>
                      <a:endParaRPr lang="zh-TW" altLang="zh-TW" sz="2000" kern="100" dirty="0"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sz="1600" kern="1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將</a:t>
                      </a:r>
                      <a:r>
                        <a:rPr lang="en-US" altLang="zh-TW" sz="1600" kern="1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player1</a:t>
                      </a:r>
                      <a:r>
                        <a:rPr lang="zh-TW" altLang="zh-TW" sz="1600" kern="1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和</a:t>
                      </a:r>
                      <a:r>
                        <a:rPr lang="en-US" altLang="zh-TW" sz="1600" kern="1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player1</a:t>
                      </a:r>
                      <a:r>
                        <a:rPr lang="zh-TW" altLang="zh-TW" sz="1600" kern="1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的勝場設為</a:t>
                      </a:r>
                      <a:r>
                        <a:rPr lang="en-US" altLang="zh-TW" sz="1600" kern="1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zh-TW" altLang="zh-TW" sz="1600" kern="1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lang="en-US" altLang="zh-TW" sz="1600" kern="1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zh-TW" altLang="zh-TW" sz="1600" kern="1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代表合局次數，同樣設為</a:t>
                      </a:r>
                      <a:r>
                        <a:rPr lang="en-US" altLang="zh-TW" sz="1600" kern="1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zh-TW" sz="1600" kern="1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9357894"/>
                  </a:ext>
                </a:extLst>
              </a:tr>
              <a:tr h="8649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kern="1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int flag = 0;</a:t>
                      </a:r>
                      <a:endParaRPr lang="zh-TW" altLang="zh-TW" sz="2000" kern="100" dirty="0"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kern="1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flag</a:t>
                      </a:r>
                      <a:r>
                        <a:rPr lang="zh-TW" altLang="zh-TW" sz="1600" kern="1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用來決定是誰的回合，一開始設定為</a:t>
                      </a:r>
                      <a:r>
                        <a:rPr lang="en-US" altLang="zh-TW" sz="1600" kern="1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zh-TW" sz="1600" kern="1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3798211"/>
                  </a:ext>
                </a:extLst>
              </a:tr>
              <a:tr h="8649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kern="1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int draw = 0;</a:t>
                      </a:r>
                      <a:endParaRPr lang="zh-TW" altLang="zh-TW" sz="2000" kern="100" dirty="0"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kern="1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draw</a:t>
                      </a:r>
                      <a:r>
                        <a:rPr lang="zh-TW" altLang="zh-TW" sz="1600" kern="1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是紀錄有多少個格子已經被選擇了，一開始設定為</a:t>
                      </a:r>
                      <a:r>
                        <a:rPr lang="en-US" altLang="zh-TW" sz="1600" kern="1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zh-TW" sz="1600" kern="1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95448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31369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70D6CC-6351-4993-8E22-006ACCE98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程式設計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遊戲主程序</a:t>
            </a:r>
            <a:endParaRPr lang="zh-TW" altLang="en-US" dirty="0"/>
          </a:p>
        </p:txBody>
      </p:sp>
      <p:graphicFrame>
        <p:nvGraphicFramePr>
          <p:cNvPr id="12" name="表格 12">
            <a:extLst>
              <a:ext uri="{FF2B5EF4-FFF2-40B4-BE49-F238E27FC236}">
                <a16:creationId xmlns:a16="http://schemas.microsoft.com/office/drawing/2014/main" id="{0409CF3D-AFEA-4CB1-A6D0-3793D35CDF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1097891"/>
              </p:ext>
            </p:extLst>
          </p:nvPr>
        </p:nvGraphicFramePr>
        <p:xfrm>
          <a:off x="860459" y="1182998"/>
          <a:ext cx="7408334" cy="39776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445079">
                  <a:extLst>
                    <a:ext uri="{9D8B030D-6E8A-4147-A177-3AD203B41FA5}">
                      <a16:colId xmlns:a16="http://schemas.microsoft.com/office/drawing/2014/main" val="672252250"/>
                    </a:ext>
                  </a:extLst>
                </a:gridCol>
                <a:gridCol w="1445079">
                  <a:extLst>
                    <a:ext uri="{9D8B030D-6E8A-4147-A177-3AD203B41FA5}">
                      <a16:colId xmlns:a16="http://schemas.microsoft.com/office/drawing/2014/main" val="2964479415"/>
                    </a:ext>
                  </a:extLst>
                </a:gridCol>
                <a:gridCol w="4518176">
                  <a:extLst>
                    <a:ext uri="{9D8B030D-6E8A-4147-A177-3AD203B41FA5}">
                      <a16:colId xmlns:a16="http://schemas.microsoft.com/office/drawing/2014/main" val="2078372813"/>
                    </a:ext>
                  </a:extLst>
                </a:gridCol>
              </a:tblGrid>
              <a:tr h="123066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TW" sz="1100" b="1" kern="1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if (flag == 0)</a:t>
                      </a:r>
                      <a:endParaRPr lang="zh-TW" altLang="zh-TW" sz="1100" kern="100" dirty="0"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TW" sz="1100" b="1" kern="1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{</a:t>
                      </a:r>
                      <a:endParaRPr lang="en-US" altLang="zh-TW" sz="1100" b="0" kern="100" dirty="0"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b="1" kern="10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bt.Text</a:t>
                      </a:r>
                      <a:r>
                        <a:rPr lang="en-US" altLang="zh-TW" sz="1100" b="1" kern="1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= “X";</a:t>
                      </a:r>
                      <a:endParaRPr lang="zh-TW" altLang="zh-TW" sz="1100" b="1" kern="1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TW" sz="1100" b="1" kern="1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label10.Text = “O”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TW" sz="1100" b="1" kern="1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flag = 1; </a:t>
                      </a:r>
                      <a:endParaRPr lang="zh-TW" altLang="zh-TW" sz="1100" kern="100" dirty="0"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920115" algn="l"/>
                        </a:tabLst>
                      </a:pPr>
                      <a:r>
                        <a:rPr lang="en-US" altLang="zh-TW" sz="1100" b="1" kern="1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}</a:t>
                      </a:r>
                      <a:endParaRPr lang="zh-TW" altLang="zh-TW" sz="1100" kern="100" dirty="0"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TW" sz="1100" b="1" kern="1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else</a:t>
                      </a:r>
                      <a:endParaRPr lang="zh-TW" altLang="zh-TW" sz="1100" b="1" kern="1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TW" sz="1100" b="1" kern="1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{</a:t>
                      </a:r>
                      <a:endParaRPr lang="zh-TW" altLang="zh-TW" sz="1100" b="1" kern="1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TW" sz="1100" b="1" kern="10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bt.Text</a:t>
                      </a:r>
                      <a:r>
                        <a:rPr lang="en-US" altLang="zh-TW" sz="1100" b="1" kern="1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= "O";</a:t>
                      </a:r>
                      <a:endParaRPr lang="zh-TW" altLang="zh-TW" sz="1100" b="1" kern="1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TW" sz="1100" b="1" kern="1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label10.Text = "X";</a:t>
                      </a:r>
                      <a:endParaRPr lang="zh-TW" altLang="zh-TW" sz="1100" b="1" kern="1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TW" sz="1100" b="1" kern="1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flag = 0;</a:t>
                      </a:r>
                      <a:endParaRPr lang="zh-TW" altLang="zh-TW" sz="1100" b="1" kern="1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TW" sz="1100" b="1" kern="1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}</a:t>
                      </a:r>
                      <a:endParaRPr lang="zh-TW" altLang="zh-TW" sz="1100" b="1" kern="1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920115" algn="l"/>
                        </a:tabLst>
                      </a:pPr>
                      <a:endParaRPr lang="zh-TW" altLang="zh-TW" sz="1100" kern="100" dirty="0"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TW" altLang="zh-TW" sz="1100" kern="1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若</a:t>
                      </a:r>
                      <a:r>
                        <a:rPr lang="en-US" altLang="zh-TW" sz="1100" kern="1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flag</a:t>
                      </a:r>
                      <a:r>
                        <a:rPr lang="zh-TW" altLang="zh-TW" sz="1100" kern="1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為</a:t>
                      </a:r>
                      <a:r>
                        <a:rPr lang="en-US" altLang="zh-TW" sz="1100" kern="1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zh-TW" altLang="zh-TW" sz="1100" kern="1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，表示為</a:t>
                      </a:r>
                      <a:r>
                        <a:rPr lang="en-US" altLang="zh-TW" sz="1100" kern="1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player1(X)</a:t>
                      </a:r>
                      <a:r>
                        <a:rPr lang="zh-TW" altLang="zh-TW" sz="1100" kern="1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的回合，將他選到的那格設為</a:t>
                      </a:r>
                      <a:r>
                        <a:rPr lang="en-US" altLang="zh-TW" sz="1100" kern="1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zh-TW" altLang="zh-TW" sz="1100" kern="1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，最後將</a:t>
                      </a:r>
                      <a:r>
                        <a:rPr lang="en-US" altLang="zh-TW" sz="1100" kern="1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flag</a:t>
                      </a:r>
                      <a:r>
                        <a:rPr lang="zh-TW" altLang="zh-TW" sz="1100" kern="1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設為</a:t>
                      </a:r>
                      <a:r>
                        <a:rPr lang="en-US" altLang="zh-TW" sz="1100" kern="1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TW" sz="1100" kern="1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label10</a:t>
                      </a:r>
                      <a:r>
                        <a:rPr lang="zh-TW" altLang="zh-TW" sz="1100" kern="1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是畫面上用來提醒現在輪到誰下，同樣在</a:t>
                      </a:r>
                      <a:r>
                        <a:rPr lang="en-US" altLang="zh-TW" sz="1100" kern="1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zh-TW" altLang="zh-TW" sz="1100" kern="1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下完之後要改為</a:t>
                      </a:r>
                      <a:r>
                        <a:rPr lang="en-US" altLang="zh-TW" sz="1100" kern="1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lang="zh-TW" altLang="zh-TW" sz="1100" kern="1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。</a:t>
                      </a:r>
                      <a:endParaRPr lang="zh-TW" altLang="zh-TW" sz="1200" kern="100" dirty="0"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6209258"/>
                  </a:ext>
                </a:extLst>
              </a:tr>
              <a:tr h="415163"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TW" sz="1100" b="1" kern="100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bt.Enabled</a:t>
                      </a:r>
                      <a:r>
                        <a:rPr lang="en-US" altLang="zh-TW" sz="1100" b="1" kern="1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= false;</a:t>
                      </a:r>
                      <a:endParaRPr lang="zh-TW" altLang="zh-TW" sz="1100" kern="100" dirty="0"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endParaRPr lang="zh-TW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TW" altLang="zh-TW" sz="1100" kern="1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將一位玩家下完後，還要判斷是否有輸贏，所以將滑鼠按鈕</a:t>
                      </a:r>
                      <a:r>
                        <a:rPr lang="en-US" altLang="zh-TW" sz="1100" kern="1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disable</a:t>
                      </a:r>
                      <a:endParaRPr lang="zh-TW" altLang="zh-TW" sz="1200" kern="100" dirty="0"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9357894"/>
                  </a:ext>
                </a:extLst>
              </a:tr>
              <a:tr h="415163"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TW" sz="1100" b="1" kern="1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draw++;</a:t>
                      </a:r>
                      <a:endParaRPr lang="zh-TW" altLang="zh-TW" sz="1100" kern="100" dirty="0"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endParaRPr lang="zh-TW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TW" altLang="zh-TW" sz="1100" kern="1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每回合都會使九宮格多被占了一格</a:t>
                      </a:r>
                      <a:endParaRPr lang="zh-TW" altLang="zh-TW" sz="1200" kern="100" dirty="0"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endParaRPr lang="zh-TW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3798211"/>
                  </a:ext>
                </a:extLst>
              </a:tr>
              <a:tr h="415163"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TW" sz="1100" b="1" kern="1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check();</a:t>
                      </a:r>
                      <a:endParaRPr lang="zh-TW" altLang="zh-TW" sz="1100" kern="100" dirty="0"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endParaRPr lang="zh-TW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sz="1100" kern="1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檢查比賽是否有勝負的副程式</a:t>
                      </a:r>
                      <a:endParaRPr lang="zh-TW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9544823"/>
                  </a:ext>
                </a:extLst>
              </a:tr>
              <a:tr h="1393760"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TW" sz="1100" b="1" kern="1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if (draw == 9)</a:t>
                      </a:r>
                      <a:endParaRPr lang="zh-TW" altLang="zh-TW" sz="1100" kern="100" dirty="0"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TW" sz="1100" b="1" kern="1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{</a:t>
                      </a:r>
                      <a:endParaRPr lang="zh-TW" altLang="zh-TW" sz="1100" kern="100" dirty="0"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indent="304800" algn="l">
                        <a:spcAft>
                          <a:spcPts val="0"/>
                        </a:spcAft>
                      </a:pPr>
                      <a:r>
                        <a:rPr lang="en-US" altLang="zh-TW" sz="1100" b="1" kern="100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MessageBox.Show</a:t>
                      </a:r>
                      <a:r>
                        <a:rPr lang="en-US" altLang="zh-TW" sz="1100" b="1" kern="1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("Game Draw");</a:t>
                      </a:r>
                      <a:endParaRPr lang="zh-TW" altLang="zh-TW" sz="1100" kern="100" dirty="0"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indent="304800" algn="l">
                        <a:spcAft>
                          <a:spcPts val="0"/>
                        </a:spcAft>
                      </a:pPr>
                      <a:r>
                        <a:rPr lang="en-US" altLang="zh-TW" sz="1100" b="1" kern="1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d++;</a:t>
                      </a:r>
                      <a:endParaRPr lang="zh-TW" altLang="zh-TW" sz="1100" kern="100" dirty="0"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indent="304800" algn="l">
                        <a:spcAft>
                          <a:spcPts val="0"/>
                        </a:spcAft>
                      </a:pPr>
                      <a:r>
                        <a:rPr lang="en-US" altLang="zh-TW" sz="1100" b="1" kern="1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label6.Text = </a:t>
                      </a:r>
                      <a:r>
                        <a:rPr lang="en-US" altLang="zh-TW" sz="1100" b="1" kern="100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d.ToString</a:t>
                      </a:r>
                      <a:r>
                        <a:rPr lang="en-US" altLang="zh-TW" sz="1100" b="1" kern="1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();</a:t>
                      </a:r>
                      <a:endParaRPr lang="zh-TW" altLang="zh-TW" sz="1100" kern="100" dirty="0"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indent="304800" algn="l">
                        <a:spcAft>
                          <a:spcPts val="0"/>
                        </a:spcAft>
                      </a:pPr>
                      <a:r>
                        <a:rPr lang="en-US" altLang="zh-TW" sz="1100" b="1" kern="1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reset();</a:t>
                      </a:r>
                      <a:endParaRPr lang="zh-TW" altLang="zh-TW" sz="1100" kern="100" dirty="0"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TW" sz="1100" b="1" kern="1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}</a:t>
                      </a:r>
                      <a:endParaRPr lang="zh-TW" altLang="zh-TW" sz="1100" kern="100" dirty="0"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endParaRPr lang="zh-TW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TW" altLang="zh-TW" sz="1100" kern="1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如果九宮格都被占滿，則</a:t>
                      </a:r>
                      <a:r>
                        <a:rPr lang="en-US" altLang="zh-TW" sz="1100" kern="1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Show</a:t>
                      </a:r>
                      <a:r>
                        <a:rPr lang="zh-TW" altLang="zh-TW" sz="1100" kern="1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出</a:t>
                      </a:r>
                      <a:r>
                        <a:rPr lang="en-US" altLang="zh-TW" sz="1100" kern="1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”Game Draw”(</a:t>
                      </a:r>
                      <a:r>
                        <a:rPr lang="zh-TW" altLang="zh-TW" sz="1100" kern="1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遊戲和局</a:t>
                      </a:r>
                      <a:r>
                        <a:rPr lang="en-US" altLang="zh-TW" sz="1100" kern="1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lang="zh-TW" altLang="zh-TW" sz="1100" kern="1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的</a:t>
                      </a:r>
                      <a:r>
                        <a:rPr lang="en-US" altLang="zh-TW" sz="1100" kern="100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MessageBox</a:t>
                      </a:r>
                      <a:r>
                        <a:rPr lang="zh-TW" altLang="zh-TW" sz="1100" kern="1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，並將</a:t>
                      </a:r>
                      <a:r>
                        <a:rPr lang="en-US" altLang="zh-TW" sz="1100" kern="1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zh-TW" altLang="zh-TW" sz="1100" kern="1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加一</a:t>
                      </a:r>
                      <a:endParaRPr lang="zh-TW" altLang="zh-TW" sz="1200" kern="100" dirty="0"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TW" sz="1100" kern="1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reset</a:t>
                      </a:r>
                      <a:r>
                        <a:rPr lang="zh-TW" altLang="zh-TW" sz="1100" kern="1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副程式使用時機是每場遊戲結束後，要重新將遊戲</a:t>
                      </a:r>
                      <a:r>
                        <a:rPr lang="en-US" altLang="zh-TW" sz="1100" kern="1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reset</a:t>
                      </a:r>
                      <a:endParaRPr lang="zh-TW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05907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4344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70D6CC-6351-4993-8E22-006ACCE98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程式設計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-Check</a:t>
            </a:r>
            <a:endParaRPr lang="zh-TW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558D9F6-1750-463D-B2E5-1E0E55BB989F}"/>
              </a:ext>
            </a:extLst>
          </p:cNvPr>
          <p:cNvSpPr/>
          <p:nvPr/>
        </p:nvSpPr>
        <p:spPr>
          <a:xfrm>
            <a:off x="4290907" y="1261747"/>
            <a:ext cx="4572000" cy="35394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TW" sz="1400" b="1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if (b[0].Text == b[1].Text &amp;&amp; b[1].Text == b[2].Text &amp;&amp; b[0].Text!="")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TW" sz="1400" b="1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{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304800" algn="just">
              <a:spcAft>
                <a:spcPts val="0"/>
              </a:spcAft>
            </a:pPr>
            <a:r>
              <a:rPr lang="en-US" altLang="zh-TW" sz="1400" b="1" kern="1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MessageBox.Show</a:t>
            </a:r>
            <a:r>
              <a:rPr lang="en-US" altLang="zh-TW" sz="1400" b="1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(b[0].Text + " Wins");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304800" algn="just">
              <a:spcAft>
                <a:spcPts val="0"/>
              </a:spcAft>
            </a:pPr>
            <a:r>
              <a:rPr lang="en-US" altLang="zh-TW" sz="1400" b="1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if (b[0].Text == "X")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304800" algn="just">
              <a:spcAft>
                <a:spcPts val="0"/>
              </a:spcAft>
            </a:pPr>
            <a:r>
              <a:rPr lang="en-US" altLang="zh-TW" sz="1400" b="1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{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04800" indent="304800" algn="just">
              <a:spcAft>
                <a:spcPts val="0"/>
              </a:spcAft>
            </a:pPr>
            <a:r>
              <a:rPr lang="en-US" altLang="zh-TW" sz="1400" b="1" kern="1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xWins</a:t>
            </a:r>
            <a:r>
              <a:rPr lang="en-US" altLang="zh-TW" sz="1400" b="1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++;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04800" indent="304800" algn="just">
              <a:spcAft>
                <a:spcPts val="0"/>
              </a:spcAft>
            </a:pPr>
            <a:r>
              <a:rPr lang="en-US" altLang="zh-TW" sz="1400" b="1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label3.Text = </a:t>
            </a:r>
            <a:r>
              <a:rPr lang="en-US" altLang="zh-TW" sz="1400" b="1" kern="1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xWins.ToString</a:t>
            </a:r>
            <a:r>
              <a:rPr lang="en-US" altLang="zh-TW" sz="1400" b="1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();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304800" algn="just">
              <a:spcAft>
                <a:spcPts val="0"/>
              </a:spcAft>
            </a:pPr>
            <a:r>
              <a:rPr lang="en-US" altLang="zh-TW" sz="1400" b="1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}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304800" algn="just">
              <a:spcAft>
                <a:spcPts val="0"/>
              </a:spcAft>
            </a:pPr>
            <a:r>
              <a:rPr lang="en-US" altLang="zh-TW" sz="1400" b="1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else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304800" algn="just">
              <a:spcAft>
                <a:spcPts val="0"/>
              </a:spcAft>
            </a:pPr>
            <a:r>
              <a:rPr lang="en-US" altLang="zh-TW" sz="1400" b="1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{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04800" indent="304800" algn="just">
              <a:spcAft>
                <a:spcPts val="0"/>
              </a:spcAft>
            </a:pPr>
            <a:r>
              <a:rPr lang="en-US" altLang="zh-TW" sz="1400" b="1" kern="1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yWins</a:t>
            </a:r>
            <a:r>
              <a:rPr lang="en-US" altLang="zh-TW" sz="1400" b="1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++;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04800" indent="304800" algn="just">
              <a:spcAft>
                <a:spcPts val="0"/>
              </a:spcAft>
            </a:pPr>
            <a:r>
              <a:rPr lang="en-US" altLang="zh-TW" sz="1400" b="1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label4.Text = </a:t>
            </a:r>
            <a:r>
              <a:rPr lang="en-US" altLang="zh-TW" sz="1400" b="1" kern="1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yWins.ToString</a:t>
            </a:r>
            <a:r>
              <a:rPr lang="en-US" altLang="zh-TW" sz="1400" b="1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();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304800" algn="just">
              <a:spcAft>
                <a:spcPts val="0"/>
              </a:spcAft>
            </a:pPr>
            <a:r>
              <a:rPr lang="en-US" altLang="zh-TW" sz="1400" b="1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}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304800" algn="just">
              <a:spcAft>
                <a:spcPts val="0"/>
              </a:spcAft>
            </a:pPr>
            <a:r>
              <a:rPr lang="en-US" altLang="zh-TW" sz="1400" b="1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reset();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TW" sz="1400" b="1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}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表格 3">
            <a:extLst>
              <a:ext uri="{FF2B5EF4-FFF2-40B4-BE49-F238E27FC236}">
                <a16:creationId xmlns:a16="http://schemas.microsoft.com/office/drawing/2014/main" id="{2A5C19F8-CD0C-4A66-9268-94865E7065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0884266"/>
              </p:ext>
            </p:extLst>
          </p:nvPr>
        </p:nvGraphicFramePr>
        <p:xfrm>
          <a:off x="435077" y="1557203"/>
          <a:ext cx="3683001" cy="2948517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227667">
                  <a:extLst>
                    <a:ext uri="{9D8B030D-6E8A-4147-A177-3AD203B41FA5}">
                      <a16:colId xmlns:a16="http://schemas.microsoft.com/office/drawing/2014/main" val="3639375526"/>
                    </a:ext>
                  </a:extLst>
                </a:gridCol>
                <a:gridCol w="1227667">
                  <a:extLst>
                    <a:ext uri="{9D8B030D-6E8A-4147-A177-3AD203B41FA5}">
                      <a16:colId xmlns:a16="http://schemas.microsoft.com/office/drawing/2014/main" val="3863245505"/>
                    </a:ext>
                  </a:extLst>
                </a:gridCol>
                <a:gridCol w="1227667">
                  <a:extLst>
                    <a:ext uri="{9D8B030D-6E8A-4147-A177-3AD203B41FA5}">
                      <a16:colId xmlns:a16="http://schemas.microsoft.com/office/drawing/2014/main" val="3818392820"/>
                    </a:ext>
                  </a:extLst>
                </a:gridCol>
              </a:tblGrid>
              <a:tr h="98283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B[0]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B[1]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B[2]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847125"/>
                  </a:ext>
                </a:extLst>
              </a:tr>
              <a:tr h="98283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B[3]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B[4]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B[5]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35667"/>
                  </a:ext>
                </a:extLst>
              </a:tr>
              <a:tr h="98283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B[6]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B[7]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B[8]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2007251"/>
                  </a:ext>
                </a:extLst>
              </a:tr>
            </a:tbl>
          </a:graphicData>
        </a:graphic>
      </p:graphicFrame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1DE8B145-08C5-474E-B02D-732CB2751A96}"/>
              </a:ext>
            </a:extLst>
          </p:cNvPr>
          <p:cNvCxnSpPr/>
          <p:nvPr/>
        </p:nvCxnSpPr>
        <p:spPr>
          <a:xfrm>
            <a:off x="1029547" y="2079413"/>
            <a:ext cx="2689013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E7E3E7A8-DFFE-4C4E-9BB4-567361354FC7}"/>
              </a:ext>
            </a:extLst>
          </p:cNvPr>
          <p:cNvCxnSpPr>
            <a:cxnSpLocks/>
          </p:cNvCxnSpPr>
          <p:nvPr/>
        </p:nvCxnSpPr>
        <p:spPr>
          <a:xfrm>
            <a:off x="1029547" y="2079413"/>
            <a:ext cx="0" cy="21844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AE8E2DCB-280A-4E17-93F9-7F5D33FA831E}"/>
              </a:ext>
            </a:extLst>
          </p:cNvPr>
          <p:cNvCxnSpPr>
            <a:cxnSpLocks/>
          </p:cNvCxnSpPr>
          <p:nvPr/>
        </p:nvCxnSpPr>
        <p:spPr>
          <a:xfrm>
            <a:off x="1029547" y="2079413"/>
            <a:ext cx="2553546" cy="20320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88780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620</Words>
  <Application>Microsoft Office PowerPoint</Application>
  <PresentationFormat>如螢幕大小 (16:9)</PresentationFormat>
  <Paragraphs>102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7" baseType="lpstr">
      <vt:lpstr>微軟正黑體</vt:lpstr>
      <vt:lpstr>標楷體</vt:lpstr>
      <vt:lpstr>Arial</vt:lpstr>
      <vt:lpstr>Calibri</vt:lpstr>
      <vt:lpstr>Times New Roman</vt:lpstr>
      <vt:lpstr>Office Theme</vt:lpstr>
      <vt:lpstr>Tic Tac Toe Game</vt:lpstr>
      <vt:lpstr>遊戲介紹</vt:lpstr>
      <vt:lpstr>遊戲介紹</vt:lpstr>
      <vt:lpstr>遊戲流程</vt:lpstr>
      <vt:lpstr>遊戲特色</vt:lpstr>
      <vt:lpstr>程式設計-資料結構</vt:lpstr>
      <vt:lpstr>程式設計-遊戲初始化</vt:lpstr>
      <vt:lpstr>程式設計-遊戲主程序</vt:lpstr>
      <vt:lpstr>程式設計-Check</vt:lpstr>
      <vt:lpstr>程式設計-Reset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2019-11-16T02:50:30Z</dcterms:modified>
</cp:coreProperties>
</file>