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0" r:id="rId3"/>
    <p:sldId id="259" r:id="rId4"/>
    <p:sldId id="261" r:id="rId5"/>
    <p:sldId id="273" r:id="rId6"/>
    <p:sldId id="271" r:id="rId7"/>
    <p:sldId id="276" r:id="rId8"/>
    <p:sldId id="275" r:id="rId9"/>
    <p:sldId id="281" r:id="rId10"/>
    <p:sldId id="272" r:id="rId11"/>
    <p:sldId id="278" r:id="rId12"/>
    <p:sldId id="277" r:id="rId13"/>
    <p:sldId id="279" r:id="rId14"/>
    <p:sldId id="285" r:id="rId15"/>
    <p:sldId id="286" r:id="rId16"/>
    <p:sldId id="287" r:id="rId17"/>
    <p:sldId id="288" r:id="rId18"/>
    <p:sldId id="289" r:id="rId19"/>
    <p:sldId id="290" r:id="rId20"/>
    <p:sldId id="291" r:id="rId21"/>
    <p:sldId id="298" r:id="rId22"/>
    <p:sldId id="292" r:id="rId23"/>
    <p:sldId id="293" r:id="rId24"/>
    <p:sldId id="294" r:id="rId25"/>
    <p:sldId id="295" r:id="rId26"/>
    <p:sldId id="296" r:id="rId27"/>
    <p:sldId id="297" r:id="rId28"/>
    <p:sldId id="282"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FC5"/>
    <a:srgbClr val="4E89CA"/>
    <a:srgbClr val="34C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8814329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7716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D25006-D88C-4A3C-B6BA-446F8C0FACD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617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2751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D25006-D88C-4A3C-B6BA-446F8C0FACD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348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271853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2369055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151491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65232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88A6A-B136-460C-B560-25FFA359AEFB}"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101214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345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88A6A-B136-460C-B560-25FFA359AEFB}"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329224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388A6A-B136-460C-B560-25FFA359AEFB}"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133951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88A6A-B136-460C-B560-25FFA359AEFB}"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37927688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5377243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88A6A-B136-460C-B560-25FFA359AEFB}"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D25006-D88C-4A3C-B6BA-446F8C0FACDC}" type="slidenum">
              <a:rPr lang="en-IN" smtClean="0"/>
              <a:t>‹#›</a:t>
            </a:fld>
            <a:endParaRPr lang="en-IN"/>
          </a:p>
        </p:txBody>
      </p:sp>
    </p:spTree>
    <p:extLst>
      <p:ext uri="{BB962C8B-B14F-4D97-AF65-F5344CB8AC3E}">
        <p14:creationId xmlns:p14="http://schemas.microsoft.com/office/powerpoint/2010/main" val="219211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388A6A-B136-460C-B560-25FFA359AEFB}" type="datetimeFigureOut">
              <a:rPr lang="en-IN" smtClean="0"/>
              <a:t>21-06-2021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D25006-D88C-4A3C-B6BA-446F8C0FACDC}" type="slidenum">
              <a:rPr lang="en-IN" smtClean="0"/>
              <a:t>‹#›</a:t>
            </a:fld>
            <a:endParaRPr lang="en-IN"/>
          </a:p>
        </p:txBody>
      </p:sp>
    </p:spTree>
    <p:extLst>
      <p:ext uri="{BB962C8B-B14F-4D97-AF65-F5344CB8AC3E}">
        <p14:creationId xmlns:p14="http://schemas.microsoft.com/office/powerpoint/2010/main" val="23807344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011B-95C8-40CB-9785-0DA3EA7B5372}"/>
              </a:ext>
            </a:extLst>
          </p:cNvPr>
          <p:cNvSpPr>
            <a:spLocks noGrp="1"/>
          </p:cNvSpPr>
          <p:nvPr>
            <p:ph type="ctrTitle"/>
          </p:nvPr>
        </p:nvSpPr>
        <p:spPr>
          <a:xfrm>
            <a:off x="1656522" y="596349"/>
            <a:ext cx="9564808" cy="2627274"/>
          </a:xfrm>
        </p:spPr>
        <p:txBody>
          <a:bodyPr>
            <a:normAutofit fontScale="90000"/>
          </a:bodyPr>
          <a:lstStyle/>
          <a:p>
            <a:r>
              <a:rPr lang="en-US" sz="3600" dirty="0"/>
              <a:t>“Analysis and Prediction of Chronic Kidney Disease using Machine Learning Classification approaches”</a:t>
            </a:r>
            <a:br>
              <a:rPr lang="en-US" sz="3600" dirty="0"/>
            </a:br>
            <a:br>
              <a:rPr lang="en-US" sz="3600" dirty="0"/>
            </a:br>
            <a:r>
              <a:rPr lang="en-US" sz="3600" dirty="0"/>
              <a:t>Mentor-Ms. Meena </a:t>
            </a:r>
            <a:r>
              <a:rPr lang="en-US" sz="3600" dirty="0" err="1"/>
              <a:t>Siwach</a:t>
            </a:r>
            <a:endParaRPr lang="en-IN" sz="3600" dirty="0"/>
          </a:p>
        </p:txBody>
      </p:sp>
      <p:sp>
        <p:nvSpPr>
          <p:cNvPr id="3" name="Subtitle 2">
            <a:extLst>
              <a:ext uri="{FF2B5EF4-FFF2-40B4-BE49-F238E27FC236}">
                <a16:creationId xmlns:a16="http://schemas.microsoft.com/office/drawing/2014/main" id="{77E0A2F0-F4B0-446A-82C6-C968512DC260}"/>
              </a:ext>
            </a:extLst>
          </p:cNvPr>
          <p:cNvSpPr>
            <a:spLocks noGrp="1"/>
          </p:cNvSpPr>
          <p:nvPr>
            <p:ph type="subTitle" idx="1"/>
          </p:nvPr>
        </p:nvSpPr>
        <p:spPr>
          <a:xfrm>
            <a:off x="5459766" y="3429000"/>
            <a:ext cx="5936567" cy="1517405"/>
          </a:xfrm>
        </p:spPr>
        <p:txBody>
          <a:bodyPr>
            <a:noAutofit/>
          </a:bodyPr>
          <a:lstStyle/>
          <a:p>
            <a:pPr algn="r" rtl="0">
              <a:spcBef>
                <a:spcPts val="1200"/>
              </a:spcBef>
              <a:spcAft>
                <a:spcPts val="1200"/>
              </a:spcAft>
            </a:pPr>
            <a:r>
              <a:rPr lang="en-IN" sz="2400" b="0" i="0" u="none" strike="noStrike" dirty="0">
                <a:effectLst/>
              </a:rPr>
              <a:t>Kevin Singh </a:t>
            </a:r>
            <a:r>
              <a:rPr lang="en-IN" sz="2400" b="0" i="0" u="none" strike="noStrike" dirty="0" err="1">
                <a:effectLst/>
              </a:rPr>
              <a:t>Bagga</a:t>
            </a:r>
            <a:r>
              <a:rPr lang="en-IN" sz="2400" b="0" i="0" u="none" strike="noStrike" dirty="0">
                <a:effectLst/>
              </a:rPr>
              <a:t>(01015003117)</a:t>
            </a:r>
            <a:endParaRPr lang="en-IN" sz="2400" b="0" dirty="0">
              <a:effectLst/>
            </a:endParaRPr>
          </a:p>
          <a:p>
            <a:pPr algn="r" rtl="0">
              <a:spcBef>
                <a:spcPts val="1200"/>
              </a:spcBef>
              <a:spcAft>
                <a:spcPts val="1200"/>
              </a:spcAft>
            </a:pPr>
            <a:r>
              <a:rPr lang="en-IN" sz="2400" b="0" i="0" u="none" strike="noStrike" dirty="0">
                <a:effectLst/>
              </a:rPr>
              <a:t>Manvendra Gupta(01315003117)</a:t>
            </a:r>
            <a:endParaRPr lang="en-IN" sz="2400" b="0" dirty="0">
              <a:effectLst/>
            </a:endParaRPr>
          </a:p>
          <a:p>
            <a:pPr algn="r" rtl="0">
              <a:spcBef>
                <a:spcPts val="1200"/>
              </a:spcBef>
              <a:spcAft>
                <a:spcPts val="1200"/>
              </a:spcAft>
            </a:pPr>
            <a:r>
              <a:rPr lang="en-IN" sz="2400" b="0" i="0" u="none" strike="noStrike" dirty="0">
                <a:effectLst/>
              </a:rPr>
              <a:t>Shivam Kakkar(02115003117)</a:t>
            </a:r>
            <a:endParaRPr lang="en-IN" sz="2400" b="0" dirty="0">
              <a:effectLst/>
            </a:endParaRPr>
          </a:p>
          <a:p>
            <a:pPr algn="r" rtl="0">
              <a:spcBef>
                <a:spcPts val="1200"/>
              </a:spcBef>
              <a:spcAft>
                <a:spcPts val="1200"/>
              </a:spcAft>
            </a:pPr>
            <a:r>
              <a:rPr lang="en-IN" sz="2400" b="0" i="0" u="none" strike="noStrike" dirty="0">
                <a:effectLst/>
              </a:rPr>
              <a:t>Shubham </a:t>
            </a:r>
            <a:r>
              <a:rPr lang="en-IN" sz="2400" b="0" i="0" u="none" strike="noStrike" dirty="0" err="1">
                <a:effectLst/>
              </a:rPr>
              <a:t>Kukreti</a:t>
            </a:r>
            <a:r>
              <a:rPr lang="en-IN" sz="2400" b="0" i="0" u="none" strike="noStrike" dirty="0">
                <a:effectLst/>
              </a:rPr>
              <a:t>(02415003117)</a:t>
            </a:r>
            <a:endParaRPr lang="en-IN" sz="2400" b="0" dirty="0">
              <a:effectLst/>
            </a:endParaRPr>
          </a:p>
        </p:txBody>
      </p:sp>
    </p:spTree>
    <p:extLst>
      <p:ext uri="{BB962C8B-B14F-4D97-AF65-F5344CB8AC3E}">
        <p14:creationId xmlns:p14="http://schemas.microsoft.com/office/powerpoint/2010/main" val="174644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93-AA46-42D7-B7F8-BFA292D4BF71}"/>
              </a:ext>
            </a:extLst>
          </p:cNvPr>
          <p:cNvSpPr>
            <a:spLocks noGrp="1"/>
          </p:cNvSpPr>
          <p:nvPr>
            <p:ph type="title"/>
          </p:nvPr>
        </p:nvSpPr>
        <p:spPr/>
        <p:txBody>
          <a:bodyPr/>
          <a:lstStyle/>
          <a:p>
            <a:r>
              <a:rPr lang="en-IN" dirty="0"/>
              <a:t>Libraries Identified</a:t>
            </a:r>
          </a:p>
        </p:txBody>
      </p:sp>
      <p:sp>
        <p:nvSpPr>
          <p:cNvPr id="3" name="Content Placeholder 2">
            <a:extLst>
              <a:ext uri="{FF2B5EF4-FFF2-40B4-BE49-F238E27FC236}">
                <a16:creationId xmlns:a16="http://schemas.microsoft.com/office/drawing/2014/main" id="{6BDF0218-AD20-4CA3-A624-0DD31786B03D}"/>
              </a:ext>
            </a:extLst>
          </p:cNvPr>
          <p:cNvSpPr>
            <a:spLocks noGrp="1"/>
          </p:cNvSpPr>
          <p:nvPr>
            <p:ph idx="1"/>
          </p:nvPr>
        </p:nvSpPr>
        <p:spPr/>
        <p:txBody>
          <a:bodyPr/>
          <a:lstStyle/>
          <a:p>
            <a:r>
              <a:rPr lang="en-IN" sz="1800" b="0" i="0" u="none" strike="noStrike" baseline="0" dirty="0">
                <a:solidFill>
                  <a:srgbClr val="000000"/>
                </a:solidFill>
                <a:latin typeface="Cambria" panose="02040503050406030204" pitchFamily="18" charset="0"/>
              </a:rPr>
              <a:t>Pandas </a:t>
            </a:r>
          </a:p>
          <a:p>
            <a:r>
              <a:rPr lang="en-IN" sz="1800" b="0" i="0" u="none" strike="noStrike" baseline="0" dirty="0">
                <a:solidFill>
                  <a:srgbClr val="000000"/>
                </a:solidFill>
                <a:latin typeface="Cambria" panose="02040503050406030204" pitchFamily="18" charset="0"/>
              </a:rPr>
              <a:t>Numpy </a:t>
            </a:r>
          </a:p>
          <a:p>
            <a:r>
              <a:rPr lang="en-IN" dirty="0">
                <a:solidFill>
                  <a:srgbClr val="000000"/>
                </a:solidFill>
                <a:latin typeface="Cambria" panose="02040503050406030204" pitchFamily="18" charset="0"/>
              </a:rPr>
              <a:t>Matplotlib</a:t>
            </a:r>
            <a:r>
              <a:rPr lang="en-IN" sz="1800" b="0" i="0" u="none" strike="noStrike" baseline="0" dirty="0">
                <a:solidFill>
                  <a:srgbClr val="000000"/>
                </a:solidFill>
                <a:latin typeface="Cambria" panose="02040503050406030204" pitchFamily="18" charset="0"/>
              </a:rPr>
              <a:t>  </a:t>
            </a:r>
          </a:p>
          <a:p>
            <a:r>
              <a:rPr lang="en-IN" sz="1800" b="0" i="0" u="none" strike="noStrike" baseline="0" dirty="0">
                <a:solidFill>
                  <a:srgbClr val="000000"/>
                </a:solidFill>
                <a:latin typeface="Cambria" panose="02040503050406030204" pitchFamily="18" charset="0"/>
              </a:rPr>
              <a:t>Sci-kit learn </a:t>
            </a:r>
          </a:p>
          <a:p>
            <a:r>
              <a:rPr lang="en-IN" sz="1800" dirty="0">
                <a:solidFill>
                  <a:schemeClr val="tx1"/>
                </a:solidFill>
                <a:latin typeface="Cambria" panose="02040503050406030204" pitchFamily="18" charset="0"/>
              </a:rPr>
              <a:t>Seaborn</a:t>
            </a:r>
          </a:p>
        </p:txBody>
      </p:sp>
    </p:spTree>
    <p:extLst>
      <p:ext uri="{BB962C8B-B14F-4D97-AF65-F5344CB8AC3E}">
        <p14:creationId xmlns:p14="http://schemas.microsoft.com/office/powerpoint/2010/main" val="22887440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93-AA46-42D7-B7F8-BFA292D4BF71}"/>
              </a:ext>
            </a:extLst>
          </p:cNvPr>
          <p:cNvSpPr>
            <a:spLocks noGrp="1"/>
          </p:cNvSpPr>
          <p:nvPr>
            <p:ph type="title"/>
          </p:nvPr>
        </p:nvSpPr>
        <p:spPr/>
        <p:txBody>
          <a:bodyPr/>
          <a:lstStyle/>
          <a:p>
            <a:r>
              <a:rPr lang="en-IN" dirty="0"/>
              <a:t>Algorithms Identified</a:t>
            </a:r>
          </a:p>
        </p:txBody>
      </p:sp>
      <p:sp>
        <p:nvSpPr>
          <p:cNvPr id="3" name="Content Placeholder 2">
            <a:extLst>
              <a:ext uri="{FF2B5EF4-FFF2-40B4-BE49-F238E27FC236}">
                <a16:creationId xmlns:a16="http://schemas.microsoft.com/office/drawing/2014/main" id="{6BDF0218-AD20-4CA3-A624-0DD31786B03D}"/>
              </a:ext>
            </a:extLst>
          </p:cNvPr>
          <p:cNvSpPr>
            <a:spLocks noGrp="1"/>
          </p:cNvSpPr>
          <p:nvPr>
            <p:ph idx="1"/>
          </p:nvPr>
        </p:nvSpPr>
        <p:spPr>
          <a:xfrm>
            <a:off x="2589212" y="1981200"/>
            <a:ext cx="8915400" cy="3930022"/>
          </a:xfrm>
        </p:spPr>
        <p:txBody>
          <a:bodyPr>
            <a:normAutofit/>
          </a:bodyPr>
          <a:lstStyle/>
          <a:p>
            <a:r>
              <a:rPr lang="en-IN" sz="2000" dirty="0">
                <a:solidFill>
                  <a:srgbClr val="000000"/>
                </a:solidFill>
                <a:latin typeface="Cambria" panose="02040503050406030204" pitchFamily="18" charset="0"/>
              </a:rPr>
              <a:t>K-Nearest Neighbours</a:t>
            </a:r>
            <a:endParaRPr lang="en-IN" sz="2000" b="0" i="0" u="none" strike="noStrike" baseline="0" dirty="0">
              <a:solidFill>
                <a:srgbClr val="000000"/>
              </a:solidFill>
              <a:latin typeface="Cambria" panose="02040503050406030204" pitchFamily="18" charset="0"/>
            </a:endParaRPr>
          </a:p>
          <a:p>
            <a:r>
              <a:rPr lang="en-IN" sz="2000" dirty="0">
                <a:solidFill>
                  <a:srgbClr val="000000"/>
                </a:solidFill>
                <a:latin typeface="Cambria" panose="02040503050406030204" pitchFamily="18" charset="0"/>
              </a:rPr>
              <a:t>Decision Tree Classification</a:t>
            </a:r>
          </a:p>
          <a:p>
            <a:r>
              <a:rPr lang="en-IN" sz="2000" b="0" i="0" u="none" strike="noStrike" baseline="0" dirty="0">
                <a:solidFill>
                  <a:srgbClr val="000000"/>
                </a:solidFill>
                <a:latin typeface="Cambria" panose="02040503050406030204" pitchFamily="18" charset="0"/>
              </a:rPr>
              <a:t>Random Forest Classification</a:t>
            </a:r>
          </a:p>
          <a:p>
            <a:r>
              <a:rPr lang="en-IN" sz="2000" b="0" i="0" u="none" strike="noStrike" baseline="0" dirty="0">
                <a:solidFill>
                  <a:srgbClr val="000000"/>
                </a:solidFill>
                <a:latin typeface="Cambria" panose="02040503050406030204" pitchFamily="18" charset="0"/>
              </a:rPr>
              <a:t>Ada Boost Classifier</a:t>
            </a:r>
          </a:p>
          <a:p>
            <a:r>
              <a:rPr lang="en-IN" sz="2000" dirty="0">
                <a:solidFill>
                  <a:srgbClr val="000000"/>
                </a:solidFill>
                <a:latin typeface="Cambria" panose="02040503050406030204" pitchFamily="18" charset="0"/>
              </a:rPr>
              <a:t>Gaussian NB</a:t>
            </a:r>
            <a:endParaRPr lang="en-IN" sz="2000" b="0" i="0" u="none" strike="noStrike" baseline="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3963518914"/>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1555-EB31-49F5-BC93-E9D6C9CF32F7}"/>
              </a:ext>
            </a:extLst>
          </p:cNvPr>
          <p:cNvSpPr>
            <a:spLocks noGrp="1"/>
          </p:cNvSpPr>
          <p:nvPr>
            <p:ph type="title"/>
          </p:nvPr>
        </p:nvSpPr>
        <p:spPr>
          <a:xfrm>
            <a:off x="1724026" y="624110"/>
            <a:ext cx="9780586" cy="1280890"/>
          </a:xfrm>
        </p:spPr>
        <p:txBody>
          <a:bodyPr/>
          <a:lstStyle/>
          <a:p>
            <a:r>
              <a:rPr lang="en-IN" dirty="0">
                <a:solidFill>
                  <a:srgbClr val="000000"/>
                </a:solidFill>
                <a:latin typeface="Cambria" panose="02040503050406030204" pitchFamily="18" charset="0"/>
              </a:rPr>
              <a:t>K-Nearest Neighbours</a:t>
            </a:r>
            <a:br>
              <a:rPr lang="en-IN" sz="3600" b="0" i="0" u="none" strike="noStrike" baseline="0" dirty="0">
                <a:solidFill>
                  <a:srgbClr val="000000"/>
                </a:solidFill>
                <a:latin typeface="Cambria" panose="02040503050406030204" pitchFamily="18" charset="0"/>
              </a:rPr>
            </a:br>
            <a:endParaRPr lang="en-US" dirty="0"/>
          </a:p>
        </p:txBody>
      </p:sp>
      <p:pic>
        <p:nvPicPr>
          <p:cNvPr id="8" name="Content Placeholder 4">
            <a:extLst>
              <a:ext uri="{FF2B5EF4-FFF2-40B4-BE49-F238E27FC236}">
                <a16:creationId xmlns:a16="http://schemas.microsoft.com/office/drawing/2014/main" id="{7B461438-65CD-48DD-B89E-18CD7208074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9157"/>
          <a:stretch/>
        </p:blipFill>
        <p:spPr>
          <a:xfrm>
            <a:off x="7190747" y="2227972"/>
            <a:ext cx="4591678" cy="3144128"/>
          </a:xfrm>
        </p:spPr>
      </p:pic>
      <p:sp>
        <p:nvSpPr>
          <p:cNvPr id="12" name="Content Placeholder 11">
            <a:extLst>
              <a:ext uri="{FF2B5EF4-FFF2-40B4-BE49-F238E27FC236}">
                <a16:creationId xmlns:a16="http://schemas.microsoft.com/office/drawing/2014/main" id="{25577BD3-D8CF-4A79-AE4B-27A6181CC94B}"/>
              </a:ext>
            </a:extLst>
          </p:cNvPr>
          <p:cNvSpPr>
            <a:spLocks noGrp="1"/>
          </p:cNvSpPr>
          <p:nvPr>
            <p:ph sz="half" idx="2"/>
          </p:nvPr>
        </p:nvSpPr>
        <p:spPr>
          <a:xfrm>
            <a:off x="1095375" y="2097647"/>
            <a:ext cx="6095372" cy="3777622"/>
          </a:xfrm>
        </p:spPr>
        <p:txBody>
          <a:bodyPr>
            <a:normAutofit/>
          </a:bodyPr>
          <a:lstStyle/>
          <a:p>
            <a:endParaRPr lang="en-US" b="0" dirty="0">
              <a:solidFill>
                <a:srgbClr val="000000"/>
              </a:solidFill>
              <a:effectLst/>
              <a:latin typeface="verdana" panose="020B0604030504040204" pitchFamily="34" charset="0"/>
            </a:endParaRPr>
          </a:p>
          <a:p>
            <a:r>
              <a:rPr lang="en-US" b="0" dirty="0">
                <a:solidFill>
                  <a:srgbClr val="000000"/>
                </a:solidFill>
                <a:effectLst/>
                <a:latin typeface="verdana" panose="020B0604030504040204" pitchFamily="34" charset="0"/>
              </a:rPr>
              <a:t>K-NN algorithm stores all the available data and classifies a new data point based on the similarity. This means when new data appears then it can be easily classified into a well suite category by using K- NN algorithm.</a:t>
            </a:r>
          </a:p>
          <a:p>
            <a:endParaRPr lang="en-US" b="0" dirty="0">
              <a:solidFill>
                <a:srgbClr val="000000"/>
              </a:solidFill>
              <a:effectLst/>
              <a:latin typeface="verdana" panose="020B0604030504040204" pitchFamily="34" charset="0"/>
            </a:endParaRPr>
          </a:p>
          <a:p>
            <a:r>
              <a:rPr lang="en-US" b="0" dirty="0">
                <a:solidFill>
                  <a:srgbClr val="000000"/>
                </a:solidFill>
                <a:effectLst/>
                <a:latin typeface="verdana" panose="020B0604030504040204" pitchFamily="34" charset="0"/>
              </a:rPr>
              <a:t>KNN algorithm at the training phase just stores the dataset and when it gets new data, then it classifies that data into a category that is much similar to the new data.</a:t>
            </a:r>
          </a:p>
          <a:p>
            <a:endParaRPr lang="en-US" dirty="0"/>
          </a:p>
        </p:txBody>
      </p:sp>
    </p:spTree>
    <p:extLst>
      <p:ext uri="{BB962C8B-B14F-4D97-AF65-F5344CB8AC3E}">
        <p14:creationId xmlns:p14="http://schemas.microsoft.com/office/powerpoint/2010/main" val="66844308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D200-7038-4143-9177-695E81D76129}"/>
              </a:ext>
            </a:extLst>
          </p:cNvPr>
          <p:cNvSpPr>
            <a:spLocks noGrp="1"/>
          </p:cNvSpPr>
          <p:nvPr>
            <p:ph type="title"/>
          </p:nvPr>
        </p:nvSpPr>
        <p:spPr/>
        <p:txBody>
          <a:bodyPr/>
          <a:lstStyle/>
          <a:p>
            <a:r>
              <a:rPr lang="en-US" dirty="0"/>
              <a:t>How KNN Works</a:t>
            </a:r>
          </a:p>
        </p:txBody>
      </p:sp>
      <p:pic>
        <p:nvPicPr>
          <p:cNvPr id="5" name="Content Placeholder 4">
            <a:extLst>
              <a:ext uri="{FF2B5EF4-FFF2-40B4-BE49-F238E27FC236}">
                <a16:creationId xmlns:a16="http://schemas.microsoft.com/office/drawing/2014/main" id="{0D3EF599-62F8-497F-8BFA-546AF659F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788" y="2214848"/>
            <a:ext cx="8911687" cy="4019042"/>
          </a:xfrm>
        </p:spPr>
      </p:pic>
    </p:spTree>
    <p:extLst>
      <p:ext uri="{BB962C8B-B14F-4D97-AF65-F5344CB8AC3E}">
        <p14:creationId xmlns:p14="http://schemas.microsoft.com/office/powerpoint/2010/main" val="1598655344"/>
      </p:ext>
    </p:extLst>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78412-1A4A-4B04-BA63-2C2A450DB1B6}"/>
              </a:ext>
            </a:extLst>
          </p:cNvPr>
          <p:cNvSpPr>
            <a:spLocks noGrp="1"/>
          </p:cNvSpPr>
          <p:nvPr>
            <p:ph type="title"/>
          </p:nvPr>
        </p:nvSpPr>
        <p:spPr/>
        <p:txBody>
          <a:bodyPr/>
          <a:lstStyle/>
          <a:p>
            <a:r>
              <a:rPr lang="en-US" dirty="0"/>
              <a:t>Decision Tree Classification</a:t>
            </a:r>
          </a:p>
        </p:txBody>
      </p:sp>
      <p:sp>
        <p:nvSpPr>
          <p:cNvPr id="6" name="Content Placeholder 5">
            <a:extLst>
              <a:ext uri="{FF2B5EF4-FFF2-40B4-BE49-F238E27FC236}">
                <a16:creationId xmlns:a16="http://schemas.microsoft.com/office/drawing/2014/main" id="{BEC3DB81-EA20-4905-8CBE-08B616BF8C6E}"/>
              </a:ext>
            </a:extLst>
          </p:cNvPr>
          <p:cNvSpPr>
            <a:spLocks noGrp="1"/>
          </p:cNvSpPr>
          <p:nvPr>
            <p:ph idx="1"/>
          </p:nvPr>
        </p:nvSpPr>
        <p:spPr>
          <a:xfrm>
            <a:off x="1171852" y="1589103"/>
            <a:ext cx="10332760" cy="4322119"/>
          </a:xfrm>
        </p:spPr>
        <p:txBody>
          <a:bodyPr/>
          <a:lstStyle/>
          <a:p>
            <a:r>
              <a:rPr lang="en-US" b="0" i="0" dirty="0">
                <a:solidFill>
                  <a:srgbClr val="000000"/>
                </a:solidFill>
                <a:effectLst/>
                <a:latin typeface="Calibri" panose="020F0502020204030204" pitchFamily="34" charset="0"/>
              </a:rPr>
              <a:t>Decision tree builds classification in the form of a tree structure. It breaks down a dataset into smaller and smaller subsets while at the same time an associated decision tree is incrementally developed. The final result is a tree with </a:t>
            </a:r>
            <a:r>
              <a:rPr lang="en-US" b="1" i="0" dirty="0">
                <a:solidFill>
                  <a:srgbClr val="000000"/>
                </a:solidFill>
                <a:effectLst/>
                <a:latin typeface="Calibri" panose="020F0502020204030204" pitchFamily="34" charset="0"/>
              </a:rPr>
              <a:t>decision nodes</a:t>
            </a:r>
            <a:r>
              <a:rPr lang="en-US" b="0" i="0" dirty="0">
                <a:solidFill>
                  <a:srgbClr val="000000"/>
                </a:solidFill>
                <a:effectLst/>
                <a:latin typeface="Calibri" panose="020F0502020204030204" pitchFamily="34" charset="0"/>
              </a:rPr>
              <a:t> and </a:t>
            </a:r>
            <a:r>
              <a:rPr lang="en-US" b="1" i="0" dirty="0">
                <a:solidFill>
                  <a:srgbClr val="000000"/>
                </a:solidFill>
                <a:effectLst/>
                <a:latin typeface="Calibri" panose="020F0502020204030204" pitchFamily="34" charset="0"/>
              </a:rPr>
              <a:t>leaf nodes</a:t>
            </a:r>
            <a:r>
              <a:rPr lang="en-US" b="0" i="0" dirty="0">
                <a:solidFill>
                  <a:srgbClr val="000000"/>
                </a:solidFill>
                <a:effectLst/>
                <a:latin typeface="Calibri" panose="020F0502020204030204" pitchFamily="34" charset="0"/>
              </a:rPr>
              <a:t>.</a:t>
            </a:r>
          </a:p>
          <a:p>
            <a:r>
              <a:rPr lang="en-US" b="1" dirty="0">
                <a:solidFill>
                  <a:srgbClr val="292929"/>
                </a:solidFill>
                <a:latin typeface="sohne"/>
              </a:rPr>
              <a:t>It</a:t>
            </a:r>
            <a:r>
              <a:rPr lang="en-US" b="1" i="0" dirty="0">
                <a:solidFill>
                  <a:srgbClr val="292929"/>
                </a:solidFill>
                <a:effectLst/>
                <a:latin typeface="sohne"/>
              </a:rPr>
              <a:t> Tree consists of :</a:t>
            </a:r>
            <a:endParaRPr lang="en-US" b="0" i="0" dirty="0">
              <a:solidFill>
                <a:srgbClr val="292929"/>
              </a:solidFill>
              <a:effectLst/>
              <a:latin typeface="sohne"/>
            </a:endParaRPr>
          </a:p>
          <a:p>
            <a:pPr marL="0" indent="0">
              <a:buNone/>
            </a:pPr>
            <a:r>
              <a:rPr lang="en-US" dirty="0"/>
              <a:t>1. </a:t>
            </a:r>
            <a:r>
              <a:rPr lang="en-US" b="1" i="0" dirty="0">
                <a:solidFill>
                  <a:srgbClr val="292929"/>
                </a:solidFill>
                <a:effectLst/>
                <a:latin typeface="charter"/>
              </a:rPr>
              <a:t>Nodes</a:t>
            </a:r>
            <a:r>
              <a:rPr lang="en-US" b="0" i="0" dirty="0">
                <a:solidFill>
                  <a:srgbClr val="292929"/>
                </a:solidFill>
                <a:effectLst/>
                <a:latin typeface="charter"/>
              </a:rPr>
              <a:t> : Test for the value of a certain attribute.</a:t>
            </a:r>
          </a:p>
          <a:p>
            <a:pPr marL="0" indent="0">
              <a:buNone/>
            </a:pPr>
            <a:r>
              <a:rPr lang="en-US" dirty="0"/>
              <a:t>2. </a:t>
            </a:r>
            <a:r>
              <a:rPr lang="en-US" b="1" i="0" dirty="0">
                <a:solidFill>
                  <a:srgbClr val="292929"/>
                </a:solidFill>
                <a:effectLst/>
                <a:latin typeface="charter"/>
              </a:rPr>
              <a:t>Edges/ Branch</a:t>
            </a:r>
            <a:r>
              <a:rPr lang="en-US" b="0" i="0" dirty="0">
                <a:solidFill>
                  <a:srgbClr val="292929"/>
                </a:solidFill>
                <a:effectLst/>
                <a:latin typeface="charter"/>
              </a:rPr>
              <a:t> : Correspond to the outcome of</a:t>
            </a:r>
          </a:p>
          <a:p>
            <a:pPr marL="0" indent="0">
              <a:buNone/>
            </a:pPr>
            <a:r>
              <a:rPr lang="en-US" b="0" i="0" dirty="0">
                <a:solidFill>
                  <a:srgbClr val="292929"/>
                </a:solidFill>
                <a:effectLst/>
                <a:latin typeface="charter"/>
              </a:rPr>
              <a:t> a test and connect to the next node or leaf.</a:t>
            </a:r>
          </a:p>
          <a:p>
            <a:pPr marL="0" indent="0">
              <a:buNone/>
            </a:pPr>
            <a:r>
              <a:rPr lang="en-US" dirty="0">
                <a:solidFill>
                  <a:srgbClr val="292929"/>
                </a:solidFill>
                <a:latin typeface="charter"/>
              </a:rPr>
              <a:t>3. </a:t>
            </a:r>
            <a:r>
              <a:rPr lang="en-US" b="1" i="0" dirty="0">
                <a:solidFill>
                  <a:srgbClr val="292929"/>
                </a:solidFill>
                <a:effectLst/>
                <a:latin typeface="charter"/>
              </a:rPr>
              <a:t>Leaf nodes</a:t>
            </a:r>
            <a:r>
              <a:rPr lang="en-US" b="0" i="0" dirty="0">
                <a:solidFill>
                  <a:srgbClr val="292929"/>
                </a:solidFill>
                <a:effectLst/>
                <a:latin typeface="charter"/>
              </a:rPr>
              <a:t> : Terminal nodes that predict the </a:t>
            </a:r>
          </a:p>
          <a:p>
            <a:pPr marL="0" indent="0">
              <a:buNone/>
            </a:pPr>
            <a:r>
              <a:rPr lang="en-US" b="0" i="0" dirty="0">
                <a:solidFill>
                  <a:srgbClr val="292929"/>
                </a:solidFill>
                <a:effectLst/>
                <a:latin typeface="charter"/>
              </a:rPr>
              <a:t>outcome(represent class labels or class  distribution).</a:t>
            </a:r>
          </a:p>
          <a:p>
            <a:pPr marL="0" indent="0">
              <a:buNone/>
            </a:pPr>
            <a:endParaRPr lang="en-US" b="0" i="0" dirty="0">
              <a:solidFill>
                <a:srgbClr val="292929"/>
              </a:solidFill>
              <a:effectLst/>
              <a:latin typeface="charter"/>
            </a:endParaRPr>
          </a:p>
          <a:p>
            <a:pPr marL="0" indent="0">
              <a:buNone/>
            </a:pPr>
            <a:endParaRPr lang="en-US" b="0" i="0" dirty="0">
              <a:solidFill>
                <a:srgbClr val="292929"/>
              </a:solidFill>
              <a:effectLst/>
              <a:latin typeface="charter"/>
            </a:endParaRPr>
          </a:p>
          <a:p>
            <a:pPr marL="0" indent="0">
              <a:buNone/>
            </a:pPr>
            <a:endParaRPr lang="en-US" dirty="0"/>
          </a:p>
        </p:txBody>
      </p:sp>
      <p:pic>
        <p:nvPicPr>
          <p:cNvPr id="7" name="Picture 6">
            <a:extLst>
              <a:ext uri="{FF2B5EF4-FFF2-40B4-BE49-F238E27FC236}">
                <a16:creationId xmlns:a16="http://schemas.microsoft.com/office/drawing/2014/main" id="{30BA4F89-9444-4B62-8193-210ECDEA6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232" y="2608046"/>
            <a:ext cx="5153025" cy="2867025"/>
          </a:xfrm>
          <a:prstGeom prst="rect">
            <a:avLst/>
          </a:prstGeom>
        </p:spPr>
      </p:pic>
    </p:spTree>
    <p:extLst>
      <p:ext uri="{BB962C8B-B14F-4D97-AF65-F5344CB8AC3E}">
        <p14:creationId xmlns:p14="http://schemas.microsoft.com/office/powerpoint/2010/main" val="13570077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4905-803B-474A-864D-36CDD1F9FC5D}"/>
              </a:ext>
            </a:extLst>
          </p:cNvPr>
          <p:cNvSpPr>
            <a:spLocks noGrp="1"/>
          </p:cNvSpPr>
          <p:nvPr>
            <p:ph type="title"/>
          </p:nvPr>
        </p:nvSpPr>
        <p:spPr>
          <a:xfrm>
            <a:off x="2592925" y="624110"/>
            <a:ext cx="8911687" cy="911727"/>
          </a:xfrm>
        </p:spPr>
        <p:txBody>
          <a:bodyPr/>
          <a:lstStyle/>
          <a:p>
            <a:r>
              <a:rPr lang="en-US" dirty="0"/>
              <a:t>Decision Tree Example</a:t>
            </a:r>
          </a:p>
        </p:txBody>
      </p:sp>
      <p:pic>
        <p:nvPicPr>
          <p:cNvPr id="5" name="Content Placeholder 4">
            <a:extLst>
              <a:ext uri="{FF2B5EF4-FFF2-40B4-BE49-F238E27FC236}">
                <a16:creationId xmlns:a16="http://schemas.microsoft.com/office/drawing/2014/main" id="{13DB6539-92A9-4AEE-A011-82EA98F2B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280" y="1743792"/>
            <a:ext cx="9241654" cy="4800816"/>
          </a:xfrm>
        </p:spPr>
      </p:pic>
    </p:spTree>
    <p:extLst>
      <p:ext uri="{BB962C8B-B14F-4D97-AF65-F5344CB8AC3E}">
        <p14:creationId xmlns:p14="http://schemas.microsoft.com/office/powerpoint/2010/main" val="4130722267"/>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78412-1A4A-4B04-BA63-2C2A450DB1B6}"/>
              </a:ext>
            </a:extLst>
          </p:cNvPr>
          <p:cNvSpPr>
            <a:spLocks noGrp="1"/>
          </p:cNvSpPr>
          <p:nvPr>
            <p:ph type="title"/>
          </p:nvPr>
        </p:nvSpPr>
        <p:spPr/>
        <p:txBody>
          <a:bodyPr/>
          <a:lstStyle/>
          <a:p>
            <a:r>
              <a:rPr lang="en-US" dirty="0"/>
              <a:t>Random Forest Classification</a:t>
            </a:r>
          </a:p>
        </p:txBody>
      </p:sp>
      <p:sp>
        <p:nvSpPr>
          <p:cNvPr id="6" name="Content Placeholder 5">
            <a:extLst>
              <a:ext uri="{FF2B5EF4-FFF2-40B4-BE49-F238E27FC236}">
                <a16:creationId xmlns:a16="http://schemas.microsoft.com/office/drawing/2014/main" id="{BEC3DB81-EA20-4905-8CBE-08B616BF8C6E}"/>
              </a:ext>
            </a:extLst>
          </p:cNvPr>
          <p:cNvSpPr>
            <a:spLocks noGrp="1"/>
          </p:cNvSpPr>
          <p:nvPr>
            <p:ph idx="1"/>
          </p:nvPr>
        </p:nvSpPr>
        <p:spPr>
          <a:xfrm>
            <a:off x="1171852" y="1589103"/>
            <a:ext cx="10332760" cy="4322119"/>
          </a:xfrm>
        </p:spPr>
        <p:txBody>
          <a:bodyPr>
            <a:normAutofit lnSpcReduction="10000"/>
          </a:bodyPr>
          <a:lstStyle/>
          <a:p>
            <a:r>
              <a:rPr lang="en-US" b="0" i="0" dirty="0">
                <a:solidFill>
                  <a:srgbClr val="000000"/>
                </a:solidFill>
                <a:effectLst/>
                <a:latin typeface="Calibri" panose="020F0502020204030204" pitchFamily="34" charset="0"/>
              </a:rPr>
              <a:t>Random Forest Classifier follows the concept of</a:t>
            </a:r>
          </a:p>
          <a:p>
            <a:pPr marL="0" indent="0">
              <a:buNone/>
            </a:pPr>
            <a:r>
              <a:rPr lang="en-US" b="0" i="0" dirty="0">
                <a:solidFill>
                  <a:srgbClr val="000000"/>
                </a:solidFill>
                <a:effectLst/>
                <a:latin typeface="Calibri" panose="020F0502020204030204" pitchFamily="34"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Ensemble learning</a:t>
            </a:r>
            <a:r>
              <a:rPr lang="en-US"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Ensemble Learning is a process by which multiple</a:t>
            </a:r>
          </a:p>
          <a:p>
            <a:pPr marL="0" indent="0">
              <a:buNone/>
            </a:pP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machine learning models such as classifiers, are</a:t>
            </a:r>
          </a:p>
          <a:p>
            <a:pPr marL="0" indent="0">
              <a:buNone/>
            </a:pP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strategically generated and combined to solve a</a:t>
            </a:r>
          </a:p>
          <a:p>
            <a:pPr marL="0" indent="0">
              <a:buNone/>
            </a:pP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particular machine learning problem.</a:t>
            </a:r>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Random forest consists of a large number of</a:t>
            </a:r>
          </a:p>
          <a:p>
            <a:pPr marL="0" indent="0">
              <a:buNone/>
            </a:pP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individual decision trees that operate as an</a:t>
            </a:r>
          </a:p>
          <a:p>
            <a:pPr marL="0" indent="0">
              <a:buNone/>
            </a:pP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ensemble. Each individual tree in the random</a:t>
            </a:r>
          </a:p>
          <a:p>
            <a:pPr marL="0" indent="0">
              <a:buNone/>
            </a:pPr>
            <a:r>
              <a:rPr lang="en-US" b="0" i="0" dirty="0">
                <a:solidFill>
                  <a:srgbClr val="000000"/>
                </a:solidFill>
                <a:effectLst/>
                <a:latin typeface="Calibri" panose="020F0502020204030204" pitchFamily="34" charset="0"/>
              </a:rPr>
              <a:t>       forest spits out a class prediction and the class</a:t>
            </a:r>
          </a:p>
          <a:p>
            <a:pPr marL="0" indent="0">
              <a:buNone/>
            </a:pP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with the most votes becomes our model’s prediction.</a:t>
            </a:r>
            <a:endParaRPr lang="en-US" b="0" i="0" dirty="0">
              <a:solidFill>
                <a:srgbClr val="292929"/>
              </a:solidFill>
              <a:effectLst/>
              <a:latin typeface="charter"/>
            </a:endParaRPr>
          </a:p>
          <a:p>
            <a:pPr marL="0" indent="0">
              <a:buNone/>
            </a:pPr>
            <a:endParaRPr lang="en-US" b="0" i="0" dirty="0">
              <a:solidFill>
                <a:srgbClr val="292929"/>
              </a:solidFill>
              <a:effectLst/>
              <a:latin typeface="charter"/>
            </a:endParaRPr>
          </a:p>
          <a:p>
            <a:pPr marL="0" indent="0">
              <a:buNone/>
            </a:pPr>
            <a:endParaRPr lang="en-US" dirty="0"/>
          </a:p>
        </p:txBody>
      </p:sp>
      <p:pic>
        <p:nvPicPr>
          <p:cNvPr id="3" name="Picture 2">
            <a:extLst>
              <a:ext uri="{FF2B5EF4-FFF2-40B4-BE49-F238E27FC236}">
                <a16:creationId xmlns:a16="http://schemas.microsoft.com/office/drawing/2014/main" id="{4A4A6025-C4B9-4E98-A025-C2D0D965B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390" y="1589103"/>
            <a:ext cx="5077604" cy="3604334"/>
          </a:xfrm>
          <a:prstGeom prst="rect">
            <a:avLst/>
          </a:prstGeom>
        </p:spPr>
      </p:pic>
    </p:spTree>
    <p:extLst>
      <p:ext uri="{BB962C8B-B14F-4D97-AF65-F5344CB8AC3E}">
        <p14:creationId xmlns:p14="http://schemas.microsoft.com/office/powerpoint/2010/main" val="28347976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4905-803B-474A-864D-36CDD1F9FC5D}"/>
              </a:ext>
            </a:extLst>
          </p:cNvPr>
          <p:cNvSpPr>
            <a:spLocks noGrp="1"/>
          </p:cNvSpPr>
          <p:nvPr>
            <p:ph type="title"/>
          </p:nvPr>
        </p:nvSpPr>
        <p:spPr>
          <a:xfrm>
            <a:off x="2592925" y="624110"/>
            <a:ext cx="8911687" cy="911727"/>
          </a:xfrm>
        </p:spPr>
        <p:txBody>
          <a:bodyPr/>
          <a:lstStyle/>
          <a:p>
            <a:r>
              <a:rPr lang="en-US" dirty="0"/>
              <a:t>Random Forest Example</a:t>
            </a:r>
          </a:p>
        </p:txBody>
      </p:sp>
      <p:pic>
        <p:nvPicPr>
          <p:cNvPr id="7" name="Content Placeholder 6">
            <a:extLst>
              <a:ext uri="{FF2B5EF4-FFF2-40B4-BE49-F238E27FC236}">
                <a16:creationId xmlns:a16="http://schemas.microsoft.com/office/drawing/2014/main" id="{64EDE4EF-F4AF-408E-9626-A0E840C2A7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661" y="1535837"/>
            <a:ext cx="6462944" cy="4376013"/>
          </a:xfrm>
        </p:spPr>
      </p:pic>
    </p:spTree>
    <p:extLst>
      <p:ext uri="{BB962C8B-B14F-4D97-AF65-F5344CB8AC3E}">
        <p14:creationId xmlns:p14="http://schemas.microsoft.com/office/powerpoint/2010/main" val="3682014658"/>
      </p:ext>
    </p:extLst>
  </p:cSld>
  <p:clrMapOvr>
    <a:masterClrMapping/>
  </p:clrMapOvr>
  <p:transition spd="slow">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78412-1A4A-4B04-BA63-2C2A450DB1B6}"/>
              </a:ext>
            </a:extLst>
          </p:cNvPr>
          <p:cNvSpPr>
            <a:spLocks noGrp="1"/>
          </p:cNvSpPr>
          <p:nvPr>
            <p:ph type="title"/>
          </p:nvPr>
        </p:nvSpPr>
        <p:spPr/>
        <p:txBody>
          <a:bodyPr/>
          <a:lstStyle/>
          <a:p>
            <a:r>
              <a:rPr lang="en-US" dirty="0"/>
              <a:t>Ada Boost Classifier</a:t>
            </a:r>
          </a:p>
        </p:txBody>
      </p:sp>
      <p:sp>
        <p:nvSpPr>
          <p:cNvPr id="6" name="Content Placeholder 5">
            <a:extLst>
              <a:ext uri="{FF2B5EF4-FFF2-40B4-BE49-F238E27FC236}">
                <a16:creationId xmlns:a16="http://schemas.microsoft.com/office/drawing/2014/main" id="{BEC3DB81-EA20-4905-8CBE-08B616BF8C6E}"/>
              </a:ext>
            </a:extLst>
          </p:cNvPr>
          <p:cNvSpPr>
            <a:spLocks noGrp="1"/>
          </p:cNvSpPr>
          <p:nvPr>
            <p:ph idx="1"/>
          </p:nvPr>
        </p:nvSpPr>
        <p:spPr>
          <a:xfrm>
            <a:off x="1171852" y="1589103"/>
            <a:ext cx="10332760" cy="4322119"/>
          </a:xfrm>
        </p:spPr>
        <p:txBody>
          <a:bodyPr>
            <a:normAutofit/>
          </a:bodyPr>
          <a:lstStyle/>
          <a:p>
            <a:r>
              <a:rPr lang="en-US" b="0" i="0" dirty="0">
                <a:solidFill>
                  <a:srgbClr val="000000"/>
                </a:solidFill>
                <a:effectLst/>
                <a:latin typeface="Calibri" panose="020F0502020204030204" pitchFamily="34" charset="0"/>
              </a:rPr>
              <a:t>Ada Boost Classifier is also a kind of</a:t>
            </a:r>
            <a:r>
              <a:rPr lang="en-US" b="0" i="0" dirty="0">
                <a:solidFill>
                  <a:srgbClr val="202124"/>
                </a:solidFill>
                <a:latin typeface="Calibri" panose="020F0502020204030204" pitchFamily="34" charset="0"/>
                <a:cs typeface="Calibri" panose="020F0502020204030204" pitchFamily="34"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Classifier </a:t>
            </a:r>
            <a:r>
              <a:rPr lang="en-US" dirty="0">
                <a:solidFill>
                  <a:srgbClr val="000000"/>
                </a:solidFill>
                <a:latin typeface="Calibri" panose="020F0502020204030204" pitchFamily="34" charset="0"/>
              </a:rPr>
              <a:t>which</a:t>
            </a:r>
            <a:r>
              <a:rPr lang="en-US" b="0" i="0" dirty="0">
                <a:solidFill>
                  <a:srgbClr val="000000"/>
                </a:solidFill>
                <a:effectLst/>
                <a:latin typeface="Calibri" panose="020F0502020204030204" pitchFamily="34" charset="0"/>
              </a:rPr>
              <a:t> </a:t>
            </a:r>
          </a:p>
          <a:p>
            <a:pPr marL="0" indent="0">
              <a:buNone/>
            </a:pP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uses boosting technique which is a kind of sequence</a:t>
            </a:r>
          </a:p>
          <a:p>
            <a:pPr marL="0" indent="0">
              <a:buNone/>
            </a:pPr>
            <a:r>
              <a:rPr lang="en-US" dirty="0">
                <a:solidFill>
                  <a:srgbClr val="000000"/>
                </a:solidFill>
                <a:latin typeface="Calibri" panose="020F0502020204030204" pitchFamily="34" charset="0"/>
              </a:rPr>
              <a:t>     </a:t>
            </a:r>
            <a:r>
              <a:rPr lang="en-US" b="0" i="0" dirty="0">
                <a:solidFill>
                  <a:srgbClr val="000000"/>
                </a:solidFill>
                <a:effectLst/>
                <a:latin typeface="Calibri" panose="020F0502020204030204" pitchFamily="34" charset="0"/>
              </a:rPr>
              <a:t> ensemble method.</a:t>
            </a:r>
          </a:p>
          <a:p>
            <a:r>
              <a:rPr lang="en-US" dirty="0">
                <a:solidFill>
                  <a:srgbClr val="000000"/>
                </a:solidFill>
                <a:latin typeface="Calibri" panose="020F0502020204030204" pitchFamily="34" charset="0"/>
              </a:rPr>
              <a:t>Boosting is a technique that attempts to create a </a:t>
            </a:r>
          </a:p>
          <a:p>
            <a:pPr marL="0" indent="0">
              <a:buNone/>
            </a:pPr>
            <a:r>
              <a:rPr lang="en-US" dirty="0">
                <a:solidFill>
                  <a:srgbClr val="000000"/>
                </a:solidFill>
                <a:latin typeface="Calibri" panose="020F0502020204030204" pitchFamily="34" charset="0"/>
              </a:rPr>
              <a:t>       strong classifier from a number of weak classifiers. </a:t>
            </a:r>
          </a:p>
          <a:p>
            <a:r>
              <a:rPr lang="en-US" dirty="0">
                <a:solidFill>
                  <a:srgbClr val="000000"/>
                </a:solidFill>
                <a:latin typeface="Calibri" panose="020F0502020204030204" pitchFamily="34" charset="0"/>
              </a:rPr>
              <a:t>This is done by building a model from the training </a:t>
            </a:r>
          </a:p>
          <a:p>
            <a:pPr marL="0" indent="0">
              <a:buNone/>
            </a:pPr>
            <a:r>
              <a:rPr lang="en-US" dirty="0">
                <a:solidFill>
                  <a:srgbClr val="000000"/>
                </a:solidFill>
                <a:latin typeface="Calibri" panose="020F0502020204030204" pitchFamily="34" charset="0"/>
              </a:rPr>
              <a:t>      data, then creating a second model that attempts to</a:t>
            </a:r>
          </a:p>
          <a:p>
            <a:pPr marL="0" indent="0">
              <a:buNone/>
            </a:pPr>
            <a:r>
              <a:rPr lang="en-US" dirty="0">
                <a:solidFill>
                  <a:srgbClr val="000000"/>
                </a:solidFill>
                <a:latin typeface="Calibri" panose="020F0502020204030204" pitchFamily="34" charset="0"/>
              </a:rPr>
              <a:t>      correct the errors from the first model. Models are</a:t>
            </a:r>
          </a:p>
          <a:p>
            <a:pPr marL="0" indent="0">
              <a:buNone/>
            </a:pPr>
            <a:r>
              <a:rPr lang="en-US" dirty="0">
                <a:solidFill>
                  <a:srgbClr val="000000"/>
                </a:solidFill>
                <a:latin typeface="Calibri" panose="020F0502020204030204" pitchFamily="34" charset="0"/>
              </a:rPr>
              <a:t>      added until the training set is predicted perfectly or a </a:t>
            </a:r>
          </a:p>
          <a:p>
            <a:pPr marL="0" indent="0">
              <a:buNone/>
            </a:pPr>
            <a:r>
              <a:rPr lang="en-US" dirty="0">
                <a:solidFill>
                  <a:srgbClr val="000000"/>
                </a:solidFill>
                <a:latin typeface="Calibri" panose="020F0502020204030204" pitchFamily="34" charset="0"/>
              </a:rPr>
              <a:t>      maximum number of models are added.</a:t>
            </a:r>
            <a:endParaRPr lang="en-US" b="0" i="0" dirty="0">
              <a:solidFill>
                <a:srgbClr val="292929"/>
              </a:solidFill>
              <a:effectLst/>
              <a:latin typeface="charter"/>
            </a:endParaRPr>
          </a:p>
          <a:p>
            <a:pPr marL="0" indent="0">
              <a:buNone/>
            </a:pPr>
            <a:endParaRPr lang="en-US" dirty="0"/>
          </a:p>
        </p:txBody>
      </p:sp>
      <p:pic>
        <p:nvPicPr>
          <p:cNvPr id="4" name="Picture 3">
            <a:extLst>
              <a:ext uri="{FF2B5EF4-FFF2-40B4-BE49-F238E27FC236}">
                <a16:creationId xmlns:a16="http://schemas.microsoft.com/office/drawing/2014/main" id="{3E9BE4A4-1AB0-47DE-965E-E4B97380E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216" y="1868603"/>
            <a:ext cx="4438650" cy="2867025"/>
          </a:xfrm>
          <a:prstGeom prst="rect">
            <a:avLst/>
          </a:prstGeom>
        </p:spPr>
      </p:pic>
    </p:spTree>
    <p:extLst>
      <p:ext uri="{BB962C8B-B14F-4D97-AF65-F5344CB8AC3E}">
        <p14:creationId xmlns:p14="http://schemas.microsoft.com/office/powerpoint/2010/main" val="7348652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78412-1A4A-4B04-BA63-2C2A450DB1B6}"/>
              </a:ext>
            </a:extLst>
          </p:cNvPr>
          <p:cNvSpPr>
            <a:spLocks noGrp="1"/>
          </p:cNvSpPr>
          <p:nvPr>
            <p:ph type="title"/>
          </p:nvPr>
        </p:nvSpPr>
        <p:spPr/>
        <p:txBody>
          <a:bodyPr/>
          <a:lstStyle/>
          <a:p>
            <a:r>
              <a:rPr lang="en-US" dirty="0"/>
              <a:t>Boosting Process</a:t>
            </a:r>
          </a:p>
        </p:txBody>
      </p:sp>
      <p:pic>
        <p:nvPicPr>
          <p:cNvPr id="3" name="Picture 2">
            <a:extLst>
              <a:ext uri="{FF2B5EF4-FFF2-40B4-BE49-F238E27FC236}">
                <a16:creationId xmlns:a16="http://schemas.microsoft.com/office/drawing/2014/main" id="{73D454E7-6E9B-4216-A95A-C8E12DA55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816" y="1748901"/>
            <a:ext cx="9676662" cy="4208016"/>
          </a:xfrm>
          <a:prstGeom prst="rect">
            <a:avLst/>
          </a:prstGeom>
        </p:spPr>
      </p:pic>
    </p:spTree>
    <p:extLst>
      <p:ext uri="{BB962C8B-B14F-4D97-AF65-F5344CB8AC3E}">
        <p14:creationId xmlns:p14="http://schemas.microsoft.com/office/powerpoint/2010/main" val="1702602146"/>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9E1-5844-440E-8ADA-67107381E6AA}"/>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D4DE917-CC9B-4542-AD5F-1273C7D0C3F3}"/>
              </a:ext>
            </a:extLst>
          </p:cNvPr>
          <p:cNvSpPr>
            <a:spLocks noGrp="1"/>
          </p:cNvSpPr>
          <p:nvPr>
            <p:ph idx="1"/>
          </p:nvPr>
        </p:nvSpPr>
        <p:spPr>
          <a:xfrm>
            <a:off x="2487612" y="1453105"/>
            <a:ext cx="8915400" cy="3777622"/>
          </a:xfrm>
        </p:spPr>
        <p:txBody>
          <a:bodyPr>
            <a:normAutofit/>
          </a:bodyPr>
          <a:lstStyle/>
          <a:p>
            <a:r>
              <a:rPr lang="en-US" sz="2400" dirty="0"/>
              <a:t>“Analysis and Prediction of Chronic Kidney Disease using Machine Learning Classification approaches” in order to figure out the best model.</a:t>
            </a:r>
            <a:endParaRPr lang="en-IN" sz="2400" dirty="0"/>
          </a:p>
        </p:txBody>
      </p:sp>
      <p:pic>
        <p:nvPicPr>
          <p:cNvPr id="1026" name="Picture 2" descr="Machine Learning Tutorial - All the Essential Concepts in Single Tutorial -  DataFlair">
            <a:extLst>
              <a:ext uri="{FF2B5EF4-FFF2-40B4-BE49-F238E27FC236}">
                <a16:creationId xmlns:a16="http://schemas.microsoft.com/office/drawing/2014/main" id="{F5A3BD17-C50F-4624-ACCB-F345681A7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189" y="2666112"/>
            <a:ext cx="7452246" cy="419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526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78412-1A4A-4B04-BA63-2C2A450DB1B6}"/>
              </a:ext>
            </a:extLst>
          </p:cNvPr>
          <p:cNvSpPr>
            <a:spLocks noGrp="1"/>
          </p:cNvSpPr>
          <p:nvPr>
            <p:ph type="title"/>
          </p:nvPr>
        </p:nvSpPr>
        <p:spPr/>
        <p:txBody>
          <a:bodyPr/>
          <a:lstStyle/>
          <a:p>
            <a:r>
              <a:rPr lang="en-US" dirty="0"/>
              <a:t>Gaussian NB Classifier</a:t>
            </a:r>
          </a:p>
        </p:txBody>
      </p:sp>
      <p:sp>
        <p:nvSpPr>
          <p:cNvPr id="6" name="Content Placeholder 5">
            <a:extLst>
              <a:ext uri="{FF2B5EF4-FFF2-40B4-BE49-F238E27FC236}">
                <a16:creationId xmlns:a16="http://schemas.microsoft.com/office/drawing/2014/main" id="{BEC3DB81-EA20-4905-8CBE-08B616BF8C6E}"/>
              </a:ext>
            </a:extLst>
          </p:cNvPr>
          <p:cNvSpPr>
            <a:spLocks noGrp="1"/>
          </p:cNvSpPr>
          <p:nvPr>
            <p:ph idx="1"/>
          </p:nvPr>
        </p:nvSpPr>
        <p:spPr>
          <a:xfrm>
            <a:off x="1171852" y="1589103"/>
            <a:ext cx="10332760" cy="4322119"/>
          </a:xfrm>
        </p:spPr>
        <p:txBody>
          <a:bodyPr>
            <a:normAutofit/>
          </a:bodyPr>
          <a:lstStyle/>
          <a:p>
            <a:r>
              <a:rPr lang="en-US" b="0" i="0" dirty="0">
                <a:solidFill>
                  <a:srgbClr val="3D4251"/>
                </a:solidFill>
                <a:effectLst/>
                <a:latin typeface="Calibri" panose="020F0502020204030204" pitchFamily="34" charset="0"/>
                <a:cs typeface="Calibri" panose="020F0502020204030204" pitchFamily="34" charset="0"/>
              </a:rPr>
              <a:t>Gaussian Naive Bayes is a statistical classification </a:t>
            </a:r>
          </a:p>
          <a:p>
            <a:pPr marL="0" indent="0">
              <a:buNone/>
            </a:pPr>
            <a:r>
              <a:rPr lang="en-US" b="0" i="0" dirty="0">
                <a:solidFill>
                  <a:srgbClr val="3D4251"/>
                </a:solidFill>
                <a:effectLst/>
                <a:latin typeface="Calibri" panose="020F0502020204030204" pitchFamily="34" charset="0"/>
                <a:cs typeface="Calibri" panose="020F0502020204030204" pitchFamily="34" charset="0"/>
              </a:rPr>
              <a:t>       technique based on Bayes Theorem of Probability. </a:t>
            </a:r>
          </a:p>
          <a:p>
            <a:r>
              <a:rPr lang="en-US" b="0" i="0" dirty="0">
                <a:solidFill>
                  <a:srgbClr val="3D4251"/>
                </a:solidFill>
                <a:effectLst/>
                <a:latin typeface="Calibri" panose="020F0502020204030204" pitchFamily="34" charset="0"/>
                <a:cs typeface="Calibri" panose="020F0502020204030204" pitchFamily="34" charset="0"/>
              </a:rPr>
              <a:t>It is one of the oldest and simplest supervised</a:t>
            </a:r>
          </a:p>
          <a:p>
            <a:pPr marL="0" indent="0">
              <a:buNone/>
            </a:pPr>
            <a:r>
              <a:rPr lang="en-US" dirty="0">
                <a:solidFill>
                  <a:srgbClr val="3D4251"/>
                </a:solidFill>
                <a:latin typeface="Calibri" panose="020F0502020204030204" pitchFamily="34" charset="0"/>
                <a:cs typeface="Calibri" panose="020F0502020204030204" pitchFamily="34" charset="0"/>
              </a:rPr>
              <a:t>       </a:t>
            </a:r>
            <a:r>
              <a:rPr lang="en-US" b="0" i="0" dirty="0">
                <a:solidFill>
                  <a:srgbClr val="3D4251"/>
                </a:solidFill>
                <a:effectLst/>
                <a:latin typeface="Calibri" panose="020F0502020204030204" pitchFamily="34" charset="0"/>
                <a:cs typeface="Calibri" panose="020F0502020204030204" pitchFamily="34" charset="0"/>
              </a:rPr>
              <a:t>learning algorithms. </a:t>
            </a:r>
          </a:p>
          <a:p>
            <a:r>
              <a:rPr lang="en-US" b="0" i="0" dirty="0">
                <a:solidFill>
                  <a:srgbClr val="3D4251"/>
                </a:solidFill>
                <a:effectLst/>
                <a:latin typeface="Calibri" panose="020F0502020204030204" pitchFamily="34" charset="0"/>
                <a:cs typeface="Calibri" panose="020F0502020204030204" pitchFamily="34" charset="0"/>
              </a:rPr>
              <a:t>Naive Bayes classifier is fast, accurate and reliable</a:t>
            </a:r>
          </a:p>
          <a:p>
            <a:pPr marL="0" indent="0">
              <a:buNone/>
            </a:pPr>
            <a:r>
              <a:rPr lang="en-US" dirty="0">
                <a:solidFill>
                  <a:srgbClr val="3D4251"/>
                </a:solidFill>
                <a:latin typeface="Calibri" panose="020F0502020204030204" pitchFamily="34" charset="0"/>
                <a:cs typeface="Calibri" panose="020F0502020204030204" pitchFamily="34" charset="0"/>
              </a:rPr>
              <a:t>       </a:t>
            </a:r>
            <a:r>
              <a:rPr lang="en-US" b="0" i="0" dirty="0">
                <a:solidFill>
                  <a:srgbClr val="3D4251"/>
                </a:solidFill>
                <a:effectLst/>
                <a:latin typeface="Calibri" panose="020F0502020204030204" pitchFamily="34" charset="0"/>
                <a:cs typeface="Calibri" panose="020F0502020204030204" pitchFamily="34" charset="0"/>
              </a:rPr>
              <a:t>algorithm with high accuracy and speed </a:t>
            </a:r>
          </a:p>
          <a:p>
            <a:pPr marL="0" indent="0">
              <a:buNone/>
            </a:pPr>
            <a:r>
              <a:rPr lang="en-US" dirty="0">
                <a:solidFill>
                  <a:srgbClr val="3D4251"/>
                </a:solidFill>
                <a:latin typeface="Calibri" panose="020F0502020204030204" pitchFamily="34" charset="0"/>
                <a:cs typeface="Calibri" panose="020F0502020204030204" pitchFamily="34" charset="0"/>
              </a:rPr>
              <a:t>       </a:t>
            </a:r>
            <a:r>
              <a:rPr lang="en-US" b="0" i="0" dirty="0">
                <a:solidFill>
                  <a:srgbClr val="3D4251"/>
                </a:solidFill>
                <a:effectLst/>
                <a:latin typeface="Calibri" panose="020F0502020204030204" pitchFamily="34" charset="0"/>
                <a:cs typeface="Calibri" panose="020F0502020204030204" pitchFamily="34" charset="0"/>
              </a:rPr>
              <a:t>on large datasets.</a:t>
            </a:r>
          </a:p>
          <a:p>
            <a:r>
              <a:rPr lang="en-US" b="0" i="0" dirty="0">
                <a:solidFill>
                  <a:srgbClr val="3D4251"/>
                </a:solidFill>
                <a:effectLst/>
                <a:latin typeface="Lora"/>
              </a:rPr>
              <a:t>It assumes that the effect of a particular feature in </a:t>
            </a:r>
          </a:p>
          <a:p>
            <a:pPr marL="0" indent="0">
              <a:buNone/>
            </a:pPr>
            <a:r>
              <a:rPr lang="en-US" b="0" i="0" dirty="0">
                <a:solidFill>
                  <a:srgbClr val="3D4251"/>
                </a:solidFill>
                <a:effectLst/>
                <a:latin typeface="Lora"/>
              </a:rPr>
              <a:t>       a class is independent of other features.</a:t>
            </a:r>
          </a:p>
        </p:txBody>
      </p:sp>
      <p:pic>
        <p:nvPicPr>
          <p:cNvPr id="3" name="Picture 2">
            <a:extLst>
              <a:ext uri="{FF2B5EF4-FFF2-40B4-BE49-F238E27FC236}">
                <a16:creationId xmlns:a16="http://schemas.microsoft.com/office/drawing/2014/main" id="{26BD0B46-FC8B-4884-97B2-48A1ED10F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809" y="2018080"/>
            <a:ext cx="5221355" cy="2818963"/>
          </a:xfrm>
          <a:prstGeom prst="rect">
            <a:avLst/>
          </a:prstGeom>
        </p:spPr>
      </p:pic>
    </p:spTree>
    <p:extLst>
      <p:ext uri="{BB962C8B-B14F-4D97-AF65-F5344CB8AC3E}">
        <p14:creationId xmlns:p14="http://schemas.microsoft.com/office/powerpoint/2010/main" val="128026221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0E8-4994-421B-99A3-DC1DEC208248}"/>
              </a:ext>
            </a:extLst>
          </p:cNvPr>
          <p:cNvSpPr>
            <a:spLocks noGrp="1"/>
          </p:cNvSpPr>
          <p:nvPr>
            <p:ph type="title"/>
          </p:nvPr>
        </p:nvSpPr>
        <p:spPr/>
        <p:txBody>
          <a:bodyPr/>
          <a:lstStyle/>
          <a:p>
            <a:r>
              <a:rPr lang="en-US" dirty="0"/>
              <a:t>How Gaussian NB works ?</a:t>
            </a:r>
          </a:p>
        </p:txBody>
      </p:sp>
      <p:sp>
        <p:nvSpPr>
          <p:cNvPr id="3" name="Content Placeholder 2">
            <a:extLst>
              <a:ext uri="{FF2B5EF4-FFF2-40B4-BE49-F238E27FC236}">
                <a16:creationId xmlns:a16="http://schemas.microsoft.com/office/drawing/2014/main" id="{57A752BE-60E8-46C4-8A67-A7EA12D01DD1}"/>
              </a:ext>
            </a:extLst>
          </p:cNvPr>
          <p:cNvSpPr>
            <a:spLocks noGrp="1"/>
          </p:cNvSpPr>
          <p:nvPr>
            <p:ph idx="1"/>
          </p:nvPr>
        </p:nvSpPr>
        <p:spPr>
          <a:xfrm>
            <a:off x="1683026" y="2133600"/>
            <a:ext cx="9821586" cy="3777622"/>
          </a:xfrm>
        </p:spPr>
        <p:txBody>
          <a:bodyPr/>
          <a:lstStyle/>
          <a:p>
            <a:r>
              <a:rPr lang="en-US" b="0" i="0" dirty="0">
                <a:solidFill>
                  <a:srgbClr val="3D4251"/>
                </a:solidFill>
                <a:effectLst/>
                <a:latin typeface="Lora"/>
              </a:rPr>
              <a:t>Calculate the prior probability for given class labels</a:t>
            </a:r>
          </a:p>
          <a:p>
            <a:r>
              <a:rPr lang="en-US" b="0" i="0" dirty="0">
                <a:solidFill>
                  <a:srgbClr val="3D4251"/>
                </a:solidFill>
                <a:effectLst/>
                <a:latin typeface="Lora"/>
              </a:rPr>
              <a:t>Find Likelihood probability with each attribute for each class</a:t>
            </a:r>
            <a:endParaRPr lang="en-US" dirty="0">
              <a:solidFill>
                <a:srgbClr val="3D4251"/>
              </a:solidFill>
              <a:latin typeface="Lora"/>
            </a:endParaRPr>
          </a:p>
          <a:p>
            <a:r>
              <a:rPr lang="en-US" b="0" i="0" dirty="0">
                <a:solidFill>
                  <a:srgbClr val="3D4251"/>
                </a:solidFill>
                <a:effectLst/>
                <a:latin typeface="Lora"/>
              </a:rPr>
              <a:t>Put these value in Bayes Formula and calculate</a:t>
            </a:r>
          </a:p>
          <a:p>
            <a:pPr marL="0" indent="0">
              <a:buNone/>
            </a:pPr>
            <a:r>
              <a:rPr lang="en-US" b="0" i="0" dirty="0">
                <a:solidFill>
                  <a:srgbClr val="3D4251"/>
                </a:solidFill>
                <a:effectLst/>
                <a:latin typeface="Lora"/>
              </a:rPr>
              <a:t>       posterior probability.</a:t>
            </a:r>
          </a:p>
          <a:p>
            <a:r>
              <a:rPr lang="en-US" b="0" i="0" dirty="0">
                <a:solidFill>
                  <a:srgbClr val="3D4251"/>
                </a:solidFill>
                <a:effectLst/>
                <a:latin typeface="Lora"/>
              </a:rPr>
              <a:t>See which class has a higher probability, given the</a:t>
            </a:r>
          </a:p>
          <a:p>
            <a:pPr marL="0" indent="0">
              <a:buNone/>
            </a:pPr>
            <a:r>
              <a:rPr lang="en-US" b="0" i="0" dirty="0">
                <a:solidFill>
                  <a:srgbClr val="3D4251"/>
                </a:solidFill>
                <a:effectLst/>
                <a:latin typeface="Lora"/>
              </a:rPr>
              <a:t>       input</a:t>
            </a:r>
            <a:r>
              <a:rPr lang="en-US" dirty="0">
                <a:solidFill>
                  <a:srgbClr val="3D4251"/>
                </a:solidFill>
                <a:latin typeface="Lora"/>
              </a:rPr>
              <a:t> </a:t>
            </a:r>
            <a:r>
              <a:rPr lang="en-US" b="0" i="0" dirty="0">
                <a:solidFill>
                  <a:srgbClr val="3D4251"/>
                </a:solidFill>
                <a:effectLst/>
                <a:latin typeface="Lora"/>
              </a:rPr>
              <a:t>belongs to the higher probability class.</a:t>
            </a:r>
            <a:endParaRPr lang="en-US" dirty="0"/>
          </a:p>
        </p:txBody>
      </p:sp>
      <p:pic>
        <p:nvPicPr>
          <p:cNvPr id="5" name="Picture 4">
            <a:extLst>
              <a:ext uri="{FF2B5EF4-FFF2-40B4-BE49-F238E27FC236}">
                <a16:creationId xmlns:a16="http://schemas.microsoft.com/office/drawing/2014/main" id="{7CCBF7A5-66D0-44C8-A029-977959BE5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026" y="2385018"/>
            <a:ext cx="3692262" cy="2265517"/>
          </a:xfrm>
          <a:prstGeom prst="rect">
            <a:avLst/>
          </a:prstGeom>
        </p:spPr>
      </p:pic>
    </p:spTree>
    <p:extLst>
      <p:ext uri="{BB962C8B-B14F-4D97-AF65-F5344CB8AC3E}">
        <p14:creationId xmlns:p14="http://schemas.microsoft.com/office/powerpoint/2010/main" val="41434170"/>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E7F2-38B4-449B-BD64-4A3DBF803DBA}"/>
              </a:ext>
            </a:extLst>
          </p:cNvPr>
          <p:cNvSpPr>
            <a:spLocks noGrp="1"/>
          </p:cNvSpPr>
          <p:nvPr>
            <p:ph type="title"/>
          </p:nvPr>
        </p:nvSpPr>
        <p:spPr/>
        <p:txBody>
          <a:bodyPr/>
          <a:lstStyle/>
          <a:p>
            <a:r>
              <a:rPr lang="en-US" dirty="0"/>
              <a:t>Performance Metrics used For Comparison Of Results</a:t>
            </a:r>
          </a:p>
        </p:txBody>
      </p:sp>
      <p:sp>
        <p:nvSpPr>
          <p:cNvPr id="3" name="Content Placeholder 2">
            <a:extLst>
              <a:ext uri="{FF2B5EF4-FFF2-40B4-BE49-F238E27FC236}">
                <a16:creationId xmlns:a16="http://schemas.microsoft.com/office/drawing/2014/main" id="{BE5EB615-242B-4C9C-B698-43365AE78370}"/>
              </a:ext>
            </a:extLst>
          </p:cNvPr>
          <p:cNvSpPr>
            <a:spLocks noGrp="1"/>
          </p:cNvSpPr>
          <p:nvPr>
            <p:ph idx="1"/>
          </p:nvPr>
        </p:nvSpPr>
        <p:spPr/>
        <p:txBody>
          <a:bodyPr/>
          <a:lstStyle/>
          <a:p>
            <a:r>
              <a:rPr lang="en-US" b="1" dirty="0"/>
              <a:t>Accuracy: </a:t>
            </a:r>
            <a:r>
              <a:rPr lang="en-US" dirty="0"/>
              <a:t>Accuracy is the simple ratio between the number of correctly classified points to the total number of points.</a:t>
            </a:r>
          </a:p>
          <a:p>
            <a:r>
              <a:rPr lang="en-US" b="1" dirty="0"/>
              <a:t>Precision: </a:t>
            </a:r>
            <a:r>
              <a:rPr lang="en-US" dirty="0"/>
              <a:t>Precision is the fraction of the correctly classified instances from the total classified instances.</a:t>
            </a:r>
          </a:p>
          <a:p>
            <a:r>
              <a:rPr lang="en-US" b="1" dirty="0"/>
              <a:t>F1 Score: </a:t>
            </a:r>
            <a:r>
              <a:rPr lang="en-US" dirty="0"/>
              <a:t>F1 score is the harmonic mean of precision and recall.</a:t>
            </a:r>
          </a:p>
          <a:p>
            <a:r>
              <a:rPr lang="en-US" b="1" dirty="0"/>
              <a:t>Log Loss: </a:t>
            </a:r>
            <a:r>
              <a:rPr lang="en-US" dirty="0"/>
              <a:t>Logarithmic loss (or log loss) measures the performance of a classification model where the prediction is a probability value between 0 and 1. Log loss increases as the predicted probability diverge from the actual label.</a:t>
            </a:r>
          </a:p>
          <a:p>
            <a:endParaRPr lang="en-US" dirty="0"/>
          </a:p>
        </p:txBody>
      </p:sp>
    </p:spTree>
    <p:extLst>
      <p:ext uri="{BB962C8B-B14F-4D97-AF65-F5344CB8AC3E}">
        <p14:creationId xmlns:p14="http://schemas.microsoft.com/office/powerpoint/2010/main" val="297940096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0598-62E4-4824-A7B0-1670139377A9}"/>
              </a:ext>
            </a:extLst>
          </p:cNvPr>
          <p:cNvSpPr>
            <a:spLocks noGrp="1"/>
          </p:cNvSpPr>
          <p:nvPr>
            <p:ph type="title"/>
          </p:nvPr>
        </p:nvSpPr>
        <p:spPr/>
        <p:txBody>
          <a:bodyPr/>
          <a:lstStyle/>
          <a:p>
            <a:r>
              <a:rPr lang="en-US" dirty="0"/>
              <a:t>Accuracy Comparison</a:t>
            </a:r>
          </a:p>
        </p:txBody>
      </p:sp>
      <p:pic>
        <p:nvPicPr>
          <p:cNvPr id="5" name="Content Placeholder 4">
            <a:extLst>
              <a:ext uri="{FF2B5EF4-FFF2-40B4-BE49-F238E27FC236}">
                <a16:creationId xmlns:a16="http://schemas.microsoft.com/office/drawing/2014/main" id="{26F10EC9-60DF-4D1E-BFDF-F4748607A6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6521928" cy="36701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41328701"/>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1DB2-0B7D-4680-94AB-573E7DDF9E7C}"/>
              </a:ext>
            </a:extLst>
          </p:cNvPr>
          <p:cNvSpPr>
            <a:spLocks noGrp="1"/>
          </p:cNvSpPr>
          <p:nvPr>
            <p:ph type="title"/>
          </p:nvPr>
        </p:nvSpPr>
        <p:spPr/>
        <p:txBody>
          <a:bodyPr/>
          <a:lstStyle/>
          <a:p>
            <a:r>
              <a:rPr lang="en-US" dirty="0"/>
              <a:t>Precision Comparison</a:t>
            </a:r>
          </a:p>
        </p:txBody>
      </p:sp>
      <p:pic>
        <p:nvPicPr>
          <p:cNvPr id="5" name="Content Placeholder 4">
            <a:extLst>
              <a:ext uri="{FF2B5EF4-FFF2-40B4-BE49-F238E27FC236}">
                <a16:creationId xmlns:a16="http://schemas.microsoft.com/office/drawing/2014/main" id="{CC1D0D8C-AA73-4B2C-A6BD-420A5B227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934" y="2068497"/>
            <a:ext cx="6329779" cy="32591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808863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BF4A-6A81-4386-AEEB-F7578621AAD5}"/>
              </a:ext>
            </a:extLst>
          </p:cNvPr>
          <p:cNvSpPr>
            <a:spLocks noGrp="1"/>
          </p:cNvSpPr>
          <p:nvPr>
            <p:ph type="title"/>
          </p:nvPr>
        </p:nvSpPr>
        <p:spPr/>
        <p:txBody>
          <a:bodyPr/>
          <a:lstStyle/>
          <a:p>
            <a:r>
              <a:rPr lang="en-US" dirty="0"/>
              <a:t>F1 Score Comparison</a:t>
            </a:r>
          </a:p>
        </p:txBody>
      </p:sp>
      <p:pic>
        <p:nvPicPr>
          <p:cNvPr id="5" name="Content Placeholder 4">
            <a:extLst>
              <a:ext uri="{FF2B5EF4-FFF2-40B4-BE49-F238E27FC236}">
                <a16:creationId xmlns:a16="http://schemas.microsoft.com/office/drawing/2014/main" id="{1B610085-FCE0-42B6-AEC6-9731640B1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812" y="2254928"/>
            <a:ext cx="6010182" cy="30631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9828410"/>
      </p:ext>
    </p:extLst>
  </p:cSld>
  <p:clrMapOvr>
    <a:masterClrMapping/>
  </p:clrMapOvr>
  <p:transition spd="slow">
    <p:push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BF4A-6A81-4386-AEEB-F7578621AAD5}"/>
              </a:ext>
            </a:extLst>
          </p:cNvPr>
          <p:cNvSpPr>
            <a:spLocks noGrp="1"/>
          </p:cNvSpPr>
          <p:nvPr>
            <p:ph type="title"/>
          </p:nvPr>
        </p:nvSpPr>
        <p:spPr/>
        <p:txBody>
          <a:bodyPr/>
          <a:lstStyle/>
          <a:p>
            <a:r>
              <a:rPr lang="en-US" dirty="0"/>
              <a:t>Log Loss Comparison</a:t>
            </a:r>
          </a:p>
        </p:txBody>
      </p:sp>
      <p:pic>
        <p:nvPicPr>
          <p:cNvPr id="5" name="Content Placeholder 4">
            <a:extLst>
              <a:ext uri="{FF2B5EF4-FFF2-40B4-BE49-F238E27FC236}">
                <a16:creationId xmlns:a16="http://schemas.microsoft.com/office/drawing/2014/main" id="{030ED90F-20FD-451F-A7BD-246DE84AC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180" y="1905000"/>
            <a:ext cx="6516208" cy="36524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522102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C6D4-592A-46D6-9329-820C074F44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697B50-CFBE-40B9-8919-44746958C2D3}"/>
              </a:ext>
            </a:extLst>
          </p:cNvPr>
          <p:cNvSpPr>
            <a:spLocks noGrp="1"/>
          </p:cNvSpPr>
          <p:nvPr>
            <p:ph idx="1"/>
          </p:nvPr>
        </p:nvSpPr>
        <p:spPr/>
        <p:txBody>
          <a:bodyPr/>
          <a:lstStyle/>
          <a:p>
            <a:r>
              <a:rPr lang="en-US" dirty="0"/>
              <a:t>Ada Boost Classifier Is best classifier based on all the performance metrics – which had an Accuracy of almost 98.5%, a Precision Score of 0.95, a F1 Score of 0.97, and Log Loss value of just 0.52%. </a:t>
            </a:r>
          </a:p>
          <a:p>
            <a:r>
              <a:rPr lang="en-US" dirty="0"/>
              <a:t>While Random Forest </a:t>
            </a:r>
            <a:r>
              <a:rPr lang="en-US"/>
              <a:t>and Decision Tree </a:t>
            </a:r>
            <a:r>
              <a:rPr lang="en-US" dirty="0"/>
              <a:t>were 2</a:t>
            </a:r>
            <a:r>
              <a:rPr lang="en-US" baseline="30000" dirty="0"/>
              <a:t>nd</a:t>
            </a:r>
            <a:r>
              <a:rPr lang="en-US" dirty="0"/>
              <a:t> and 3</a:t>
            </a:r>
            <a:r>
              <a:rPr lang="en-US" baseline="30000" dirty="0"/>
              <a:t>rd</a:t>
            </a:r>
            <a:r>
              <a:rPr lang="en-US" dirty="0"/>
              <a:t> respectively but the difference in their performance was negligible.</a:t>
            </a:r>
          </a:p>
          <a:p>
            <a:r>
              <a:rPr lang="en-US" dirty="0"/>
              <a:t>K-nearest neighbor came in 4</a:t>
            </a:r>
            <a:r>
              <a:rPr lang="en-US" baseline="30000" dirty="0"/>
              <a:t>th</a:t>
            </a:r>
            <a:r>
              <a:rPr lang="en-US" dirty="0"/>
              <a:t>.</a:t>
            </a:r>
          </a:p>
          <a:p>
            <a:r>
              <a:rPr lang="en-US" dirty="0"/>
              <a:t>At the same time Gaussian NB was the worst performing classifier in all the aspects by a significant margin. </a:t>
            </a:r>
          </a:p>
        </p:txBody>
      </p:sp>
    </p:spTree>
    <p:extLst>
      <p:ext uri="{BB962C8B-B14F-4D97-AF65-F5344CB8AC3E}">
        <p14:creationId xmlns:p14="http://schemas.microsoft.com/office/powerpoint/2010/main" val="2021083493"/>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52E7-8E8E-44F6-A8F3-505A04062F8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FD5DD7-125E-488A-A1A4-B0053842E5E7}"/>
              </a:ext>
            </a:extLst>
          </p:cNvPr>
          <p:cNvSpPr>
            <a:spLocks noGrp="1"/>
          </p:cNvSpPr>
          <p:nvPr>
            <p:ph idx="1"/>
          </p:nvPr>
        </p:nvSpPr>
        <p:spPr/>
        <p:txBody>
          <a:bodyPr>
            <a:normAutofit lnSpcReduction="10000"/>
          </a:bodyPr>
          <a:lstStyle/>
          <a:p>
            <a:r>
              <a:rPr lang="en-IN" b="0" i="0" dirty="0">
                <a:solidFill>
                  <a:srgbClr val="333333"/>
                </a:solidFill>
                <a:effectLst/>
                <a:latin typeface="Arial" panose="020B0604020202020204" pitchFamily="34" charset="0"/>
              </a:rPr>
              <a:t>W. H. S. D. </a:t>
            </a:r>
            <a:r>
              <a:rPr lang="en-IN" b="0" i="0" dirty="0" err="1">
                <a:solidFill>
                  <a:srgbClr val="333333"/>
                </a:solidFill>
                <a:effectLst/>
                <a:latin typeface="Arial" panose="020B0604020202020204" pitchFamily="34" charset="0"/>
              </a:rPr>
              <a:t>Gunarathne</a:t>
            </a:r>
            <a:r>
              <a:rPr lang="en-IN" b="0" i="0" dirty="0">
                <a:solidFill>
                  <a:srgbClr val="333333"/>
                </a:solidFill>
                <a:effectLst/>
                <a:latin typeface="Arial" panose="020B0604020202020204" pitchFamily="34" charset="0"/>
              </a:rPr>
              <a:t>, K. D. M. </a:t>
            </a:r>
            <a:r>
              <a:rPr lang="en-IN" b="0" i="0" dirty="0" err="1">
                <a:solidFill>
                  <a:srgbClr val="333333"/>
                </a:solidFill>
                <a:effectLst/>
                <a:latin typeface="Arial" panose="020B0604020202020204" pitchFamily="34" charset="0"/>
              </a:rPr>
              <a:t>Perera</a:t>
            </a:r>
            <a:r>
              <a:rPr lang="en-IN" b="0" i="0" dirty="0">
                <a:solidFill>
                  <a:srgbClr val="333333"/>
                </a:solidFill>
                <a:effectLst/>
                <a:latin typeface="Arial" panose="020B0604020202020204" pitchFamily="34" charset="0"/>
              </a:rPr>
              <a:t> and K. A. D. C. P. </a:t>
            </a:r>
            <a:r>
              <a:rPr lang="en-IN" b="0" i="0" dirty="0" err="1">
                <a:solidFill>
                  <a:srgbClr val="333333"/>
                </a:solidFill>
                <a:effectLst/>
                <a:latin typeface="Arial" panose="020B0604020202020204" pitchFamily="34" charset="0"/>
              </a:rPr>
              <a:t>Kahandawaarachchi</a:t>
            </a:r>
            <a:r>
              <a:rPr lang="en-IN" b="0" i="0" dirty="0">
                <a:solidFill>
                  <a:srgbClr val="333333"/>
                </a:solidFill>
                <a:effectLst/>
                <a:latin typeface="Arial" panose="020B0604020202020204" pitchFamily="34" charset="0"/>
              </a:rPr>
              <a:t>, "Performance Evaluation on Machine Learning Classification Techniques for Disease Classification and Forecasting through Data Analytics for Chronic Kidney Disease (CKD)," </a:t>
            </a:r>
            <a:r>
              <a:rPr lang="en-IN" b="0" i="1" dirty="0">
                <a:solidFill>
                  <a:srgbClr val="333333"/>
                </a:solidFill>
                <a:effectLst/>
                <a:latin typeface="Arial" panose="020B0604020202020204" pitchFamily="34" charset="0"/>
              </a:rPr>
              <a:t>2017 IEEE 17th International Conference on Bioinformatics and Bioengineering (BIBE)</a:t>
            </a:r>
            <a:r>
              <a:rPr lang="en-IN" b="0" i="0" dirty="0">
                <a:solidFill>
                  <a:srgbClr val="333333"/>
                </a:solidFill>
                <a:effectLst/>
                <a:latin typeface="Arial" panose="020B0604020202020204" pitchFamily="34" charset="0"/>
              </a:rPr>
              <a:t>, 2017, pp. 291-296, </a:t>
            </a:r>
            <a:r>
              <a:rPr lang="en-IN" b="0" i="0" dirty="0" err="1">
                <a:solidFill>
                  <a:srgbClr val="333333"/>
                </a:solidFill>
                <a:effectLst/>
                <a:latin typeface="Arial" panose="020B0604020202020204" pitchFamily="34" charset="0"/>
              </a:rPr>
              <a:t>doi</a:t>
            </a:r>
            <a:r>
              <a:rPr lang="en-IN" b="0" i="0" dirty="0">
                <a:solidFill>
                  <a:srgbClr val="333333"/>
                </a:solidFill>
                <a:effectLst/>
                <a:latin typeface="Arial" panose="020B0604020202020204" pitchFamily="34" charset="0"/>
              </a:rPr>
              <a:t>: 10.1109/BIBE.2017.00-39.</a:t>
            </a:r>
          </a:p>
          <a:p>
            <a:r>
              <a:rPr lang="en-IN" b="0" i="0" dirty="0">
                <a:solidFill>
                  <a:srgbClr val="333333"/>
                </a:solidFill>
                <a:effectLst/>
                <a:latin typeface="Arial" panose="020B0604020202020204" pitchFamily="34" charset="0"/>
              </a:rPr>
              <a:t>R. Ani, G. </a:t>
            </a:r>
            <a:r>
              <a:rPr lang="en-IN" b="0" i="0" dirty="0" err="1">
                <a:solidFill>
                  <a:srgbClr val="333333"/>
                </a:solidFill>
                <a:effectLst/>
                <a:latin typeface="Arial" panose="020B0604020202020204" pitchFamily="34" charset="0"/>
              </a:rPr>
              <a:t>Sasi</a:t>
            </a:r>
            <a:r>
              <a:rPr lang="en-IN" b="0" i="0" dirty="0">
                <a:solidFill>
                  <a:srgbClr val="333333"/>
                </a:solidFill>
                <a:effectLst/>
                <a:latin typeface="Arial" panose="020B0604020202020204" pitchFamily="34" charset="0"/>
              </a:rPr>
              <a:t>, U. R. Sankar and O. S. Deepa, "Decision support system for diagnosis and prediction of chronic renal failure using random subspace classification," </a:t>
            </a:r>
            <a:r>
              <a:rPr lang="en-IN" b="0" i="1" dirty="0">
                <a:solidFill>
                  <a:srgbClr val="333333"/>
                </a:solidFill>
                <a:effectLst/>
                <a:latin typeface="Arial" panose="020B0604020202020204" pitchFamily="34" charset="0"/>
              </a:rPr>
              <a:t>2016 International Conference on Advances in Computing, Communications and Informatics (ICACCI)</a:t>
            </a:r>
            <a:r>
              <a:rPr lang="en-IN" b="0" i="0" dirty="0">
                <a:solidFill>
                  <a:srgbClr val="333333"/>
                </a:solidFill>
                <a:effectLst/>
                <a:latin typeface="Arial" panose="020B0604020202020204" pitchFamily="34" charset="0"/>
              </a:rPr>
              <a:t>, 2016, pp. 1287-1292, </a:t>
            </a:r>
            <a:r>
              <a:rPr lang="en-IN" b="0" i="0" dirty="0" err="1">
                <a:solidFill>
                  <a:srgbClr val="333333"/>
                </a:solidFill>
                <a:effectLst/>
                <a:latin typeface="Arial" panose="020B0604020202020204" pitchFamily="34" charset="0"/>
              </a:rPr>
              <a:t>doi</a:t>
            </a:r>
            <a:r>
              <a:rPr lang="en-IN" b="0" i="0" dirty="0">
                <a:solidFill>
                  <a:srgbClr val="333333"/>
                </a:solidFill>
                <a:effectLst/>
                <a:latin typeface="Arial" panose="020B0604020202020204" pitchFamily="34" charset="0"/>
              </a:rPr>
              <a:t>: 10.1109/ICACCI.2016.7732224.</a:t>
            </a:r>
            <a:endParaRPr lang="en-IN" dirty="0">
              <a:solidFill>
                <a:srgbClr val="333333"/>
              </a:solidFill>
              <a:latin typeface="Arial" panose="020B0604020202020204" pitchFamily="34" charset="0"/>
            </a:endParaRPr>
          </a:p>
          <a:p>
            <a:r>
              <a:rPr lang="en-US" b="0" i="0" dirty="0">
                <a:solidFill>
                  <a:srgbClr val="333333"/>
                </a:solidFill>
                <a:effectLst/>
                <a:latin typeface="Arial" panose="020B0604020202020204" pitchFamily="34" charset="0"/>
              </a:rPr>
              <a:t>A. J. </a:t>
            </a:r>
            <a:r>
              <a:rPr lang="en-US" b="0" i="0" dirty="0" err="1">
                <a:solidFill>
                  <a:srgbClr val="333333"/>
                </a:solidFill>
                <a:effectLst/>
                <a:latin typeface="Arial" panose="020B0604020202020204" pitchFamily="34" charset="0"/>
              </a:rPr>
              <a:t>Aljaaf</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et al</a:t>
            </a:r>
            <a:r>
              <a:rPr lang="en-US" b="0" i="0" dirty="0">
                <a:solidFill>
                  <a:srgbClr val="333333"/>
                </a:solidFill>
                <a:effectLst/>
                <a:latin typeface="Arial" panose="020B0604020202020204" pitchFamily="34" charset="0"/>
              </a:rPr>
              <a:t>., "Early Prediction of Chronic Kidney Disease Using Machine Learning Supported by Predictive Analytics," </a:t>
            </a:r>
            <a:r>
              <a:rPr lang="en-US" b="0" i="1" dirty="0">
                <a:solidFill>
                  <a:srgbClr val="333333"/>
                </a:solidFill>
                <a:effectLst/>
                <a:latin typeface="Arial" panose="020B0604020202020204" pitchFamily="34" charset="0"/>
              </a:rPr>
              <a:t>2018 IEEE Congress on Evolutionary Computation (CEC)</a:t>
            </a:r>
            <a:r>
              <a:rPr lang="en-US" b="0" i="0" dirty="0">
                <a:solidFill>
                  <a:srgbClr val="333333"/>
                </a:solidFill>
                <a:effectLst/>
                <a:latin typeface="Arial" panose="020B0604020202020204" pitchFamily="34" charset="0"/>
              </a:rPr>
              <a:t>, 2018, pp. 1-9,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10.1109/CEC.2018.8477876.</a:t>
            </a:r>
            <a:endParaRPr lang="en-US" dirty="0"/>
          </a:p>
        </p:txBody>
      </p:sp>
    </p:spTree>
    <p:extLst>
      <p:ext uri="{BB962C8B-B14F-4D97-AF65-F5344CB8AC3E}">
        <p14:creationId xmlns:p14="http://schemas.microsoft.com/office/powerpoint/2010/main" val="26128239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chemeClr val="tx2">
                <a:lumMod val="60000"/>
                <a:lumOff val="40000"/>
              </a:schemeClr>
            </a:gs>
            <a:gs pos="16000">
              <a:schemeClr val="accent2">
                <a:lumMod val="60000"/>
                <a:lumOff val="40000"/>
              </a:schemeClr>
            </a:gs>
            <a:gs pos="84000">
              <a:schemeClr val="accent1">
                <a:lumMod val="60000"/>
                <a:lumOff val="40000"/>
              </a:schemeClr>
            </a:gs>
            <a:gs pos="67000">
              <a:schemeClr val="accent6">
                <a:lumMod val="60000"/>
                <a:lumOff val="40000"/>
              </a:schemeClr>
            </a:gs>
            <a:gs pos="49000">
              <a:schemeClr val="accent5">
                <a:lumMod val="60000"/>
                <a:lumOff val="40000"/>
              </a:schemeClr>
            </a:gs>
            <a:gs pos="0">
              <a:schemeClr val="bg1">
                <a:lumMod val="75000"/>
              </a:schemeClr>
            </a:gs>
            <a:gs pos="100000">
              <a:schemeClr val="tx1">
                <a:lumMod val="50000"/>
                <a:lumOff val="50000"/>
              </a:schemeClr>
            </a:gs>
          </a:gsLst>
          <a:lin ang="2700000" scaled="1"/>
          <a:tileRect/>
        </a:gradFill>
        <a:effectLst/>
      </p:bgPr>
    </p:bg>
    <p:spTree>
      <p:nvGrpSpPr>
        <p:cNvPr id="1" name=""/>
        <p:cNvGrpSpPr/>
        <p:nvPr/>
      </p:nvGrpSpPr>
      <p:grpSpPr>
        <a:xfrm>
          <a:off x="0" y="0"/>
          <a:ext cx="0" cy="0"/>
          <a:chOff x="0" y="0"/>
          <a:chExt cx="0" cy="0"/>
        </a:xfrm>
      </p:grpSpPr>
      <p:pic>
        <p:nvPicPr>
          <p:cNvPr id="3084" name="Picture 12" descr="Image result for thank you">
            <a:extLst>
              <a:ext uri="{FF2B5EF4-FFF2-40B4-BE49-F238E27FC236}">
                <a16:creationId xmlns:a16="http://schemas.microsoft.com/office/drawing/2014/main" id="{953A342A-092D-4792-9C7C-2E5C36308B3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986" y="1219200"/>
            <a:ext cx="11463617"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69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543F-FAEB-4100-BEF9-22485C01E7B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45F18FA-56FF-4610-A3A9-D8A45B9F5980}"/>
              </a:ext>
            </a:extLst>
          </p:cNvPr>
          <p:cNvSpPr>
            <a:spLocks noGrp="1"/>
          </p:cNvSpPr>
          <p:nvPr>
            <p:ph idx="1"/>
          </p:nvPr>
        </p:nvSpPr>
        <p:spPr>
          <a:xfrm>
            <a:off x="2589212" y="1799771"/>
            <a:ext cx="8915400" cy="4107543"/>
          </a:xfrm>
        </p:spPr>
        <p:txBody>
          <a:bodyPr>
            <a:noAutofit/>
          </a:bodyPr>
          <a:lstStyle/>
          <a:p>
            <a:pPr algn="just"/>
            <a:r>
              <a:rPr lang="en-US" sz="2000" dirty="0"/>
              <a:t>Chronic Kidney Disease (CKD) is one of the deadliest diseases that slowly damages human kidney. The disease remains undetected in its early stage and the patients can only realize the severity of the disease when it gets advanced. Hence, detecting such disease at earlier stage is a key challenge now. Machine Learning is one of the emerging field used in the health sectors for the diagnosis of different diseases.</a:t>
            </a:r>
          </a:p>
          <a:p>
            <a:pPr algn="just"/>
            <a:r>
              <a:rPr lang="en-US" sz="2000" dirty="0"/>
              <a:t>In this project we propose to train the various Machine Learning models using Python and various machine learning libraries like </a:t>
            </a:r>
            <a:r>
              <a:rPr lang="en-US" sz="2000" dirty="0" err="1"/>
              <a:t>SciKit</a:t>
            </a:r>
            <a:r>
              <a:rPr lang="en-US" sz="2000" dirty="0"/>
              <a:t>-Learn, </a:t>
            </a:r>
            <a:r>
              <a:rPr lang="en-US" sz="2000" dirty="0" err="1"/>
              <a:t>Tensorflow</a:t>
            </a:r>
            <a:r>
              <a:rPr lang="en-US" sz="2000" dirty="0"/>
              <a:t>, </a:t>
            </a:r>
            <a:r>
              <a:rPr lang="en-US" sz="2000" dirty="0" err="1"/>
              <a:t>Keras</a:t>
            </a:r>
            <a:r>
              <a:rPr lang="en-US" sz="2000" dirty="0"/>
              <a:t>. Then we will compute, analyze and compare between Machine Learning classification approaches to determine which classification approach is optimal for the prediction of CKD.</a:t>
            </a:r>
            <a:endParaRPr lang="en-IN" sz="2000" dirty="0"/>
          </a:p>
        </p:txBody>
      </p:sp>
    </p:spTree>
    <p:extLst>
      <p:ext uri="{BB962C8B-B14F-4D97-AF65-F5344CB8AC3E}">
        <p14:creationId xmlns:p14="http://schemas.microsoft.com/office/powerpoint/2010/main" val="2757738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ED81-A821-473C-A4C8-D3294A5221B5}"/>
              </a:ext>
            </a:extLst>
          </p:cNvPr>
          <p:cNvSpPr>
            <a:spLocks noGrp="1"/>
          </p:cNvSpPr>
          <p:nvPr>
            <p:ph type="title"/>
          </p:nvPr>
        </p:nvSpPr>
        <p:spPr/>
        <p:txBody>
          <a:bodyPr/>
          <a:lstStyle/>
          <a:p>
            <a:r>
              <a:rPr lang="en-IN" dirty="0"/>
              <a:t>WORK PLAN</a:t>
            </a:r>
          </a:p>
        </p:txBody>
      </p:sp>
      <p:graphicFrame>
        <p:nvGraphicFramePr>
          <p:cNvPr id="5" name="Table 5">
            <a:extLst>
              <a:ext uri="{FF2B5EF4-FFF2-40B4-BE49-F238E27FC236}">
                <a16:creationId xmlns:a16="http://schemas.microsoft.com/office/drawing/2014/main" id="{A26BB39A-873E-4EF4-AF4F-F0E22742D893}"/>
              </a:ext>
            </a:extLst>
          </p:cNvPr>
          <p:cNvGraphicFramePr>
            <a:graphicFrameLocks noGrp="1"/>
          </p:cNvGraphicFramePr>
          <p:nvPr>
            <p:ph idx="1"/>
            <p:extLst>
              <p:ext uri="{D42A27DB-BD31-4B8C-83A1-F6EECF244321}">
                <p14:modId xmlns:p14="http://schemas.microsoft.com/office/powerpoint/2010/main" val="4042412168"/>
              </p:ext>
            </p:extLst>
          </p:nvPr>
        </p:nvGraphicFramePr>
        <p:xfrm>
          <a:off x="3321793" y="1867616"/>
          <a:ext cx="6696849" cy="4366272"/>
        </p:xfrm>
        <a:graphic>
          <a:graphicData uri="http://schemas.openxmlformats.org/drawingml/2006/table">
            <a:tbl>
              <a:tblPr firstRow="1" bandRow="1">
                <a:tableStyleId>{5C22544A-7EE6-4342-B048-85BDC9FD1C3A}</a:tableStyleId>
              </a:tblPr>
              <a:tblGrid>
                <a:gridCol w="1432739">
                  <a:extLst>
                    <a:ext uri="{9D8B030D-6E8A-4147-A177-3AD203B41FA5}">
                      <a16:colId xmlns:a16="http://schemas.microsoft.com/office/drawing/2014/main" val="1086317981"/>
                    </a:ext>
                  </a:extLst>
                </a:gridCol>
                <a:gridCol w="5264110">
                  <a:extLst>
                    <a:ext uri="{9D8B030D-6E8A-4147-A177-3AD203B41FA5}">
                      <a16:colId xmlns:a16="http://schemas.microsoft.com/office/drawing/2014/main" val="644358308"/>
                    </a:ext>
                  </a:extLst>
                </a:gridCol>
              </a:tblGrid>
              <a:tr h="727712">
                <a:tc>
                  <a:txBody>
                    <a:bodyPr/>
                    <a:lstStyle/>
                    <a:p>
                      <a:r>
                        <a:rPr lang="en-IN" dirty="0"/>
                        <a:t>S. No.</a:t>
                      </a:r>
                    </a:p>
                  </a:txBody>
                  <a:tcPr/>
                </a:tc>
                <a:tc>
                  <a:txBody>
                    <a:bodyPr/>
                    <a:lstStyle/>
                    <a:p>
                      <a:r>
                        <a:rPr lang="en-IN" dirty="0"/>
                        <a:t>Phases</a:t>
                      </a:r>
                    </a:p>
                  </a:txBody>
                  <a:tcPr/>
                </a:tc>
                <a:extLst>
                  <a:ext uri="{0D108BD9-81ED-4DB2-BD59-A6C34878D82A}">
                    <a16:rowId xmlns:a16="http://schemas.microsoft.com/office/drawing/2014/main" val="1680809371"/>
                  </a:ext>
                </a:extLst>
              </a:tr>
              <a:tr h="727712">
                <a:tc>
                  <a:txBody>
                    <a:bodyPr/>
                    <a:lstStyle/>
                    <a:p>
                      <a:r>
                        <a:rPr lang="en-IN" dirty="0"/>
                        <a:t>1.</a:t>
                      </a:r>
                    </a:p>
                  </a:txBody>
                  <a:tcPr/>
                </a:tc>
                <a:tc>
                  <a:txBody>
                    <a:bodyPr/>
                    <a:lstStyle/>
                    <a:p>
                      <a:r>
                        <a:rPr lang="en-IN" sz="1800" b="0" i="0" u="none" strike="noStrike" kern="1200" dirty="0">
                          <a:solidFill>
                            <a:schemeClr val="dk1"/>
                          </a:solidFill>
                          <a:effectLst/>
                          <a:latin typeface="+mn-lt"/>
                          <a:ea typeface="+mn-ea"/>
                          <a:cs typeface="+mn-cs"/>
                        </a:rPr>
                        <a:t>Data Pre-processing</a:t>
                      </a:r>
                      <a:r>
                        <a:rPr lang="en-IN" sz="1800" b="1"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882628830"/>
                  </a:ext>
                </a:extLst>
              </a:tr>
              <a:tr h="727712">
                <a:tc>
                  <a:txBody>
                    <a:bodyPr/>
                    <a:lstStyle/>
                    <a:p>
                      <a:r>
                        <a:rPr lang="en-IN"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Data Visualization</a:t>
                      </a:r>
                      <a:r>
                        <a:rPr lang="en-IN" sz="1800" b="1" i="0" kern="1200" dirty="0">
                          <a:solidFill>
                            <a:schemeClr val="dk1"/>
                          </a:solidFill>
                          <a:effectLst/>
                          <a:latin typeface="+mn-lt"/>
                          <a:ea typeface="+mn-ea"/>
                          <a:cs typeface="+mn-cs"/>
                        </a:rPr>
                        <a:t>✅</a:t>
                      </a:r>
                      <a:endParaRPr lang="en-IN" sz="1800" b="0" i="0" u="sng" strike="noStrike"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4232193935"/>
                  </a:ext>
                </a:extLst>
              </a:tr>
              <a:tr h="727712">
                <a:tc>
                  <a:txBody>
                    <a:bodyPr/>
                    <a:lstStyle/>
                    <a:p>
                      <a:r>
                        <a:rPr lang="en-IN"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Determining Optimal Algorithms</a:t>
                      </a:r>
                      <a:r>
                        <a:rPr lang="en-IN" sz="1800" b="1"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00007154"/>
                  </a:ext>
                </a:extLst>
              </a:tr>
              <a:tr h="727712">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Applying Suitable Algorithm</a:t>
                      </a:r>
                      <a:r>
                        <a:rPr lang="en-IN" sz="1800" b="1" i="0" kern="1200" dirty="0">
                          <a:solidFill>
                            <a:schemeClr val="dk1"/>
                          </a:solidFill>
                          <a:effectLst/>
                          <a:latin typeface="+mn-lt"/>
                          <a:ea typeface="+mn-ea"/>
                          <a:cs typeface="+mn-cs"/>
                        </a:rPr>
                        <a:t>✅</a:t>
                      </a:r>
                      <a:endParaRPr lang="en-IN" dirty="0"/>
                    </a:p>
                    <a:p>
                      <a:endParaRPr lang="en-IN" dirty="0"/>
                    </a:p>
                  </a:txBody>
                  <a:tcPr/>
                </a:tc>
                <a:extLst>
                  <a:ext uri="{0D108BD9-81ED-4DB2-BD59-A6C34878D82A}">
                    <a16:rowId xmlns:a16="http://schemas.microsoft.com/office/drawing/2014/main" val="2475911313"/>
                  </a:ext>
                </a:extLst>
              </a:tr>
              <a:tr h="727712">
                <a:tc>
                  <a:txBody>
                    <a:bodyPr/>
                    <a:lstStyle/>
                    <a:p>
                      <a:r>
                        <a:rPr lang="en-IN" dirty="0"/>
                        <a:t>5.</a:t>
                      </a:r>
                    </a:p>
                  </a:txBody>
                  <a:tcPr/>
                </a:tc>
                <a:tc>
                  <a:txBody>
                    <a:bodyPr/>
                    <a:lstStyle/>
                    <a:p>
                      <a:r>
                        <a:rPr lang="en-IN" sz="1800" b="0" i="0" u="none" strike="noStrike" kern="1200" dirty="0">
                          <a:solidFill>
                            <a:schemeClr val="dk1"/>
                          </a:solidFill>
                          <a:effectLst/>
                          <a:latin typeface="+mn-lt"/>
                          <a:ea typeface="+mn-ea"/>
                          <a:cs typeface="+mn-cs"/>
                        </a:rPr>
                        <a:t>Comparing Results</a:t>
                      </a:r>
                      <a:r>
                        <a:rPr lang="en-IN" sz="1800" b="1"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303840727"/>
                  </a:ext>
                </a:extLst>
              </a:tr>
            </a:tbl>
          </a:graphicData>
        </a:graphic>
      </p:graphicFrame>
      <p:sp>
        <p:nvSpPr>
          <p:cNvPr id="6" name="Rectangle 5">
            <a:extLst>
              <a:ext uri="{FF2B5EF4-FFF2-40B4-BE49-F238E27FC236}">
                <a16:creationId xmlns:a16="http://schemas.microsoft.com/office/drawing/2014/main" id="{CDF6B988-F1F2-48F2-BB20-88B4DE745F7D}"/>
              </a:ext>
            </a:extLst>
          </p:cNvPr>
          <p:cNvSpPr/>
          <p:nvPr/>
        </p:nvSpPr>
        <p:spPr>
          <a:xfrm>
            <a:off x="4762235" y="2593989"/>
            <a:ext cx="5257791" cy="728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8F5530-A735-40EB-B6E5-D868E75992BA}"/>
              </a:ext>
            </a:extLst>
          </p:cNvPr>
          <p:cNvSpPr/>
          <p:nvPr/>
        </p:nvSpPr>
        <p:spPr>
          <a:xfrm>
            <a:off x="4762235" y="3313043"/>
            <a:ext cx="5257791" cy="728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EF37251-E773-4821-BE38-A638CDAF1767}"/>
              </a:ext>
            </a:extLst>
          </p:cNvPr>
          <p:cNvSpPr/>
          <p:nvPr/>
        </p:nvSpPr>
        <p:spPr>
          <a:xfrm>
            <a:off x="4762235" y="4045745"/>
            <a:ext cx="5257791" cy="728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7155C49-FDC0-455F-85B0-C3CA3DDC7069}"/>
              </a:ext>
            </a:extLst>
          </p:cNvPr>
          <p:cNvSpPr/>
          <p:nvPr/>
        </p:nvSpPr>
        <p:spPr>
          <a:xfrm>
            <a:off x="4762235" y="4765195"/>
            <a:ext cx="5257791" cy="728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2204F3A-EAF4-453E-BB1E-6D42A5F958FB}"/>
              </a:ext>
            </a:extLst>
          </p:cNvPr>
          <p:cNvSpPr/>
          <p:nvPr/>
        </p:nvSpPr>
        <p:spPr>
          <a:xfrm>
            <a:off x="4762241" y="5497076"/>
            <a:ext cx="5257791" cy="750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715695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72F3-D766-48B7-9A1A-3E372119606B}"/>
              </a:ext>
            </a:extLst>
          </p:cNvPr>
          <p:cNvSpPr>
            <a:spLocks noGrp="1"/>
          </p:cNvSpPr>
          <p:nvPr>
            <p:ph type="title"/>
          </p:nvPr>
        </p:nvSpPr>
        <p:spPr/>
        <p:txBody>
          <a:bodyPr/>
          <a:lstStyle/>
          <a:p>
            <a:r>
              <a:rPr lang="en-IN" dirty="0"/>
              <a:t>Tests Required to check Kidney Disease</a:t>
            </a:r>
          </a:p>
        </p:txBody>
      </p:sp>
      <p:sp>
        <p:nvSpPr>
          <p:cNvPr id="3" name="Content Placeholder 2">
            <a:extLst>
              <a:ext uri="{FF2B5EF4-FFF2-40B4-BE49-F238E27FC236}">
                <a16:creationId xmlns:a16="http://schemas.microsoft.com/office/drawing/2014/main" id="{CB46C327-0F5B-4D78-9482-B778B7DA14CD}"/>
              </a:ext>
            </a:extLst>
          </p:cNvPr>
          <p:cNvSpPr>
            <a:spLocks noGrp="1"/>
          </p:cNvSpPr>
          <p:nvPr>
            <p:ph idx="1"/>
          </p:nvPr>
        </p:nvSpPr>
        <p:spPr/>
        <p:txBody>
          <a:bodyPr/>
          <a:lstStyle/>
          <a:p>
            <a:r>
              <a:rPr lang="en-IN" dirty="0"/>
              <a:t>Kidney Function Test</a:t>
            </a:r>
          </a:p>
          <a:p>
            <a:r>
              <a:rPr lang="en-IN" dirty="0"/>
              <a:t>Urine routine and Microscopic Examination</a:t>
            </a:r>
          </a:p>
          <a:p>
            <a:r>
              <a:rPr lang="en-IN" dirty="0"/>
              <a:t>Blood Test</a:t>
            </a:r>
          </a:p>
          <a:p>
            <a:r>
              <a:rPr lang="en-IN" dirty="0"/>
              <a:t>Blood Pressure</a:t>
            </a:r>
          </a:p>
          <a:p>
            <a:r>
              <a:rPr lang="en-IN" dirty="0"/>
              <a:t>Blood Sugar Test</a:t>
            </a:r>
          </a:p>
          <a:p>
            <a:r>
              <a:rPr lang="en-IN" dirty="0"/>
              <a:t>Blood Electrolytes</a:t>
            </a:r>
          </a:p>
          <a:p>
            <a:r>
              <a:rPr lang="en-IN" dirty="0"/>
              <a:t>Complete Blood Count</a:t>
            </a:r>
          </a:p>
          <a:p>
            <a:r>
              <a:rPr lang="en-IN" dirty="0"/>
              <a:t>Blood for Packed Cell</a:t>
            </a:r>
          </a:p>
          <a:p>
            <a:r>
              <a:rPr lang="en-IN" dirty="0"/>
              <a:t>Urine Albumin</a:t>
            </a:r>
          </a:p>
        </p:txBody>
      </p:sp>
    </p:spTree>
    <p:extLst>
      <p:ext uri="{BB962C8B-B14F-4D97-AF65-F5344CB8AC3E}">
        <p14:creationId xmlns:p14="http://schemas.microsoft.com/office/powerpoint/2010/main" val="1333143209"/>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4CCE-EEDA-4005-A4C6-3ED40E8E8A60}"/>
              </a:ext>
            </a:extLst>
          </p:cNvPr>
          <p:cNvSpPr>
            <a:spLocks noGrp="1"/>
          </p:cNvSpPr>
          <p:nvPr>
            <p:ph type="title"/>
          </p:nvPr>
        </p:nvSpPr>
        <p:spPr>
          <a:xfrm>
            <a:off x="2591069" y="305705"/>
            <a:ext cx="8911687" cy="1280890"/>
          </a:xfrm>
        </p:spPr>
        <p:txBody>
          <a:bodyPr/>
          <a:lstStyle/>
          <a:p>
            <a:r>
              <a:rPr lang="en-IN" dirty="0"/>
              <a:t>DATASET</a:t>
            </a:r>
          </a:p>
        </p:txBody>
      </p:sp>
      <p:pic>
        <p:nvPicPr>
          <p:cNvPr id="9" name="Content Placeholder 8">
            <a:extLst>
              <a:ext uri="{FF2B5EF4-FFF2-40B4-BE49-F238E27FC236}">
                <a16:creationId xmlns:a16="http://schemas.microsoft.com/office/drawing/2014/main" id="{94EAC366-3859-49E9-9166-5C1EEA381636}"/>
              </a:ext>
            </a:extLst>
          </p:cNvPr>
          <p:cNvPicPr>
            <a:picLocks noGrp="1" noChangeAspect="1"/>
          </p:cNvPicPr>
          <p:nvPr>
            <p:ph idx="1"/>
          </p:nvPr>
        </p:nvPicPr>
        <p:blipFill>
          <a:blip r:embed="rId2"/>
          <a:stretch>
            <a:fillRect/>
          </a:stretch>
        </p:blipFill>
        <p:spPr>
          <a:xfrm>
            <a:off x="2604321" y="946150"/>
            <a:ext cx="6241394" cy="5911850"/>
          </a:xfrm>
        </p:spPr>
      </p:pic>
      <p:sp>
        <p:nvSpPr>
          <p:cNvPr id="10" name="Rectangle 9">
            <a:extLst>
              <a:ext uri="{FF2B5EF4-FFF2-40B4-BE49-F238E27FC236}">
                <a16:creationId xmlns:a16="http://schemas.microsoft.com/office/drawing/2014/main" id="{729EA5DF-EAC6-4A56-9225-2181761F91DE}"/>
              </a:ext>
            </a:extLst>
          </p:cNvPr>
          <p:cNvSpPr/>
          <p:nvPr/>
        </p:nvSpPr>
        <p:spPr>
          <a:xfrm>
            <a:off x="2690192" y="1033670"/>
            <a:ext cx="967408" cy="27829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b="1" dirty="0">
                <a:solidFill>
                  <a:schemeClr val="tx1">
                    <a:lumMod val="75000"/>
                    <a:lumOff val="25000"/>
                  </a:schemeClr>
                </a:solidFill>
              </a:rPr>
              <a:t>Attribute</a:t>
            </a:r>
          </a:p>
        </p:txBody>
      </p:sp>
    </p:spTree>
    <p:extLst>
      <p:ext uri="{BB962C8B-B14F-4D97-AF65-F5344CB8AC3E}">
        <p14:creationId xmlns:p14="http://schemas.microsoft.com/office/powerpoint/2010/main" val="3182429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D1A0-77E9-4506-BAA5-3806A106510B}"/>
              </a:ext>
            </a:extLst>
          </p:cNvPr>
          <p:cNvSpPr>
            <a:spLocks noGrp="1"/>
          </p:cNvSpPr>
          <p:nvPr>
            <p:ph type="title"/>
          </p:nvPr>
        </p:nvSpPr>
        <p:spPr/>
        <p:txBody>
          <a:bodyPr/>
          <a:lstStyle/>
          <a:p>
            <a:r>
              <a:rPr lang="en-US" dirty="0"/>
              <a:t>Data Preprocessing and steps Involved</a:t>
            </a:r>
          </a:p>
        </p:txBody>
      </p:sp>
      <p:sp>
        <p:nvSpPr>
          <p:cNvPr id="3" name="Content Placeholder 2">
            <a:extLst>
              <a:ext uri="{FF2B5EF4-FFF2-40B4-BE49-F238E27FC236}">
                <a16:creationId xmlns:a16="http://schemas.microsoft.com/office/drawing/2014/main" id="{43DE379B-6D77-43F6-BA61-7F95A03BD0E9}"/>
              </a:ext>
            </a:extLst>
          </p:cNvPr>
          <p:cNvSpPr>
            <a:spLocks noGrp="1"/>
          </p:cNvSpPr>
          <p:nvPr>
            <p:ph idx="1"/>
          </p:nvPr>
        </p:nvSpPr>
        <p:spPr/>
        <p:txBody>
          <a:bodyPr/>
          <a:lstStyle/>
          <a:p>
            <a:r>
              <a:rPr lang="en-US" dirty="0"/>
              <a:t>Cleaning of data for garbage values.</a:t>
            </a:r>
          </a:p>
          <a:p>
            <a:r>
              <a:rPr lang="en-US" dirty="0"/>
              <a:t>Using techniques like mean and mode to fill the missing values.</a:t>
            </a:r>
          </a:p>
          <a:p>
            <a:r>
              <a:rPr lang="en-US" dirty="0"/>
              <a:t>Filled the missing values of numeric dataset with the mean of the column.</a:t>
            </a:r>
          </a:p>
          <a:p>
            <a:r>
              <a:rPr lang="en-US" dirty="0"/>
              <a:t>Filled the missing values of string dataset with the mode of the column.</a:t>
            </a:r>
          </a:p>
          <a:p>
            <a:r>
              <a:rPr lang="en-US" dirty="0"/>
              <a:t>Further cleaning of data frame if any more NAN values are left.</a:t>
            </a:r>
          </a:p>
          <a:p>
            <a:pPr marL="0" indent="0">
              <a:buNone/>
            </a:pPr>
            <a:endParaRPr lang="en-US" dirty="0"/>
          </a:p>
        </p:txBody>
      </p:sp>
    </p:spTree>
    <p:extLst>
      <p:ext uri="{BB962C8B-B14F-4D97-AF65-F5344CB8AC3E}">
        <p14:creationId xmlns:p14="http://schemas.microsoft.com/office/powerpoint/2010/main" val="3236822646"/>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A331-3CED-4FA5-8686-B751B2FE3233}"/>
              </a:ext>
            </a:extLst>
          </p:cNvPr>
          <p:cNvSpPr>
            <a:spLocks noGrp="1"/>
          </p:cNvSpPr>
          <p:nvPr>
            <p:ph type="title"/>
          </p:nvPr>
        </p:nvSpPr>
        <p:spPr/>
        <p:txBody>
          <a:bodyPr/>
          <a:lstStyle/>
          <a:p>
            <a:pPr algn="ctr"/>
            <a:r>
              <a:rPr lang="en-IN" b="0" i="0" dirty="0">
                <a:solidFill>
                  <a:srgbClr val="212529"/>
                </a:solidFill>
                <a:effectLst/>
                <a:latin typeface="-apple-system"/>
              </a:rPr>
              <a:t>Predictive Accuracy of Attributes From Lowest </a:t>
            </a:r>
            <a:r>
              <a:rPr lang="en-IN" dirty="0">
                <a:solidFill>
                  <a:srgbClr val="212529"/>
                </a:solidFill>
                <a:latin typeface="-apple-system"/>
              </a:rPr>
              <a:t>t</a:t>
            </a:r>
            <a:r>
              <a:rPr lang="en-IN" b="0" i="0" dirty="0">
                <a:solidFill>
                  <a:srgbClr val="212529"/>
                </a:solidFill>
                <a:effectLst/>
                <a:latin typeface="-apple-system"/>
              </a:rPr>
              <a:t>o Highest</a:t>
            </a:r>
            <a:endParaRPr lang="en-US" b="1" dirty="0"/>
          </a:p>
        </p:txBody>
      </p:sp>
      <p:pic>
        <p:nvPicPr>
          <p:cNvPr id="5" name="Content Placeholder 4">
            <a:extLst>
              <a:ext uri="{FF2B5EF4-FFF2-40B4-BE49-F238E27FC236}">
                <a16:creationId xmlns:a16="http://schemas.microsoft.com/office/drawing/2014/main" id="{C748A0C8-2CAD-4078-AE64-3173C1B846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7389" y="2126222"/>
            <a:ext cx="6123598" cy="3777622"/>
          </a:xfrm>
        </p:spPr>
      </p:pic>
      <p:sp>
        <p:nvSpPr>
          <p:cNvPr id="3" name="Content Placeholder 2">
            <a:extLst>
              <a:ext uri="{FF2B5EF4-FFF2-40B4-BE49-F238E27FC236}">
                <a16:creationId xmlns:a16="http://schemas.microsoft.com/office/drawing/2014/main" id="{03547DD9-2A5C-4DE2-9739-915243276CE5}"/>
              </a:ext>
            </a:extLst>
          </p:cNvPr>
          <p:cNvSpPr>
            <a:spLocks noGrp="1"/>
          </p:cNvSpPr>
          <p:nvPr>
            <p:ph sz="half" idx="2"/>
          </p:nvPr>
        </p:nvSpPr>
        <p:spPr>
          <a:xfrm>
            <a:off x="6997148" y="2126222"/>
            <a:ext cx="4507463" cy="3777622"/>
          </a:xfrm>
        </p:spPr>
        <p:txBody>
          <a:bodyPr/>
          <a:lstStyle/>
          <a:p>
            <a:r>
              <a:rPr lang="en-IN" dirty="0"/>
              <a:t>Attributes with highest predictability include-</a:t>
            </a:r>
          </a:p>
          <a:p>
            <a:pPr lvl="1"/>
            <a:r>
              <a:rPr lang="en-IN" dirty="0"/>
              <a:t>Specific Gravity</a:t>
            </a:r>
          </a:p>
          <a:p>
            <a:pPr lvl="1"/>
            <a:r>
              <a:rPr lang="en-IN" dirty="0"/>
              <a:t>Hypertension</a:t>
            </a:r>
          </a:p>
          <a:p>
            <a:pPr lvl="1"/>
            <a:r>
              <a:rPr lang="en-IN" dirty="0"/>
              <a:t>Haemodialysis</a:t>
            </a:r>
          </a:p>
          <a:p>
            <a:pPr lvl="1"/>
            <a:r>
              <a:rPr lang="en-IN" dirty="0"/>
              <a:t>Packed cell Value</a:t>
            </a:r>
          </a:p>
          <a:p>
            <a:pPr lvl="1"/>
            <a:r>
              <a:rPr lang="en-IN" dirty="0"/>
              <a:t>Albumin</a:t>
            </a:r>
          </a:p>
          <a:p>
            <a:pPr lvl="1"/>
            <a:r>
              <a:rPr lang="en-IN" dirty="0"/>
              <a:t>Diabetes Meletus</a:t>
            </a:r>
          </a:p>
        </p:txBody>
      </p:sp>
    </p:spTree>
    <p:extLst>
      <p:ext uri="{BB962C8B-B14F-4D97-AF65-F5344CB8AC3E}">
        <p14:creationId xmlns:p14="http://schemas.microsoft.com/office/powerpoint/2010/main" val="90377706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E20F-1339-4B93-8C47-98E393B0E987}"/>
              </a:ext>
            </a:extLst>
          </p:cNvPr>
          <p:cNvSpPr>
            <a:spLocks noGrp="1"/>
          </p:cNvSpPr>
          <p:nvPr>
            <p:ph type="title"/>
          </p:nvPr>
        </p:nvSpPr>
        <p:spPr>
          <a:xfrm>
            <a:off x="2160105" y="624110"/>
            <a:ext cx="9344508" cy="1280890"/>
          </a:xfrm>
        </p:spPr>
        <p:txBody>
          <a:bodyPr>
            <a:normAutofit/>
          </a:bodyPr>
          <a:lstStyle/>
          <a:p>
            <a:r>
              <a:rPr lang="en-US" sz="3200" dirty="0"/>
              <a:t>Graphical Depiction of Attributes Selected</a:t>
            </a:r>
          </a:p>
        </p:txBody>
      </p:sp>
      <p:pic>
        <p:nvPicPr>
          <p:cNvPr id="5" name="Content Placeholder 4">
            <a:extLst>
              <a:ext uri="{FF2B5EF4-FFF2-40B4-BE49-F238E27FC236}">
                <a16:creationId xmlns:a16="http://schemas.microsoft.com/office/drawing/2014/main" id="{47CC4D91-8B1B-420F-B1BD-94014E2B0D39}"/>
              </a:ext>
            </a:extLst>
          </p:cNvPr>
          <p:cNvPicPr>
            <a:picLocks noGrp="1" noChangeAspect="1"/>
          </p:cNvPicPr>
          <p:nvPr>
            <p:ph idx="1"/>
          </p:nvPr>
        </p:nvPicPr>
        <p:blipFill>
          <a:blip r:embed="rId2"/>
          <a:stretch>
            <a:fillRect/>
          </a:stretch>
        </p:blipFill>
        <p:spPr>
          <a:xfrm>
            <a:off x="979487" y="1416394"/>
            <a:ext cx="3600450" cy="2562225"/>
          </a:xfrm>
        </p:spPr>
      </p:pic>
      <p:pic>
        <p:nvPicPr>
          <p:cNvPr id="7" name="Picture 6">
            <a:extLst>
              <a:ext uri="{FF2B5EF4-FFF2-40B4-BE49-F238E27FC236}">
                <a16:creationId xmlns:a16="http://schemas.microsoft.com/office/drawing/2014/main" id="{C920039D-1EC8-48F9-BCF8-E749F04C57F5}"/>
              </a:ext>
            </a:extLst>
          </p:cNvPr>
          <p:cNvPicPr>
            <a:picLocks noChangeAspect="1"/>
          </p:cNvPicPr>
          <p:nvPr/>
        </p:nvPicPr>
        <p:blipFill>
          <a:blip r:embed="rId3"/>
          <a:stretch>
            <a:fillRect/>
          </a:stretch>
        </p:blipFill>
        <p:spPr>
          <a:xfrm>
            <a:off x="4579937" y="1416394"/>
            <a:ext cx="3743249" cy="2562224"/>
          </a:xfrm>
          <a:prstGeom prst="rect">
            <a:avLst/>
          </a:prstGeom>
        </p:spPr>
      </p:pic>
      <p:pic>
        <p:nvPicPr>
          <p:cNvPr id="9" name="Picture 8">
            <a:extLst>
              <a:ext uri="{FF2B5EF4-FFF2-40B4-BE49-F238E27FC236}">
                <a16:creationId xmlns:a16="http://schemas.microsoft.com/office/drawing/2014/main" id="{E571EA83-7AE3-4B88-9515-C303F5306A22}"/>
              </a:ext>
            </a:extLst>
          </p:cNvPr>
          <p:cNvPicPr>
            <a:picLocks noChangeAspect="1"/>
          </p:cNvPicPr>
          <p:nvPr/>
        </p:nvPicPr>
        <p:blipFill>
          <a:blip r:embed="rId4"/>
          <a:stretch>
            <a:fillRect/>
          </a:stretch>
        </p:blipFill>
        <p:spPr>
          <a:xfrm>
            <a:off x="8418436" y="1416395"/>
            <a:ext cx="3505200" cy="2562224"/>
          </a:xfrm>
          <a:prstGeom prst="rect">
            <a:avLst/>
          </a:prstGeom>
        </p:spPr>
      </p:pic>
      <p:pic>
        <p:nvPicPr>
          <p:cNvPr id="11" name="Picture 10">
            <a:extLst>
              <a:ext uri="{FF2B5EF4-FFF2-40B4-BE49-F238E27FC236}">
                <a16:creationId xmlns:a16="http://schemas.microsoft.com/office/drawing/2014/main" id="{42F4208A-DAC3-4A09-BEBC-11F86D4B99A3}"/>
              </a:ext>
            </a:extLst>
          </p:cNvPr>
          <p:cNvPicPr>
            <a:picLocks noChangeAspect="1"/>
          </p:cNvPicPr>
          <p:nvPr/>
        </p:nvPicPr>
        <p:blipFill>
          <a:blip r:embed="rId5"/>
          <a:stretch>
            <a:fillRect/>
          </a:stretch>
        </p:blipFill>
        <p:spPr>
          <a:xfrm>
            <a:off x="979487" y="4200939"/>
            <a:ext cx="3603321" cy="2459867"/>
          </a:xfrm>
          <a:prstGeom prst="rect">
            <a:avLst/>
          </a:prstGeom>
        </p:spPr>
      </p:pic>
      <p:pic>
        <p:nvPicPr>
          <p:cNvPr id="13" name="Picture 12">
            <a:extLst>
              <a:ext uri="{FF2B5EF4-FFF2-40B4-BE49-F238E27FC236}">
                <a16:creationId xmlns:a16="http://schemas.microsoft.com/office/drawing/2014/main" id="{BCC99993-BA6B-4198-8EDC-4805F6803941}"/>
              </a:ext>
            </a:extLst>
          </p:cNvPr>
          <p:cNvPicPr>
            <a:picLocks noChangeAspect="1"/>
          </p:cNvPicPr>
          <p:nvPr/>
        </p:nvPicPr>
        <p:blipFill>
          <a:blip r:embed="rId6"/>
          <a:stretch>
            <a:fillRect/>
          </a:stretch>
        </p:blipFill>
        <p:spPr>
          <a:xfrm>
            <a:off x="4656098" y="4200939"/>
            <a:ext cx="3590925" cy="2438400"/>
          </a:xfrm>
          <a:prstGeom prst="rect">
            <a:avLst/>
          </a:prstGeom>
        </p:spPr>
      </p:pic>
      <p:pic>
        <p:nvPicPr>
          <p:cNvPr id="15" name="Picture 14">
            <a:extLst>
              <a:ext uri="{FF2B5EF4-FFF2-40B4-BE49-F238E27FC236}">
                <a16:creationId xmlns:a16="http://schemas.microsoft.com/office/drawing/2014/main" id="{596D3E21-D829-4067-A392-EA1B35EE80A7}"/>
              </a:ext>
            </a:extLst>
          </p:cNvPr>
          <p:cNvPicPr>
            <a:picLocks noChangeAspect="1"/>
          </p:cNvPicPr>
          <p:nvPr/>
        </p:nvPicPr>
        <p:blipFill>
          <a:blip r:embed="rId7"/>
          <a:stretch>
            <a:fillRect/>
          </a:stretch>
        </p:blipFill>
        <p:spPr>
          <a:xfrm>
            <a:off x="8342236" y="4212880"/>
            <a:ext cx="3657600" cy="2447926"/>
          </a:xfrm>
          <a:prstGeom prst="rect">
            <a:avLst/>
          </a:prstGeom>
        </p:spPr>
      </p:pic>
    </p:spTree>
    <p:extLst>
      <p:ext uri="{BB962C8B-B14F-4D97-AF65-F5344CB8AC3E}">
        <p14:creationId xmlns:p14="http://schemas.microsoft.com/office/powerpoint/2010/main" val="2819826933"/>
      </p:ext>
    </p:extLst>
  </p:cSld>
  <p:clrMapOvr>
    <a:masterClrMapping/>
  </p:clrMapOvr>
  <p:transition spd="slow">
    <p:push dir="d"/>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1792</TotalTime>
  <Words>1280</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Cambria</vt:lpstr>
      <vt:lpstr>Century Gothic</vt:lpstr>
      <vt:lpstr>charter</vt:lpstr>
      <vt:lpstr>Lora</vt:lpstr>
      <vt:lpstr>sohne</vt:lpstr>
      <vt:lpstr>verdana</vt:lpstr>
      <vt:lpstr>Wingdings 3</vt:lpstr>
      <vt:lpstr>Wisp</vt:lpstr>
      <vt:lpstr>“Analysis and Prediction of Chronic Kidney Disease using Machine Learning Classification approaches”  Mentor-Ms. Meena Siwach</vt:lpstr>
      <vt:lpstr>Objective</vt:lpstr>
      <vt:lpstr>Abstract</vt:lpstr>
      <vt:lpstr>WORK PLAN</vt:lpstr>
      <vt:lpstr>Tests Required to check Kidney Disease</vt:lpstr>
      <vt:lpstr>DATASET</vt:lpstr>
      <vt:lpstr>Data Preprocessing and steps Involved</vt:lpstr>
      <vt:lpstr>Predictive Accuracy of Attributes From Lowest to Highest</vt:lpstr>
      <vt:lpstr>Graphical Depiction of Attributes Selected</vt:lpstr>
      <vt:lpstr>Libraries Identified</vt:lpstr>
      <vt:lpstr>Algorithms Identified</vt:lpstr>
      <vt:lpstr>K-Nearest Neighbours </vt:lpstr>
      <vt:lpstr>How KNN Works</vt:lpstr>
      <vt:lpstr>Decision Tree Classification</vt:lpstr>
      <vt:lpstr>Decision Tree Example</vt:lpstr>
      <vt:lpstr>Random Forest Classification</vt:lpstr>
      <vt:lpstr>Random Forest Example</vt:lpstr>
      <vt:lpstr>Ada Boost Classifier</vt:lpstr>
      <vt:lpstr>Boosting Process</vt:lpstr>
      <vt:lpstr>Gaussian NB Classifier</vt:lpstr>
      <vt:lpstr>How Gaussian NB works ?</vt:lpstr>
      <vt:lpstr>Performance Metrics used For Comparison Of Results</vt:lpstr>
      <vt:lpstr>Accuracy Comparison</vt:lpstr>
      <vt:lpstr>Precision Comparison</vt:lpstr>
      <vt:lpstr>F1 Score Comparison</vt:lpstr>
      <vt:lpstr>Log Loss Comparison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machine learning</dc:title>
  <dc:creator>KEVIN SINGH BAGGA</dc:creator>
  <cp:lastModifiedBy>KEVIN SINGH BAGGA</cp:lastModifiedBy>
  <cp:revision>92</cp:revision>
  <dcterms:created xsi:type="dcterms:W3CDTF">2020-09-08T15:24:01Z</dcterms:created>
  <dcterms:modified xsi:type="dcterms:W3CDTF">2021-06-21T08:15:37Z</dcterms:modified>
</cp:coreProperties>
</file>