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sldIdLst>
    <p:sldId id="282" r:id="rId5"/>
    <p:sldId id="257" r:id="rId6"/>
    <p:sldId id="273" r:id="rId7"/>
    <p:sldId id="297" r:id="rId8"/>
    <p:sldId id="289" r:id="rId9"/>
    <p:sldId id="287" r:id="rId10"/>
    <p:sldId id="298" r:id="rId11"/>
    <p:sldId id="300" r:id="rId12"/>
    <p:sldId id="299" r:id="rId13"/>
    <p:sldId id="295" r:id="rId14"/>
    <p:sldId id="275" r:id="rId15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17" userDrawn="1">
          <p15:clr>
            <a:srgbClr val="A4A3A4"/>
          </p15:clr>
        </p15:guide>
        <p15:guide id="2" pos="6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134"/>
    <a:srgbClr val="42E28A"/>
    <a:srgbClr val="054B28"/>
    <a:srgbClr val="148246"/>
    <a:srgbClr val="149B55"/>
    <a:srgbClr val="1ACC6F"/>
    <a:srgbClr val="199B55"/>
    <a:srgbClr val="158949"/>
    <a:srgbClr val="158C4C"/>
    <a:srgbClr val="C3282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1548" y="78"/>
      </p:cViewPr>
      <p:guideLst>
        <p:guide orient="horz" pos="1117"/>
        <p:guide pos="6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2028CC1-B90E-47D8-99C5-6BAA1811C342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9D351C-CD6A-4EE7-B691-C83BC0E42DF7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64438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1286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66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93648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907373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10047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370328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56557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74241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1159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511142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144486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B4B977-AD5C-4F3D-992F-860711DBDA8C}" type="datetimeFigureOut">
              <a:rPr lang="pt-BR" smtClean="0"/>
              <a:t>16/10/2025</a:t>
            </a:fld>
            <a:endParaRPr lang="pt-BR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AA0E47-E0C0-45CC-B12C-3507664E132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0902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KevinStrey/Trabalho2-65DSD-Threads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Imagem 20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7006" y="5708679"/>
            <a:ext cx="2195698" cy="748866"/>
          </a:xfrm>
          <a:prstGeom prst="rect">
            <a:avLst/>
          </a:prstGeom>
        </p:spPr>
      </p:pic>
      <p:sp>
        <p:nvSpPr>
          <p:cNvPr id="7" name="CaixaDeTexto 6"/>
          <p:cNvSpPr txBox="1"/>
          <p:nvPr/>
        </p:nvSpPr>
        <p:spPr>
          <a:xfrm>
            <a:off x="4788024" y="4005064"/>
            <a:ext cx="406148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 Grünfeld </a:t>
            </a:r>
            <a:r>
              <a:rPr lang="pt-BR" dirty="0" err="1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Strey</a:t>
            </a:r>
            <a:b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 Gaertner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ESO – Desenvolvimento de   Sistemas Paralelos e Distribuídos 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Professor Fernando dos Santos</a:t>
            </a:r>
          </a:p>
          <a:p>
            <a:pPr algn="r"/>
            <a:r>
              <a:rPr lang="pt-BR" sz="16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16/10/2025</a:t>
            </a:r>
          </a:p>
        </p:txBody>
      </p:sp>
      <p:sp>
        <p:nvSpPr>
          <p:cNvPr id="24" name="CaixaDeTexto 23"/>
          <p:cNvSpPr txBox="1"/>
          <p:nvPr/>
        </p:nvSpPr>
        <p:spPr>
          <a:xfrm>
            <a:off x="4248452" y="1618060"/>
            <a:ext cx="460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Simulador de Tráfego em Malha Viária</a:t>
            </a:r>
          </a:p>
        </p:txBody>
      </p:sp>
      <p:pic>
        <p:nvPicPr>
          <p:cNvPr id="2" name="Imagem 1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210"/>
          <a:stretch/>
        </p:blipFill>
        <p:spPr>
          <a:xfrm flipH="1">
            <a:off x="3779912" y="0"/>
            <a:ext cx="5904657" cy="906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14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1FA77-355C-6EE3-71D3-EE986465EA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30C99E15-3E02-29B6-46B3-F94BD9AE33C4}"/>
              </a:ext>
            </a:extLst>
          </p:cNvPr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Demonstração Prática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4B071381-D350-C209-5C2D-991DEC72AEB3}"/>
              </a:ext>
            </a:extLst>
          </p:cNvPr>
          <p:cNvSpPr txBox="1"/>
          <p:nvPr/>
        </p:nvSpPr>
        <p:spPr>
          <a:xfrm>
            <a:off x="2267744" y="3238027"/>
            <a:ext cx="590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>
                <a:hlinkClick r:id="rId2"/>
              </a:rPr>
              <a:t>https://github.com/KevinStrey/Trabalho2-65DSD-Threads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94909996-7056-8B34-E993-45241EE4B4F3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2070519-1F1D-D7B7-49D2-F85405623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4" name="Imagem 3">
            <a:extLst>
              <a:ext uri="{FF2B5EF4-FFF2-40B4-BE49-F238E27FC236}">
                <a16:creationId xmlns:a16="http://schemas.microsoft.com/office/drawing/2014/main" id="{4EDAB39D-371F-5316-A143-E67DA69FD6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549" y="2420888"/>
            <a:ext cx="1672379" cy="1672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18449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1" name="CaixaDeTexto 10"/>
          <p:cNvSpPr txBox="1"/>
          <p:nvPr/>
        </p:nvSpPr>
        <p:spPr>
          <a:xfrm>
            <a:off x="4644008" y="836712"/>
            <a:ext cx="619268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0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Obrigado</a:t>
            </a:r>
          </a:p>
        </p:txBody>
      </p:sp>
      <p:sp>
        <p:nvSpPr>
          <p:cNvPr id="12" name="Retângulo 11"/>
          <p:cNvSpPr/>
          <p:nvPr/>
        </p:nvSpPr>
        <p:spPr>
          <a:xfrm>
            <a:off x="4751513" y="1986453"/>
            <a:ext cx="3780927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4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UDESC – Universidade do Estado de Santa Catarina</a:t>
            </a:r>
          </a:p>
          <a:p>
            <a:endParaRPr lang="pt-BR" sz="14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leonardo.gaertner@edu.udesc.br</a:t>
            </a: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kevin.strey@edu.udesc.br</a:t>
            </a:r>
          </a:p>
          <a:p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www.udesc.br</a:t>
            </a:r>
          </a:p>
          <a:p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</a:br>
            <a:r>
              <a:rPr lang="pt-BR" sz="1400" dirty="0"/>
              <a:t>(47) 3357-8484</a:t>
            </a:r>
            <a:br>
              <a:rPr lang="pt-BR" sz="1400" dirty="0"/>
            </a:b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Rua Dr. Getúlio Vargas, 2822 - Bela Vista - Ibirama - SC</a:t>
            </a:r>
            <a:b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pt-BR" sz="1400" dirty="0">
                <a:latin typeface="Verdana" panose="020B0604030504040204" pitchFamily="34" charset="0"/>
                <a:ea typeface="Verdana" panose="020B0604030504040204" pitchFamily="34" charset="0"/>
              </a:rPr>
              <a:t>CEP: 89.140-000</a:t>
            </a:r>
          </a:p>
        </p:txBody>
      </p:sp>
      <p:pic>
        <p:nvPicPr>
          <p:cNvPr id="13" name="Imagem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653"/>
          <a:stretch/>
        </p:blipFill>
        <p:spPr>
          <a:xfrm flipV="1">
            <a:off x="-396552" y="188640"/>
            <a:ext cx="4449092" cy="669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2179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aixaDeTexto 7"/>
          <p:cNvSpPr txBox="1"/>
          <p:nvPr/>
        </p:nvSpPr>
        <p:spPr>
          <a:xfrm>
            <a:off x="971600" y="1700808"/>
            <a:ext cx="568863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Proposta: </a:t>
            </a:r>
            <a:r>
              <a:rPr lang="pt-BR" dirty="0"/>
              <a:t>Desenvolvemos um simulador de tráfego que gerencia múltiplos veículos (threads) se movendo concorrentemente em uma malha viária.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Objetivo Principal: </a:t>
            </a:r>
            <a:r>
              <a:rPr lang="pt-BR" dirty="0"/>
              <a:t>Aplicar conceitos de programação concorrente para gerenciar o acesso a recursos compartilhados (as posições na malha, especialmente cruzamentos), utilizando diferentes mecanismos de exclusão mútua para evitar colisões e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Tecnologias: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Linguagem: Java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Recursos de Concorrência: Threads, Semáforos e Monitores.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Interface Gráfica: Swing.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9" name="CaixaDeTexto 8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Introdução e Objetivo? </a:t>
            </a:r>
          </a:p>
        </p:txBody>
      </p:sp>
      <p:sp>
        <p:nvSpPr>
          <p:cNvPr id="11" name="Retângulo 10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94089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/>
          <p:cNvSpPr txBox="1"/>
          <p:nvPr/>
        </p:nvSpPr>
        <p:spPr>
          <a:xfrm>
            <a:off x="393549" y="33352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Diagrama de Classes</a:t>
            </a:r>
          </a:p>
        </p:txBody>
      </p:sp>
      <p:sp>
        <p:nvSpPr>
          <p:cNvPr id="20" name="Retângulo 19"/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3" name="Gráfico 2">
            <a:extLst>
              <a:ext uri="{FF2B5EF4-FFF2-40B4-BE49-F238E27FC236}">
                <a16:creationId xmlns:a16="http://schemas.microsoft.com/office/drawing/2014/main" id="{8CFE6D3D-BC1C-B1B4-9B68-2952D3D7EC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0" y="980728"/>
            <a:ext cx="9144000" cy="5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502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98097-4D46-9624-185B-7781363B3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437FD08-255C-6D05-A0F3-DF26220D34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A544564-CB97-A428-7B65-61A548982BF2}"/>
              </a:ext>
            </a:extLst>
          </p:cNvPr>
          <p:cNvSpPr txBox="1"/>
          <p:nvPr/>
        </p:nvSpPr>
        <p:spPr>
          <a:xfrm>
            <a:off x="393548" y="333523"/>
            <a:ext cx="84269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O Padrão de Projeto: Strategy</a:t>
            </a:r>
          </a:p>
          <a:p>
            <a:endParaRPr lang="pt-BR" sz="3600" b="1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F6EC8A9-6EA9-5FDA-8D64-3AFB4A93F92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61F56C9C-EAC9-1492-3FF5-C9515D7FE8F3}"/>
              </a:ext>
            </a:extLst>
          </p:cNvPr>
          <p:cNvSpPr txBox="1"/>
          <p:nvPr/>
        </p:nvSpPr>
        <p:spPr>
          <a:xfrm>
            <a:off x="393548" y="1623860"/>
            <a:ext cx="842692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O enunciado exige que o sistema suporte dois mecanismos diferentes de exclusão mútua: Semáforos e Monitores.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Utilizamos o padrão de projeto </a:t>
            </a:r>
            <a:r>
              <a:rPr lang="pt-BR" b="1" dirty="0"/>
              <a:t>Strategy</a:t>
            </a:r>
            <a:r>
              <a:rPr lang="pt-BR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Criamos a interface </a:t>
            </a:r>
            <a:r>
              <a:rPr lang="pt-BR" b="1" dirty="0"/>
              <a:t>GerenciadorSincronizacao</a:t>
            </a:r>
            <a:r>
              <a:rPr lang="pt-BR" dirty="0"/>
              <a:t>, que define um contrato com os métodos que </a:t>
            </a:r>
            <a:r>
              <a:rPr lang="pt-BR" b="1" dirty="0"/>
              <a:t>toda estratégia de sincronização deve ter </a:t>
            </a:r>
            <a:r>
              <a:rPr lang="pt-BR" dirty="0"/>
              <a:t>(tentarAdquirir, liberar, etc.).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Implementamos duas classes concretas que seguem esse contrato: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GerenciadorSemaforo: </a:t>
            </a:r>
            <a:r>
              <a:rPr lang="pt-BR" dirty="0"/>
              <a:t>Utiliza a classe Semaphore do Java para controlar o acesso.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GerenciadorMonitor: </a:t>
            </a:r>
            <a:r>
              <a:rPr lang="pt-BR" dirty="0"/>
              <a:t>Usa blocos synchronized para garantir a exclusão mútua.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O SimuladorController decide qual estratégia instanciar com base na seleção do usuário na interface, tornando o sistema flexível e desacoplado.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42901665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2C616-9813-FBEB-EB6F-99DF3294F7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105714D8-66A2-FB52-5B9C-681CC85AF22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1AC008C7-8BD1-CB71-79BB-F8D24F121F61}"/>
              </a:ext>
            </a:extLst>
          </p:cNvPr>
          <p:cNvSpPr txBox="1"/>
          <p:nvPr/>
        </p:nvSpPr>
        <p:spPr>
          <a:xfrm>
            <a:off x="393549" y="333523"/>
            <a:ext cx="61926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Funcionamento do Veículo (Thread)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15665743-ADC4-4C44-0385-A7D89B8CE27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D0D4880-75CF-47B6-5B95-03E7571AD384}"/>
              </a:ext>
            </a:extLst>
          </p:cNvPr>
          <p:cNvSpPr txBox="1"/>
          <p:nvPr/>
        </p:nvSpPr>
        <p:spPr>
          <a:xfrm>
            <a:off x="611560" y="1900859"/>
            <a:ext cx="741881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Cada Veículo é uma Thread:</a:t>
            </a:r>
            <a:r>
              <a:rPr lang="pt-BR" dirty="0"/>
              <a:t> A classe Veiculo herda de Thread.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Movimentação: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O veículo se move uma posição por vez, respeitando a direção da via.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Antes de mover, ele tenta "adquirir" a próxima posição usando o GerenciadorSincronizacao. Se a posição estiver ocupada, a thread espera.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dirty="0"/>
              <a:t>Após se mover, ele "libera" a posição antiga, permitindo que outros veículos a ocupem.</a:t>
            </a:r>
            <a:br>
              <a:rPr lang="pt-BR" dirty="0"/>
            </a:b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Velocidade:</a:t>
            </a:r>
            <a:r>
              <a:rPr lang="pt-BR" dirty="0"/>
              <a:t> A velocidade é simulada com um </a:t>
            </a:r>
            <a:r>
              <a:rPr lang="pt-BR" dirty="0" err="1"/>
              <a:t>Thread.sleep</a:t>
            </a:r>
            <a:r>
              <a:rPr lang="pt-BR" dirty="0"/>
              <a:t>() com tempo aleatório, fazendo com que cada veículo se mova em um ritmo diferente.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5265116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114DEB-662A-DE76-EF54-6EF8C6378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E2804756-8833-6919-6FF5-1CD4469118A1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094F2D60-825B-68BE-B9A9-93A2BBBA0EBF}"/>
              </a:ext>
            </a:extLst>
          </p:cNvPr>
          <p:cNvSpPr txBox="1"/>
          <p:nvPr/>
        </p:nvSpPr>
        <p:spPr>
          <a:xfrm>
            <a:off x="971600" y="1700808"/>
            <a:ext cx="590465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O Maior Desafio: </a:t>
            </a:r>
            <a:r>
              <a:rPr lang="pt-BR" dirty="0"/>
              <a:t>Garantir que um veículo só atravesse um cruzamento se todo o caminho dentro dele estiver livre, evitando deadlocks.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Nossa Solução: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Planejamento: </a:t>
            </a:r>
            <a:r>
              <a:rPr lang="pt-BR" dirty="0"/>
              <a:t>Antes de entrar no cruzamento, o veículo planeja todo o caminho que fará dentro dele, criando uma lista de Points.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Reserva Atômica: </a:t>
            </a:r>
            <a:r>
              <a:rPr lang="pt-BR" dirty="0"/>
              <a:t>O veículo tenta adquirir o "lock" de todo o caminho de uma só vez através do método tentarAdquirirCaminho.</a:t>
            </a:r>
            <a:endParaRPr lang="pt-BR" b="1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Travessia Segura: </a:t>
            </a:r>
            <a:r>
              <a:rPr lang="pt-BR" dirty="0"/>
              <a:t>Se conseguir reservar o caminho, ele o atravessa. Como todas as posições já estão reservadas, não há risco de colisão ou parada no meio do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D773B816-6E46-AB45-8454-626A466734A1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959FB0FA-5433-FA79-7071-B4038F3944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2254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16811-4324-962B-7F2D-5E60DC1794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90F0B2F0-E1CF-D845-17C9-99015002E54E}"/>
              </a:ext>
            </a:extLst>
          </p:cNvPr>
          <p:cNvSpPr txBox="1"/>
          <p:nvPr/>
        </p:nvSpPr>
        <p:spPr>
          <a:xfrm>
            <a:off x="827584" y="513543"/>
            <a:ext cx="61926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Lógica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de</a:t>
            </a:r>
            <a:r>
              <a:rPr lang="pt-BR" sz="3600" dirty="0"/>
              <a:t> </a:t>
            </a:r>
            <a:r>
              <a:rPr lang="pt-BR" sz="3600" b="1" dirty="0">
                <a:latin typeface="Verdana" panose="020B0604030504040204" pitchFamily="34" charset="0"/>
                <a:ea typeface="Verdana" panose="020B0604030504040204" pitchFamily="34" charset="0"/>
              </a:rPr>
              <a:t>Cruzamento</a:t>
            </a:r>
          </a:p>
        </p:txBody>
      </p:sp>
      <p:sp>
        <p:nvSpPr>
          <p:cNvPr id="19" name="CaixaDeTexto 18">
            <a:extLst>
              <a:ext uri="{FF2B5EF4-FFF2-40B4-BE49-F238E27FC236}">
                <a16:creationId xmlns:a16="http://schemas.microsoft.com/office/drawing/2014/main" id="{711817A0-2EAF-6B66-E431-2904D2A02152}"/>
              </a:ext>
            </a:extLst>
          </p:cNvPr>
          <p:cNvSpPr txBox="1"/>
          <p:nvPr/>
        </p:nvSpPr>
        <p:spPr>
          <a:xfrm>
            <a:off x="971600" y="1700808"/>
            <a:ext cx="590465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Liberação:</a:t>
            </a:r>
            <a:r>
              <a:rPr lang="pt-BR" dirty="0"/>
              <a:t> Ao sair do cruzamento, ele libera as posições uma a uma, ou o caminho todo, dependendo da implementação.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Falha na Reserva:</a:t>
            </a:r>
            <a:r>
              <a:rPr lang="pt-BR" dirty="0"/>
              <a:t> Se a tentativa de adquirir o caminho falhar, o veículo simplesmente espera e tenta novamente no próximo ciclo, sem entrar no cruzamento.</a:t>
            </a:r>
            <a:endParaRPr lang="pt-BR" b="1" dirty="0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D689852-8748-AECC-E7B1-13B4D6B5FCFA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6C2135F-01CE-A983-141D-E1CD63D5DB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68511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7E79A7-8498-4C08-7492-EB229A9923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13F0E4CF-237D-6ABD-2286-5C632FFAA5D3}"/>
              </a:ext>
            </a:extLst>
          </p:cNvPr>
          <p:cNvSpPr/>
          <p:nvPr/>
        </p:nvSpPr>
        <p:spPr>
          <a:xfrm>
            <a:off x="0" y="6021288"/>
            <a:ext cx="9144000" cy="84953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B37BDFD-EF36-BFCA-2C0C-DF6753745311}"/>
              </a:ext>
            </a:extLst>
          </p:cNvPr>
          <p:cNvSpPr txBox="1"/>
          <p:nvPr/>
        </p:nvSpPr>
        <p:spPr>
          <a:xfrm>
            <a:off x="2627784" y="6184443"/>
            <a:ext cx="62646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1400" dirty="0"/>
              <a:t>O método handleClient gerencia a comunicação com o cliente</a:t>
            </a:r>
            <a:endParaRPr lang="pt-BR" sz="14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882280F9-64BB-419A-B57E-DAC86867CD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84463E54-6DA2-FD77-9C6C-A631C7E0951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43E76786-C6B8-F4C0-8D5D-BD23239E5A81}"/>
              </a:ext>
            </a:extLst>
          </p:cNvPr>
          <p:cNvSpPr txBox="1"/>
          <p:nvPr/>
        </p:nvSpPr>
        <p:spPr>
          <a:xfrm>
            <a:off x="393548" y="333523"/>
            <a:ext cx="80668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b="1" dirty="0"/>
              <a:t>Dificuldades Encontradas e Soluções</a:t>
            </a:r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C0624CF-75C2-D744-2911-62021E968382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ADA6459E-CC66-1991-8F4D-952D14FF37BB}"/>
              </a:ext>
            </a:extLst>
          </p:cNvPr>
          <p:cNvSpPr txBox="1"/>
          <p:nvPr/>
        </p:nvSpPr>
        <p:spPr>
          <a:xfrm>
            <a:off x="971600" y="1700808"/>
            <a:ext cx="59046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Deadlock nos Cruzamentos: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Problema: </a:t>
            </a:r>
            <a:r>
              <a:rPr lang="pt-BR" dirty="0"/>
              <a:t>Inicialmente, os veículos tentavam adquirir uma posição de cada vez dentro do cruzamento. Isso levava a deadlocks, onde dois veículos adquiriam a primeira parte do caminho um do outro e esperavam indefinidamente.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pt-BR" b="1" dirty="0"/>
              <a:t>Solução:</a:t>
            </a:r>
            <a:r>
              <a:rPr lang="pt-BR" dirty="0"/>
              <a:t> A implementação da reserva atômica do caminho (tentarAdquirirCaminho) resolveu isso. Ou o veículo consegue reservar tudo, ou não reserva nada, eliminando a espera circular.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47040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3B1B-708C-844C-0EF9-0556FDA7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aixaDeTexto 16">
            <a:extLst>
              <a:ext uri="{FF2B5EF4-FFF2-40B4-BE49-F238E27FC236}">
                <a16:creationId xmlns:a16="http://schemas.microsoft.com/office/drawing/2014/main" id="{CA687AD8-7689-BA21-46EF-EEA0949004B3}"/>
              </a:ext>
            </a:extLst>
          </p:cNvPr>
          <p:cNvSpPr txBox="1"/>
          <p:nvPr/>
        </p:nvSpPr>
        <p:spPr>
          <a:xfrm>
            <a:off x="1007604" y="2459504"/>
            <a:ext cx="71287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6000" b="1" dirty="0">
                <a:latin typeface="Verdana" panose="020B0604030504040204" pitchFamily="34" charset="0"/>
                <a:ea typeface="Verdana" panose="020B0604030504040204" pitchFamily="34" charset="0"/>
              </a:rPr>
              <a:t>Demonstração ao Vivo</a:t>
            </a:r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C170E980-50D9-0904-6E6A-6A029B1AF0FB}"/>
              </a:ext>
            </a:extLst>
          </p:cNvPr>
          <p:cNvSpPr/>
          <p:nvPr/>
        </p:nvSpPr>
        <p:spPr>
          <a:xfrm flipV="1">
            <a:off x="-36512" y="476670"/>
            <a:ext cx="323528" cy="360039"/>
          </a:xfrm>
          <a:prstGeom prst="rect">
            <a:avLst/>
          </a:prstGeom>
          <a:solidFill>
            <a:srgbClr val="149B5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53E8D92-67D6-459C-F13B-4D643A091B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015" y="6381328"/>
            <a:ext cx="1672379" cy="291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813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EBECF9B0ABA5044AE17B1D320DD2A6F" ma:contentTypeVersion="12" ma:contentTypeDescription="Create a new document." ma:contentTypeScope="" ma:versionID="f185e081e10ec115c2640ace612104b9">
  <xsd:schema xmlns:xsd="http://www.w3.org/2001/XMLSchema" xmlns:xs="http://www.w3.org/2001/XMLSchema" xmlns:p="http://schemas.microsoft.com/office/2006/metadata/properties" xmlns:ns3="613f77af-de62-4afe-982b-138aea4fef3c" targetNamespace="http://schemas.microsoft.com/office/2006/metadata/properties" ma:root="true" ma:fieldsID="0a63cb9c68d38ddcb7679a7bdbafb55b" ns3:_="">
    <xsd:import namespace="613f77af-de62-4afe-982b-138aea4fef3c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13f77af-de62-4afe-982b-138aea4fef3c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dexed="true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613f77af-de62-4afe-982b-138aea4fef3c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F5184F0-A663-45A9-BCC7-22C1C764219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13f77af-de62-4afe-982b-138aea4fef3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1D8F174-05DB-41F6-B191-F9580A6633C3}">
  <ds:schemaRefs>
    <ds:schemaRef ds:uri="http://purl.org/dc/dcmitype/"/>
    <ds:schemaRef ds:uri="http://purl.org/dc/elements/1.1/"/>
    <ds:schemaRef ds:uri="http://schemas.microsoft.com/office/2006/metadata/properties"/>
    <ds:schemaRef ds:uri="http://purl.org/dc/terms/"/>
    <ds:schemaRef ds:uri="http://www.w3.org/XML/1998/namespac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613f77af-de62-4afe-982b-138aea4fef3c"/>
  </ds:schemaRefs>
</ds:datastoreItem>
</file>

<file path=customXml/itemProps3.xml><?xml version="1.0" encoding="utf-8"?>
<ds:datastoreItem xmlns:ds="http://schemas.openxmlformats.org/officeDocument/2006/customXml" ds:itemID="{A247057C-ECE9-462C-87AA-B340D2DFD6C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1834</TotalTime>
  <Words>661</Words>
  <Application>Microsoft Office PowerPoint</Application>
  <PresentationFormat>Apresentação na tela (4:3)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5" baseType="lpstr">
      <vt:lpstr>Arial</vt:lpstr>
      <vt:lpstr>Calibri</vt:lpstr>
      <vt:lpstr>Verdana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Colebrusco Peres</dc:creator>
  <cp:lastModifiedBy>Kevin Grünfeld Strey</cp:lastModifiedBy>
  <cp:revision>139</cp:revision>
  <dcterms:created xsi:type="dcterms:W3CDTF">2016-08-30T17:34:40Z</dcterms:created>
  <dcterms:modified xsi:type="dcterms:W3CDTF">2025-10-16T15:15:26Z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0x0101002EBECF9B0ABA5044AE17B1D320DD2A6F</vt:lpwstr>
  </property>
</Properties>
</file>