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82" r:id="rId5"/>
    <p:sldId id="257" r:id="rId6"/>
    <p:sldId id="273" r:id="rId7"/>
    <p:sldId id="297" r:id="rId8"/>
    <p:sldId id="289" r:id="rId9"/>
    <p:sldId id="287" r:id="rId10"/>
    <p:sldId id="298" r:id="rId11"/>
    <p:sldId id="300" r:id="rId12"/>
    <p:sldId id="299" r:id="rId13"/>
    <p:sldId id="295" r:id="rId14"/>
    <p:sldId id="275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6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134"/>
    <a:srgbClr val="42E28A"/>
    <a:srgbClr val="054B28"/>
    <a:srgbClr val="148246"/>
    <a:srgbClr val="149B55"/>
    <a:srgbClr val="1ACC6F"/>
    <a:srgbClr val="199B55"/>
    <a:srgbClr val="158949"/>
    <a:srgbClr val="158C4C"/>
    <a:srgbClr val="C3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914" y="186"/>
      </p:cViewPr>
      <p:guideLst>
        <p:guide orient="horz" pos="1117"/>
        <p:guide pos="6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28CC1-B90E-47D8-99C5-6BAA1811C342}" type="datetimeFigureOut">
              <a:rPr lang="pt-BR" smtClean="0"/>
              <a:t>14/10/2025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D351C-CD6A-4EE7-B691-C83BC0E42D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6443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14/10/2025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28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14/10/2025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6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14/10/2025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64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14/10/2025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073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14/10/2025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004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14/10/2025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703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14/10/2025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55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14/10/2025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424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14/10/2025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159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14/10/2025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11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14/10/2025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44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4B977-AD5C-4F3D-992F-860711DBDA8C}" type="datetimeFigureOut">
              <a:rPr lang="pt-BR" smtClean="0"/>
              <a:t>14/10/2025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090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KevinStrey/Trabalho2-65DSD-Thread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06" y="5708679"/>
            <a:ext cx="2195698" cy="74886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788024" y="4005064"/>
            <a:ext cx="40614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Kevin Grünfeld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Strey</a:t>
            </a:r>
            <a:b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Leonardo Gaertner</a:t>
            </a:r>
          </a:p>
          <a:p>
            <a:pPr algn="r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ESO – Desenvolvimento de   Sistemas Paralelos e Distribuídos </a:t>
            </a:r>
          </a:p>
          <a:p>
            <a:pPr algn="r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Professor Fernando dos Santos</a:t>
            </a:r>
          </a:p>
          <a:p>
            <a:pPr algn="r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16/10/2025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248452" y="1618060"/>
            <a:ext cx="46010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Simulador de Tráfego em Malha Viária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10"/>
          <a:stretch/>
        </p:blipFill>
        <p:spPr>
          <a:xfrm flipH="1">
            <a:off x="3779912" y="0"/>
            <a:ext cx="5904657" cy="9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14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1FA77-355C-6EE3-71D3-EE986465E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30C99E15-3E02-29B6-46B3-F94BD9AE33C4}"/>
              </a:ext>
            </a:extLst>
          </p:cNvPr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Demonstração Prática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B071381-D350-C209-5C2D-991DEC72AEB3}"/>
              </a:ext>
            </a:extLst>
          </p:cNvPr>
          <p:cNvSpPr txBox="1"/>
          <p:nvPr/>
        </p:nvSpPr>
        <p:spPr>
          <a:xfrm>
            <a:off x="2267744" y="3238027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hlinkClick r:id="rId2"/>
              </a:rPr>
              <a:t>https://github.com/KevinStrey/Trabalho2-65DSD-Threads</a:t>
            </a:r>
            <a:endParaRPr lang="pt-BR" b="1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4909996-7056-8B34-E993-45241EE4B4F3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070519-1F1D-D7B7-49D2-F854056231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EDAB39D-371F-5316-A143-E67DA69FD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49" y="2420888"/>
            <a:ext cx="1672379" cy="167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44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644008" y="836712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Obrigado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751513" y="1986453"/>
            <a:ext cx="3780927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UDESC – Universidade do Estado de Santa Catarina</a:t>
            </a:r>
          </a:p>
          <a:p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leonardo.gaertner@edu.udesc.br</a:t>
            </a: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kevin.strey@edu.udesc.br</a:t>
            </a:r>
          </a:p>
          <a:p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www.udesc.br</a:t>
            </a:r>
          </a:p>
          <a:p>
            <a:b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1400" dirty="0"/>
              <a:t>(47) 3357-8484</a:t>
            </a:r>
            <a:br>
              <a:rPr lang="pt-BR" sz="1400" dirty="0"/>
            </a:b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</a:rPr>
              <a:t>Rua Dr. Getúlio Vargas, 2822 - Bela Vista - Ibirama - SC</a:t>
            </a:r>
            <a:br>
              <a:rPr lang="pt-BR" sz="1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</a:rPr>
              <a:t>CEP: 89.140-000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1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71600" y="1700808"/>
            <a:ext cx="56886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Proposta: </a:t>
            </a:r>
            <a:r>
              <a:rPr lang="pt-BR" dirty="0"/>
              <a:t>Desenvolvemos um simulador de tráfego que gerencia múltiplos veículos (threads) se movendo concorrentemente em uma malha viária.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Objetivo Principal: </a:t>
            </a:r>
            <a:r>
              <a:rPr lang="pt-BR" dirty="0"/>
              <a:t>Aplicar conceitos de programação concorrente para gerenciar o acesso a recursos compartilhados (as posições na malha, especialmente cruzamentos), utilizando diferentes mecanismos de exclusão mútua para evitar colisões e deadlocks.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Tecnologias: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Linguagem: Java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Recursos de Concorrência: Threads, Semáforos e Monitores.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Interface Gráfica: Swing.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Introdução e Objetivo? </a:t>
            </a: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40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Diagrama de Classes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8A9EBCDC-05AB-6E2F-33DC-E55A78327E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370421"/>
            <a:ext cx="9144000" cy="411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0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98097-4D46-9624-185B-7781363B3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1437FD08-255C-6D05-A0F3-DF26220D34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A544564-CB97-A428-7B65-61A548982BF2}"/>
              </a:ext>
            </a:extLst>
          </p:cNvPr>
          <p:cNvSpPr txBox="1"/>
          <p:nvPr/>
        </p:nvSpPr>
        <p:spPr>
          <a:xfrm>
            <a:off x="393548" y="333523"/>
            <a:ext cx="8426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O Padrão de Projeto: Strategy</a:t>
            </a:r>
          </a:p>
          <a:p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F6EC8A9-6EA9-5FDA-8D64-3AFB4A93F92B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F56C9C-EAC9-1492-3FF5-C9515D7FE8F3}"/>
              </a:ext>
            </a:extLst>
          </p:cNvPr>
          <p:cNvSpPr txBox="1"/>
          <p:nvPr/>
        </p:nvSpPr>
        <p:spPr>
          <a:xfrm>
            <a:off x="393548" y="1623860"/>
            <a:ext cx="84269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Problema: </a:t>
            </a:r>
            <a:r>
              <a:rPr lang="pt-BR" dirty="0"/>
              <a:t>O enunciado exige que o sistema suporte dois mecanismos diferentes de exclusão mútua: Semáforos e Monitores.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Solução:</a:t>
            </a:r>
            <a:r>
              <a:rPr lang="pt-BR" dirty="0"/>
              <a:t> Utilizamos o padrão de projeto </a:t>
            </a:r>
            <a:r>
              <a:rPr lang="pt-BR" b="1" dirty="0"/>
              <a:t>Strategy</a:t>
            </a:r>
            <a:r>
              <a:rPr lang="pt-B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Criamos a interface </a:t>
            </a:r>
            <a:r>
              <a:rPr lang="pt-BR" b="1" dirty="0"/>
              <a:t>GerenciadorSincronizacao</a:t>
            </a:r>
            <a:r>
              <a:rPr lang="pt-BR" dirty="0"/>
              <a:t>, que define um contrato com os métodos que </a:t>
            </a:r>
            <a:r>
              <a:rPr lang="pt-BR" b="1" dirty="0"/>
              <a:t>toda estratégia de sincronização deve ter </a:t>
            </a:r>
            <a:r>
              <a:rPr lang="pt-BR" dirty="0"/>
              <a:t>(tentarAdquirir, liberar, etc.).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Implementamos duas classes concretas que seguem esse contrato: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GerenciadorSemaforo: </a:t>
            </a:r>
            <a:r>
              <a:rPr lang="pt-BR" dirty="0"/>
              <a:t>Utiliza a classe Semaphore do Java para controlar o acesso.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GerenciadorMonitor: </a:t>
            </a:r>
            <a:r>
              <a:rPr lang="pt-BR" dirty="0"/>
              <a:t>Usa blocos synchronized para garantir a exclusão mútua.</a:t>
            </a: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SimuladorController decide qual estratégia instanciar com base na seleção do usuário na interface, tornando o sistema flexível e desacoplado.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29016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2C616-9813-FBEB-EB6F-99DF3294F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105714D8-66A2-FB52-5B9C-681CC85AF2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AC008C7-8BD1-CB71-79BB-F8D24F121F61}"/>
              </a:ext>
            </a:extLst>
          </p:cNvPr>
          <p:cNvSpPr txBox="1"/>
          <p:nvPr/>
        </p:nvSpPr>
        <p:spPr>
          <a:xfrm>
            <a:off x="393549" y="333523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Funcionamento do Veículo (Thread)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5665743-ADC4-4C44-0385-A7D89B8CE27A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D0D4880-75CF-47B6-5B95-03E7571AD384}"/>
              </a:ext>
            </a:extLst>
          </p:cNvPr>
          <p:cNvSpPr txBox="1"/>
          <p:nvPr/>
        </p:nvSpPr>
        <p:spPr>
          <a:xfrm>
            <a:off x="611560" y="1900859"/>
            <a:ext cx="74188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Cada Veículo é uma Thread:</a:t>
            </a:r>
            <a:r>
              <a:rPr lang="pt-BR" dirty="0"/>
              <a:t> A classe Veiculo herda de Thread.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Movimentação: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O veículo se move uma posição por vez, respeitando a direção da via.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Antes de mover, ele tenta "adquirir" a próxima posição usando o GerenciadorSincronizacao. Se a posição estiver ocupada, a thread espera.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Após se mover, ele "libera" a posição antiga, permitindo que outros veículos a ocupem.</a:t>
            </a:r>
            <a:br>
              <a:rPr lang="pt-BR" dirty="0"/>
            </a:b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Velocidade:</a:t>
            </a:r>
            <a:r>
              <a:rPr lang="pt-BR" dirty="0"/>
              <a:t> A velocidade é simulada com um </a:t>
            </a:r>
            <a:r>
              <a:rPr lang="pt-BR" dirty="0" err="1"/>
              <a:t>Thread.sleep</a:t>
            </a:r>
            <a:r>
              <a:rPr lang="pt-BR" dirty="0"/>
              <a:t>() com tempo aleatório, fazendo com que cada veículo se mova em um ritmo diferente.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2651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14DEB-662A-DE76-EF54-6EF8C6378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E2804756-8833-6919-6FF5-1CD4469118A1}"/>
              </a:ext>
            </a:extLst>
          </p:cNvPr>
          <p:cNvSpPr txBox="1"/>
          <p:nvPr/>
        </p:nvSpPr>
        <p:spPr>
          <a:xfrm>
            <a:off x="827584" y="51354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Lógica</a:t>
            </a:r>
            <a:r>
              <a:rPr lang="pt-BR" sz="3600" dirty="0"/>
              <a:t> </a:t>
            </a:r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de</a:t>
            </a:r>
            <a:r>
              <a:rPr lang="pt-BR" sz="3600" dirty="0"/>
              <a:t> </a:t>
            </a:r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Cruzamento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94F2D60-825B-68BE-B9A9-93A2BBBA0EBF}"/>
              </a:ext>
            </a:extLst>
          </p:cNvPr>
          <p:cNvSpPr txBox="1"/>
          <p:nvPr/>
        </p:nvSpPr>
        <p:spPr>
          <a:xfrm>
            <a:off x="971600" y="1700808"/>
            <a:ext cx="59046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O Maior Desafio: </a:t>
            </a:r>
            <a:r>
              <a:rPr lang="pt-BR" dirty="0"/>
              <a:t>Garantir que um veículo só atravesse um cruzamento se todo o caminho dentro dele estiver livre, evitando deadlocks.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Nossa Solução: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Planejamento: </a:t>
            </a:r>
            <a:r>
              <a:rPr lang="pt-BR" dirty="0"/>
              <a:t>Antes de entrar no cruzamento, o veículo planeja todo o caminho que fará dentro dele, criando uma lista de Points.</a:t>
            </a: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Reserva Atômica: </a:t>
            </a:r>
            <a:r>
              <a:rPr lang="pt-BR" dirty="0"/>
              <a:t>O veículo tenta adquirir o "lock" de todo o caminho de uma só vez através do método tentarAdquirirCaminho.</a:t>
            </a: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Travessia Segura: </a:t>
            </a:r>
            <a:r>
              <a:rPr lang="pt-BR" dirty="0"/>
              <a:t>Se conseguir reservar o caminho, ele o atravessa. Como todas as posições já estão reservadas, não há risco de colisão ou parada no meio do cruzamento.</a:t>
            </a:r>
            <a:endParaRPr lang="pt-BR" b="1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D773B816-6E46-AB45-8454-626A466734A1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9FB0FA-5433-FA79-7071-B4038F3944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54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16811-4324-962B-7F2D-5E60DC179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90F0B2F0-E1CF-D845-17C9-99015002E54E}"/>
              </a:ext>
            </a:extLst>
          </p:cNvPr>
          <p:cNvSpPr txBox="1"/>
          <p:nvPr/>
        </p:nvSpPr>
        <p:spPr>
          <a:xfrm>
            <a:off x="827584" y="51354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Lógica</a:t>
            </a:r>
            <a:r>
              <a:rPr lang="pt-BR" sz="3600" dirty="0"/>
              <a:t> </a:t>
            </a:r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de</a:t>
            </a:r>
            <a:r>
              <a:rPr lang="pt-BR" sz="3600" dirty="0"/>
              <a:t> </a:t>
            </a:r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Cruzamento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11817A0-2EAF-6B66-E431-2904D2A02152}"/>
              </a:ext>
            </a:extLst>
          </p:cNvPr>
          <p:cNvSpPr txBox="1"/>
          <p:nvPr/>
        </p:nvSpPr>
        <p:spPr>
          <a:xfrm>
            <a:off x="971600" y="1700808"/>
            <a:ext cx="59046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Liberação:</a:t>
            </a:r>
            <a:r>
              <a:rPr lang="pt-BR" dirty="0"/>
              <a:t> Ao sair do cruzamento, ele libera as posições uma a uma, ou o caminho todo, dependendo da implementação.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Falha na Reserva:</a:t>
            </a:r>
            <a:r>
              <a:rPr lang="pt-BR" dirty="0"/>
              <a:t> Se a tentativa de adquirir o caminho falhar, o veículo simplesmente espera e tenta novamente no próximo ciclo, sem entrar no cruzamento.</a:t>
            </a:r>
            <a:endParaRPr lang="pt-BR" b="1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BD689852-8748-AECC-E7B1-13B4D6B5FCFA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6C2135F-01CE-A983-141D-E1CD63D5DB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5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E79A7-8498-4C08-7492-EB229A992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3F0E4CF-237D-6ABD-2286-5C632FFAA5D3}"/>
              </a:ext>
            </a:extLst>
          </p:cNvPr>
          <p:cNvSpPr/>
          <p:nvPr/>
        </p:nvSpPr>
        <p:spPr>
          <a:xfrm>
            <a:off x="0" y="6021288"/>
            <a:ext cx="9144000" cy="849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B37BDFD-EF36-BFCA-2C0C-DF6753745311}"/>
              </a:ext>
            </a:extLst>
          </p:cNvPr>
          <p:cNvSpPr txBox="1"/>
          <p:nvPr/>
        </p:nvSpPr>
        <p:spPr>
          <a:xfrm>
            <a:off x="2627784" y="6184443"/>
            <a:ext cx="626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/>
              <a:t>O método handleClient gerencia a comunicação com o cliente</a:t>
            </a: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82280F9-64BB-419A-B57E-DAC86867CD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4463E54-6DA2-FD77-9C6C-A631C7E095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3E76786-C6B8-F4C0-8D5D-BD23239E5A81}"/>
              </a:ext>
            </a:extLst>
          </p:cNvPr>
          <p:cNvSpPr txBox="1"/>
          <p:nvPr/>
        </p:nvSpPr>
        <p:spPr>
          <a:xfrm>
            <a:off x="393548" y="333523"/>
            <a:ext cx="8066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Dificuldades Encontradas e Soluções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C0624CF-75C2-D744-2911-62021E968382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DA6459E-CC66-1991-8F4D-952D14FF37BB}"/>
              </a:ext>
            </a:extLst>
          </p:cNvPr>
          <p:cNvSpPr txBox="1"/>
          <p:nvPr/>
        </p:nvSpPr>
        <p:spPr>
          <a:xfrm>
            <a:off x="971600" y="1700808"/>
            <a:ext cx="59046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Deadlock nos Cruzamentos: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Problema: </a:t>
            </a:r>
            <a:r>
              <a:rPr lang="pt-BR" dirty="0"/>
              <a:t>Inicialmente, os veículos tentavam adquirir uma posição de cada vez dentro do cruzamento. Isso levava a deadlocks, onde dois veículos adquiriam a primeira parte do caminho um do outro e esperavam indefinidamente.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Solução:</a:t>
            </a:r>
            <a:r>
              <a:rPr lang="pt-BR" dirty="0"/>
              <a:t> A implementação da reserva atômica do caminho (tentarAdquirirCaminho) resolveu isso. Ou o veículo consegue reservar tudo, ou não reserva nada, eliminando a espera circular.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470407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73B1B-708C-844C-0EF9-0556FDA77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CA687AD8-7689-BA21-46EF-EEA0949004B3}"/>
              </a:ext>
            </a:extLst>
          </p:cNvPr>
          <p:cNvSpPr txBox="1"/>
          <p:nvPr/>
        </p:nvSpPr>
        <p:spPr>
          <a:xfrm>
            <a:off x="1007604" y="2459504"/>
            <a:ext cx="7128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latin typeface="Verdana" panose="020B0604030504040204" pitchFamily="34" charset="0"/>
                <a:ea typeface="Verdana" panose="020B0604030504040204" pitchFamily="34" charset="0"/>
              </a:rPr>
              <a:t>Demonstração ao Vivo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170E980-50D9-0904-6E6A-6A029B1AF0FB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53E8D92-67D6-459C-F13B-4D643A091B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813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13f77af-de62-4afe-982b-138aea4fef3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BECF9B0ABA5044AE17B1D320DD2A6F" ma:contentTypeVersion="12" ma:contentTypeDescription="Create a new document." ma:contentTypeScope="" ma:versionID="f185e081e10ec115c2640ace612104b9">
  <xsd:schema xmlns:xsd="http://www.w3.org/2001/XMLSchema" xmlns:xs="http://www.w3.org/2001/XMLSchema" xmlns:p="http://schemas.microsoft.com/office/2006/metadata/properties" xmlns:ns3="613f77af-de62-4afe-982b-138aea4fef3c" targetNamespace="http://schemas.microsoft.com/office/2006/metadata/properties" ma:root="true" ma:fieldsID="0a63cb9c68d38ddcb7679a7bdbafb55b" ns3:_="">
    <xsd:import namespace="613f77af-de62-4afe-982b-138aea4fef3c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3f77af-de62-4afe-982b-138aea4fef3c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D8F174-05DB-41F6-B191-F9580A6633C3}">
  <ds:schemaRefs>
    <ds:schemaRef ds:uri="http://purl.org/dc/dcmitype/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613f77af-de62-4afe-982b-138aea4fef3c"/>
  </ds:schemaRefs>
</ds:datastoreItem>
</file>

<file path=customXml/itemProps2.xml><?xml version="1.0" encoding="utf-8"?>
<ds:datastoreItem xmlns:ds="http://schemas.openxmlformats.org/officeDocument/2006/customXml" ds:itemID="{FF5184F0-A663-45A9-BCC7-22C1C76421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3f77af-de62-4afe-982b-138aea4fef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47057C-ECE9-462C-87AA-B340D2DFD6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661</Words>
  <Application>Microsoft Office PowerPoint</Application>
  <PresentationFormat>Apresentação na tela (4:3)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Gabriela Colebrusco Peres</dc:creator>
  <cp:lastModifiedBy>Leonardo Gaertner</cp:lastModifiedBy>
  <cp:revision>138</cp:revision>
  <dcterms:created xsi:type="dcterms:W3CDTF">2016-08-30T17:34:40Z</dcterms:created>
  <dcterms:modified xsi:type="dcterms:W3CDTF">2025-10-14T21:34:03Z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0x0101002EBECF9B0ABA5044AE17B1D320DD2A6F</vt:lpwstr>
  </property>
</Properties>
</file>