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3"/>
  </p:notesMasterIdLst>
  <p:sldIdLst>
    <p:sldId id="256" r:id="rId2"/>
    <p:sldId id="257" r:id="rId3"/>
    <p:sldId id="258" r:id="rId4"/>
    <p:sldId id="260" r:id="rId5"/>
    <p:sldId id="259" r:id="rId6"/>
    <p:sldId id="265" r:id="rId7"/>
    <p:sldId id="264" r:id="rId8"/>
    <p:sldId id="261" r:id="rId9"/>
    <p:sldId id="262" r:id="rId10"/>
    <p:sldId id="263"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37"/>
  </p:normalViewPr>
  <p:slideViewPr>
    <p:cSldViewPr snapToGrid="0" snapToObjects="1">
      <p:cViewPr varScale="1">
        <p:scale>
          <a:sx n="105" d="100"/>
          <a:sy n="105" d="100"/>
        </p:scale>
        <p:origin x="84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5B7E1C-B5F5-6747-94F3-6768B0DB3EDD}" type="datetimeFigureOut">
              <a:rPr lang="en-US" smtClean="0"/>
              <a:t>1/21/20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77084F-0EE5-7743-8CCC-69A07CBD3D76}" type="slidenum">
              <a:rPr lang="en-US" smtClean="0"/>
              <a:t>‹#›</a:t>
            </a:fld>
            <a:endParaRPr lang="en-US"/>
          </a:p>
        </p:txBody>
      </p:sp>
    </p:spTree>
    <p:extLst>
      <p:ext uri="{BB962C8B-B14F-4D97-AF65-F5344CB8AC3E}">
        <p14:creationId xmlns:p14="http://schemas.microsoft.com/office/powerpoint/2010/main" val="2156361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77084F-0EE5-7743-8CCC-69A07CBD3D76}" type="slidenum">
              <a:rPr lang="en-US" smtClean="0"/>
              <a:t>5</a:t>
            </a:fld>
            <a:endParaRPr lang="en-US"/>
          </a:p>
        </p:txBody>
      </p:sp>
    </p:spTree>
    <p:extLst>
      <p:ext uri="{BB962C8B-B14F-4D97-AF65-F5344CB8AC3E}">
        <p14:creationId xmlns:p14="http://schemas.microsoft.com/office/powerpoint/2010/main" val="3790511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1/21/20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09040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1/21/20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15317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1/21/20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9987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1/21/20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75875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1/21/20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86393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1/21/20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98432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1/21/20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67758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1/21/20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72957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1/21/20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59282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1/21/20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26290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1/21/20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83408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1/21/20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961592480"/>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09942E3-79E9-47A0-87EA-FB107F64EB61}"/>
              </a:ext>
            </a:extLst>
          </p:cNvPr>
          <p:cNvPicPr>
            <a:picLocks noChangeAspect="1"/>
          </p:cNvPicPr>
          <p:nvPr/>
        </p:nvPicPr>
        <p:blipFill rotWithShape="1">
          <a:blip r:embed="rId2"/>
          <a:srcRect r="31342" b="9091"/>
          <a:stretch/>
        </p:blipFill>
        <p:spPr>
          <a:xfrm>
            <a:off x="3523488" y="10"/>
            <a:ext cx="8668512" cy="6857990"/>
          </a:xfrm>
          <a:prstGeom prst="rect">
            <a:avLst/>
          </a:prstGeom>
        </p:spPr>
      </p:pic>
      <p:sp>
        <p:nvSpPr>
          <p:cNvPr id="22" name="Rectangle 21">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91C5FAC-C56D-6940-A1B1-4938265C9E1B}"/>
              </a:ext>
            </a:extLst>
          </p:cNvPr>
          <p:cNvSpPr>
            <a:spLocks noGrp="1"/>
          </p:cNvSpPr>
          <p:nvPr>
            <p:ph type="ctrTitle"/>
          </p:nvPr>
        </p:nvSpPr>
        <p:spPr>
          <a:xfrm>
            <a:off x="477981" y="975218"/>
            <a:ext cx="4023360" cy="3351279"/>
          </a:xfrm>
        </p:spPr>
        <p:txBody>
          <a:bodyPr anchor="b">
            <a:normAutofit fontScale="90000"/>
          </a:bodyPr>
          <a:lstStyle/>
          <a:p>
            <a:r>
              <a:rPr lang="en-US" sz="4800" dirty="0">
                <a:solidFill>
                  <a:srgbClr val="FF0000"/>
                </a:solidFill>
              </a:rPr>
              <a:t>911-ASAP</a:t>
            </a:r>
            <a:br>
              <a:rPr lang="en-US" sz="4800" dirty="0">
                <a:solidFill>
                  <a:srgbClr val="FF0000"/>
                </a:solidFill>
              </a:rPr>
            </a:br>
            <a:br>
              <a:rPr lang="en-US" sz="4800" dirty="0">
                <a:solidFill>
                  <a:srgbClr val="FF0000"/>
                </a:solidFill>
              </a:rPr>
            </a:br>
            <a:r>
              <a:rPr lang="en-US" sz="4000" dirty="0">
                <a:solidFill>
                  <a:srgbClr val="FF0000"/>
                </a:solidFill>
              </a:rPr>
              <a:t>A</a:t>
            </a:r>
            <a:r>
              <a:rPr lang="en-US" sz="4000" dirty="0"/>
              <a:t>s</a:t>
            </a:r>
            <a:br>
              <a:rPr lang="en-US" sz="4000" dirty="0"/>
            </a:br>
            <a:r>
              <a:rPr lang="en-US" sz="4000" dirty="0">
                <a:solidFill>
                  <a:srgbClr val="FF0000"/>
                </a:solidFill>
              </a:rPr>
              <a:t>S</a:t>
            </a:r>
            <a:r>
              <a:rPr lang="en-US" sz="4000" dirty="0"/>
              <a:t>afe</a:t>
            </a:r>
            <a:br>
              <a:rPr lang="en-US" sz="4000" dirty="0"/>
            </a:br>
            <a:r>
              <a:rPr lang="en-US" sz="4000" dirty="0">
                <a:solidFill>
                  <a:srgbClr val="FF0000"/>
                </a:solidFill>
              </a:rPr>
              <a:t>A</a:t>
            </a:r>
            <a:r>
              <a:rPr lang="en-US" sz="4000" dirty="0"/>
              <a:t>s</a:t>
            </a:r>
            <a:br>
              <a:rPr lang="en-US" sz="4000" dirty="0"/>
            </a:br>
            <a:r>
              <a:rPr lang="en-US" sz="4000" dirty="0">
                <a:solidFill>
                  <a:srgbClr val="FF0000"/>
                </a:solidFill>
              </a:rPr>
              <a:t>P</a:t>
            </a:r>
            <a:r>
              <a:rPr lang="en-US" sz="4000" dirty="0"/>
              <a:t>ossible</a:t>
            </a:r>
            <a:endParaRPr lang="en-US" sz="4800" dirty="0"/>
          </a:p>
        </p:txBody>
      </p:sp>
      <p:sp>
        <p:nvSpPr>
          <p:cNvPr id="3" name="Subtitle 2">
            <a:extLst>
              <a:ext uri="{FF2B5EF4-FFF2-40B4-BE49-F238E27FC236}">
                <a16:creationId xmlns:a16="http://schemas.microsoft.com/office/drawing/2014/main" id="{674A3AC6-3FE1-D043-96A7-77049E90DFD3}"/>
              </a:ext>
            </a:extLst>
          </p:cNvPr>
          <p:cNvSpPr>
            <a:spLocks noGrp="1"/>
          </p:cNvSpPr>
          <p:nvPr>
            <p:ph type="subTitle" idx="1"/>
          </p:nvPr>
        </p:nvSpPr>
        <p:spPr>
          <a:xfrm>
            <a:off x="477980" y="4872922"/>
            <a:ext cx="4023359" cy="1359395"/>
          </a:xfrm>
        </p:spPr>
        <p:txBody>
          <a:bodyPr>
            <a:normAutofit/>
          </a:bodyPr>
          <a:lstStyle/>
          <a:p>
            <a:r>
              <a:rPr lang="en-US" sz="2000" dirty="0">
                <a:solidFill>
                  <a:schemeClr val="bg1">
                    <a:lumMod val="50000"/>
                    <a:lumOff val="50000"/>
                  </a:schemeClr>
                </a:solidFill>
              </a:rPr>
              <a:t>Wontae (Kevin) Suh</a:t>
            </a:r>
          </a:p>
          <a:p>
            <a:r>
              <a:rPr lang="en-US" sz="2000" dirty="0">
                <a:solidFill>
                  <a:schemeClr val="bg1">
                    <a:lumMod val="50000"/>
                    <a:lumOff val="50000"/>
                  </a:schemeClr>
                </a:solidFill>
              </a:rPr>
              <a:t>Derek Francis</a:t>
            </a:r>
          </a:p>
          <a:p>
            <a:r>
              <a:rPr lang="en-US" sz="2000" dirty="0" err="1">
                <a:solidFill>
                  <a:schemeClr val="bg1">
                    <a:lumMod val="50000"/>
                    <a:lumOff val="50000"/>
                  </a:schemeClr>
                </a:solidFill>
              </a:rPr>
              <a:t>Anhua</a:t>
            </a:r>
            <a:r>
              <a:rPr lang="en-US" sz="2000" dirty="0">
                <a:solidFill>
                  <a:schemeClr val="bg1">
                    <a:lumMod val="50000"/>
                    <a:lumOff val="50000"/>
                  </a:schemeClr>
                </a:solidFill>
              </a:rPr>
              <a:t> Wang</a:t>
            </a:r>
          </a:p>
        </p:txBody>
      </p:sp>
      <p:sp>
        <p:nvSpPr>
          <p:cNvPr id="24" name="Rectangle 2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6012868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1BF56-3C10-E54E-966B-BF58C8A9E90F}"/>
              </a:ext>
            </a:extLst>
          </p:cNvPr>
          <p:cNvSpPr>
            <a:spLocks noGrp="1"/>
          </p:cNvSpPr>
          <p:nvPr>
            <p:ph type="title"/>
          </p:nvPr>
        </p:nvSpPr>
        <p:spPr/>
        <p:txBody>
          <a:bodyPr/>
          <a:lstStyle/>
          <a:p>
            <a:r>
              <a:rPr lang="en-US" dirty="0"/>
              <a:t>Business Plans</a:t>
            </a:r>
          </a:p>
        </p:txBody>
      </p:sp>
      <p:sp>
        <p:nvSpPr>
          <p:cNvPr id="3" name="Content Placeholder 2">
            <a:extLst>
              <a:ext uri="{FF2B5EF4-FFF2-40B4-BE49-F238E27FC236}">
                <a16:creationId xmlns:a16="http://schemas.microsoft.com/office/drawing/2014/main" id="{C41A0355-2680-9942-A75C-8668444AB52C}"/>
              </a:ext>
            </a:extLst>
          </p:cNvPr>
          <p:cNvSpPr>
            <a:spLocks noGrp="1"/>
          </p:cNvSpPr>
          <p:nvPr>
            <p:ph idx="1"/>
          </p:nvPr>
        </p:nvSpPr>
        <p:spPr/>
        <p:txBody>
          <a:bodyPr/>
          <a:lstStyle/>
          <a:p>
            <a:r>
              <a:rPr lang="en-US" dirty="0"/>
              <a:t>Revenue: Free to download to consumers but over the years have potential our goal is to develop partnerships with such services  such that we work together symbiotically to improve their services and save lives.</a:t>
            </a:r>
          </a:p>
        </p:txBody>
      </p:sp>
    </p:spTree>
    <p:extLst>
      <p:ext uri="{BB962C8B-B14F-4D97-AF65-F5344CB8AC3E}">
        <p14:creationId xmlns:p14="http://schemas.microsoft.com/office/powerpoint/2010/main" val="781577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F60F9-AE85-A64A-BD2B-840B967ADC51}"/>
              </a:ext>
            </a:extLst>
          </p:cNvPr>
          <p:cNvSpPr>
            <a:spLocks noGrp="1"/>
          </p:cNvSpPr>
          <p:nvPr>
            <p:ph type="title"/>
          </p:nvPr>
        </p:nvSpPr>
        <p:spPr/>
        <p:txBody>
          <a:bodyPr/>
          <a:lstStyle/>
          <a:p>
            <a:r>
              <a:rPr lang="en-US" dirty="0"/>
              <a:t>Business Plans</a:t>
            </a:r>
          </a:p>
        </p:txBody>
      </p:sp>
      <p:sp>
        <p:nvSpPr>
          <p:cNvPr id="3" name="Content Placeholder 2">
            <a:extLst>
              <a:ext uri="{FF2B5EF4-FFF2-40B4-BE49-F238E27FC236}">
                <a16:creationId xmlns:a16="http://schemas.microsoft.com/office/drawing/2014/main" id="{120EA8C1-DFBD-FE4A-89D8-3D7BA9AFC225}"/>
              </a:ext>
            </a:extLst>
          </p:cNvPr>
          <p:cNvSpPr>
            <a:spLocks noGrp="1"/>
          </p:cNvSpPr>
          <p:nvPr>
            <p:ph idx="1"/>
          </p:nvPr>
        </p:nvSpPr>
        <p:spPr/>
        <p:txBody>
          <a:bodyPr/>
          <a:lstStyle/>
          <a:p>
            <a:r>
              <a:rPr lang="en-US" dirty="0"/>
              <a:t>Evolution of product offering: </a:t>
            </a:r>
          </a:p>
          <a:p>
            <a:pPr marL="0" indent="0">
              <a:buNone/>
            </a:pPr>
            <a:r>
              <a:rPr lang="en-US" dirty="0"/>
              <a:t> - Smart watch / bracelet</a:t>
            </a:r>
          </a:p>
          <a:p>
            <a:pPr marL="0" indent="0">
              <a:buNone/>
            </a:pPr>
            <a:r>
              <a:rPr lang="en-US" dirty="0"/>
              <a:t> - Mental health crisis.</a:t>
            </a:r>
          </a:p>
          <a:p>
            <a:pPr marL="0" indent="0">
              <a:buNone/>
            </a:pPr>
            <a:r>
              <a:rPr lang="en-US" dirty="0"/>
              <a:t> - Suicide hotlines</a:t>
            </a:r>
          </a:p>
          <a:p>
            <a:pPr marL="0" indent="0">
              <a:buNone/>
            </a:pPr>
            <a:r>
              <a:rPr lang="en-US" dirty="0"/>
              <a:t> - Campus Security.</a:t>
            </a:r>
          </a:p>
          <a:p>
            <a:pPr marL="0" indent="0">
              <a:buNone/>
            </a:pPr>
            <a:r>
              <a:rPr lang="en-US" dirty="0"/>
              <a:t>- Reporting suspicious behavior.</a:t>
            </a:r>
          </a:p>
        </p:txBody>
      </p:sp>
    </p:spTree>
    <p:extLst>
      <p:ext uri="{BB962C8B-B14F-4D97-AF65-F5344CB8AC3E}">
        <p14:creationId xmlns:p14="http://schemas.microsoft.com/office/powerpoint/2010/main" val="1138688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1CCE0-23AB-D54F-AAF5-0470571CD9D2}"/>
              </a:ext>
            </a:extLst>
          </p:cNvPr>
          <p:cNvSpPr>
            <a:spLocks noGrp="1"/>
          </p:cNvSpPr>
          <p:nvPr>
            <p:ph type="title"/>
          </p:nvPr>
        </p:nvSpPr>
        <p:spPr/>
        <p:txBody>
          <a:bodyPr>
            <a:normAutofit/>
          </a:bodyPr>
          <a:lstStyle/>
          <a:p>
            <a:r>
              <a:rPr lang="en-US" dirty="0"/>
              <a:t>What does our application do? </a:t>
            </a:r>
            <a:br>
              <a:rPr lang="en-US" dirty="0"/>
            </a:br>
            <a:r>
              <a:rPr lang="en-US" sz="2800" dirty="0">
                <a:solidFill>
                  <a:schemeClr val="tx1">
                    <a:lumMod val="50000"/>
                    <a:lumOff val="50000"/>
                  </a:schemeClr>
                </a:solidFill>
              </a:rPr>
              <a:t>(Minimal Viable Product)</a:t>
            </a:r>
            <a:endParaRPr lang="en-US" dirty="0">
              <a:solidFill>
                <a:schemeClr val="tx1">
                  <a:lumMod val="50000"/>
                  <a:lumOff val="50000"/>
                </a:schemeClr>
              </a:solidFill>
            </a:endParaRPr>
          </a:p>
        </p:txBody>
      </p:sp>
      <p:sp>
        <p:nvSpPr>
          <p:cNvPr id="3" name="Content Placeholder 2">
            <a:extLst>
              <a:ext uri="{FF2B5EF4-FFF2-40B4-BE49-F238E27FC236}">
                <a16:creationId xmlns:a16="http://schemas.microsoft.com/office/drawing/2014/main" id="{1D84BC73-D343-4146-9036-5D5DEE3A2F46}"/>
              </a:ext>
            </a:extLst>
          </p:cNvPr>
          <p:cNvSpPr>
            <a:spLocks noGrp="1"/>
          </p:cNvSpPr>
          <p:nvPr>
            <p:ph idx="1"/>
          </p:nvPr>
        </p:nvSpPr>
        <p:spPr>
          <a:xfrm>
            <a:off x="513907" y="2615184"/>
            <a:ext cx="11164186" cy="3694176"/>
          </a:xfrm>
        </p:spPr>
        <p:txBody>
          <a:bodyPr>
            <a:normAutofit/>
          </a:bodyPr>
          <a:lstStyle/>
          <a:p>
            <a:r>
              <a:rPr lang="en-US" dirty="0"/>
              <a:t>Store medical information about a client</a:t>
            </a:r>
          </a:p>
          <a:p>
            <a:r>
              <a:rPr lang="en-US" dirty="0"/>
              <a:t>One-touch instant 911 call</a:t>
            </a:r>
          </a:p>
          <a:p>
            <a:pPr lvl="2"/>
            <a:r>
              <a:rPr lang="en-US" dirty="0"/>
              <a:t>Immediately calls 911 when button is pressed</a:t>
            </a:r>
          </a:p>
          <a:p>
            <a:pPr lvl="2"/>
            <a:r>
              <a:rPr lang="en-US" dirty="0"/>
              <a:t>Sends user medical-records to 911 operator</a:t>
            </a:r>
          </a:p>
          <a:p>
            <a:pPr lvl="2"/>
            <a:r>
              <a:rPr lang="en-US" dirty="0"/>
              <a:t>Immediately notifies Next Of Kin that a call was made</a:t>
            </a:r>
          </a:p>
          <a:p>
            <a:pPr lvl="4"/>
            <a:r>
              <a:rPr lang="en-US" dirty="0"/>
              <a:t>(Families can come to the hospital in advanced for more info)</a:t>
            </a:r>
          </a:p>
        </p:txBody>
      </p:sp>
      <p:pic>
        <p:nvPicPr>
          <p:cNvPr id="5" name="Picture 4" descr="A close up of a sign&#10;&#10;Description automatically generated">
            <a:extLst>
              <a:ext uri="{FF2B5EF4-FFF2-40B4-BE49-F238E27FC236}">
                <a16:creationId xmlns:a16="http://schemas.microsoft.com/office/drawing/2014/main" id="{C57FC8CA-5559-304A-AC01-7C25F8C4D5B2}"/>
              </a:ext>
            </a:extLst>
          </p:cNvPr>
          <p:cNvPicPr>
            <a:picLocks noChangeAspect="1"/>
          </p:cNvPicPr>
          <p:nvPr/>
        </p:nvPicPr>
        <p:blipFill>
          <a:blip r:embed="rId2"/>
          <a:stretch>
            <a:fillRect/>
          </a:stretch>
        </p:blipFill>
        <p:spPr>
          <a:xfrm>
            <a:off x="7940454" y="2125190"/>
            <a:ext cx="3489546" cy="2999279"/>
          </a:xfrm>
          <a:prstGeom prst="rect">
            <a:avLst/>
          </a:prstGeom>
        </p:spPr>
      </p:pic>
    </p:spTree>
    <p:extLst>
      <p:ext uri="{BB962C8B-B14F-4D97-AF65-F5344CB8AC3E}">
        <p14:creationId xmlns:p14="http://schemas.microsoft.com/office/powerpoint/2010/main" val="3901957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777BE-976A-2943-A102-E286E63615D1}"/>
              </a:ext>
            </a:extLst>
          </p:cNvPr>
          <p:cNvSpPr>
            <a:spLocks noGrp="1"/>
          </p:cNvSpPr>
          <p:nvPr>
            <p:ph type="title"/>
          </p:nvPr>
        </p:nvSpPr>
        <p:spPr/>
        <p:txBody>
          <a:bodyPr/>
          <a:lstStyle/>
          <a:p>
            <a:r>
              <a:rPr lang="en-US" dirty="0"/>
              <a:t>Unique Value Proposition</a:t>
            </a:r>
          </a:p>
        </p:txBody>
      </p:sp>
      <p:sp>
        <p:nvSpPr>
          <p:cNvPr id="3" name="Content Placeholder 2">
            <a:extLst>
              <a:ext uri="{FF2B5EF4-FFF2-40B4-BE49-F238E27FC236}">
                <a16:creationId xmlns:a16="http://schemas.microsoft.com/office/drawing/2014/main" id="{53875AB3-D939-E441-8512-B164AAC01FBA}"/>
              </a:ext>
            </a:extLst>
          </p:cNvPr>
          <p:cNvSpPr>
            <a:spLocks noGrp="1"/>
          </p:cNvSpPr>
          <p:nvPr>
            <p:ph idx="1"/>
          </p:nvPr>
        </p:nvSpPr>
        <p:spPr/>
        <p:txBody>
          <a:bodyPr/>
          <a:lstStyle/>
          <a:p>
            <a:r>
              <a:rPr lang="en-US" dirty="0"/>
              <a:t>911 ASAP is a one-touch solution to instantly get in touch with the nearest hospital.</a:t>
            </a:r>
          </a:p>
          <a:p>
            <a:r>
              <a:rPr lang="en-US" dirty="0"/>
              <a:t>Instantly have all the information in hand for when the patient arrives</a:t>
            </a:r>
          </a:p>
          <a:p>
            <a:r>
              <a:rPr lang="en-US" dirty="0"/>
              <a:t>Acts as a personal medical database</a:t>
            </a:r>
          </a:p>
          <a:p>
            <a:r>
              <a:rPr lang="en-US" dirty="0"/>
              <a:t>“Instant and automated”</a:t>
            </a:r>
          </a:p>
        </p:txBody>
      </p:sp>
      <p:pic>
        <p:nvPicPr>
          <p:cNvPr id="5" name="Picture 4" descr="A picture containing drawing&#10;&#10;Description automatically generated">
            <a:extLst>
              <a:ext uri="{FF2B5EF4-FFF2-40B4-BE49-F238E27FC236}">
                <a16:creationId xmlns:a16="http://schemas.microsoft.com/office/drawing/2014/main" id="{50085DF0-A8F5-4B48-B5EC-E4D00E5A99F3}"/>
              </a:ext>
            </a:extLst>
          </p:cNvPr>
          <p:cNvPicPr>
            <a:picLocks noChangeAspect="1"/>
          </p:cNvPicPr>
          <p:nvPr/>
        </p:nvPicPr>
        <p:blipFill>
          <a:blip r:embed="rId2"/>
          <a:stretch>
            <a:fillRect/>
          </a:stretch>
        </p:blipFill>
        <p:spPr>
          <a:xfrm>
            <a:off x="8297346" y="4377671"/>
            <a:ext cx="2292682" cy="2076391"/>
          </a:xfrm>
          <a:prstGeom prst="rect">
            <a:avLst/>
          </a:prstGeom>
        </p:spPr>
      </p:pic>
    </p:spTree>
    <p:extLst>
      <p:ext uri="{BB962C8B-B14F-4D97-AF65-F5344CB8AC3E}">
        <p14:creationId xmlns:p14="http://schemas.microsoft.com/office/powerpoint/2010/main" val="512528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D0F10-E553-2847-973E-544D774451EA}"/>
              </a:ext>
            </a:extLst>
          </p:cNvPr>
          <p:cNvSpPr>
            <a:spLocks noGrp="1"/>
          </p:cNvSpPr>
          <p:nvPr>
            <p:ph type="title"/>
          </p:nvPr>
        </p:nvSpPr>
        <p:spPr/>
        <p:txBody>
          <a:bodyPr/>
          <a:lstStyle/>
          <a:p>
            <a:r>
              <a:rPr lang="en-US" dirty="0"/>
              <a:t>Differentiating Factors</a:t>
            </a:r>
          </a:p>
        </p:txBody>
      </p:sp>
      <p:sp>
        <p:nvSpPr>
          <p:cNvPr id="3" name="Content Placeholder 2">
            <a:extLst>
              <a:ext uri="{FF2B5EF4-FFF2-40B4-BE49-F238E27FC236}">
                <a16:creationId xmlns:a16="http://schemas.microsoft.com/office/drawing/2014/main" id="{8E17ACBE-2343-7D4F-A15A-9E6F273FBB2B}"/>
              </a:ext>
            </a:extLst>
          </p:cNvPr>
          <p:cNvSpPr>
            <a:spLocks noGrp="1"/>
          </p:cNvSpPr>
          <p:nvPr>
            <p:ph idx="1"/>
          </p:nvPr>
        </p:nvSpPr>
        <p:spPr>
          <a:xfrm>
            <a:off x="508591" y="2634133"/>
            <a:ext cx="11174818" cy="3033020"/>
          </a:xfrm>
        </p:spPr>
        <p:txBody>
          <a:bodyPr/>
          <a:lstStyle/>
          <a:p>
            <a:r>
              <a:rPr lang="en-US" dirty="0"/>
              <a:t>Competitors does not have their design intuitive (widgets)</a:t>
            </a:r>
          </a:p>
          <a:p>
            <a:r>
              <a:rPr lang="en-US" dirty="0"/>
              <a:t>Competitors do not have all the important information in hand before the patients arrive</a:t>
            </a:r>
          </a:p>
          <a:p>
            <a:r>
              <a:rPr lang="en-US" dirty="0"/>
              <a:t>There are no user-friendly application to easily put down the medical information. </a:t>
            </a:r>
          </a:p>
          <a:p>
            <a:endParaRPr lang="en-US" dirty="0"/>
          </a:p>
        </p:txBody>
      </p:sp>
      <p:pic>
        <p:nvPicPr>
          <p:cNvPr id="7" name="Picture 6" descr="A picture containing fence&#10;&#10;Description automatically generated">
            <a:extLst>
              <a:ext uri="{FF2B5EF4-FFF2-40B4-BE49-F238E27FC236}">
                <a16:creationId xmlns:a16="http://schemas.microsoft.com/office/drawing/2014/main" id="{512A35F4-E6E8-694D-B654-10E8E595B9B2}"/>
              </a:ext>
            </a:extLst>
          </p:cNvPr>
          <p:cNvPicPr>
            <a:picLocks noChangeAspect="1"/>
          </p:cNvPicPr>
          <p:nvPr/>
        </p:nvPicPr>
        <p:blipFill>
          <a:blip r:embed="rId2"/>
          <a:stretch>
            <a:fillRect/>
          </a:stretch>
        </p:blipFill>
        <p:spPr>
          <a:xfrm>
            <a:off x="7476775" y="287233"/>
            <a:ext cx="3410964" cy="2075003"/>
          </a:xfrm>
          <a:prstGeom prst="rect">
            <a:avLst/>
          </a:prstGeom>
        </p:spPr>
      </p:pic>
    </p:spTree>
    <p:extLst>
      <p:ext uri="{BB962C8B-B14F-4D97-AF65-F5344CB8AC3E}">
        <p14:creationId xmlns:p14="http://schemas.microsoft.com/office/powerpoint/2010/main" val="2308191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E4B71-48CB-2B48-A482-8BBB5329175D}"/>
              </a:ext>
            </a:extLst>
          </p:cNvPr>
          <p:cNvSpPr>
            <a:spLocks noGrp="1"/>
          </p:cNvSpPr>
          <p:nvPr>
            <p:ph type="title"/>
          </p:nvPr>
        </p:nvSpPr>
        <p:spPr/>
        <p:txBody>
          <a:bodyPr/>
          <a:lstStyle/>
          <a:p>
            <a:r>
              <a:rPr lang="en-US" dirty="0"/>
              <a:t>Demonstration</a:t>
            </a:r>
          </a:p>
        </p:txBody>
      </p:sp>
      <p:pic>
        <p:nvPicPr>
          <p:cNvPr id="5" name="Content Placeholder 4" descr="A close up of text on a whiteboard&#10;&#10;Description automatically generated">
            <a:extLst>
              <a:ext uri="{FF2B5EF4-FFF2-40B4-BE49-F238E27FC236}">
                <a16:creationId xmlns:a16="http://schemas.microsoft.com/office/drawing/2014/main" id="{5FFB3D8C-C8A6-4B47-A946-3C9A82FC0F4B}"/>
              </a:ext>
            </a:extLst>
          </p:cNvPr>
          <p:cNvPicPr>
            <a:picLocks noGrp="1" noChangeAspect="1"/>
          </p:cNvPicPr>
          <p:nvPr>
            <p:ph idx="1"/>
          </p:nvPr>
        </p:nvPicPr>
        <p:blipFill>
          <a:blip r:embed="rId3"/>
          <a:stretch>
            <a:fillRect/>
          </a:stretch>
        </p:blipFill>
        <p:spPr>
          <a:xfrm>
            <a:off x="511154" y="2207953"/>
            <a:ext cx="11376955" cy="4359841"/>
          </a:xfrm>
        </p:spPr>
      </p:pic>
    </p:spTree>
    <p:extLst>
      <p:ext uri="{BB962C8B-B14F-4D97-AF65-F5344CB8AC3E}">
        <p14:creationId xmlns:p14="http://schemas.microsoft.com/office/powerpoint/2010/main" val="3070024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1C61D-28D9-E240-AF29-653712E58ACC}"/>
              </a:ext>
            </a:extLst>
          </p:cNvPr>
          <p:cNvSpPr>
            <a:spLocks noGrp="1"/>
          </p:cNvSpPr>
          <p:nvPr>
            <p:ph type="title"/>
          </p:nvPr>
        </p:nvSpPr>
        <p:spPr/>
        <p:txBody>
          <a:bodyPr/>
          <a:lstStyle/>
          <a:p>
            <a:r>
              <a:rPr lang="en-US" dirty="0"/>
              <a:t>Website</a:t>
            </a:r>
          </a:p>
        </p:txBody>
      </p:sp>
      <p:sp>
        <p:nvSpPr>
          <p:cNvPr id="3" name="Content Placeholder 2">
            <a:extLst>
              <a:ext uri="{FF2B5EF4-FFF2-40B4-BE49-F238E27FC236}">
                <a16:creationId xmlns:a16="http://schemas.microsoft.com/office/drawing/2014/main" id="{FB5C81DB-B63D-AF43-93A4-66F4898714B5}"/>
              </a:ext>
            </a:extLst>
          </p:cNvPr>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r>
              <a:rPr lang="en-US" dirty="0"/>
              <a:t>https://</a:t>
            </a:r>
            <a:r>
              <a:rPr lang="en-US" dirty="0" err="1"/>
              <a:t>www.student.cs.uwaterloo.ca</a:t>
            </a:r>
            <a:r>
              <a:rPr lang="en-US" dirty="0"/>
              <a:t>/~a87wang/</a:t>
            </a:r>
          </a:p>
          <a:p>
            <a:endParaRPr lang="en-US" dirty="0"/>
          </a:p>
        </p:txBody>
      </p:sp>
    </p:spTree>
    <p:extLst>
      <p:ext uri="{BB962C8B-B14F-4D97-AF65-F5344CB8AC3E}">
        <p14:creationId xmlns:p14="http://schemas.microsoft.com/office/powerpoint/2010/main" val="555057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FB721-9CD6-354F-8B9C-4F81CAEE868A}"/>
              </a:ext>
            </a:extLst>
          </p:cNvPr>
          <p:cNvSpPr>
            <a:spLocks noGrp="1"/>
          </p:cNvSpPr>
          <p:nvPr>
            <p:ph type="title"/>
          </p:nvPr>
        </p:nvSpPr>
        <p:spPr/>
        <p:txBody>
          <a:bodyPr/>
          <a:lstStyle/>
          <a:p>
            <a:r>
              <a:rPr lang="en-US" dirty="0"/>
              <a:t>Target Customer</a:t>
            </a:r>
          </a:p>
        </p:txBody>
      </p:sp>
      <p:sp>
        <p:nvSpPr>
          <p:cNvPr id="3" name="Content Placeholder 2">
            <a:extLst>
              <a:ext uri="{FF2B5EF4-FFF2-40B4-BE49-F238E27FC236}">
                <a16:creationId xmlns:a16="http://schemas.microsoft.com/office/drawing/2014/main" id="{70AD2F04-6C9F-DA48-B5E0-257AB391CA61}"/>
              </a:ext>
            </a:extLst>
          </p:cNvPr>
          <p:cNvSpPr>
            <a:spLocks noGrp="1"/>
          </p:cNvSpPr>
          <p:nvPr>
            <p:ph idx="1"/>
          </p:nvPr>
        </p:nvSpPr>
        <p:spPr>
          <a:xfrm>
            <a:off x="3434316" y="2478024"/>
            <a:ext cx="7849380" cy="3694176"/>
          </a:xfrm>
        </p:spPr>
        <p:txBody>
          <a:bodyPr/>
          <a:lstStyle/>
          <a:p>
            <a:r>
              <a:rPr lang="en-US" dirty="0"/>
              <a:t>Age: 18 – 84</a:t>
            </a:r>
          </a:p>
          <a:p>
            <a:r>
              <a:rPr lang="en-US" dirty="0"/>
              <a:t>Behavior:</a:t>
            </a:r>
          </a:p>
          <a:p>
            <a:pPr lvl="2"/>
            <a:r>
              <a:rPr lang="en-US" dirty="0"/>
              <a:t>Users who are prone to serious allergic reactions</a:t>
            </a:r>
          </a:p>
          <a:p>
            <a:pPr lvl="2"/>
            <a:r>
              <a:rPr lang="en-US" dirty="0"/>
              <a:t>Someone who is teach savvy</a:t>
            </a:r>
          </a:p>
          <a:p>
            <a:pPr lvl="2"/>
            <a:r>
              <a:rPr lang="en-US" dirty="0"/>
              <a:t>Elders who do not know much technology, easy access</a:t>
            </a:r>
          </a:p>
          <a:p>
            <a:r>
              <a:rPr lang="en-US" dirty="0"/>
              <a:t>Pain-point</a:t>
            </a:r>
          </a:p>
          <a:p>
            <a:pPr lvl="2"/>
            <a:r>
              <a:rPr lang="en-US" dirty="0"/>
              <a:t>Critical health conditions</a:t>
            </a:r>
          </a:p>
          <a:p>
            <a:pPr marL="914400" lvl="2" indent="0">
              <a:buNone/>
            </a:pPr>
            <a:endParaRPr lang="en-US" dirty="0"/>
          </a:p>
        </p:txBody>
      </p:sp>
      <p:pic>
        <p:nvPicPr>
          <p:cNvPr id="5" name="Picture 4" descr="A picture containing light, drawing, clock&#10;&#10;Description automatically generated">
            <a:extLst>
              <a:ext uri="{FF2B5EF4-FFF2-40B4-BE49-F238E27FC236}">
                <a16:creationId xmlns:a16="http://schemas.microsoft.com/office/drawing/2014/main" id="{4F4B3FEB-9D5E-124F-9A09-CD0DA0465FF7}"/>
              </a:ext>
            </a:extLst>
          </p:cNvPr>
          <p:cNvPicPr>
            <a:picLocks noChangeAspect="1"/>
          </p:cNvPicPr>
          <p:nvPr/>
        </p:nvPicPr>
        <p:blipFill>
          <a:blip r:embed="rId2"/>
          <a:stretch>
            <a:fillRect/>
          </a:stretch>
        </p:blipFill>
        <p:spPr>
          <a:xfrm>
            <a:off x="801978" y="2478024"/>
            <a:ext cx="2171700" cy="2159000"/>
          </a:xfrm>
          <a:prstGeom prst="rect">
            <a:avLst/>
          </a:prstGeom>
        </p:spPr>
      </p:pic>
    </p:spTree>
    <p:extLst>
      <p:ext uri="{BB962C8B-B14F-4D97-AF65-F5344CB8AC3E}">
        <p14:creationId xmlns:p14="http://schemas.microsoft.com/office/powerpoint/2010/main" val="3588489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BA6F3-4652-5D48-BCBF-AE956D9CB064}"/>
              </a:ext>
            </a:extLst>
          </p:cNvPr>
          <p:cNvSpPr>
            <a:spLocks noGrp="1"/>
          </p:cNvSpPr>
          <p:nvPr>
            <p:ph type="title"/>
          </p:nvPr>
        </p:nvSpPr>
        <p:spPr/>
        <p:txBody>
          <a:bodyPr/>
          <a:lstStyle/>
          <a:p>
            <a:r>
              <a:rPr lang="en-US" dirty="0"/>
              <a:t>Elevator Pitch</a:t>
            </a:r>
          </a:p>
        </p:txBody>
      </p:sp>
      <p:sp>
        <p:nvSpPr>
          <p:cNvPr id="3" name="Content Placeholder 2">
            <a:extLst>
              <a:ext uri="{FF2B5EF4-FFF2-40B4-BE49-F238E27FC236}">
                <a16:creationId xmlns:a16="http://schemas.microsoft.com/office/drawing/2014/main" id="{8E4C2FB6-D4DC-1544-9CC9-6746FBE2B70C}"/>
              </a:ext>
            </a:extLst>
          </p:cNvPr>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r>
              <a:rPr lang="en-US" dirty="0"/>
              <a:t>“An app that can save you instantly”</a:t>
            </a:r>
          </a:p>
        </p:txBody>
      </p:sp>
    </p:spTree>
    <p:extLst>
      <p:ext uri="{BB962C8B-B14F-4D97-AF65-F5344CB8AC3E}">
        <p14:creationId xmlns:p14="http://schemas.microsoft.com/office/powerpoint/2010/main" val="1451547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915A7-D875-4C40-B9E0-4ACCA30C53A9}"/>
              </a:ext>
            </a:extLst>
          </p:cNvPr>
          <p:cNvSpPr>
            <a:spLocks noGrp="1"/>
          </p:cNvSpPr>
          <p:nvPr>
            <p:ph type="title"/>
          </p:nvPr>
        </p:nvSpPr>
        <p:spPr/>
        <p:txBody>
          <a:bodyPr/>
          <a:lstStyle/>
          <a:p>
            <a:r>
              <a:rPr lang="en-US" dirty="0"/>
              <a:t>Business Plans</a:t>
            </a:r>
          </a:p>
        </p:txBody>
      </p:sp>
      <p:sp>
        <p:nvSpPr>
          <p:cNvPr id="3" name="Content Placeholder 2">
            <a:extLst>
              <a:ext uri="{FF2B5EF4-FFF2-40B4-BE49-F238E27FC236}">
                <a16:creationId xmlns:a16="http://schemas.microsoft.com/office/drawing/2014/main" id="{448CDDAA-0D20-C443-A774-18180FCC4B73}"/>
              </a:ext>
            </a:extLst>
          </p:cNvPr>
          <p:cNvSpPr>
            <a:spLocks noGrp="1"/>
          </p:cNvSpPr>
          <p:nvPr>
            <p:ph idx="1"/>
          </p:nvPr>
        </p:nvSpPr>
        <p:spPr>
          <a:xfrm>
            <a:off x="754061" y="2509921"/>
            <a:ext cx="6433548" cy="3694176"/>
          </a:xfrm>
        </p:spPr>
        <p:txBody>
          <a:bodyPr>
            <a:normAutofit/>
          </a:bodyPr>
          <a:lstStyle/>
          <a:p>
            <a:r>
              <a:rPr lang="en-US" dirty="0"/>
              <a:t>Market: Our target customer, medical centers, schools, parents of children who have severe medical conditions, children who have very old parents who live alone or who are very sick.</a:t>
            </a:r>
          </a:p>
          <a:p>
            <a:pPr marL="0" indent="0">
              <a:buNone/>
            </a:pPr>
            <a:endParaRPr lang="en-US" dirty="0"/>
          </a:p>
          <a:p>
            <a:endParaRPr lang="en-US" dirty="0"/>
          </a:p>
          <a:p>
            <a:endParaRPr lang="en-US" dirty="0"/>
          </a:p>
          <a:p>
            <a:endParaRPr lang="en-US" dirty="0"/>
          </a:p>
          <a:p>
            <a:endParaRPr lang="en-US" dirty="0"/>
          </a:p>
        </p:txBody>
      </p:sp>
      <p:pic>
        <p:nvPicPr>
          <p:cNvPr id="5" name="Picture 4" descr="A picture containing clock&#10;&#10;Description automatically generated">
            <a:extLst>
              <a:ext uri="{FF2B5EF4-FFF2-40B4-BE49-F238E27FC236}">
                <a16:creationId xmlns:a16="http://schemas.microsoft.com/office/drawing/2014/main" id="{8718661F-5451-984D-BC54-B05772080B4F}"/>
              </a:ext>
            </a:extLst>
          </p:cNvPr>
          <p:cNvPicPr>
            <a:picLocks noChangeAspect="1"/>
          </p:cNvPicPr>
          <p:nvPr/>
        </p:nvPicPr>
        <p:blipFill>
          <a:blip r:embed="rId2"/>
          <a:stretch>
            <a:fillRect/>
          </a:stretch>
        </p:blipFill>
        <p:spPr>
          <a:xfrm>
            <a:off x="7927163" y="2815301"/>
            <a:ext cx="2992474" cy="2992474"/>
          </a:xfrm>
          <a:prstGeom prst="rect">
            <a:avLst/>
          </a:prstGeom>
        </p:spPr>
      </p:pic>
    </p:spTree>
    <p:extLst>
      <p:ext uri="{BB962C8B-B14F-4D97-AF65-F5344CB8AC3E}">
        <p14:creationId xmlns:p14="http://schemas.microsoft.com/office/powerpoint/2010/main" val="287249049"/>
      </p:ext>
    </p:extLst>
  </p:cSld>
  <p:clrMapOvr>
    <a:masterClrMapping/>
  </p:clrMapOvr>
</p:sld>
</file>

<file path=ppt/theme/theme1.xml><?xml version="1.0" encoding="utf-8"?>
<a:theme xmlns:a="http://schemas.openxmlformats.org/drawingml/2006/main" name="AccentBoxVTI">
  <a:themeElements>
    <a:clrScheme name="AnalogousFromRegularSeed_2SEEDS">
      <a:dk1>
        <a:srgbClr val="000000"/>
      </a:dk1>
      <a:lt1>
        <a:srgbClr val="FFFFFF"/>
      </a:lt1>
      <a:dk2>
        <a:srgbClr val="243341"/>
      </a:dk2>
      <a:lt2>
        <a:srgbClr val="E2E5E8"/>
      </a:lt2>
      <a:accent1>
        <a:srgbClr val="E74729"/>
      </a:accent1>
      <a:accent2>
        <a:srgbClr val="D58517"/>
      </a:accent2>
      <a:accent3>
        <a:srgbClr val="A8A71E"/>
      </a:accent3>
      <a:accent4>
        <a:srgbClr val="16AFCC"/>
      </a:accent4>
      <a:accent5>
        <a:srgbClr val="297AE7"/>
      </a:accent5>
      <a:accent6>
        <a:srgbClr val="4849DE"/>
      </a:accent6>
      <a:hlink>
        <a:srgbClr val="4A7DC2"/>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TotalTime>
  <Words>330</Words>
  <Application>Microsoft Macintosh PowerPoint</Application>
  <PresentationFormat>Widescreen</PresentationFormat>
  <Paragraphs>52</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Avenir Next LT Pro</vt:lpstr>
      <vt:lpstr>Calibri</vt:lpstr>
      <vt:lpstr>AccentBoxVTI</vt:lpstr>
      <vt:lpstr>911-ASAP  As Safe As Possible</vt:lpstr>
      <vt:lpstr>What does our application do?  (Minimal Viable Product)</vt:lpstr>
      <vt:lpstr>Unique Value Proposition</vt:lpstr>
      <vt:lpstr>Differentiating Factors</vt:lpstr>
      <vt:lpstr>Demonstration</vt:lpstr>
      <vt:lpstr>Website</vt:lpstr>
      <vt:lpstr>Target Customer</vt:lpstr>
      <vt:lpstr>Elevator Pitch</vt:lpstr>
      <vt:lpstr>Business Plans</vt:lpstr>
      <vt:lpstr>Business Plans</vt:lpstr>
      <vt:lpstr>Business Plans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 Safe As Possible</dc:title>
  <dc:creator>swt8069kevin@gmail.com</dc:creator>
  <cp:lastModifiedBy>swt8069kevin@gmail.com</cp:lastModifiedBy>
  <cp:revision>16</cp:revision>
  <dcterms:created xsi:type="dcterms:W3CDTF">2020-01-19T17:16:24Z</dcterms:created>
  <dcterms:modified xsi:type="dcterms:W3CDTF">2020-01-21T18:02:27Z</dcterms:modified>
</cp:coreProperties>
</file>