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Hello everyone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my name is Jiaxin Lei from Binghamton University.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Today, I’m going to talk about our paper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“Parallelizing Packet Processing in Container Overlay Networks”.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This is a joint work with </a:t>
            </a:r>
            <a:r>
              <a:rPr lang="en" sz="1200">
                <a:solidFill>
                  <a:schemeClr val="dk1"/>
                </a:solidFill>
              </a:rPr>
              <a:t>Hui Lu who is my advisor, Manish Munikar, Jia Rao from University of Texas at Arlington, and Kun Suo from Kennesaw State University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29efd8c7e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29efd8c7e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comparing to the host network, container overlay networks drops by 53% and 47% for UDP and TCP separately.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283f108b5_1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283f108b5_1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For single flow latency test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29efd8c7e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29efd8c7e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container overlay networks increase by at least 2x for UDP and 3x for TCP.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096eba4e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096eba4e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So why is overlay network so slow? What is the essential root cause here?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To explain this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29efd8c7e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29efd8c7e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let's first check out how a host-level packet is processed in Linux.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When a packet arrives at the NIC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096eba4e2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096eba4e2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it is first copied to the device buffer then triggers a hardware IRQ.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Next, kernel responds to this hardware IRQ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de299e41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de299e41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Then starts the packet receiving path by raising a software IRQ.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Afterwards, packet will be processed at different protocol layers in the context of softIRQ.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Finally packet will be copied to the user-space buffer then delivered to the application.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de299e41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cde299e41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can see, for a host network packet, there's only one IRQ and one softIRQ incurred here..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096eba4e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096eba4e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However, packet processing in container overlay networks is a more complex pipeline that contains multiple network devices and stages.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de299e41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cde299e41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When the first softIRQ is being processed, the network stack will identify that this is  an encapsulated overlay packet.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So it will do the decapsulation in protocol stack to remove the outer header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Then keep moving the inner packet into container bridge device and container virtual NIC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283f108b5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283f108b5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Let me introduce the container overlay networks first.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Containers are taking over the cloud.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They provide lightweight operating system level virtualization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with the fast startup, high application-density and efficient resource utilization.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cde299e41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cde299e41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By raising the 2nd and 3rd softIRQs.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Eventually packet will be delivered to the target container application.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cde299e41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cde299e41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So here, container overlay packet incurs one hardware IRQ, three software IRQs which are triggered by the different network devices separately.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cde299e41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cde299e41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To summarize, comparing with the host network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additional network devices, prolonged packet processing path and excessive, serialized SoftIRQs lead to high overhead of container overlay networks.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performance issue of overlay networks is well-identified.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d29efd8c7e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d29efd8c7e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There are some existng works targeting to solve this problem.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For example, In a kernel bypass design like DPDK, packets are directly processed in a customized user-level network stack such as mTCP.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This solution avoids Operating System overheads such as softirqs and context switchings.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But, </a:t>
            </a:r>
            <a:r>
              <a:rPr lang="en" sz="1200">
                <a:solidFill>
                  <a:schemeClr val="dk1"/>
                </a:solidFill>
              </a:rPr>
              <a:t>it requires application developers to change the application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code </a:t>
            </a:r>
            <a:r>
              <a:rPr lang="en" sz="1200">
                <a:solidFill>
                  <a:schemeClr val="dk1"/>
                </a:solidFill>
              </a:rPr>
              <a:t>and also operators have no control of network stack.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29efd8c7e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d29efd8c7e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 another kind of design like Slim, it creates a new connection-level metadata transformation protocol. With this new customized protocol, we can avoid the overhead of additional virtual devices and prolonged data path.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It is fast but this design has some limitations like the limited scalability and the limited support for enforcing network </a:t>
            </a:r>
            <a:r>
              <a:rPr lang="en" sz="1200">
                <a:solidFill>
                  <a:schemeClr val="dk1"/>
                </a:solidFill>
              </a:rPr>
              <a:t>policies.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d29efd8c7e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d29efd8c7e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last kind of solution is hardware offloading.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For example, AccelNet from Microsoft deploys the state of art FPGA-based smartNICs in their datacenter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to offload the most cpu-intensive network processing tasks onto this customized hardware.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But this kind of solution usually require the expensive hardware.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ccdc796d8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ccdc796d8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Our solution solves this problem in a different way.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We target salvaging the </a:t>
            </a:r>
            <a:r>
              <a:rPr b="1" lang="en" sz="1200">
                <a:solidFill>
                  <a:schemeClr val="dk1"/>
                </a:solidFill>
              </a:rPr>
              <a:t>commodity </a:t>
            </a:r>
            <a:r>
              <a:rPr lang="en" sz="1200">
                <a:solidFill>
                  <a:schemeClr val="dk1"/>
                </a:solidFill>
              </a:rPr>
              <a:t>OS kernel to specifically support the overlay networks.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key idea of our design FALCON is leveraging the multi-core architecture to utilize idle CPU resources to accelerate packet processing.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cdfc9454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cdfc9454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It is a complete software-based and backward compatible solution.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improved the performance of overlay networks while still providing the full feature of Linux network stack such as isolation, flexibility, and scalability.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Next, Let’s go through our design.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cde299e41b_3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cde299e41b_3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first design in Falcon is SoftIRQ Pipelining.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As shown in this figure, the blue blocks represent packet processing inside the first softIRQs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green is the second one and yellow is the third.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cdfc9454c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cdfc9454c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Remember that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softIRQs in packet processing path are triggered by different network devices separately. So these three different stages can be dispatched and parallelized.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283f108b5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283f108b5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It is reported that Google launches over 7,000 containers every second in its search engine.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With the help of orchestration tools like Kubernetes and Docker Swarm, services of a distributed application can be packaged into multiple containers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automatically and dynamically deployed across physical or virtual machines.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But here’s a question, how could these containers communicate with each other?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cde299e41b_3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cde299e41b_3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Based on our code-level research, we identified stage transition functions in the kernel.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This function is used to enqueue the packet to next device then raise a new softirq for the following packet processing.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cdfc9454c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cdfc9454c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 the original design, this function does the hash-based calculation to determine the target cpu using 4 tuples: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source IP port, and destination Ip port.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modified this functions to also consider the device ID.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 this way, different softirqs of the same flow will be raised on different cpu cores.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cdfc9454c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cdfc9454c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Our design implements the single flow parallelization by these overlapping SoftIRQs.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And also we maintain the packet order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because the SoftIRQs are still raised stage by stage.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Based on our tests, softIRQs pipelining performs well when all the three stages have similar processing cost, such as UDP flows.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cde299e41b_3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cde299e41b_3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But for TCP flow, especially with the large packet size, when GRO enabled,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GRO is an in kernel packet processing optimization which aggregates multiple received small packet into one big packet.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1st stage is much more expensive than others.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other stages are invoked only for a fraction of the packets.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 this case, even we enabled SoftIRQs pipeling, the processing is still not efficient due to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heavily loaded 1st stage.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So we proposed the second design - SoftIRQs Splitting.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With dynamic tracing, we found that the 1st stage of TCP packet processing is mainly dominated by two functions: SKB allocation and GRO processing.</a:t>
            </a:r>
            <a:endParaRPr sz="13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cde299e41b_3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cde299e41b_3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So we implemented it by enabling the transition function when entering the GRO routine.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 this way, we successfully keep splitting one heavy softirq into two lighter softirqs.</a:t>
            </a:r>
            <a:endParaRPr sz="13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cf7df016e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cf7df016e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last part in Falcon is softIRQs balancing.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realized that if a cpu core is already heavily loaded, especially in multiple-flow case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then even if we dispatch a softirq onto that core, the softirq processing will have a long waiting time before it is scheduled to run.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packets can even be dropped if the input packet queue is full.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This can make the performance worse.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So to avoid this, we developed a simple but effective balancing algorithm.</a:t>
            </a:r>
            <a:endParaRPr sz="13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cde299e41b_3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cde299e41b_3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By </a:t>
            </a:r>
            <a:r>
              <a:rPr b="1" lang="en" sz="1200">
                <a:solidFill>
                  <a:schemeClr val="dk1"/>
                </a:solidFill>
              </a:rPr>
              <a:t>periodically </a:t>
            </a:r>
            <a:r>
              <a:rPr lang="en" sz="1200">
                <a:solidFill>
                  <a:schemeClr val="dk1"/>
                </a:solidFill>
              </a:rPr>
              <a:t>monitoring the current load on all cpu cores, We create a new attribute in per-CPU core data structure to represent the current loading state.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When doing dispatching, if the target core is heavily loaded, we will do the rehash to get the second choice of the destination core.</a:t>
            </a:r>
            <a:endParaRPr sz="13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d2baaadd84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d2baaadd84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also realized that, when the whole system is heavily loaded, FALCOn </a:t>
            </a:r>
            <a:r>
              <a:rPr b="1" lang="en" sz="1200">
                <a:solidFill>
                  <a:schemeClr val="dk1"/>
                </a:solidFill>
              </a:rPr>
              <a:t>incurs </a:t>
            </a:r>
            <a:r>
              <a:rPr lang="en" sz="1200">
                <a:solidFill>
                  <a:schemeClr val="dk1"/>
                </a:solidFill>
              </a:rPr>
              <a:t>additional overhead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due to the loss of packet locality.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 this case, there is no available cpu resources for parallelization.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Therefore, it can even degrade performance.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d2baaadd8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d2baaadd8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To avoid this, we dynamically disable Falcon when the overall system load is greater than a threshold.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It is 90% by default and also it is configurable.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ccdc796d8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ccdc796d8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At the last part, I am going to talk about the evaluation.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Our testbed contains two servers equipped with 40 logical cores intel cpu and 128 GB memory.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They are connected via the Mellanox 100Gb NIC.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base OS we used is Ubuntu 18.04 with Linux kernel 5.4.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cdc796d8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cdc796d8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So next, let me introduce the Overlay Network, which is the de facto technique providing the customized connectivity among containers.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Some example overlay solutions are like Docker Overlay, Flannel, </a:t>
            </a:r>
            <a:r>
              <a:rPr lang="en" sz="1200">
                <a:solidFill>
                  <a:schemeClr val="dk1"/>
                </a:solidFill>
              </a:rPr>
              <a:t>Calico</a:t>
            </a:r>
            <a:r>
              <a:rPr lang="en" sz="1200">
                <a:solidFill>
                  <a:schemeClr val="dk1"/>
                </a:solidFill>
              </a:rPr>
              <a:t> and Weave.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They are generally built upon the tunneling approach like the VxLAN protocol.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ccdc796d8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ccdc796d8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First, let's take a look at the IOPS performance of a single UDP flow.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As shown in the figure, with various packet size from 16B to 64KB, we achieve more than 2x performance improvement compared </a:t>
            </a:r>
            <a:r>
              <a:rPr lang="en" sz="1200">
                <a:solidFill>
                  <a:schemeClr val="dk1"/>
                </a:solidFill>
              </a:rPr>
              <a:t>with</a:t>
            </a:r>
            <a:r>
              <a:rPr lang="en" sz="1200">
                <a:solidFill>
                  <a:schemeClr val="dk1"/>
                </a:solidFill>
              </a:rPr>
              <a:t> the vanilla container network.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d005eddb3b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d005eddb3b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also observed the similar improvement for single-flow latency.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Due to serialized execution of multiple stages on the same core, the container latency is more than 2x than host network.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However, Falcon achieves both median and tail latency much close to the host network.</a:t>
            </a:r>
            <a:endParaRPr sz="13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ccdc796d8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ccdc796d8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For multi-flow tests, we changed the flow number from 1 to 20. The packet sizes were set to 16 B and 4 KB for UDP and TCP.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For UDP, We can see, Falcon can consistently improve the vanilla container by as much as 55%.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For TCP, we further enabled GRO-splitting for the host network, which is marked as Host+.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GRO-splitting even helped achieve up to 56% throughput improvement in Host+ than the vanilla host network.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And also for overlay networks, Falcon outperformed the vanilla by as much as 45%.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ccdc796d8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ccdc796d8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Then we </a:t>
            </a:r>
            <a:r>
              <a:rPr lang="en">
                <a:solidFill>
                  <a:schemeClr val="dk1"/>
                </a:solidFill>
              </a:rPr>
              <a:t>demonstrate the significance of Falcon’s balancing algorithm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created hotspots by suddenly increasing the intensity of certain flows, resulting in some overloaded cores.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Our proposed two-choice balancing algorithm achieved 18% higher throughput in UDP about 15% higher throughput in TCP.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ccdc796d8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ccdc796d8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Next, </a:t>
            </a:r>
            <a:r>
              <a:rPr lang="en"/>
              <a:t>We further measured the average and tail latency using memcached data caching benchmark in Cloudsuite.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For </a:t>
            </a:r>
            <a:r>
              <a:rPr lang="en">
                <a:solidFill>
                  <a:schemeClr val="dk1"/>
                </a:solidFill>
              </a:rPr>
              <a:t>With 10 clients, Falcon reduces the average and tail latency by </a:t>
            </a:r>
            <a:r>
              <a:rPr b="1" lang="en">
                <a:solidFill>
                  <a:srgbClr val="FF9900"/>
                </a:solidFill>
              </a:rPr>
              <a:t>51%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FF9900"/>
                </a:solidFill>
              </a:rPr>
              <a:t>53%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ccdc796d8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ccdc796d8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Let me summarize our work.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</a:t>
            </a:r>
            <a:r>
              <a:rPr lang="en"/>
              <a:t>demonstrate that the performance loss in container overlay networks is due to the serialized, excessive and expensive softirqs.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Our solution Falcon parallelizes the softirq processing with three designs: softIRQ pipelining, splitting and dynamic balancing.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</a:t>
            </a:r>
            <a:r>
              <a:rPr lang="en"/>
              <a:t> enable fine-grained, low-cost flow parallelization on multicore machines then significantly improve the performance of container overlay networks.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you are interested, please check out our paper. We have more design </a:t>
            </a:r>
            <a:r>
              <a:rPr lang="en"/>
              <a:t>details</a:t>
            </a:r>
            <a:r>
              <a:rPr lang="en"/>
              <a:t> and more evaluation test results shown in the paper. Thank you.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096eba4e2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096eba4e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VxLAN protocol enables the container network traffic to go through the physical network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by encapsulating the original container packet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096eba4e2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096eba4e2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within its host header.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283f108b5_0_1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283f108b5_0_1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With a unique VxLAN id, containers belonging to a same virtual network can be identified and isolated to communicate with its private IP address.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2c2a920a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2c2a920a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While actually the packets are routed through the underlying public network with the hosts IP address.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So what is the overhead of this kind of complicated packet encapsulation?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29efd8c7e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29efd8c7e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Let me show some data.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were motivated by the single flow performance tests. Our two test machines are directly connected via a 100Gb Network Card.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For single flow throughput test,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225" lIns="110475" spcFirstLastPara="1" rIns="110475" wrap="square" tIns="552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8"/>
            <a:ext cx="78867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5225" lIns="110475" spcFirstLastPara="1" rIns="110475" wrap="square" tIns="55225">
            <a:normAutofit/>
          </a:bodyPr>
          <a:lstStyle>
            <a:lvl1pPr indent="-3683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/>
            </a:lvl1pPr>
            <a:lvl2pPr indent="-3683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/>
            </a:lvl2pPr>
            <a:lvl3pPr indent="-3683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/>
            </a:lvl3pPr>
            <a:lvl4pPr indent="-3683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/>
            </a:lvl4pPr>
            <a:lvl5pPr indent="-3683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/>
            </a:lvl5pPr>
            <a:lvl6pPr indent="-3683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/>
            </a:lvl6pPr>
            <a:lvl7pPr indent="-3683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/>
            </a:lvl7pPr>
            <a:lvl8pPr indent="-3683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/>
            </a:lvl8pPr>
            <a:lvl9pPr indent="-3683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2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225" lIns="110475" spcFirstLastPara="1" rIns="110475" wrap="square" tIns="552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225" lIns="110475" spcFirstLastPara="1" rIns="110475" wrap="square" tIns="552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225" lIns="110475" spcFirstLastPara="1" rIns="110475" wrap="square" tIns="5522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jpg"/><Relationship Id="rId6" Type="http://schemas.openxmlformats.org/officeDocument/2006/relationships/image" Target="../media/image3.png"/><Relationship Id="rId7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github.com/munikarmanish/falc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744575"/>
            <a:ext cx="8520600" cy="14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Parallelizing Packet Processing in Container Overlay Networks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(EuroSys '21)</a:t>
            </a:r>
            <a:endParaRPr sz="20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391025"/>
            <a:ext cx="8520600" cy="13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Jiaxin Lei</a:t>
            </a:r>
            <a:r>
              <a:rPr baseline="30000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 Manish Munikar</a:t>
            </a:r>
            <a:r>
              <a:rPr baseline="30000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 Kun Suo</a:t>
            </a:r>
            <a:r>
              <a:rPr baseline="30000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 Hui Lu</a:t>
            </a:r>
            <a:r>
              <a:rPr baseline="30000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 Jia Rao</a:t>
            </a:r>
            <a:r>
              <a:rPr baseline="30000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Binghamton University</a:t>
            </a:r>
            <a:endParaRPr i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The University of Texas at Arlington</a:t>
            </a:r>
            <a:endParaRPr i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i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Kennesaw State University</a:t>
            </a:r>
            <a:endParaRPr i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400" y="4019375"/>
            <a:ext cx="2265919" cy="6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5000" y="4019387"/>
            <a:ext cx="2694000" cy="69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1088" y="4114723"/>
            <a:ext cx="1581824" cy="5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Performance overhead of overlay networks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288" y="1166750"/>
            <a:ext cx="6431427" cy="3976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23"/>
          <p:cNvCxnSpPr/>
          <p:nvPr/>
        </p:nvCxnSpPr>
        <p:spPr>
          <a:xfrm flipH="1" rot="-5400000">
            <a:off x="3509988" y="3054488"/>
            <a:ext cx="944100" cy="422100"/>
          </a:xfrm>
          <a:prstGeom prst="curvedConnector3">
            <a:avLst>
              <a:gd fmla="val 705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3"/>
          <p:cNvSpPr txBox="1"/>
          <p:nvPr/>
        </p:nvSpPr>
        <p:spPr>
          <a:xfrm>
            <a:off x="4193100" y="2793488"/>
            <a:ext cx="78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53%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p23"/>
          <p:cNvCxnSpPr/>
          <p:nvPr/>
        </p:nvCxnSpPr>
        <p:spPr>
          <a:xfrm flipH="1" rot="-5400000">
            <a:off x="5768313" y="2228263"/>
            <a:ext cx="944100" cy="422100"/>
          </a:xfrm>
          <a:prstGeom prst="curvedConnector3">
            <a:avLst>
              <a:gd fmla="val 705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3"/>
          <p:cNvSpPr txBox="1"/>
          <p:nvPr/>
        </p:nvSpPr>
        <p:spPr>
          <a:xfrm>
            <a:off x="6451425" y="1967263"/>
            <a:ext cx="78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47%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3"/>
          <p:cNvSpPr txBox="1"/>
          <p:nvPr>
            <p:ph idx="1" type="body"/>
          </p:nvPr>
        </p:nvSpPr>
        <p:spPr>
          <a:xfrm>
            <a:off x="228600" y="612648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Machines are connected via a 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GbE NIC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Performance overhead of overlay networks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5" name="Google Shape;225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300" y="1166750"/>
            <a:ext cx="6431400" cy="39767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 txBox="1"/>
          <p:nvPr>
            <p:ph idx="1" type="body"/>
          </p:nvPr>
        </p:nvSpPr>
        <p:spPr>
          <a:xfrm>
            <a:off x="228600" y="612648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Machines are connected via a 100 GbE NIC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Performance overhead of overlay networks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3" name="Google Shape;233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300" y="1166750"/>
            <a:ext cx="6431400" cy="397675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5"/>
          <p:cNvSpPr txBox="1"/>
          <p:nvPr/>
        </p:nvSpPr>
        <p:spPr>
          <a:xfrm>
            <a:off x="7083125" y="2693038"/>
            <a:ext cx="132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3X (TCP)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25"/>
          <p:cNvCxnSpPr/>
          <p:nvPr/>
        </p:nvCxnSpPr>
        <p:spPr>
          <a:xfrm>
            <a:off x="7083125" y="2384650"/>
            <a:ext cx="0" cy="1170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6" name="Google Shape;236;p25"/>
          <p:cNvCxnSpPr/>
          <p:nvPr/>
        </p:nvCxnSpPr>
        <p:spPr>
          <a:xfrm>
            <a:off x="5785500" y="3341475"/>
            <a:ext cx="0" cy="507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37" name="Google Shape;237;p25"/>
          <p:cNvSpPr txBox="1"/>
          <p:nvPr/>
        </p:nvSpPr>
        <p:spPr>
          <a:xfrm>
            <a:off x="5785500" y="3318375"/>
            <a:ext cx="132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2X (UDP)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5"/>
          <p:cNvSpPr txBox="1"/>
          <p:nvPr>
            <p:ph idx="1" type="body"/>
          </p:nvPr>
        </p:nvSpPr>
        <p:spPr>
          <a:xfrm>
            <a:off x="228600" y="612648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Machines are connected via a 100 GbE NIC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Why is overlay network slow?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6"/>
          <p:cNvSpPr txBox="1"/>
          <p:nvPr/>
        </p:nvSpPr>
        <p:spPr>
          <a:xfrm>
            <a:off x="443350" y="3818813"/>
            <a:ext cx="54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 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443350" y="2952425"/>
            <a:ext cx="103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 3&amp;4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443350" y="2354275"/>
            <a:ext cx="54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 7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443350" y="4650900"/>
            <a:ext cx="129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p26"/>
          <p:cNvCxnSpPr/>
          <p:nvPr/>
        </p:nvCxnSpPr>
        <p:spPr>
          <a:xfrm flipH="1" rot="10800000">
            <a:off x="443350" y="2976975"/>
            <a:ext cx="80910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6"/>
          <p:cNvCxnSpPr/>
          <p:nvPr/>
        </p:nvCxnSpPr>
        <p:spPr>
          <a:xfrm flipH="1" rot="10800000">
            <a:off x="443350" y="3416125"/>
            <a:ext cx="80910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6"/>
          <p:cNvCxnSpPr/>
          <p:nvPr/>
        </p:nvCxnSpPr>
        <p:spPr>
          <a:xfrm flipH="1" rot="10800000">
            <a:off x="443350" y="4675450"/>
            <a:ext cx="80910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Why is overlay network slow?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1899525" y="4743900"/>
            <a:ext cx="735000" cy="306600"/>
          </a:xfrm>
          <a:prstGeom prst="rect">
            <a:avLst/>
          </a:prstGeom>
          <a:solidFill>
            <a:srgbClr val="C9DAF8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pNIC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1559625" y="2372388"/>
            <a:ext cx="1414800" cy="505200"/>
          </a:xfrm>
          <a:prstGeom prst="rect">
            <a:avLst/>
          </a:prstGeom>
          <a:solidFill>
            <a:srgbClr val="C9DAF8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0"/>
              </a:srgbClr>
            </a:outerShdw>
          </a:effectLst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(receiver)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443350" y="3818813"/>
            <a:ext cx="54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 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443350" y="2952425"/>
            <a:ext cx="103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 3&amp;4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443350" y="2354275"/>
            <a:ext cx="54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 7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7"/>
          <p:cNvSpPr txBox="1"/>
          <p:nvPr/>
        </p:nvSpPr>
        <p:spPr>
          <a:xfrm>
            <a:off x="443350" y="4650900"/>
            <a:ext cx="129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27"/>
          <p:cNvCxnSpPr>
            <a:endCxn id="259" idx="2"/>
          </p:cNvCxnSpPr>
          <p:nvPr/>
        </p:nvCxnSpPr>
        <p:spPr>
          <a:xfrm rot="10800000">
            <a:off x="2267025" y="2877588"/>
            <a:ext cx="0" cy="186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7"/>
          <p:cNvCxnSpPr/>
          <p:nvPr/>
        </p:nvCxnSpPr>
        <p:spPr>
          <a:xfrm flipH="1" rot="10800000">
            <a:off x="443350" y="2976975"/>
            <a:ext cx="80910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7"/>
          <p:cNvCxnSpPr/>
          <p:nvPr/>
        </p:nvCxnSpPr>
        <p:spPr>
          <a:xfrm flipH="1" rot="10800000">
            <a:off x="443350" y="3416125"/>
            <a:ext cx="80910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7"/>
          <p:cNvCxnSpPr/>
          <p:nvPr/>
        </p:nvCxnSpPr>
        <p:spPr>
          <a:xfrm flipH="1" rot="10800000">
            <a:off x="443350" y="4675450"/>
            <a:ext cx="80910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68" name="Google Shape;268;p27"/>
          <p:cNvSpPr txBox="1"/>
          <p:nvPr>
            <p:ph idx="1" type="body"/>
          </p:nvPr>
        </p:nvSpPr>
        <p:spPr>
          <a:xfrm>
            <a:off x="228550" y="615598"/>
            <a:ext cx="3564000" cy="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Networks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Why is overlay network slow?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1899525" y="4743900"/>
            <a:ext cx="735000" cy="306600"/>
          </a:xfrm>
          <a:prstGeom prst="rect">
            <a:avLst/>
          </a:prstGeom>
          <a:solidFill>
            <a:srgbClr val="C9DAF8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pNIC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8"/>
          <p:cNvSpPr/>
          <p:nvPr/>
        </p:nvSpPr>
        <p:spPr>
          <a:xfrm>
            <a:off x="1559625" y="2372388"/>
            <a:ext cx="1414800" cy="505200"/>
          </a:xfrm>
          <a:prstGeom prst="rect">
            <a:avLst/>
          </a:prstGeom>
          <a:solidFill>
            <a:srgbClr val="C9DAF8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0"/>
              </a:srgbClr>
            </a:outerShdw>
          </a:effectLst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(receiver)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8"/>
          <p:cNvSpPr txBox="1"/>
          <p:nvPr/>
        </p:nvSpPr>
        <p:spPr>
          <a:xfrm>
            <a:off x="443350" y="3818813"/>
            <a:ext cx="54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 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8"/>
          <p:cNvSpPr txBox="1"/>
          <p:nvPr/>
        </p:nvSpPr>
        <p:spPr>
          <a:xfrm>
            <a:off x="443350" y="2952425"/>
            <a:ext cx="103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 3&amp;4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8"/>
          <p:cNvSpPr txBox="1"/>
          <p:nvPr/>
        </p:nvSpPr>
        <p:spPr>
          <a:xfrm>
            <a:off x="443350" y="2354275"/>
            <a:ext cx="54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 7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443350" y="4650900"/>
            <a:ext cx="129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p28"/>
          <p:cNvCxnSpPr>
            <a:endCxn id="276" idx="2"/>
          </p:cNvCxnSpPr>
          <p:nvPr/>
        </p:nvCxnSpPr>
        <p:spPr>
          <a:xfrm rot="10800000">
            <a:off x="2267025" y="2877588"/>
            <a:ext cx="0" cy="186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28"/>
          <p:cNvCxnSpPr/>
          <p:nvPr/>
        </p:nvCxnSpPr>
        <p:spPr>
          <a:xfrm flipH="1" rot="10800000">
            <a:off x="443350" y="2976975"/>
            <a:ext cx="80910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8"/>
          <p:cNvCxnSpPr/>
          <p:nvPr/>
        </p:nvCxnSpPr>
        <p:spPr>
          <a:xfrm flipH="1" rot="10800000">
            <a:off x="443350" y="3416125"/>
            <a:ext cx="80910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8"/>
          <p:cNvCxnSpPr/>
          <p:nvPr/>
        </p:nvCxnSpPr>
        <p:spPr>
          <a:xfrm flipH="1" rot="10800000">
            <a:off x="443350" y="4675450"/>
            <a:ext cx="80910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5" name="Google Shape;285;p28"/>
          <p:cNvSpPr/>
          <p:nvPr/>
        </p:nvSpPr>
        <p:spPr>
          <a:xfrm>
            <a:off x="1789551" y="4113575"/>
            <a:ext cx="954936" cy="357912"/>
          </a:xfrm>
          <a:prstGeom prst="flowChartTerminator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IRQ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8"/>
          <p:cNvSpPr txBox="1"/>
          <p:nvPr>
            <p:ph idx="1" type="body"/>
          </p:nvPr>
        </p:nvSpPr>
        <p:spPr>
          <a:xfrm>
            <a:off x="228550" y="615598"/>
            <a:ext cx="3564000" cy="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Networks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Why is overlay network slow?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29"/>
          <p:cNvSpPr/>
          <p:nvPr/>
        </p:nvSpPr>
        <p:spPr>
          <a:xfrm>
            <a:off x="1899525" y="4743900"/>
            <a:ext cx="735000" cy="306600"/>
          </a:xfrm>
          <a:prstGeom prst="rect">
            <a:avLst/>
          </a:prstGeom>
          <a:solidFill>
            <a:srgbClr val="C9DAF8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pNIC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9"/>
          <p:cNvSpPr/>
          <p:nvPr/>
        </p:nvSpPr>
        <p:spPr>
          <a:xfrm>
            <a:off x="1559625" y="2372388"/>
            <a:ext cx="1414800" cy="505200"/>
          </a:xfrm>
          <a:prstGeom prst="rect">
            <a:avLst/>
          </a:prstGeom>
          <a:solidFill>
            <a:srgbClr val="C9DAF8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0"/>
              </a:srgbClr>
            </a:outerShdw>
          </a:effectLst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(receiver)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443350" y="3818813"/>
            <a:ext cx="54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 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9"/>
          <p:cNvSpPr txBox="1"/>
          <p:nvPr/>
        </p:nvSpPr>
        <p:spPr>
          <a:xfrm>
            <a:off x="443350" y="2952425"/>
            <a:ext cx="103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 3&amp;4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9"/>
          <p:cNvSpPr txBox="1"/>
          <p:nvPr/>
        </p:nvSpPr>
        <p:spPr>
          <a:xfrm>
            <a:off x="443350" y="2354275"/>
            <a:ext cx="54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 7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9"/>
          <p:cNvSpPr txBox="1"/>
          <p:nvPr/>
        </p:nvSpPr>
        <p:spPr>
          <a:xfrm>
            <a:off x="443350" y="4650900"/>
            <a:ext cx="129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29"/>
          <p:cNvCxnSpPr>
            <a:endCxn id="294" idx="2"/>
          </p:cNvCxnSpPr>
          <p:nvPr/>
        </p:nvCxnSpPr>
        <p:spPr>
          <a:xfrm rot="10800000">
            <a:off x="2267025" y="2877588"/>
            <a:ext cx="0" cy="186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29"/>
          <p:cNvCxnSpPr/>
          <p:nvPr/>
        </p:nvCxnSpPr>
        <p:spPr>
          <a:xfrm flipH="1" rot="10800000">
            <a:off x="443350" y="2976975"/>
            <a:ext cx="80910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9"/>
          <p:cNvCxnSpPr/>
          <p:nvPr/>
        </p:nvCxnSpPr>
        <p:spPr>
          <a:xfrm flipH="1" rot="10800000">
            <a:off x="443350" y="3416125"/>
            <a:ext cx="80910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9"/>
          <p:cNvCxnSpPr/>
          <p:nvPr/>
        </p:nvCxnSpPr>
        <p:spPr>
          <a:xfrm flipH="1" rot="10800000">
            <a:off x="443350" y="4675450"/>
            <a:ext cx="80910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3" name="Google Shape;303;p29"/>
          <p:cNvSpPr/>
          <p:nvPr/>
        </p:nvSpPr>
        <p:spPr>
          <a:xfrm>
            <a:off x="1789550" y="3688850"/>
            <a:ext cx="954936" cy="357912"/>
          </a:xfrm>
          <a:prstGeom prst="flowChartTerminator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SoftIRQ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9"/>
          <p:cNvSpPr/>
          <p:nvPr/>
        </p:nvSpPr>
        <p:spPr>
          <a:xfrm>
            <a:off x="1789551" y="4113575"/>
            <a:ext cx="954936" cy="357912"/>
          </a:xfrm>
          <a:prstGeom prst="flowChartTerminator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IRQ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9"/>
          <p:cNvSpPr txBox="1"/>
          <p:nvPr>
            <p:ph idx="1" type="body"/>
          </p:nvPr>
        </p:nvSpPr>
        <p:spPr>
          <a:xfrm>
            <a:off x="228550" y="615598"/>
            <a:ext cx="3564000" cy="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Networks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Why is overlay network slow?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1899525" y="4743900"/>
            <a:ext cx="735000" cy="306600"/>
          </a:xfrm>
          <a:prstGeom prst="rect">
            <a:avLst/>
          </a:prstGeom>
          <a:solidFill>
            <a:srgbClr val="C9DAF8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pNIC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0"/>
          <p:cNvSpPr/>
          <p:nvPr/>
        </p:nvSpPr>
        <p:spPr>
          <a:xfrm>
            <a:off x="1559625" y="2372388"/>
            <a:ext cx="1414800" cy="505200"/>
          </a:xfrm>
          <a:prstGeom prst="rect">
            <a:avLst/>
          </a:prstGeom>
          <a:solidFill>
            <a:srgbClr val="C9DAF8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0"/>
              </a:srgbClr>
            </a:outerShdw>
          </a:effectLst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(receiver)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0"/>
          <p:cNvSpPr txBox="1"/>
          <p:nvPr/>
        </p:nvSpPr>
        <p:spPr>
          <a:xfrm>
            <a:off x="443350" y="3818813"/>
            <a:ext cx="54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 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0"/>
          <p:cNvSpPr txBox="1"/>
          <p:nvPr/>
        </p:nvSpPr>
        <p:spPr>
          <a:xfrm>
            <a:off x="443350" y="2952425"/>
            <a:ext cx="103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 3&amp;4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0"/>
          <p:cNvSpPr txBox="1"/>
          <p:nvPr/>
        </p:nvSpPr>
        <p:spPr>
          <a:xfrm>
            <a:off x="443350" y="2354275"/>
            <a:ext cx="54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 7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443350" y="4650900"/>
            <a:ext cx="129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8" name="Google Shape;318;p30"/>
          <p:cNvCxnSpPr>
            <a:endCxn id="313" idx="2"/>
          </p:cNvCxnSpPr>
          <p:nvPr/>
        </p:nvCxnSpPr>
        <p:spPr>
          <a:xfrm rot="10800000">
            <a:off x="2267025" y="2877588"/>
            <a:ext cx="0" cy="186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30"/>
          <p:cNvCxnSpPr/>
          <p:nvPr/>
        </p:nvCxnSpPr>
        <p:spPr>
          <a:xfrm flipH="1" rot="10800000">
            <a:off x="443350" y="2976975"/>
            <a:ext cx="80910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0"/>
          <p:cNvCxnSpPr/>
          <p:nvPr/>
        </p:nvCxnSpPr>
        <p:spPr>
          <a:xfrm flipH="1" rot="10800000">
            <a:off x="443350" y="3416125"/>
            <a:ext cx="80910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0"/>
          <p:cNvCxnSpPr/>
          <p:nvPr/>
        </p:nvCxnSpPr>
        <p:spPr>
          <a:xfrm flipH="1" rot="10800000">
            <a:off x="443350" y="4675450"/>
            <a:ext cx="80910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22" name="Google Shape;322;p30"/>
          <p:cNvSpPr/>
          <p:nvPr/>
        </p:nvSpPr>
        <p:spPr>
          <a:xfrm>
            <a:off x="1789550" y="3688850"/>
            <a:ext cx="954936" cy="357912"/>
          </a:xfrm>
          <a:prstGeom prst="flowChartTerminator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SoftIRQ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0"/>
          <p:cNvSpPr/>
          <p:nvPr/>
        </p:nvSpPr>
        <p:spPr>
          <a:xfrm>
            <a:off x="1789551" y="4113575"/>
            <a:ext cx="954936" cy="357912"/>
          </a:xfrm>
          <a:prstGeom prst="flowChartTerminator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IRQ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0"/>
          <p:cNvSpPr txBox="1"/>
          <p:nvPr>
            <p:ph idx="1" type="body"/>
          </p:nvPr>
        </p:nvSpPr>
        <p:spPr>
          <a:xfrm>
            <a:off x="228550" y="615598"/>
            <a:ext cx="35640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Networks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IRQ + SoftIRQ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Why is overlay network slow?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31"/>
          <p:cNvSpPr/>
          <p:nvPr/>
        </p:nvSpPr>
        <p:spPr>
          <a:xfrm>
            <a:off x="1899525" y="4743900"/>
            <a:ext cx="735000" cy="306600"/>
          </a:xfrm>
          <a:prstGeom prst="rect">
            <a:avLst/>
          </a:prstGeom>
          <a:solidFill>
            <a:srgbClr val="C9DAF8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pNIC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1"/>
          <p:cNvSpPr/>
          <p:nvPr/>
        </p:nvSpPr>
        <p:spPr>
          <a:xfrm>
            <a:off x="1559625" y="2372388"/>
            <a:ext cx="1414800" cy="505200"/>
          </a:xfrm>
          <a:prstGeom prst="rect">
            <a:avLst/>
          </a:prstGeom>
          <a:solidFill>
            <a:srgbClr val="C9DAF8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0"/>
              </a:srgbClr>
            </a:outerShdw>
          </a:effectLst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(receiver)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1"/>
          <p:cNvSpPr/>
          <p:nvPr/>
        </p:nvSpPr>
        <p:spPr>
          <a:xfrm>
            <a:off x="6909438" y="4094775"/>
            <a:ext cx="1295100" cy="505200"/>
          </a:xfrm>
          <a:prstGeom prst="rect">
            <a:avLst/>
          </a:prstGeom>
          <a:solidFill>
            <a:srgbClr val="FCE5CD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0"/>
              </a:srgbClr>
            </a:outerShdw>
          </a:effectLst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 bridge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1"/>
          <p:cNvSpPr/>
          <p:nvPr/>
        </p:nvSpPr>
        <p:spPr>
          <a:xfrm>
            <a:off x="4304100" y="4726775"/>
            <a:ext cx="735000" cy="306600"/>
          </a:xfrm>
          <a:prstGeom prst="rect">
            <a:avLst/>
          </a:prstGeom>
          <a:solidFill>
            <a:srgbClr val="FCE5CD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pNIC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1"/>
          <p:cNvSpPr/>
          <p:nvPr/>
        </p:nvSpPr>
        <p:spPr>
          <a:xfrm>
            <a:off x="4227900" y="3021450"/>
            <a:ext cx="887400" cy="306600"/>
          </a:xfrm>
          <a:prstGeom prst="rect">
            <a:avLst/>
          </a:prstGeom>
          <a:solidFill>
            <a:srgbClr val="FCE5CD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1"/>
          <p:cNvSpPr/>
          <p:nvPr/>
        </p:nvSpPr>
        <p:spPr>
          <a:xfrm>
            <a:off x="6909438" y="3461750"/>
            <a:ext cx="1295100" cy="505200"/>
          </a:xfrm>
          <a:prstGeom prst="rect">
            <a:avLst/>
          </a:prstGeom>
          <a:solidFill>
            <a:srgbClr val="FCE5CD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0"/>
              </a:srgbClr>
            </a:outerShdw>
          </a:effectLst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 vNIC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1"/>
          <p:cNvSpPr txBox="1"/>
          <p:nvPr/>
        </p:nvSpPr>
        <p:spPr>
          <a:xfrm>
            <a:off x="443350" y="3818813"/>
            <a:ext cx="54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 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1"/>
          <p:cNvSpPr txBox="1"/>
          <p:nvPr/>
        </p:nvSpPr>
        <p:spPr>
          <a:xfrm>
            <a:off x="443350" y="2952425"/>
            <a:ext cx="103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 3&amp;4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1"/>
          <p:cNvSpPr txBox="1"/>
          <p:nvPr/>
        </p:nvSpPr>
        <p:spPr>
          <a:xfrm>
            <a:off x="443350" y="2354275"/>
            <a:ext cx="54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 7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1"/>
          <p:cNvSpPr txBox="1"/>
          <p:nvPr/>
        </p:nvSpPr>
        <p:spPr>
          <a:xfrm>
            <a:off x="443350" y="4650900"/>
            <a:ext cx="129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1"/>
          <p:cNvSpPr/>
          <p:nvPr/>
        </p:nvSpPr>
        <p:spPr>
          <a:xfrm>
            <a:off x="6849600" y="2372400"/>
            <a:ext cx="1414800" cy="505200"/>
          </a:xfrm>
          <a:prstGeom prst="rect">
            <a:avLst/>
          </a:prstGeom>
          <a:solidFill>
            <a:srgbClr val="FCE5CD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0"/>
              </a:srgbClr>
            </a:outerShdw>
          </a:effectLst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 (receiver)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1"/>
          <p:cNvCxnSpPr>
            <a:endCxn id="332" idx="2"/>
          </p:cNvCxnSpPr>
          <p:nvPr/>
        </p:nvCxnSpPr>
        <p:spPr>
          <a:xfrm rot="10800000">
            <a:off x="2267025" y="2877588"/>
            <a:ext cx="0" cy="186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31"/>
          <p:cNvCxnSpPr>
            <a:stCxn id="334" idx="0"/>
            <a:endCxn id="335" idx="2"/>
          </p:cNvCxnSpPr>
          <p:nvPr/>
        </p:nvCxnSpPr>
        <p:spPr>
          <a:xfrm rot="10800000">
            <a:off x="4671600" y="3328175"/>
            <a:ext cx="0" cy="139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31"/>
          <p:cNvCxnSpPr>
            <a:stCxn id="335" idx="3"/>
            <a:endCxn id="333" idx="1"/>
          </p:cNvCxnSpPr>
          <p:nvPr/>
        </p:nvCxnSpPr>
        <p:spPr>
          <a:xfrm>
            <a:off x="5115300" y="3174750"/>
            <a:ext cx="1794000" cy="11727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31"/>
          <p:cNvCxnSpPr>
            <a:endCxn id="336" idx="2"/>
          </p:cNvCxnSpPr>
          <p:nvPr/>
        </p:nvCxnSpPr>
        <p:spPr>
          <a:xfrm rot="10800000">
            <a:off x="7556988" y="3966950"/>
            <a:ext cx="0" cy="12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31"/>
          <p:cNvCxnSpPr>
            <a:stCxn id="336" idx="0"/>
            <a:endCxn id="341" idx="2"/>
          </p:cNvCxnSpPr>
          <p:nvPr/>
        </p:nvCxnSpPr>
        <p:spPr>
          <a:xfrm rot="10800000">
            <a:off x="7556988" y="2877650"/>
            <a:ext cx="0" cy="58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31"/>
          <p:cNvSpPr/>
          <p:nvPr/>
        </p:nvSpPr>
        <p:spPr>
          <a:xfrm>
            <a:off x="1789550" y="3688850"/>
            <a:ext cx="954936" cy="357912"/>
          </a:xfrm>
          <a:prstGeom prst="flowChartTerminator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SoftIRQ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1"/>
          <p:cNvSpPr/>
          <p:nvPr/>
        </p:nvSpPr>
        <p:spPr>
          <a:xfrm>
            <a:off x="1789551" y="4113575"/>
            <a:ext cx="954936" cy="357912"/>
          </a:xfrm>
          <a:prstGeom prst="flowChartTerminator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IRQ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9" name="Google Shape;349;p31"/>
          <p:cNvCxnSpPr/>
          <p:nvPr/>
        </p:nvCxnSpPr>
        <p:spPr>
          <a:xfrm flipH="1" rot="10800000">
            <a:off x="443350" y="2976975"/>
            <a:ext cx="80910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31"/>
          <p:cNvCxnSpPr/>
          <p:nvPr/>
        </p:nvCxnSpPr>
        <p:spPr>
          <a:xfrm flipH="1" rot="10800000">
            <a:off x="443350" y="3416125"/>
            <a:ext cx="80910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31"/>
          <p:cNvCxnSpPr/>
          <p:nvPr/>
        </p:nvCxnSpPr>
        <p:spPr>
          <a:xfrm flipH="1" rot="10800000">
            <a:off x="443350" y="4675450"/>
            <a:ext cx="80910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31"/>
          <p:cNvCxnSpPr/>
          <p:nvPr/>
        </p:nvCxnSpPr>
        <p:spPr>
          <a:xfrm>
            <a:off x="4572000" y="615600"/>
            <a:ext cx="0" cy="13341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53" name="Google Shape;353;p31"/>
          <p:cNvSpPr txBox="1"/>
          <p:nvPr>
            <p:ph idx="1" type="body"/>
          </p:nvPr>
        </p:nvSpPr>
        <p:spPr>
          <a:xfrm>
            <a:off x="5351450" y="615600"/>
            <a:ext cx="3564000" cy="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Overlay</a:t>
            </a: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Networks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1"/>
          <p:cNvSpPr txBox="1"/>
          <p:nvPr>
            <p:ph idx="1" type="body"/>
          </p:nvPr>
        </p:nvSpPr>
        <p:spPr>
          <a:xfrm>
            <a:off x="228550" y="615598"/>
            <a:ext cx="35640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Networks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IRQ + SoftIRQ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Why is overlay network slow?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32"/>
          <p:cNvSpPr/>
          <p:nvPr/>
        </p:nvSpPr>
        <p:spPr>
          <a:xfrm>
            <a:off x="1899525" y="4743900"/>
            <a:ext cx="735000" cy="306600"/>
          </a:xfrm>
          <a:prstGeom prst="rect">
            <a:avLst/>
          </a:prstGeom>
          <a:solidFill>
            <a:srgbClr val="C9DAF8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pNIC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2"/>
          <p:cNvSpPr/>
          <p:nvPr/>
        </p:nvSpPr>
        <p:spPr>
          <a:xfrm>
            <a:off x="1559625" y="2372388"/>
            <a:ext cx="1414800" cy="505200"/>
          </a:xfrm>
          <a:prstGeom prst="rect">
            <a:avLst/>
          </a:prstGeom>
          <a:solidFill>
            <a:srgbClr val="C9DAF8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0"/>
              </a:srgbClr>
            </a:outerShdw>
          </a:effectLst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(receiver)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2"/>
          <p:cNvSpPr/>
          <p:nvPr/>
        </p:nvSpPr>
        <p:spPr>
          <a:xfrm>
            <a:off x="6909438" y="4094775"/>
            <a:ext cx="1295100" cy="505200"/>
          </a:xfrm>
          <a:prstGeom prst="rect">
            <a:avLst/>
          </a:prstGeom>
          <a:solidFill>
            <a:srgbClr val="FCE5CD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0"/>
              </a:srgbClr>
            </a:outerShdw>
          </a:effectLst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 bridge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4304100" y="4726775"/>
            <a:ext cx="735000" cy="306600"/>
          </a:xfrm>
          <a:prstGeom prst="rect">
            <a:avLst/>
          </a:prstGeom>
          <a:solidFill>
            <a:srgbClr val="FCE5CD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pNIC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4227900" y="3021450"/>
            <a:ext cx="887400" cy="306600"/>
          </a:xfrm>
          <a:prstGeom prst="rect">
            <a:avLst/>
          </a:prstGeom>
          <a:solidFill>
            <a:srgbClr val="FCE5CD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909438" y="3461750"/>
            <a:ext cx="1295100" cy="505200"/>
          </a:xfrm>
          <a:prstGeom prst="rect">
            <a:avLst/>
          </a:prstGeom>
          <a:solidFill>
            <a:srgbClr val="FCE5CD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0"/>
              </a:srgbClr>
            </a:outerShdw>
          </a:effectLst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 vNIC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2"/>
          <p:cNvSpPr txBox="1"/>
          <p:nvPr/>
        </p:nvSpPr>
        <p:spPr>
          <a:xfrm>
            <a:off x="443350" y="3818813"/>
            <a:ext cx="54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 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2"/>
          <p:cNvSpPr txBox="1"/>
          <p:nvPr/>
        </p:nvSpPr>
        <p:spPr>
          <a:xfrm>
            <a:off x="443350" y="2952425"/>
            <a:ext cx="103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 3&amp;4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443350" y="2354275"/>
            <a:ext cx="54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 7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2"/>
          <p:cNvSpPr txBox="1"/>
          <p:nvPr/>
        </p:nvSpPr>
        <p:spPr>
          <a:xfrm>
            <a:off x="443350" y="4650900"/>
            <a:ext cx="129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2"/>
          <p:cNvSpPr/>
          <p:nvPr/>
        </p:nvSpPr>
        <p:spPr>
          <a:xfrm>
            <a:off x="6849600" y="2372400"/>
            <a:ext cx="1414800" cy="505200"/>
          </a:xfrm>
          <a:prstGeom prst="rect">
            <a:avLst/>
          </a:prstGeom>
          <a:solidFill>
            <a:srgbClr val="FCE5CD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0"/>
              </a:srgbClr>
            </a:outerShdw>
          </a:effectLst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 (receiver)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2" name="Google Shape;372;p32"/>
          <p:cNvCxnSpPr>
            <a:endCxn id="362" idx="2"/>
          </p:cNvCxnSpPr>
          <p:nvPr/>
        </p:nvCxnSpPr>
        <p:spPr>
          <a:xfrm rot="10800000">
            <a:off x="2267025" y="2877588"/>
            <a:ext cx="0" cy="186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32"/>
          <p:cNvCxnSpPr>
            <a:stCxn id="364" idx="0"/>
            <a:endCxn id="365" idx="2"/>
          </p:cNvCxnSpPr>
          <p:nvPr/>
        </p:nvCxnSpPr>
        <p:spPr>
          <a:xfrm rot="10800000">
            <a:off x="4671600" y="3328175"/>
            <a:ext cx="0" cy="139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32"/>
          <p:cNvCxnSpPr>
            <a:stCxn id="365" idx="3"/>
            <a:endCxn id="363" idx="1"/>
          </p:cNvCxnSpPr>
          <p:nvPr/>
        </p:nvCxnSpPr>
        <p:spPr>
          <a:xfrm>
            <a:off x="5115300" y="3174750"/>
            <a:ext cx="1794000" cy="11727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32"/>
          <p:cNvCxnSpPr>
            <a:endCxn id="366" idx="2"/>
          </p:cNvCxnSpPr>
          <p:nvPr/>
        </p:nvCxnSpPr>
        <p:spPr>
          <a:xfrm rot="10800000">
            <a:off x="7556988" y="3966950"/>
            <a:ext cx="0" cy="12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32"/>
          <p:cNvCxnSpPr>
            <a:stCxn id="366" idx="0"/>
            <a:endCxn id="371" idx="2"/>
          </p:cNvCxnSpPr>
          <p:nvPr/>
        </p:nvCxnSpPr>
        <p:spPr>
          <a:xfrm rot="10800000">
            <a:off x="7556988" y="2877650"/>
            <a:ext cx="0" cy="58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32"/>
          <p:cNvSpPr/>
          <p:nvPr/>
        </p:nvSpPr>
        <p:spPr>
          <a:xfrm>
            <a:off x="1789550" y="3688850"/>
            <a:ext cx="954936" cy="357912"/>
          </a:xfrm>
          <a:prstGeom prst="flowChartTerminator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SoftIRQ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2"/>
          <p:cNvSpPr/>
          <p:nvPr/>
        </p:nvSpPr>
        <p:spPr>
          <a:xfrm>
            <a:off x="1789551" y="4113575"/>
            <a:ext cx="954936" cy="357912"/>
          </a:xfrm>
          <a:prstGeom prst="flowChartTerminator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IRQ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9" name="Google Shape;379;p32"/>
          <p:cNvCxnSpPr/>
          <p:nvPr/>
        </p:nvCxnSpPr>
        <p:spPr>
          <a:xfrm flipH="1" rot="10800000">
            <a:off x="443350" y="2976975"/>
            <a:ext cx="80910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2"/>
          <p:cNvCxnSpPr/>
          <p:nvPr/>
        </p:nvCxnSpPr>
        <p:spPr>
          <a:xfrm flipH="1" rot="10800000">
            <a:off x="443350" y="3416125"/>
            <a:ext cx="80910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32"/>
          <p:cNvCxnSpPr/>
          <p:nvPr/>
        </p:nvCxnSpPr>
        <p:spPr>
          <a:xfrm flipH="1" rot="10800000">
            <a:off x="443350" y="4675450"/>
            <a:ext cx="80910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82" name="Google Shape;382;p32"/>
          <p:cNvSpPr/>
          <p:nvPr/>
        </p:nvSpPr>
        <p:spPr>
          <a:xfrm>
            <a:off x="4197075" y="4266525"/>
            <a:ext cx="948888" cy="357912"/>
          </a:xfrm>
          <a:prstGeom prst="flowChartTerminator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IRQ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2"/>
          <p:cNvSpPr/>
          <p:nvPr/>
        </p:nvSpPr>
        <p:spPr>
          <a:xfrm>
            <a:off x="4197226" y="3819125"/>
            <a:ext cx="948888" cy="357912"/>
          </a:xfrm>
          <a:prstGeom prst="flowChartTerminator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SoftIRQ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2"/>
          <p:cNvSpPr txBox="1"/>
          <p:nvPr>
            <p:ph idx="1" type="body"/>
          </p:nvPr>
        </p:nvSpPr>
        <p:spPr>
          <a:xfrm>
            <a:off x="228550" y="615598"/>
            <a:ext cx="35640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Networks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IRQ + SoftIRQ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5" name="Google Shape;385;p32"/>
          <p:cNvCxnSpPr/>
          <p:nvPr/>
        </p:nvCxnSpPr>
        <p:spPr>
          <a:xfrm>
            <a:off x="4572000" y="615600"/>
            <a:ext cx="0" cy="13341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86" name="Google Shape;386;p32"/>
          <p:cNvSpPr txBox="1"/>
          <p:nvPr>
            <p:ph idx="1" type="body"/>
          </p:nvPr>
        </p:nvSpPr>
        <p:spPr>
          <a:xfrm>
            <a:off x="5351450" y="615600"/>
            <a:ext cx="3564000" cy="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Overlay Networks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28550" y="615600"/>
            <a:ext cx="4260300" cy="22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Lightweight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level virtualization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application density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Efficient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resource utilization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Containers are taking over the cloud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Why is overlay network slow?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33"/>
          <p:cNvSpPr/>
          <p:nvPr/>
        </p:nvSpPr>
        <p:spPr>
          <a:xfrm>
            <a:off x="1899525" y="4743900"/>
            <a:ext cx="735000" cy="306600"/>
          </a:xfrm>
          <a:prstGeom prst="rect">
            <a:avLst/>
          </a:prstGeom>
          <a:solidFill>
            <a:srgbClr val="C9DAF8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pNIC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3"/>
          <p:cNvSpPr/>
          <p:nvPr/>
        </p:nvSpPr>
        <p:spPr>
          <a:xfrm>
            <a:off x="1559625" y="2372388"/>
            <a:ext cx="1414800" cy="505200"/>
          </a:xfrm>
          <a:prstGeom prst="rect">
            <a:avLst/>
          </a:prstGeom>
          <a:solidFill>
            <a:srgbClr val="C9DAF8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0"/>
              </a:srgbClr>
            </a:outerShdw>
          </a:effectLst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(receiver)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3"/>
          <p:cNvSpPr/>
          <p:nvPr/>
        </p:nvSpPr>
        <p:spPr>
          <a:xfrm>
            <a:off x="6909438" y="4094775"/>
            <a:ext cx="1295100" cy="505200"/>
          </a:xfrm>
          <a:prstGeom prst="rect">
            <a:avLst/>
          </a:prstGeom>
          <a:solidFill>
            <a:srgbClr val="FCE5CD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0"/>
              </a:srgbClr>
            </a:outerShdw>
          </a:effectLst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 bridge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3"/>
          <p:cNvSpPr/>
          <p:nvPr/>
        </p:nvSpPr>
        <p:spPr>
          <a:xfrm>
            <a:off x="4304100" y="4726775"/>
            <a:ext cx="735000" cy="306600"/>
          </a:xfrm>
          <a:prstGeom prst="rect">
            <a:avLst/>
          </a:prstGeom>
          <a:solidFill>
            <a:srgbClr val="FCE5CD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pNIC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3"/>
          <p:cNvSpPr/>
          <p:nvPr/>
        </p:nvSpPr>
        <p:spPr>
          <a:xfrm>
            <a:off x="4227900" y="3021450"/>
            <a:ext cx="887400" cy="306600"/>
          </a:xfrm>
          <a:prstGeom prst="rect">
            <a:avLst/>
          </a:prstGeom>
          <a:solidFill>
            <a:srgbClr val="FCE5CD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3"/>
          <p:cNvSpPr/>
          <p:nvPr/>
        </p:nvSpPr>
        <p:spPr>
          <a:xfrm>
            <a:off x="6909438" y="3461750"/>
            <a:ext cx="1295100" cy="505200"/>
          </a:xfrm>
          <a:prstGeom prst="rect">
            <a:avLst/>
          </a:prstGeom>
          <a:solidFill>
            <a:srgbClr val="FCE5CD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0"/>
              </a:srgbClr>
            </a:outerShdw>
          </a:effectLst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 vNIC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3"/>
          <p:cNvSpPr txBox="1"/>
          <p:nvPr/>
        </p:nvSpPr>
        <p:spPr>
          <a:xfrm>
            <a:off x="443350" y="3818813"/>
            <a:ext cx="54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 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3"/>
          <p:cNvSpPr txBox="1"/>
          <p:nvPr/>
        </p:nvSpPr>
        <p:spPr>
          <a:xfrm>
            <a:off x="443350" y="2952425"/>
            <a:ext cx="103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 3&amp;4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3"/>
          <p:cNvSpPr txBox="1"/>
          <p:nvPr/>
        </p:nvSpPr>
        <p:spPr>
          <a:xfrm>
            <a:off x="443350" y="2354275"/>
            <a:ext cx="54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 7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3"/>
          <p:cNvSpPr txBox="1"/>
          <p:nvPr/>
        </p:nvSpPr>
        <p:spPr>
          <a:xfrm>
            <a:off x="443350" y="4650900"/>
            <a:ext cx="129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3"/>
          <p:cNvSpPr/>
          <p:nvPr/>
        </p:nvSpPr>
        <p:spPr>
          <a:xfrm>
            <a:off x="6849600" y="2372400"/>
            <a:ext cx="1414800" cy="505200"/>
          </a:xfrm>
          <a:prstGeom prst="rect">
            <a:avLst/>
          </a:prstGeom>
          <a:solidFill>
            <a:srgbClr val="FCE5CD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0"/>
              </a:srgbClr>
            </a:outerShdw>
          </a:effectLst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 (receiver)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Google Shape;404;p33"/>
          <p:cNvCxnSpPr>
            <a:endCxn id="394" idx="2"/>
          </p:cNvCxnSpPr>
          <p:nvPr/>
        </p:nvCxnSpPr>
        <p:spPr>
          <a:xfrm rot="10800000">
            <a:off x="2267025" y="2877588"/>
            <a:ext cx="0" cy="186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33"/>
          <p:cNvCxnSpPr>
            <a:stCxn id="396" idx="0"/>
            <a:endCxn id="397" idx="2"/>
          </p:cNvCxnSpPr>
          <p:nvPr/>
        </p:nvCxnSpPr>
        <p:spPr>
          <a:xfrm rot="10800000">
            <a:off x="4671600" y="3328175"/>
            <a:ext cx="0" cy="139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33"/>
          <p:cNvCxnSpPr>
            <a:stCxn id="397" idx="3"/>
            <a:endCxn id="395" idx="1"/>
          </p:cNvCxnSpPr>
          <p:nvPr/>
        </p:nvCxnSpPr>
        <p:spPr>
          <a:xfrm>
            <a:off x="5115300" y="3174750"/>
            <a:ext cx="1794000" cy="11727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33"/>
          <p:cNvCxnSpPr>
            <a:endCxn id="398" idx="2"/>
          </p:cNvCxnSpPr>
          <p:nvPr/>
        </p:nvCxnSpPr>
        <p:spPr>
          <a:xfrm rot="10800000">
            <a:off x="7556988" y="3966950"/>
            <a:ext cx="0" cy="12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33"/>
          <p:cNvCxnSpPr>
            <a:stCxn id="398" idx="0"/>
            <a:endCxn id="403" idx="2"/>
          </p:cNvCxnSpPr>
          <p:nvPr/>
        </p:nvCxnSpPr>
        <p:spPr>
          <a:xfrm rot="10800000">
            <a:off x="7556988" y="2877650"/>
            <a:ext cx="0" cy="58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33"/>
          <p:cNvSpPr/>
          <p:nvPr/>
        </p:nvSpPr>
        <p:spPr>
          <a:xfrm>
            <a:off x="1789550" y="3688850"/>
            <a:ext cx="954936" cy="357912"/>
          </a:xfrm>
          <a:prstGeom prst="flowChartTerminator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SoftIRQ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3"/>
          <p:cNvSpPr/>
          <p:nvPr/>
        </p:nvSpPr>
        <p:spPr>
          <a:xfrm>
            <a:off x="1789551" y="4113575"/>
            <a:ext cx="954936" cy="357912"/>
          </a:xfrm>
          <a:prstGeom prst="flowChartTerminator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IRQ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1" name="Google Shape;411;p33"/>
          <p:cNvCxnSpPr/>
          <p:nvPr/>
        </p:nvCxnSpPr>
        <p:spPr>
          <a:xfrm flipH="1" rot="10800000">
            <a:off x="443350" y="2976975"/>
            <a:ext cx="80910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33"/>
          <p:cNvCxnSpPr/>
          <p:nvPr/>
        </p:nvCxnSpPr>
        <p:spPr>
          <a:xfrm flipH="1" rot="10800000">
            <a:off x="443350" y="3416125"/>
            <a:ext cx="80910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33"/>
          <p:cNvCxnSpPr/>
          <p:nvPr/>
        </p:nvCxnSpPr>
        <p:spPr>
          <a:xfrm flipH="1" rot="10800000">
            <a:off x="443350" y="4675450"/>
            <a:ext cx="80910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14" name="Google Shape;414;p33"/>
          <p:cNvSpPr/>
          <p:nvPr/>
        </p:nvSpPr>
        <p:spPr>
          <a:xfrm>
            <a:off x="4197075" y="4266525"/>
            <a:ext cx="948888" cy="357912"/>
          </a:xfrm>
          <a:prstGeom prst="flowChartTerminator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IRQ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3"/>
          <p:cNvSpPr/>
          <p:nvPr/>
        </p:nvSpPr>
        <p:spPr>
          <a:xfrm>
            <a:off x="4197226" y="3819125"/>
            <a:ext cx="948888" cy="357912"/>
          </a:xfrm>
          <a:prstGeom prst="flowChartTerminator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SoftIRQ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3"/>
          <p:cNvSpPr/>
          <p:nvPr/>
        </p:nvSpPr>
        <p:spPr>
          <a:xfrm>
            <a:off x="5537850" y="3461750"/>
            <a:ext cx="948888" cy="357912"/>
          </a:xfrm>
          <a:prstGeom prst="flowChartTerminator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SoftIRQ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3"/>
          <p:cNvSpPr/>
          <p:nvPr/>
        </p:nvSpPr>
        <p:spPr>
          <a:xfrm>
            <a:off x="7076175" y="3017750"/>
            <a:ext cx="948888" cy="357912"/>
          </a:xfrm>
          <a:prstGeom prst="flowChartTerminator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SoftIRQ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3"/>
          <p:cNvSpPr txBox="1"/>
          <p:nvPr>
            <p:ph idx="1" type="body"/>
          </p:nvPr>
        </p:nvSpPr>
        <p:spPr>
          <a:xfrm>
            <a:off x="228550" y="615598"/>
            <a:ext cx="35640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Networks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IRQ + SoftIRQ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9" name="Google Shape;419;p33"/>
          <p:cNvCxnSpPr/>
          <p:nvPr/>
        </p:nvCxnSpPr>
        <p:spPr>
          <a:xfrm>
            <a:off x="4572000" y="615600"/>
            <a:ext cx="0" cy="13341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20" name="Google Shape;420;p33"/>
          <p:cNvSpPr txBox="1"/>
          <p:nvPr>
            <p:ph idx="1" type="body"/>
          </p:nvPr>
        </p:nvSpPr>
        <p:spPr>
          <a:xfrm>
            <a:off x="5351450" y="615600"/>
            <a:ext cx="3564000" cy="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Overlay Networks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4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Why is overlay network slow?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34"/>
          <p:cNvSpPr/>
          <p:nvPr/>
        </p:nvSpPr>
        <p:spPr>
          <a:xfrm>
            <a:off x="1899525" y="4743900"/>
            <a:ext cx="735000" cy="306600"/>
          </a:xfrm>
          <a:prstGeom prst="rect">
            <a:avLst/>
          </a:prstGeom>
          <a:solidFill>
            <a:srgbClr val="C9DAF8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pNIC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4"/>
          <p:cNvSpPr/>
          <p:nvPr/>
        </p:nvSpPr>
        <p:spPr>
          <a:xfrm>
            <a:off x="1559625" y="2372388"/>
            <a:ext cx="1414800" cy="505200"/>
          </a:xfrm>
          <a:prstGeom prst="rect">
            <a:avLst/>
          </a:prstGeom>
          <a:solidFill>
            <a:srgbClr val="C9DAF8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0"/>
              </a:srgbClr>
            </a:outerShdw>
          </a:effectLst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(receiver)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4"/>
          <p:cNvSpPr/>
          <p:nvPr/>
        </p:nvSpPr>
        <p:spPr>
          <a:xfrm>
            <a:off x="6909438" y="4094775"/>
            <a:ext cx="1295100" cy="505200"/>
          </a:xfrm>
          <a:prstGeom prst="rect">
            <a:avLst/>
          </a:prstGeom>
          <a:solidFill>
            <a:srgbClr val="FCE5CD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0"/>
              </a:srgbClr>
            </a:outerShdw>
          </a:effectLst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 bridge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4"/>
          <p:cNvSpPr/>
          <p:nvPr/>
        </p:nvSpPr>
        <p:spPr>
          <a:xfrm>
            <a:off x="4304100" y="4726775"/>
            <a:ext cx="735000" cy="306600"/>
          </a:xfrm>
          <a:prstGeom prst="rect">
            <a:avLst/>
          </a:prstGeom>
          <a:solidFill>
            <a:srgbClr val="FCE5CD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pNIC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4"/>
          <p:cNvSpPr/>
          <p:nvPr/>
        </p:nvSpPr>
        <p:spPr>
          <a:xfrm>
            <a:off x="4227900" y="3021450"/>
            <a:ext cx="887400" cy="306600"/>
          </a:xfrm>
          <a:prstGeom prst="rect">
            <a:avLst/>
          </a:prstGeom>
          <a:solidFill>
            <a:srgbClr val="FCE5CD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4"/>
          <p:cNvSpPr/>
          <p:nvPr/>
        </p:nvSpPr>
        <p:spPr>
          <a:xfrm>
            <a:off x="6909438" y="3461750"/>
            <a:ext cx="1295100" cy="505200"/>
          </a:xfrm>
          <a:prstGeom prst="rect">
            <a:avLst/>
          </a:prstGeom>
          <a:solidFill>
            <a:srgbClr val="FCE5CD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0"/>
              </a:srgbClr>
            </a:outerShdw>
          </a:effectLst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 vNIC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4"/>
          <p:cNvSpPr txBox="1"/>
          <p:nvPr/>
        </p:nvSpPr>
        <p:spPr>
          <a:xfrm>
            <a:off x="443350" y="3818813"/>
            <a:ext cx="54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 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34"/>
          <p:cNvSpPr txBox="1"/>
          <p:nvPr/>
        </p:nvSpPr>
        <p:spPr>
          <a:xfrm>
            <a:off x="443350" y="2952425"/>
            <a:ext cx="103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 3&amp;4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4"/>
          <p:cNvSpPr txBox="1"/>
          <p:nvPr/>
        </p:nvSpPr>
        <p:spPr>
          <a:xfrm>
            <a:off x="443350" y="2354275"/>
            <a:ext cx="54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 7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4"/>
          <p:cNvSpPr txBox="1"/>
          <p:nvPr/>
        </p:nvSpPr>
        <p:spPr>
          <a:xfrm>
            <a:off x="443350" y="4650900"/>
            <a:ext cx="129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4"/>
          <p:cNvSpPr/>
          <p:nvPr/>
        </p:nvSpPr>
        <p:spPr>
          <a:xfrm>
            <a:off x="6849600" y="2372400"/>
            <a:ext cx="1414800" cy="505200"/>
          </a:xfrm>
          <a:prstGeom prst="rect">
            <a:avLst/>
          </a:prstGeom>
          <a:solidFill>
            <a:srgbClr val="FCE5CD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0"/>
              </a:srgbClr>
            </a:outerShdw>
          </a:effectLst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 (receiver)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8" name="Google Shape;438;p34"/>
          <p:cNvCxnSpPr>
            <a:endCxn id="428" idx="2"/>
          </p:cNvCxnSpPr>
          <p:nvPr/>
        </p:nvCxnSpPr>
        <p:spPr>
          <a:xfrm rot="10800000">
            <a:off x="2267025" y="2877588"/>
            <a:ext cx="0" cy="186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34"/>
          <p:cNvCxnSpPr>
            <a:stCxn id="430" idx="0"/>
            <a:endCxn id="431" idx="2"/>
          </p:cNvCxnSpPr>
          <p:nvPr/>
        </p:nvCxnSpPr>
        <p:spPr>
          <a:xfrm rot="10800000">
            <a:off x="4671600" y="3328175"/>
            <a:ext cx="0" cy="139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34"/>
          <p:cNvCxnSpPr>
            <a:stCxn id="431" idx="3"/>
            <a:endCxn id="429" idx="1"/>
          </p:cNvCxnSpPr>
          <p:nvPr/>
        </p:nvCxnSpPr>
        <p:spPr>
          <a:xfrm>
            <a:off x="5115300" y="3174750"/>
            <a:ext cx="1794000" cy="11727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34"/>
          <p:cNvCxnSpPr>
            <a:endCxn id="432" idx="2"/>
          </p:cNvCxnSpPr>
          <p:nvPr/>
        </p:nvCxnSpPr>
        <p:spPr>
          <a:xfrm rot="10800000">
            <a:off x="7556988" y="3966950"/>
            <a:ext cx="0" cy="12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34"/>
          <p:cNvCxnSpPr>
            <a:stCxn id="432" idx="0"/>
            <a:endCxn id="437" idx="2"/>
          </p:cNvCxnSpPr>
          <p:nvPr/>
        </p:nvCxnSpPr>
        <p:spPr>
          <a:xfrm rot="10800000">
            <a:off x="7556988" y="2877650"/>
            <a:ext cx="0" cy="58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Google Shape;443;p34"/>
          <p:cNvSpPr/>
          <p:nvPr/>
        </p:nvSpPr>
        <p:spPr>
          <a:xfrm>
            <a:off x="1789550" y="3688850"/>
            <a:ext cx="954936" cy="357912"/>
          </a:xfrm>
          <a:prstGeom prst="flowChartTerminator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SoftIRQ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4"/>
          <p:cNvSpPr/>
          <p:nvPr/>
        </p:nvSpPr>
        <p:spPr>
          <a:xfrm>
            <a:off x="1789551" y="4113575"/>
            <a:ext cx="954936" cy="357912"/>
          </a:xfrm>
          <a:prstGeom prst="flowChartTerminator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IRQ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5" name="Google Shape;445;p34"/>
          <p:cNvCxnSpPr/>
          <p:nvPr/>
        </p:nvCxnSpPr>
        <p:spPr>
          <a:xfrm flipH="1" rot="10800000">
            <a:off x="443350" y="2976975"/>
            <a:ext cx="80910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34"/>
          <p:cNvCxnSpPr/>
          <p:nvPr/>
        </p:nvCxnSpPr>
        <p:spPr>
          <a:xfrm flipH="1" rot="10800000">
            <a:off x="443350" y="3416125"/>
            <a:ext cx="80910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34"/>
          <p:cNvCxnSpPr/>
          <p:nvPr/>
        </p:nvCxnSpPr>
        <p:spPr>
          <a:xfrm flipH="1" rot="10800000">
            <a:off x="443350" y="4675450"/>
            <a:ext cx="80910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48" name="Google Shape;448;p34"/>
          <p:cNvSpPr txBox="1"/>
          <p:nvPr>
            <p:ph idx="1" type="body"/>
          </p:nvPr>
        </p:nvSpPr>
        <p:spPr>
          <a:xfrm>
            <a:off x="5349240" y="612648"/>
            <a:ext cx="35640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Overlay Networks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IRQ + </a:t>
            </a: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3X</a:t>
            </a:r>
            <a:r>
              <a:rPr b="1" lang="en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SoftIRQs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34"/>
          <p:cNvSpPr/>
          <p:nvPr/>
        </p:nvSpPr>
        <p:spPr>
          <a:xfrm>
            <a:off x="4197075" y="4266525"/>
            <a:ext cx="948888" cy="357912"/>
          </a:xfrm>
          <a:prstGeom prst="flowChartTerminator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IRQ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4"/>
          <p:cNvSpPr/>
          <p:nvPr/>
        </p:nvSpPr>
        <p:spPr>
          <a:xfrm>
            <a:off x="4197226" y="3819125"/>
            <a:ext cx="948888" cy="357912"/>
          </a:xfrm>
          <a:prstGeom prst="flowChartTerminator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SoftIRQ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34"/>
          <p:cNvSpPr/>
          <p:nvPr/>
        </p:nvSpPr>
        <p:spPr>
          <a:xfrm>
            <a:off x="5537850" y="3461750"/>
            <a:ext cx="948888" cy="357912"/>
          </a:xfrm>
          <a:prstGeom prst="flowChartTerminator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SoftIRQ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4"/>
          <p:cNvSpPr/>
          <p:nvPr/>
        </p:nvSpPr>
        <p:spPr>
          <a:xfrm>
            <a:off x="7076175" y="3017750"/>
            <a:ext cx="948888" cy="357912"/>
          </a:xfrm>
          <a:prstGeom prst="flowChartTerminator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SoftIRQ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4"/>
          <p:cNvSpPr txBox="1"/>
          <p:nvPr>
            <p:ph idx="1" type="body"/>
          </p:nvPr>
        </p:nvSpPr>
        <p:spPr>
          <a:xfrm>
            <a:off x="228550" y="615598"/>
            <a:ext cx="35640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Networks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IRQ + SoftIRQ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4" name="Google Shape;454;p34"/>
          <p:cNvCxnSpPr/>
          <p:nvPr/>
        </p:nvCxnSpPr>
        <p:spPr>
          <a:xfrm>
            <a:off x="4572000" y="615600"/>
            <a:ext cx="0" cy="13341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5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Why is overlay network slow?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1" name="Google Shape;461;p35"/>
          <p:cNvSpPr/>
          <p:nvPr/>
        </p:nvSpPr>
        <p:spPr>
          <a:xfrm>
            <a:off x="1899525" y="4743900"/>
            <a:ext cx="735000" cy="306600"/>
          </a:xfrm>
          <a:prstGeom prst="rect">
            <a:avLst/>
          </a:prstGeom>
          <a:solidFill>
            <a:srgbClr val="C9DAF8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pNIC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5"/>
          <p:cNvSpPr/>
          <p:nvPr/>
        </p:nvSpPr>
        <p:spPr>
          <a:xfrm>
            <a:off x="1559625" y="2372388"/>
            <a:ext cx="1414800" cy="505200"/>
          </a:xfrm>
          <a:prstGeom prst="rect">
            <a:avLst/>
          </a:prstGeom>
          <a:solidFill>
            <a:srgbClr val="C9DAF8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0"/>
              </a:srgbClr>
            </a:outerShdw>
          </a:effectLst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(receiver)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5"/>
          <p:cNvSpPr/>
          <p:nvPr/>
        </p:nvSpPr>
        <p:spPr>
          <a:xfrm>
            <a:off x="6909438" y="4094775"/>
            <a:ext cx="1295100" cy="505200"/>
          </a:xfrm>
          <a:prstGeom prst="rect">
            <a:avLst/>
          </a:prstGeom>
          <a:solidFill>
            <a:srgbClr val="FCE5CD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0"/>
              </a:srgbClr>
            </a:outerShdw>
          </a:effectLst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 bridge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5"/>
          <p:cNvSpPr/>
          <p:nvPr/>
        </p:nvSpPr>
        <p:spPr>
          <a:xfrm>
            <a:off x="4304100" y="4726775"/>
            <a:ext cx="735000" cy="306600"/>
          </a:xfrm>
          <a:prstGeom prst="rect">
            <a:avLst/>
          </a:prstGeom>
          <a:solidFill>
            <a:srgbClr val="FCE5CD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pNIC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5"/>
          <p:cNvSpPr/>
          <p:nvPr/>
        </p:nvSpPr>
        <p:spPr>
          <a:xfrm>
            <a:off x="4227900" y="3021450"/>
            <a:ext cx="887400" cy="306600"/>
          </a:xfrm>
          <a:prstGeom prst="rect">
            <a:avLst/>
          </a:prstGeom>
          <a:solidFill>
            <a:srgbClr val="FCE5CD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5"/>
          <p:cNvSpPr/>
          <p:nvPr/>
        </p:nvSpPr>
        <p:spPr>
          <a:xfrm>
            <a:off x="6909438" y="3461750"/>
            <a:ext cx="1295100" cy="505200"/>
          </a:xfrm>
          <a:prstGeom prst="rect">
            <a:avLst/>
          </a:prstGeom>
          <a:solidFill>
            <a:srgbClr val="FCE5CD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0"/>
              </a:srgbClr>
            </a:outerShdw>
          </a:effectLst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 vNIC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5"/>
          <p:cNvSpPr txBox="1"/>
          <p:nvPr/>
        </p:nvSpPr>
        <p:spPr>
          <a:xfrm>
            <a:off x="443350" y="3818813"/>
            <a:ext cx="54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 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5"/>
          <p:cNvSpPr txBox="1"/>
          <p:nvPr/>
        </p:nvSpPr>
        <p:spPr>
          <a:xfrm>
            <a:off x="443350" y="2952425"/>
            <a:ext cx="103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 3&amp;4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5"/>
          <p:cNvSpPr txBox="1"/>
          <p:nvPr/>
        </p:nvSpPr>
        <p:spPr>
          <a:xfrm>
            <a:off x="443350" y="2354275"/>
            <a:ext cx="54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 7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5"/>
          <p:cNvSpPr txBox="1"/>
          <p:nvPr/>
        </p:nvSpPr>
        <p:spPr>
          <a:xfrm>
            <a:off x="443350" y="4650900"/>
            <a:ext cx="129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5"/>
          <p:cNvSpPr/>
          <p:nvPr/>
        </p:nvSpPr>
        <p:spPr>
          <a:xfrm>
            <a:off x="6849600" y="2372400"/>
            <a:ext cx="1414800" cy="505200"/>
          </a:xfrm>
          <a:prstGeom prst="rect">
            <a:avLst/>
          </a:prstGeom>
          <a:solidFill>
            <a:srgbClr val="FCE5CD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0"/>
              </a:srgbClr>
            </a:outerShdw>
          </a:effectLst>
        </p:spPr>
        <p:txBody>
          <a:bodyPr anchorCtr="0" anchor="ctr" bIns="55225" lIns="110475" spcFirstLastPara="1" rIns="110475" wrap="square" tIns="552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 (receiver)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2" name="Google Shape;472;p35"/>
          <p:cNvCxnSpPr>
            <a:endCxn id="462" idx="2"/>
          </p:cNvCxnSpPr>
          <p:nvPr/>
        </p:nvCxnSpPr>
        <p:spPr>
          <a:xfrm rot="10800000">
            <a:off x="2267025" y="2877588"/>
            <a:ext cx="0" cy="186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p35"/>
          <p:cNvCxnSpPr>
            <a:stCxn id="464" idx="0"/>
            <a:endCxn id="465" idx="2"/>
          </p:cNvCxnSpPr>
          <p:nvPr/>
        </p:nvCxnSpPr>
        <p:spPr>
          <a:xfrm rot="10800000">
            <a:off x="4671600" y="3328175"/>
            <a:ext cx="0" cy="139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35"/>
          <p:cNvCxnSpPr>
            <a:stCxn id="465" idx="3"/>
            <a:endCxn id="463" idx="1"/>
          </p:cNvCxnSpPr>
          <p:nvPr/>
        </p:nvCxnSpPr>
        <p:spPr>
          <a:xfrm>
            <a:off x="5115300" y="3174750"/>
            <a:ext cx="1794000" cy="11727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" name="Google Shape;475;p35"/>
          <p:cNvCxnSpPr>
            <a:endCxn id="466" idx="2"/>
          </p:cNvCxnSpPr>
          <p:nvPr/>
        </p:nvCxnSpPr>
        <p:spPr>
          <a:xfrm rot="10800000">
            <a:off x="7556988" y="3966950"/>
            <a:ext cx="0" cy="12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35"/>
          <p:cNvCxnSpPr>
            <a:stCxn id="466" idx="0"/>
            <a:endCxn id="471" idx="2"/>
          </p:cNvCxnSpPr>
          <p:nvPr/>
        </p:nvCxnSpPr>
        <p:spPr>
          <a:xfrm rot="10800000">
            <a:off x="7556988" y="2877650"/>
            <a:ext cx="0" cy="58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7" name="Google Shape;477;p35"/>
          <p:cNvSpPr/>
          <p:nvPr/>
        </p:nvSpPr>
        <p:spPr>
          <a:xfrm>
            <a:off x="1789550" y="3688850"/>
            <a:ext cx="954936" cy="357912"/>
          </a:xfrm>
          <a:prstGeom prst="flowChartTerminator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SoftIRQ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5"/>
          <p:cNvSpPr/>
          <p:nvPr/>
        </p:nvSpPr>
        <p:spPr>
          <a:xfrm>
            <a:off x="1789551" y="4113575"/>
            <a:ext cx="954936" cy="357912"/>
          </a:xfrm>
          <a:prstGeom prst="flowChartTerminator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IRQ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9" name="Google Shape;479;p35"/>
          <p:cNvCxnSpPr/>
          <p:nvPr/>
        </p:nvCxnSpPr>
        <p:spPr>
          <a:xfrm flipH="1" rot="10800000">
            <a:off x="443350" y="2976975"/>
            <a:ext cx="80910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35"/>
          <p:cNvCxnSpPr/>
          <p:nvPr/>
        </p:nvCxnSpPr>
        <p:spPr>
          <a:xfrm flipH="1" rot="10800000">
            <a:off x="443350" y="3416125"/>
            <a:ext cx="80910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35"/>
          <p:cNvCxnSpPr/>
          <p:nvPr/>
        </p:nvCxnSpPr>
        <p:spPr>
          <a:xfrm flipH="1" rot="10800000">
            <a:off x="443350" y="4675450"/>
            <a:ext cx="80910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82" name="Google Shape;482;p35"/>
          <p:cNvSpPr txBox="1"/>
          <p:nvPr>
            <p:ph idx="1" type="body"/>
          </p:nvPr>
        </p:nvSpPr>
        <p:spPr>
          <a:xfrm>
            <a:off x="3750000" y="612648"/>
            <a:ext cx="53940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Overhead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Additional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devices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Prolonged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path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Excessive and serialized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softIRQs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5"/>
          <p:cNvSpPr/>
          <p:nvPr/>
        </p:nvSpPr>
        <p:spPr>
          <a:xfrm>
            <a:off x="4197075" y="4266525"/>
            <a:ext cx="948888" cy="357912"/>
          </a:xfrm>
          <a:prstGeom prst="flowChartTerminator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IRQ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5"/>
          <p:cNvSpPr/>
          <p:nvPr/>
        </p:nvSpPr>
        <p:spPr>
          <a:xfrm>
            <a:off x="4197226" y="3819125"/>
            <a:ext cx="948888" cy="357912"/>
          </a:xfrm>
          <a:prstGeom prst="flowChartTerminator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SoftIRQ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35"/>
          <p:cNvSpPr/>
          <p:nvPr/>
        </p:nvSpPr>
        <p:spPr>
          <a:xfrm>
            <a:off x="5537850" y="3461750"/>
            <a:ext cx="948888" cy="357912"/>
          </a:xfrm>
          <a:prstGeom prst="flowChartTerminator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SoftIRQ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35"/>
          <p:cNvSpPr/>
          <p:nvPr/>
        </p:nvSpPr>
        <p:spPr>
          <a:xfrm>
            <a:off x="7076175" y="3017750"/>
            <a:ext cx="948888" cy="357912"/>
          </a:xfrm>
          <a:prstGeom prst="flowChartTerminator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SoftIRQ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35"/>
          <p:cNvSpPr txBox="1"/>
          <p:nvPr>
            <p:ph idx="1" type="body"/>
          </p:nvPr>
        </p:nvSpPr>
        <p:spPr>
          <a:xfrm>
            <a:off x="228550" y="615598"/>
            <a:ext cx="35640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Networks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IRQ + SoftIRQ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Overlay Networks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IRQ + </a:t>
            </a: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3X</a:t>
            </a:r>
            <a:r>
              <a:rPr b="1" lang="en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SoftIRQs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6"/>
          <p:cNvSpPr txBox="1"/>
          <p:nvPr>
            <p:ph idx="1" type="body"/>
          </p:nvPr>
        </p:nvSpPr>
        <p:spPr>
          <a:xfrm>
            <a:off x="228600" y="621792"/>
            <a:ext cx="8520600" cy="14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Kernel bypass (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DPDK+mTCP</a:t>
            </a:r>
            <a:r>
              <a:rPr i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[NSDI’14]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1257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✔  	Avoids OS overheads with network stack tailored to applications </a:t>
            </a:r>
            <a:endParaRPr sz="20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1257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❌ 	Operators have no control over network stack; have to trust applications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4" name="Google Shape;494;p36"/>
          <p:cNvSpPr txBox="1"/>
          <p:nvPr>
            <p:ph type="title"/>
          </p:nvPr>
        </p:nvSpPr>
        <p:spPr>
          <a:xfrm>
            <a:off x="22860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Existing solutions to accelerate overlay networks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"/>
          <p:cNvSpPr txBox="1"/>
          <p:nvPr>
            <p:ph idx="1" type="body"/>
          </p:nvPr>
        </p:nvSpPr>
        <p:spPr>
          <a:xfrm>
            <a:off x="228600" y="621792"/>
            <a:ext cx="8520600" cy="28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Kernel bypass (DPDK+mTCP</a:t>
            </a:r>
            <a:r>
              <a:rPr i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[NSDI’14]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1257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✔  	Avoids OS overheads with network stack tailored to applications </a:t>
            </a:r>
            <a:endParaRPr sz="20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1257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❌ 	Operators have no control over network stack; have to trust applications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Connection-level metadata transformation (Slim</a:t>
            </a:r>
            <a:r>
              <a:rPr i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[NSDI’19]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FreeFlow</a:t>
            </a:r>
            <a:r>
              <a:rPr i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[NSDI’19]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1257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✔  	Avoids overhead of virtual devices; fast as host network </a:t>
            </a:r>
            <a:endParaRPr sz="20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1257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❌ 	Limited scalability; only for TCP; not support data-plane policies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1" name="Google Shape;501;p37"/>
          <p:cNvSpPr txBox="1"/>
          <p:nvPr>
            <p:ph type="title"/>
          </p:nvPr>
        </p:nvSpPr>
        <p:spPr>
          <a:xfrm>
            <a:off x="22860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Existing solutions to accelerate overlay networks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/>
          <p:nvPr>
            <p:ph idx="1" type="body"/>
          </p:nvPr>
        </p:nvSpPr>
        <p:spPr>
          <a:xfrm>
            <a:off x="228600" y="621792"/>
            <a:ext cx="8520600" cy="3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Kernel bypass (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DPDK+mTCP</a:t>
            </a:r>
            <a:r>
              <a:rPr i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[NSDI’14]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1257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✔  	Avoids OS overheads with network stack tailored to applications </a:t>
            </a:r>
            <a:endParaRPr sz="20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1257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❌ 	Operators have no control over network stack; have to trust applications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Connection-level metadata transformation (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Slim</a:t>
            </a:r>
            <a:r>
              <a:rPr i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[NSDI’19]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FreeFlow</a:t>
            </a:r>
            <a:r>
              <a:rPr i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[NSDI’19]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1257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✔  	Avoids overhead of virtual devices; fast as host network </a:t>
            </a:r>
            <a:endParaRPr sz="20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1257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❌ 	Limited scalability; only for TCP; not support data-plane policies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Hardware offload (Mellanox ASAP², 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AccelNet</a:t>
            </a:r>
            <a:r>
              <a:rPr i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[NSDI’18]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1257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✔  	Fastest, completely avoids CPU overheads</a:t>
            </a:r>
            <a:endParaRPr sz="20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1257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❌ 	Requires new/expensive hardware; SR-IOV limitations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8" name="Google Shape;508;p38"/>
          <p:cNvSpPr txBox="1"/>
          <p:nvPr>
            <p:ph type="title"/>
          </p:nvPr>
        </p:nvSpPr>
        <p:spPr>
          <a:xfrm>
            <a:off x="22860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Existing solutions to accelerate overlay networks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 txBox="1"/>
          <p:nvPr>
            <p:ph idx="1" type="body"/>
          </p:nvPr>
        </p:nvSpPr>
        <p:spPr>
          <a:xfrm>
            <a:off x="228550" y="732898"/>
            <a:ext cx="8520600" cy="3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FALCON = </a:t>
            </a:r>
            <a:r>
              <a:rPr b="1" lang="en" sz="2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ast and B</a:t>
            </a:r>
            <a:r>
              <a:rPr b="1" lang="en" sz="2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anced </a:t>
            </a:r>
            <a:r>
              <a:rPr b="1" lang="en" sz="2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ntainer </a:t>
            </a:r>
            <a:r>
              <a:rPr b="1" lang="en" sz="2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etworking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Key idea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Utilize idle CPU resources to accelerate packet processing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Google Shape;515;p39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Our solution - FALCON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/>
          <p:nvPr>
            <p:ph idx="1" type="body"/>
          </p:nvPr>
        </p:nvSpPr>
        <p:spPr>
          <a:xfrm>
            <a:off x="228550" y="732898"/>
            <a:ext cx="8520600" cy="3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FALCON = </a:t>
            </a:r>
            <a:r>
              <a:rPr b="1" lang="en" sz="2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ast and B</a:t>
            </a:r>
            <a:r>
              <a:rPr b="1" lang="en" sz="2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anced </a:t>
            </a:r>
            <a:r>
              <a:rPr b="1" lang="en" sz="2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ntainer </a:t>
            </a:r>
            <a:r>
              <a:rPr b="1" lang="en" sz="2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etworking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Key idea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Utilize idle CPU resources to accelerate packet processin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Software-based</a:t>
            </a:r>
            <a:r>
              <a:rPr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 network</a:t>
            </a:r>
            <a:r>
              <a:rPr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isolation / flexibility</a:t>
            </a:r>
            <a:endParaRPr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Completely</a:t>
            </a:r>
            <a:r>
              <a:rPr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backward compatible</a:t>
            </a:r>
            <a:endParaRPr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Immediately deployable in real systems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Better</a:t>
            </a:r>
            <a:r>
              <a:rPr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40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Our solution - FALCON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8" name="Google Shape;528;p41"/>
          <p:cNvSpPr/>
          <p:nvPr/>
        </p:nvSpPr>
        <p:spPr>
          <a:xfrm>
            <a:off x="2320800" y="3098215"/>
            <a:ext cx="816600" cy="515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Core0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41"/>
          <p:cNvSpPr/>
          <p:nvPr/>
        </p:nvSpPr>
        <p:spPr>
          <a:xfrm>
            <a:off x="2320800" y="3613315"/>
            <a:ext cx="816600" cy="515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Core1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1"/>
          <p:cNvSpPr/>
          <p:nvPr/>
        </p:nvSpPr>
        <p:spPr>
          <a:xfrm>
            <a:off x="2320800" y="4128415"/>
            <a:ext cx="816600" cy="515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Core2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1"/>
          <p:cNvSpPr txBox="1"/>
          <p:nvPr/>
        </p:nvSpPr>
        <p:spPr>
          <a:xfrm>
            <a:off x="6229526" y="4646590"/>
            <a:ext cx="81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2" name="Google Shape;532;p41"/>
          <p:cNvCxnSpPr/>
          <p:nvPr/>
        </p:nvCxnSpPr>
        <p:spPr>
          <a:xfrm>
            <a:off x="3137438" y="3099628"/>
            <a:ext cx="0" cy="51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41"/>
          <p:cNvCxnSpPr/>
          <p:nvPr/>
        </p:nvCxnSpPr>
        <p:spPr>
          <a:xfrm>
            <a:off x="3137425" y="3612253"/>
            <a:ext cx="0" cy="51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41"/>
          <p:cNvCxnSpPr/>
          <p:nvPr/>
        </p:nvCxnSpPr>
        <p:spPr>
          <a:xfrm>
            <a:off x="3137438" y="4124878"/>
            <a:ext cx="0" cy="51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41"/>
          <p:cNvCxnSpPr/>
          <p:nvPr/>
        </p:nvCxnSpPr>
        <p:spPr>
          <a:xfrm>
            <a:off x="3145536" y="4644090"/>
            <a:ext cx="390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6" name="Google Shape;536;p41"/>
          <p:cNvSpPr txBox="1"/>
          <p:nvPr/>
        </p:nvSpPr>
        <p:spPr>
          <a:xfrm>
            <a:off x="7466088" y="3063240"/>
            <a:ext cx="167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7" name="Google Shape;537;p41"/>
          <p:cNvCxnSpPr/>
          <p:nvPr/>
        </p:nvCxnSpPr>
        <p:spPr>
          <a:xfrm>
            <a:off x="7046113" y="3340828"/>
            <a:ext cx="386100" cy="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41"/>
          <p:cNvCxnSpPr/>
          <p:nvPr/>
        </p:nvCxnSpPr>
        <p:spPr>
          <a:xfrm>
            <a:off x="3145536" y="4130703"/>
            <a:ext cx="390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41"/>
          <p:cNvCxnSpPr/>
          <p:nvPr/>
        </p:nvCxnSpPr>
        <p:spPr>
          <a:xfrm>
            <a:off x="3145536" y="3611530"/>
            <a:ext cx="390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41"/>
          <p:cNvCxnSpPr/>
          <p:nvPr/>
        </p:nvCxnSpPr>
        <p:spPr>
          <a:xfrm>
            <a:off x="3145536" y="3099466"/>
            <a:ext cx="390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1" name="Google Shape;541;p41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FALCON - SoftIRQs Pipelining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41"/>
          <p:cNvSpPr/>
          <p:nvPr/>
        </p:nvSpPr>
        <p:spPr>
          <a:xfrm>
            <a:off x="3137397" y="3102240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sp>
        <p:nvSpPr>
          <p:cNvPr id="543" name="Google Shape;543;p41"/>
          <p:cNvSpPr/>
          <p:nvPr/>
        </p:nvSpPr>
        <p:spPr>
          <a:xfrm>
            <a:off x="3594597" y="3102240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endParaRPr sz="2000"/>
          </a:p>
        </p:txBody>
      </p:sp>
      <p:sp>
        <p:nvSpPr>
          <p:cNvPr id="544" name="Google Shape;544;p41"/>
          <p:cNvSpPr/>
          <p:nvPr/>
        </p:nvSpPr>
        <p:spPr>
          <a:xfrm>
            <a:off x="4052018" y="3102015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</a:t>
            </a:r>
            <a:endParaRPr sz="2000"/>
          </a:p>
        </p:txBody>
      </p:sp>
      <p:sp>
        <p:nvSpPr>
          <p:cNvPr id="545" name="Google Shape;545;p41"/>
          <p:cNvSpPr/>
          <p:nvPr/>
        </p:nvSpPr>
        <p:spPr>
          <a:xfrm>
            <a:off x="4508947" y="3102240"/>
            <a:ext cx="457200" cy="515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sp>
        <p:nvSpPr>
          <p:cNvPr id="546" name="Google Shape;546;p41"/>
          <p:cNvSpPr/>
          <p:nvPr/>
        </p:nvSpPr>
        <p:spPr>
          <a:xfrm>
            <a:off x="4966147" y="3102240"/>
            <a:ext cx="457200" cy="515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endParaRPr sz="2000"/>
          </a:p>
        </p:txBody>
      </p:sp>
      <p:sp>
        <p:nvSpPr>
          <p:cNvPr id="547" name="Google Shape;547;p41"/>
          <p:cNvSpPr/>
          <p:nvPr/>
        </p:nvSpPr>
        <p:spPr>
          <a:xfrm>
            <a:off x="5423568" y="3102015"/>
            <a:ext cx="457200" cy="515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</a:t>
            </a:r>
            <a:endParaRPr sz="2000"/>
          </a:p>
        </p:txBody>
      </p:sp>
      <p:sp>
        <p:nvSpPr>
          <p:cNvPr id="548" name="Google Shape;548;p41"/>
          <p:cNvSpPr/>
          <p:nvPr/>
        </p:nvSpPr>
        <p:spPr>
          <a:xfrm>
            <a:off x="5880997" y="3099690"/>
            <a:ext cx="457200" cy="515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sp>
        <p:nvSpPr>
          <p:cNvPr id="549" name="Google Shape;549;p41"/>
          <p:cNvSpPr/>
          <p:nvPr/>
        </p:nvSpPr>
        <p:spPr>
          <a:xfrm>
            <a:off x="6338197" y="3099690"/>
            <a:ext cx="457200" cy="515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endParaRPr sz="2000"/>
          </a:p>
        </p:txBody>
      </p:sp>
      <p:sp>
        <p:nvSpPr>
          <p:cNvPr id="550" name="Google Shape;550;p41"/>
          <p:cNvSpPr txBox="1"/>
          <p:nvPr>
            <p:ph idx="1" type="body"/>
          </p:nvPr>
        </p:nvSpPr>
        <p:spPr>
          <a:xfrm>
            <a:off x="228600" y="612648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- 1st SoftIRQ ; </a:t>
            </a:r>
            <a:r>
              <a:rPr b="1" lang="en" sz="24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- 2nd SoftIRQ; </a:t>
            </a:r>
            <a:r>
              <a:rPr b="1" lang="en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Yellow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- 3rd SoftIRQ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41"/>
          <p:cNvSpPr/>
          <p:nvPr/>
        </p:nvSpPr>
        <p:spPr>
          <a:xfrm>
            <a:off x="1411202" y="2606040"/>
            <a:ext cx="431100" cy="4446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1"/>
          <p:cNvSpPr/>
          <p:nvPr/>
        </p:nvSpPr>
        <p:spPr>
          <a:xfrm>
            <a:off x="933901" y="2606040"/>
            <a:ext cx="431100" cy="4446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1"/>
          <p:cNvSpPr/>
          <p:nvPr/>
        </p:nvSpPr>
        <p:spPr>
          <a:xfrm>
            <a:off x="456599" y="2606040"/>
            <a:ext cx="431100" cy="4446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1"/>
          <p:cNvSpPr txBox="1"/>
          <p:nvPr/>
        </p:nvSpPr>
        <p:spPr>
          <a:xfrm>
            <a:off x="-1" y="2607845"/>
            <a:ext cx="492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5" name="Google Shape;555;p41"/>
          <p:cNvCxnSpPr/>
          <p:nvPr/>
        </p:nvCxnSpPr>
        <p:spPr>
          <a:xfrm>
            <a:off x="1888500" y="2828350"/>
            <a:ext cx="192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41"/>
          <p:cNvCxnSpPr/>
          <p:nvPr/>
        </p:nvCxnSpPr>
        <p:spPr>
          <a:xfrm>
            <a:off x="2084832" y="2828350"/>
            <a:ext cx="0" cy="49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41"/>
          <p:cNvCxnSpPr/>
          <p:nvPr/>
        </p:nvCxnSpPr>
        <p:spPr>
          <a:xfrm flipH="1" rot="10800000">
            <a:off x="2084700" y="3320790"/>
            <a:ext cx="236100" cy="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8" name="Google Shape;558;p41"/>
          <p:cNvSpPr txBox="1"/>
          <p:nvPr/>
        </p:nvSpPr>
        <p:spPr>
          <a:xfrm>
            <a:off x="406925" y="3098200"/>
            <a:ext cx="167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Stage 1+2+3</a:t>
            </a:r>
            <a:endParaRPr sz="2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4" name="Google Shape;564;p42"/>
          <p:cNvSpPr/>
          <p:nvPr/>
        </p:nvSpPr>
        <p:spPr>
          <a:xfrm>
            <a:off x="2320800" y="3098215"/>
            <a:ext cx="816600" cy="515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Core0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42"/>
          <p:cNvSpPr/>
          <p:nvPr/>
        </p:nvSpPr>
        <p:spPr>
          <a:xfrm>
            <a:off x="2320800" y="3613315"/>
            <a:ext cx="816600" cy="515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Core1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2"/>
          <p:cNvSpPr/>
          <p:nvPr/>
        </p:nvSpPr>
        <p:spPr>
          <a:xfrm>
            <a:off x="2320800" y="4128415"/>
            <a:ext cx="816600" cy="515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Core2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42"/>
          <p:cNvSpPr txBox="1"/>
          <p:nvPr/>
        </p:nvSpPr>
        <p:spPr>
          <a:xfrm>
            <a:off x="6229526" y="4646590"/>
            <a:ext cx="81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8" name="Google Shape;568;p42"/>
          <p:cNvCxnSpPr/>
          <p:nvPr/>
        </p:nvCxnSpPr>
        <p:spPr>
          <a:xfrm>
            <a:off x="3137438" y="3099628"/>
            <a:ext cx="0" cy="51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42"/>
          <p:cNvCxnSpPr/>
          <p:nvPr/>
        </p:nvCxnSpPr>
        <p:spPr>
          <a:xfrm>
            <a:off x="3137425" y="3612253"/>
            <a:ext cx="0" cy="51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42"/>
          <p:cNvCxnSpPr/>
          <p:nvPr/>
        </p:nvCxnSpPr>
        <p:spPr>
          <a:xfrm>
            <a:off x="3137438" y="4124878"/>
            <a:ext cx="0" cy="51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42"/>
          <p:cNvCxnSpPr/>
          <p:nvPr/>
        </p:nvCxnSpPr>
        <p:spPr>
          <a:xfrm>
            <a:off x="3145536" y="4644090"/>
            <a:ext cx="390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2" name="Google Shape;572;p42"/>
          <p:cNvSpPr txBox="1"/>
          <p:nvPr/>
        </p:nvSpPr>
        <p:spPr>
          <a:xfrm>
            <a:off x="7466088" y="3063240"/>
            <a:ext cx="167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3" name="Google Shape;573;p42"/>
          <p:cNvCxnSpPr/>
          <p:nvPr/>
        </p:nvCxnSpPr>
        <p:spPr>
          <a:xfrm>
            <a:off x="7046113" y="3340828"/>
            <a:ext cx="386100" cy="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4" name="Google Shape;574;p42"/>
          <p:cNvCxnSpPr/>
          <p:nvPr/>
        </p:nvCxnSpPr>
        <p:spPr>
          <a:xfrm>
            <a:off x="3145536" y="4130703"/>
            <a:ext cx="390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42"/>
          <p:cNvCxnSpPr/>
          <p:nvPr/>
        </p:nvCxnSpPr>
        <p:spPr>
          <a:xfrm>
            <a:off x="3145536" y="3611530"/>
            <a:ext cx="390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42"/>
          <p:cNvCxnSpPr/>
          <p:nvPr/>
        </p:nvCxnSpPr>
        <p:spPr>
          <a:xfrm>
            <a:off x="3145536" y="3099466"/>
            <a:ext cx="390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42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FALCON - SoftIRQs Pipelining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42"/>
          <p:cNvSpPr/>
          <p:nvPr/>
        </p:nvSpPr>
        <p:spPr>
          <a:xfrm>
            <a:off x="3137397" y="3102240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sp>
        <p:nvSpPr>
          <p:cNvPr id="579" name="Google Shape;579;p42"/>
          <p:cNvSpPr/>
          <p:nvPr/>
        </p:nvSpPr>
        <p:spPr>
          <a:xfrm>
            <a:off x="3594597" y="3102240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endParaRPr sz="2000"/>
          </a:p>
        </p:txBody>
      </p:sp>
      <p:sp>
        <p:nvSpPr>
          <p:cNvPr id="580" name="Google Shape;580;p42"/>
          <p:cNvSpPr/>
          <p:nvPr/>
        </p:nvSpPr>
        <p:spPr>
          <a:xfrm>
            <a:off x="4052018" y="3102015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</a:t>
            </a:r>
            <a:endParaRPr sz="2000"/>
          </a:p>
        </p:txBody>
      </p:sp>
      <p:sp>
        <p:nvSpPr>
          <p:cNvPr id="581" name="Google Shape;581;p42"/>
          <p:cNvSpPr/>
          <p:nvPr/>
        </p:nvSpPr>
        <p:spPr>
          <a:xfrm>
            <a:off x="4508947" y="3102240"/>
            <a:ext cx="457200" cy="515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sp>
        <p:nvSpPr>
          <p:cNvPr id="582" name="Google Shape;582;p42"/>
          <p:cNvSpPr/>
          <p:nvPr/>
        </p:nvSpPr>
        <p:spPr>
          <a:xfrm>
            <a:off x="4966147" y="3102240"/>
            <a:ext cx="457200" cy="515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endParaRPr sz="2000"/>
          </a:p>
        </p:txBody>
      </p:sp>
      <p:sp>
        <p:nvSpPr>
          <p:cNvPr id="583" name="Google Shape;583;p42"/>
          <p:cNvSpPr/>
          <p:nvPr/>
        </p:nvSpPr>
        <p:spPr>
          <a:xfrm>
            <a:off x="5423568" y="3102015"/>
            <a:ext cx="457200" cy="515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</a:t>
            </a:r>
            <a:endParaRPr sz="2000"/>
          </a:p>
        </p:txBody>
      </p:sp>
      <p:sp>
        <p:nvSpPr>
          <p:cNvPr id="584" name="Google Shape;584;p42"/>
          <p:cNvSpPr/>
          <p:nvPr/>
        </p:nvSpPr>
        <p:spPr>
          <a:xfrm>
            <a:off x="5880997" y="3099690"/>
            <a:ext cx="457200" cy="515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sp>
        <p:nvSpPr>
          <p:cNvPr id="585" name="Google Shape;585;p42"/>
          <p:cNvSpPr/>
          <p:nvPr/>
        </p:nvSpPr>
        <p:spPr>
          <a:xfrm>
            <a:off x="6338197" y="3099690"/>
            <a:ext cx="457200" cy="515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endParaRPr sz="2000"/>
          </a:p>
        </p:txBody>
      </p:sp>
      <p:sp>
        <p:nvSpPr>
          <p:cNvPr id="586" name="Google Shape;586;p42"/>
          <p:cNvSpPr txBox="1"/>
          <p:nvPr>
            <p:ph idx="1" type="body"/>
          </p:nvPr>
        </p:nvSpPr>
        <p:spPr>
          <a:xfrm>
            <a:off x="228600" y="612648"/>
            <a:ext cx="85206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- 1st SoftIRQ ; </a:t>
            </a:r>
            <a:r>
              <a:rPr b="1" lang="en" sz="24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- 2nd SoftIRQ; </a:t>
            </a:r>
            <a:r>
              <a:rPr b="1" lang="en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Yellow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- 3rd SoftIRQ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3 stages can be dispatched and parallelized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42"/>
          <p:cNvSpPr/>
          <p:nvPr/>
        </p:nvSpPr>
        <p:spPr>
          <a:xfrm>
            <a:off x="1411202" y="2606040"/>
            <a:ext cx="431100" cy="4446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42"/>
          <p:cNvSpPr/>
          <p:nvPr/>
        </p:nvSpPr>
        <p:spPr>
          <a:xfrm>
            <a:off x="933901" y="2606040"/>
            <a:ext cx="431100" cy="4446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42"/>
          <p:cNvSpPr/>
          <p:nvPr/>
        </p:nvSpPr>
        <p:spPr>
          <a:xfrm>
            <a:off x="456599" y="2606040"/>
            <a:ext cx="431100" cy="4446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42"/>
          <p:cNvSpPr txBox="1"/>
          <p:nvPr/>
        </p:nvSpPr>
        <p:spPr>
          <a:xfrm>
            <a:off x="-1" y="2607845"/>
            <a:ext cx="492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1" name="Google Shape;591;p42"/>
          <p:cNvCxnSpPr/>
          <p:nvPr/>
        </p:nvCxnSpPr>
        <p:spPr>
          <a:xfrm>
            <a:off x="1888500" y="2828350"/>
            <a:ext cx="192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42"/>
          <p:cNvCxnSpPr/>
          <p:nvPr/>
        </p:nvCxnSpPr>
        <p:spPr>
          <a:xfrm>
            <a:off x="2084832" y="2828350"/>
            <a:ext cx="0" cy="49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42"/>
          <p:cNvCxnSpPr/>
          <p:nvPr/>
        </p:nvCxnSpPr>
        <p:spPr>
          <a:xfrm flipH="1" rot="10800000">
            <a:off x="2084700" y="3320790"/>
            <a:ext cx="236100" cy="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4" name="Google Shape;594;p42"/>
          <p:cNvSpPr txBox="1"/>
          <p:nvPr/>
        </p:nvSpPr>
        <p:spPr>
          <a:xfrm>
            <a:off x="406925" y="3098200"/>
            <a:ext cx="167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Stage 1+2+3</a:t>
            </a:r>
            <a:endParaRPr sz="2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Containers are taking over the cloud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425" y="1238638"/>
            <a:ext cx="2211000" cy="12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1823" y="1358597"/>
            <a:ext cx="1592175" cy="998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2375" y="2687225"/>
            <a:ext cx="2121626" cy="10608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9325" y="615600"/>
            <a:ext cx="1219443" cy="72977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228550" y="3099825"/>
            <a:ext cx="5110200" cy="1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Based on report, 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Google launches over </a:t>
            </a: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7k+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containers </a:t>
            </a: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per sec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its searching service.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50763" y="2476765"/>
            <a:ext cx="1790600" cy="148173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228550" y="615600"/>
            <a:ext cx="4260300" cy="22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Lightweight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level virtualization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application density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Efficient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resource utilization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0" name="Google Shape;600;p43"/>
          <p:cNvSpPr/>
          <p:nvPr/>
        </p:nvSpPr>
        <p:spPr>
          <a:xfrm>
            <a:off x="2320800" y="3063240"/>
            <a:ext cx="816600" cy="515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Core0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3"/>
          <p:cNvSpPr/>
          <p:nvPr/>
        </p:nvSpPr>
        <p:spPr>
          <a:xfrm>
            <a:off x="2320800" y="3578340"/>
            <a:ext cx="816600" cy="515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Core1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43"/>
          <p:cNvSpPr/>
          <p:nvPr/>
        </p:nvSpPr>
        <p:spPr>
          <a:xfrm>
            <a:off x="2320800" y="4093440"/>
            <a:ext cx="816600" cy="515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Core2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3" name="Google Shape;603;p43"/>
          <p:cNvCxnSpPr/>
          <p:nvPr/>
        </p:nvCxnSpPr>
        <p:spPr>
          <a:xfrm>
            <a:off x="3137438" y="3064653"/>
            <a:ext cx="0" cy="51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43"/>
          <p:cNvCxnSpPr/>
          <p:nvPr/>
        </p:nvCxnSpPr>
        <p:spPr>
          <a:xfrm>
            <a:off x="3137425" y="3577278"/>
            <a:ext cx="0" cy="51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43"/>
          <p:cNvCxnSpPr/>
          <p:nvPr/>
        </p:nvCxnSpPr>
        <p:spPr>
          <a:xfrm>
            <a:off x="3137438" y="4089903"/>
            <a:ext cx="0" cy="51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43"/>
          <p:cNvCxnSpPr/>
          <p:nvPr/>
        </p:nvCxnSpPr>
        <p:spPr>
          <a:xfrm>
            <a:off x="3145536" y="4609115"/>
            <a:ext cx="390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7" name="Google Shape;607;p43"/>
          <p:cNvSpPr txBox="1"/>
          <p:nvPr/>
        </p:nvSpPr>
        <p:spPr>
          <a:xfrm>
            <a:off x="7466088" y="4071453"/>
            <a:ext cx="167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8" name="Google Shape;608;p43"/>
          <p:cNvCxnSpPr/>
          <p:nvPr/>
        </p:nvCxnSpPr>
        <p:spPr>
          <a:xfrm>
            <a:off x="7046113" y="4349040"/>
            <a:ext cx="386100" cy="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9" name="Google Shape;609;p43"/>
          <p:cNvCxnSpPr/>
          <p:nvPr/>
        </p:nvCxnSpPr>
        <p:spPr>
          <a:xfrm>
            <a:off x="3145536" y="4095728"/>
            <a:ext cx="390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43"/>
          <p:cNvCxnSpPr/>
          <p:nvPr/>
        </p:nvCxnSpPr>
        <p:spPr>
          <a:xfrm>
            <a:off x="3145536" y="3576555"/>
            <a:ext cx="390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43"/>
          <p:cNvCxnSpPr/>
          <p:nvPr/>
        </p:nvCxnSpPr>
        <p:spPr>
          <a:xfrm>
            <a:off x="3145536" y="3064491"/>
            <a:ext cx="390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2" name="Google Shape;612;p43"/>
          <p:cNvSpPr/>
          <p:nvPr/>
        </p:nvSpPr>
        <p:spPr>
          <a:xfrm>
            <a:off x="3137397" y="3067265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sp>
        <p:nvSpPr>
          <p:cNvPr id="613" name="Google Shape;613;p43"/>
          <p:cNvSpPr/>
          <p:nvPr/>
        </p:nvSpPr>
        <p:spPr>
          <a:xfrm>
            <a:off x="3594597" y="3067265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endParaRPr sz="2000"/>
          </a:p>
        </p:txBody>
      </p:sp>
      <p:sp>
        <p:nvSpPr>
          <p:cNvPr id="614" name="Google Shape;614;p43"/>
          <p:cNvSpPr/>
          <p:nvPr/>
        </p:nvSpPr>
        <p:spPr>
          <a:xfrm>
            <a:off x="4052018" y="3067040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</a:t>
            </a:r>
            <a:endParaRPr sz="2000"/>
          </a:p>
        </p:txBody>
      </p:sp>
      <p:sp>
        <p:nvSpPr>
          <p:cNvPr id="615" name="Google Shape;615;p43"/>
          <p:cNvSpPr/>
          <p:nvPr/>
        </p:nvSpPr>
        <p:spPr>
          <a:xfrm>
            <a:off x="3594709" y="3578715"/>
            <a:ext cx="457200" cy="515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sp>
        <p:nvSpPr>
          <p:cNvPr id="616" name="Google Shape;616;p43"/>
          <p:cNvSpPr/>
          <p:nvPr/>
        </p:nvSpPr>
        <p:spPr>
          <a:xfrm>
            <a:off x="4052131" y="3578490"/>
            <a:ext cx="457200" cy="515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endParaRPr sz="2000"/>
          </a:p>
        </p:txBody>
      </p:sp>
      <p:sp>
        <p:nvSpPr>
          <p:cNvPr id="617" name="Google Shape;617;p43"/>
          <p:cNvSpPr/>
          <p:nvPr/>
        </p:nvSpPr>
        <p:spPr>
          <a:xfrm>
            <a:off x="4509331" y="3578490"/>
            <a:ext cx="457200" cy="515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</a:t>
            </a:r>
            <a:endParaRPr sz="2000"/>
          </a:p>
        </p:txBody>
      </p:sp>
      <p:sp>
        <p:nvSpPr>
          <p:cNvPr id="618" name="Google Shape;618;p43"/>
          <p:cNvSpPr/>
          <p:nvPr/>
        </p:nvSpPr>
        <p:spPr>
          <a:xfrm>
            <a:off x="4052118" y="4097890"/>
            <a:ext cx="457200" cy="515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sp>
        <p:nvSpPr>
          <p:cNvPr id="619" name="Google Shape;619;p43"/>
          <p:cNvSpPr/>
          <p:nvPr/>
        </p:nvSpPr>
        <p:spPr>
          <a:xfrm>
            <a:off x="4509318" y="4097890"/>
            <a:ext cx="457200" cy="515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endParaRPr sz="2000"/>
          </a:p>
        </p:txBody>
      </p:sp>
      <p:sp>
        <p:nvSpPr>
          <p:cNvPr id="620" name="Google Shape;620;p43"/>
          <p:cNvSpPr/>
          <p:nvPr/>
        </p:nvSpPr>
        <p:spPr>
          <a:xfrm>
            <a:off x="4966518" y="4097890"/>
            <a:ext cx="457200" cy="515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</a:t>
            </a:r>
            <a:endParaRPr sz="2000"/>
          </a:p>
        </p:txBody>
      </p:sp>
      <p:sp>
        <p:nvSpPr>
          <p:cNvPr id="621" name="Google Shape;621;p43"/>
          <p:cNvSpPr/>
          <p:nvPr/>
        </p:nvSpPr>
        <p:spPr>
          <a:xfrm>
            <a:off x="4508947" y="3067265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</a:t>
            </a:r>
            <a:endParaRPr sz="2000"/>
          </a:p>
        </p:txBody>
      </p:sp>
      <p:sp>
        <p:nvSpPr>
          <p:cNvPr id="622" name="Google Shape;622;p43"/>
          <p:cNvSpPr/>
          <p:nvPr/>
        </p:nvSpPr>
        <p:spPr>
          <a:xfrm>
            <a:off x="4966147" y="3067265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5</a:t>
            </a:r>
            <a:endParaRPr sz="2000"/>
          </a:p>
        </p:txBody>
      </p:sp>
      <p:sp>
        <p:nvSpPr>
          <p:cNvPr id="623" name="Google Shape;623;p43"/>
          <p:cNvSpPr/>
          <p:nvPr/>
        </p:nvSpPr>
        <p:spPr>
          <a:xfrm>
            <a:off x="5423568" y="3067040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6</a:t>
            </a:r>
            <a:endParaRPr sz="2000"/>
          </a:p>
        </p:txBody>
      </p:sp>
      <p:sp>
        <p:nvSpPr>
          <p:cNvPr id="624" name="Google Shape;624;p43"/>
          <p:cNvSpPr/>
          <p:nvPr/>
        </p:nvSpPr>
        <p:spPr>
          <a:xfrm>
            <a:off x="4966534" y="3580128"/>
            <a:ext cx="457200" cy="515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</a:t>
            </a:r>
            <a:endParaRPr sz="2000"/>
          </a:p>
        </p:txBody>
      </p:sp>
      <p:sp>
        <p:nvSpPr>
          <p:cNvPr id="625" name="Google Shape;625;p43"/>
          <p:cNvSpPr/>
          <p:nvPr/>
        </p:nvSpPr>
        <p:spPr>
          <a:xfrm>
            <a:off x="5423956" y="3579903"/>
            <a:ext cx="457200" cy="515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5</a:t>
            </a:r>
            <a:endParaRPr sz="2000"/>
          </a:p>
        </p:txBody>
      </p:sp>
      <p:sp>
        <p:nvSpPr>
          <p:cNvPr id="626" name="Google Shape;626;p43"/>
          <p:cNvSpPr/>
          <p:nvPr/>
        </p:nvSpPr>
        <p:spPr>
          <a:xfrm>
            <a:off x="5881156" y="3579903"/>
            <a:ext cx="457200" cy="515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6</a:t>
            </a:r>
            <a:endParaRPr sz="2000"/>
          </a:p>
        </p:txBody>
      </p:sp>
      <p:sp>
        <p:nvSpPr>
          <p:cNvPr id="627" name="Google Shape;627;p43"/>
          <p:cNvSpPr/>
          <p:nvPr/>
        </p:nvSpPr>
        <p:spPr>
          <a:xfrm>
            <a:off x="5423993" y="4096465"/>
            <a:ext cx="457200" cy="515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</a:t>
            </a:r>
            <a:endParaRPr sz="2000"/>
          </a:p>
        </p:txBody>
      </p:sp>
      <p:sp>
        <p:nvSpPr>
          <p:cNvPr id="628" name="Google Shape;628;p43"/>
          <p:cNvSpPr/>
          <p:nvPr/>
        </p:nvSpPr>
        <p:spPr>
          <a:xfrm>
            <a:off x="5881193" y="4096465"/>
            <a:ext cx="457200" cy="515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5</a:t>
            </a:r>
            <a:endParaRPr sz="2000"/>
          </a:p>
        </p:txBody>
      </p:sp>
      <p:sp>
        <p:nvSpPr>
          <p:cNvPr id="629" name="Google Shape;629;p43"/>
          <p:cNvSpPr/>
          <p:nvPr/>
        </p:nvSpPr>
        <p:spPr>
          <a:xfrm>
            <a:off x="6338393" y="4096465"/>
            <a:ext cx="457200" cy="515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6</a:t>
            </a:r>
            <a:endParaRPr sz="2000"/>
          </a:p>
        </p:txBody>
      </p:sp>
      <p:sp>
        <p:nvSpPr>
          <p:cNvPr id="630" name="Google Shape;630;p43"/>
          <p:cNvSpPr txBox="1"/>
          <p:nvPr/>
        </p:nvSpPr>
        <p:spPr>
          <a:xfrm>
            <a:off x="6229526" y="4612285"/>
            <a:ext cx="81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43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FALCON - SoftIRQs Pipelining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43"/>
          <p:cNvSpPr txBox="1"/>
          <p:nvPr>
            <p:ph idx="1" type="body"/>
          </p:nvPr>
        </p:nvSpPr>
        <p:spPr>
          <a:xfrm>
            <a:off x="228600" y="612648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Stage transition functions (Hashing)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43"/>
          <p:cNvSpPr/>
          <p:nvPr/>
        </p:nvSpPr>
        <p:spPr>
          <a:xfrm>
            <a:off x="1411202" y="2606040"/>
            <a:ext cx="431100" cy="4446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43"/>
          <p:cNvSpPr/>
          <p:nvPr/>
        </p:nvSpPr>
        <p:spPr>
          <a:xfrm>
            <a:off x="933901" y="2606040"/>
            <a:ext cx="431100" cy="4446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43"/>
          <p:cNvSpPr/>
          <p:nvPr/>
        </p:nvSpPr>
        <p:spPr>
          <a:xfrm>
            <a:off x="456599" y="2606040"/>
            <a:ext cx="431100" cy="4446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43"/>
          <p:cNvSpPr txBox="1"/>
          <p:nvPr/>
        </p:nvSpPr>
        <p:spPr>
          <a:xfrm>
            <a:off x="-1" y="2607845"/>
            <a:ext cx="492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7" name="Google Shape;637;p43"/>
          <p:cNvCxnSpPr/>
          <p:nvPr/>
        </p:nvCxnSpPr>
        <p:spPr>
          <a:xfrm>
            <a:off x="1888500" y="2828350"/>
            <a:ext cx="192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43"/>
          <p:cNvCxnSpPr/>
          <p:nvPr/>
        </p:nvCxnSpPr>
        <p:spPr>
          <a:xfrm>
            <a:off x="2084832" y="2828350"/>
            <a:ext cx="0" cy="49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43"/>
          <p:cNvCxnSpPr/>
          <p:nvPr/>
        </p:nvCxnSpPr>
        <p:spPr>
          <a:xfrm flipH="1" rot="10800000">
            <a:off x="2084700" y="3320790"/>
            <a:ext cx="236100" cy="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0" name="Google Shape;640;p43"/>
          <p:cNvSpPr txBox="1"/>
          <p:nvPr/>
        </p:nvSpPr>
        <p:spPr>
          <a:xfrm>
            <a:off x="406925" y="3098200"/>
            <a:ext cx="167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Stage 1</a:t>
            </a:r>
            <a:endParaRPr sz="2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43"/>
          <p:cNvSpPr txBox="1"/>
          <p:nvPr/>
        </p:nvSpPr>
        <p:spPr>
          <a:xfrm>
            <a:off x="406925" y="3574275"/>
            <a:ext cx="167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Stage 2</a:t>
            </a:r>
            <a:endParaRPr sz="2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43"/>
          <p:cNvSpPr txBox="1"/>
          <p:nvPr/>
        </p:nvSpPr>
        <p:spPr>
          <a:xfrm>
            <a:off x="406925" y="4086900"/>
            <a:ext cx="167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Stage 3</a:t>
            </a:r>
            <a:endParaRPr sz="2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8" name="Google Shape;648;p44"/>
          <p:cNvSpPr/>
          <p:nvPr/>
        </p:nvSpPr>
        <p:spPr>
          <a:xfrm>
            <a:off x="2320800" y="3063240"/>
            <a:ext cx="816600" cy="515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Core0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44"/>
          <p:cNvSpPr/>
          <p:nvPr/>
        </p:nvSpPr>
        <p:spPr>
          <a:xfrm>
            <a:off x="2320800" y="3578340"/>
            <a:ext cx="816600" cy="515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Core1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44"/>
          <p:cNvSpPr/>
          <p:nvPr/>
        </p:nvSpPr>
        <p:spPr>
          <a:xfrm>
            <a:off x="2320800" y="4093440"/>
            <a:ext cx="816600" cy="515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Core2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1" name="Google Shape;651;p44"/>
          <p:cNvCxnSpPr/>
          <p:nvPr/>
        </p:nvCxnSpPr>
        <p:spPr>
          <a:xfrm>
            <a:off x="3137438" y="3064653"/>
            <a:ext cx="0" cy="51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44"/>
          <p:cNvCxnSpPr/>
          <p:nvPr/>
        </p:nvCxnSpPr>
        <p:spPr>
          <a:xfrm>
            <a:off x="3137425" y="3577278"/>
            <a:ext cx="0" cy="51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44"/>
          <p:cNvCxnSpPr/>
          <p:nvPr/>
        </p:nvCxnSpPr>
        <p:spPr>
          <a:xfrm>
            <a:off x="3137438" y="4089903"/>
            <a:ext cx="0" cy="51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44"/>
          <p:cNvCxnSpPr/>
          <p:nvPr/>
        </p:nvCxnSpPr>
        <p:spPr>
          <a:xfrm>
            <a:off x="3145536" y="4609115"/>
            <a:ext cx="390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5" name="Google Shape;655;p44"/>
          <p:cNvSpPr txBox="1"/>
          <p:nvPr/>
        </p:nvSpPr>
        <p:spPr>
          <a:xfrm>
            <a:off x="7466088" y="4071453"/>
            <a:ext cx="167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6" name="Google Shape;656;p44"/>
          <p:cNvCxnSpPr/>
          <p:nvPr/>
        </p:nvCxnSpPr>
        <p:spPr>
          <a:xfrm>
            <a:off x="7046113" y="4349040"/>
            <a:ext cx="386100" cy="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7" name="Google Shape;657;p44"/>
          <p:cNvCxnSpPr/>
          <p:nvPr/>
        </p:nvCxnSpPr>
        <p:spPr>
          <a:xfrm>
            <a:off x="3145536" y="4095728"/>
            <a:ext cx="390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44"/>
          <p:cNvCxnSpPr/>
          <p:nvPr/>
        </p:nvCxnSpPr>
        <p:spPr>
          <a:xfrm>
            <a:off x="3145536" y="3576555"/>
            <a:ext cx="390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44"/>
          <p:cNvCxnSpPr/>
          <p:nvPr/>
        </p:nvCxnSpPr>
        <p:spPr>
          <a:xfrm>
            <a:off x="3145536" y="3064491"/>
            <a:ext cx="390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" name="Google Shape;660;p44"/>
          <p:cNvSpPr/>
          <p:nvPr/>
        </p:nvSpPr>
        <p:spPr>
          <a:xfrm>
            <a:off x="3137397" y="3067265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sp>
        <p:nvSpPr>
          <p:cNvPr id="661" name="Google Shape;661;p44"/>
          <p:cNvSpPr/>
          <p:nvPr/>
        </p:nvSpPr>
        <p:spPr>
          <a:xfrm>
            <a:off x="3594597" y="3067265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endParaRPr sz="2000"/>
          </a:p>
        </p:txBody>
      </p:sp>
      <p:sp>
        <p:nvSpPr>
          <p:cNvPr id="662" name="Google Shape;662;p44"/>
          <p:cNvSpPr/>
          <p:nvPr/>
        </p:nvSpPr>
        <p:spPr>
          <a:xfrm>
            <a:off x="4052018" y="3067040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</a:t>
            </a:r>
            <a:endParaRPr sz="2000"/>
          </a:p>
        </p:txBody>
      </p:sp>
      <p:sp>
        <p:nvSpPr>
          <p:cNvPr id="663" name="Google Shape;663;p44"/>
          <p:cNvSpPr/>
          <p:nvPr/>
        </p:nvSpPr>
        <p:spPr>
          <a:xfrm>
            <a:off x="3594709" y="3578715"/>
            <a:ext cx="457200" cy="515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sp>
        <p:nvSpPr>
          <p:cNvPr id="664" name="Google Shape;664;p44"/>
          <p:cNvSpPr/>
          <p:nvPr/>
        </p:nvSpPr>
        <p:spPr>
          <a:xfrm>
            <a:off x="4052131" y="3578490"/>
            <a:ext cx="457200" cy="515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endParaRPr sz="2000"/>
          </a:p>
        </p:txBody>
      </p:sp>
      <p:sp>
        <p:nvSpPr>
          <p:cNvPr id="665" name="Google Shape;665;p44"/>
          <p:cNvSpPr/>
          <p:nvPr/>
        </p:nvSpPr>
        <p:spPr>
          <a:xfrm>
            <a:off x="4509331" y="3578490"/>
            <a:ext cx="457200" cy="515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</a:t>
            </a:r>
            <a:endParaRPr sz="2000"/>
          </a:p>
        </p:txBody>
      </p:sp>
      <p:sp>
        <p:nvSpPr>
          <p:cNvPr id="666" name="Google Shape;666;p44"/>
          <p:cNvSpPr/>
          <p:nvPr/>
        </p:nvSpPr>
        <p:spPr>
          <a:xfrm>
            <a:off x="4052118" y="4097890"/>
            <a:ext cx="457200" cy="515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sp>
        <p:nvSpPr>
          <p:cNvPr id="667" name="Google Shape;667;p44"/>
          <p:cNvSpPr/>
          <p:nvPr/>
        </p:nvSpPr>
        <p:spPr>
          <a:xfrm>
            <a:off x="4509318" y="4097890"/>
            <a:ext cx="457200" cy="515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endParaRPr sz="2000"/>
          </a:p>
        </p:txBody>
      </p:sp>
      <p:sp>
        <p:nvSpPr>
          <p:cNvPr id="668" name="Google Shape;668;p44"/>
          <p:cNvSpPr/>
          <p:nvPr/>
        </p:nvSpPr>
        <p:spPr>
          <a:xfrm>
            <a:off x="4966518" y="4097890"/>
            <a:ext cx="457200" cy="515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</a:t>
            </a:r>
            <a:endParaRPr sz="2000"/>
          </a:p>
        </p:txBody>
      </p:sp>
      <p:sp>
        <p:nvSpPr>
          <p:cNvPr id="669" name="Google Shape;669;p44"/>
          <p:cNvSpPr/>
          <p:nvPr/>
        </p:nvSpPr>
        <p:spPr>
          <a:xfrm>
            <a:off x="4508947" y="3067265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</a:t>
            </a:r>
            <a:endParaRPr sz="2000"/>
          </a:p>
        </p:txBody>
      </p:sp>
      <p:sp>
        <p:nvSpPr>
          <p:cNvPr id="670" name="Google Shape;670;p44"/>
          <p:cNvSpPr/>
          <p:nvPr/>
        </p:nvSpPr>
        <p:spPr>
          <a:xfrm>
            <a:off x="4966147" y="3067265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5</a:t>
            </a:r>
            <a:endParaRPr sz="2000"/>
          </a:p>
        </p:txBody>
      </p:sp>
      <p:sp>
        <p:nvSpPr>
          <p:cNvPr id="671" name="Google Shape;671;p44"/>
          <p:cNvSpPr/>
          <p:nvPr/>
        </p:nvSpPr>
        <p:spPr>
          <a:xfrm>
            <a:off x="5423568" y="3067040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6</a:t>
            </a:r>
            <a:endParaRPr sz="2000"/>
          </a:p>
        </p:txBody>
      </p:sp>
      <p:sp>
        <p:nvSpPr>
          <p:cNvPr id="672" name="Google Shape;672;p44"/>
          <p:cNvSpPr/>
          <p:nvPr/>
        </p:nvSpPr>
        <p:spPr>
          <a:xfrm>
            <a:off x="4966534" y="3580128"/>
            <a:ext cx="457200" cy="515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</a:t>
            </a:r>
            <a:endParaRPr sz="2000"/>
          </a:p>
        </p:txBody>
      </p:sp>
      <p:sp>
        <p:nvSpPr>
          <p:cNvPr id="673" name="Google Shape;673;p44"/>
          <p:cNvSpPr/>
          <p:nvPr/>
        </p:nvSpPr>
        <p:spPr>
          <a:xfrm>
            <a:off x="5423956" y="3579903"/>
            <a:ext cx="457200" cy="515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5</a:t>
            </a:r>
            <a:endParaRPr sz="2000"/>
          </a:p>
        </p:txBody>
      </p:sp>
      <p:sp>
        <p:nvSpPr>
          <p:cNvPr id="674" name="Google Shape;674;p44"/>
          <p:cNvSpPr/>
          <p:nvPr/>
        </p:nvSpPr>
        <p:spPr>
          <a:xfrm>
            <a:off x="5881156" y="3579903"/>
            <a:ext cx="457200" cy="515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6</a:t>
            </a:r>
            <a:endParaRPr sz="2000"/>
          </a:p>
        </p:txBody>
      </p:sp>
      <p:sp>
        <p:nvSpPr>
          <p:cNvPr id="675" name="Google Shape;675;p44"/>
          <p:cNvSpPr/>
          <p:nvPr/>
        </p:nvSpPr>
        <p:spPr>
          <a:xfrm>
            <a:off x="5423993" y="4096465"/>
            <a:ext cx="457200" cy="515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</a:t>
            </a:r>
            <a:endParaRPr sz="2000"/>
          </a:p>
        </p:txBody>
      </p:sp>
      <p:sp>
        <p:nvSpPr>
          <p:cNvPr id="676" name="Google Shape;676;p44"/>
          <p:cNvSpPr/>
          <p:nvPr/>
        </p:nvSpPr>
        <p:spPr>
          <a:xfrm>
            <a:off x="5881193" y="4096465"/>
            <a:ext cx="457200" cy="515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5</a:t>
            </a:r>
            <a:endParaRPr sz="2000"/>
          </a:p>
        </p:txBody>
      </p:sp>
      <p:sp>
        <p:nvSpPr>
          <p:cNvPr id="677" name="Google Shape;677;p44"/>
          <p:cNvSpPr/>
          <p:nvPr/>
        </p:nvSpPr>
        <p:spPr>
          <a:xfrm>
            <a:off x="6338393" y="4096465"/>
            <a:ext cx="457200" cy="515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6</a:t>
            </a:r>
            <a:endParaRPr sz="2000"/>
          </a:p>
        </p:txBody>
      </p:sp>
      <p:sp>
        <p:nvSpPr>
          <p:cNvPr id="678" name="Google Shape;678;p44"/>
          <p:cNvSpPr txBox="1"/>
          <p:nvPr/>
        </p:nvSpPr>
        <p:spPr>
          <a:xfrm>
            <a:off x="6229526" y="4612285"/>
            <a:ext cx="81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44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FALCON - SoftIRQs Pipelining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44"/>
          <p:cNvSpPr txBox="1"/>
          <p:nvPr>
            <p:ph idx="1" type="body"/>
          </p:nvPr>
        </p:nvSpPr>
        <p:spPr>
          <a:xfrm>
            <a:off x="228600" y="612648"/>
            <a:ext cx="85206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Stage transition functions (Hashing)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tuples (IPs+Ports) -&gt; </a:t>
            </a: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tuples (IPs+Ports+</a:t>
            </a: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DeviceID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44"/>
          <p:cNvSpPr/>
          <p:nvPr/>
        </p:nvSpPr>
        <p:spPr>
          <a:xfrm>
            <a:off x="1411202" y="2606040"/>
            <a:ext cx="431100" cy="4446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44"/>
          <p:cNvSpPr/>
          <p:nvPr/>
        </p:nvSpPr>
        <p:spPr>
          <a:xfrm>
            <a:off x="933901" y="2606040"/>
            <a:ext cx="431100" cy="4446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44"/>
          <p:cNvSpPr/>
          <p:nvPr/>
        </p:nvSpPr>
        <p:spPr>
          <a:xfrm>
            <a:off x="456599" y="2606040"/>
            <a:ext cx="431100" cy="4446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44"/>
          <p:cNvSpPr txBox="1"/>
          <p:nvPr/>
        </p:nvSpPr>
        <p:spPr>
          <a:xfrm>
            <a:off x="-1" y="2607845"/>
            <a:ext cx="492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5" name="Google Shape;685;p44"/>
          <p:cNvCxnSpPr/>
          <p:nvPr/>
        </p:nvCxnSpPr>
        <p:spPr>
          <a:xfrm>
            <a:off x="1888500" y="2828350"/>
            <a:ext cx="192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44"/>
          <p:cNvCxnSpPr/>
          <p:nvPr/>
        </p:nvCxnSpPr>
        <p:spPr>
          <a:xfrm>
            <a:off x="2084832" y="2828350"/>
            <a:ext cx="0" cy="49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44"/>
          <p:cNvCxnSpPr/>
          <p:nvPr/>
        </p:nvCxnSpPr>
        <p:spPr>
          <a:xfrm flipH="1" rot="10800000">
            <a:off x="2084700" y="3320790"/>
            <a:ext cx="236100" cy="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8" name="Google Shape;688;p44"/>
          <p:cNvSpPr txBox="1"/>
          <p:nvPr/>
        </p:nvSpPr>
        <p:spPr>
          <a:xfrm>
            <a:off x="406925" y="3098200"/>
            <a:ext cx="167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Stage 1</a:t>
            </a:r>
            <a:endParaRPr sz="2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44"/>
          <p:cNvSpPr txBox="1"/>
          <p:nvPr/>
        </p:nvSpPr>
        <p:spPr>
          <a:xfrm>
            <a:off x="406925" y="3574275"/>
            <a:ext cx="167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Stage 2</a:t>
            </a:r>
            <a:endParaRPr sz="2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44"/>
          <p:cNvSpPr txBox="1"/>
          <p:nvPr/>
        </p:nvSpPr>
        <p:spPr>
          <a:xfrm>
            <a:off x="406925" y="4086900"/>
            <a:ext cx="167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Stage 3</a:t>
            </a:r>
            <a:endParaRPr sz="2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6" name="Google Shape;696;p45"/>
          <p:cNvSpPr/>
          <p:nvPr/>
        </p:nvSpPr>
        <p:spPr>
          <a:xfrm>
            <a:off x="1411202" y="2606040"/>
            <a:ext cx="431100" cy="4446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45"/>
          <p:cNvSpPr/>
          <p:nvPr/>
        </p:nvSpPr>
        <p:spPr>
          <a:xfrm>
            <a:off x="933901" y="2606040"/>
            <a:ext cx="431100" cy="4446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45"/>
          <p:cNvSpPr/>
          <p:nvPr/>
        </p:nvSpPr>
        <p:spPr>
          <a:xfrm>
            <a:off x="456599" y="2606040"/>
            <a:ext cx="431100" cy="4446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45"/>
          <p:cNvSpPr txBox="1"/>
          <p:nvPr/>
        </p:nvSpPr>
        <p:spPr>
          <a:xfrm>
            <a:off x="-1" y="2607845"/>
            <a:ext cx="492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45"/>
          <p:cNvSpPr/>
          <p:nvPr/>
        </p:nvSpPr>
        <p:spPr>
          <a:xfrm>
            <a:off x="2320800" y="3063240"/>
            <a:ext cx="816600" cy="515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Core0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45"/>
          <p:cNvSpPr/>
          <p:nvPr/>
        </p:nvSpPr>
        <p:spPr>
          <a:xfrm>
            <a:off x="2320800" y="3578340"/>
            <a:ext cx="816600" cy="515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Core1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45"/>
          <p:cNvSpPr/>
          <p:nvPr/>
        </p:nvSpPr>
        <p:spPr>
          <a:xfrm>
            <a:off x="2320800" y="4093440"/>
            <a:ext cx="816600" cy="515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Core2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3" name="Google Shape;703;p45"/>
          <p:cNvCxnSpPr/>
          <p:nvPr/>
        </p:nvCxnSpPr>
        <p:spPr>
          <a:xfrm>
            <a:off x="3137438" y="3064653"/>
            <a:ext cx="0" cy="51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45"/>
          <p:cNvCxnSpPr/>
          <p:nvPr/>
        </p:nvCxnSpPr>
        <p:spPr>
          <a:xfrm>
            <a:off x="3137425" y="3577278"/>
            <a:ext cx="0" cy="51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45"/>
          <p:cNvCxnSpPr/>
          <p:nvPr/>
        </p:nvCxnSpPr>
        <p:spPr>
          <a:xfrm>
            <a:off x="3137438" y="4089903"/>
            <a:ext cx="0" cy="51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45"/>
          <p:cNvCxnSpPr/>
          <p:nvPr/>
        </p:nvCxnSpPr>
        <p:spPr>
          <a:xfrm>
            <a:off x="3145536" y="4609115"/>
            <a:ext cx="390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7" name="Google Shape;707;p45"/>
          <p:cNvSpPr txBox="1"/>
          <p:nvPr/>
        </p:nvSpPr>
        <p:spPr>
          <a:xfrm>
            <a:off x="7466088" y="4071453"/>
            <a:ext cx="167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8" name="Google Shape;708;p45"/>
          <p:cNvCxnSpPr/>
          <p:nvPr/>
        </p:nvCxnSpPr>
        <p:spPr>
          <a:xfrm>
            <a:off x="7046113" y="4349040"/>
            <a:ext cx="386100" cy="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9" name="Google Shape;709;p45"/>
          <p:cNvCxnSpPr/>
          <p:nvPr/>
        </p:nvCxnSpPr>
        <p:spPr>
          <a:xfrm>
            <a:off x="3145536" y="4095728"/>
            <a:ext cx="390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45"/>
          <p:cNvCxnSpPr/>
          <p:nvPr/>
        </p:nvCxnSpPr>
        <p:spPr>
          <a:xfrm>
            <a:off x="3145536" y="3576555"/>
            <a:ext cx="390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45"/>
          <p:cNvCxnSpPr/>
          <p:nvPr/>
        </p:nvCxnSpPr>
        <p:spPr>
          <a:xfrm>
            <a:off x="3145536" y="3063240"/>
            <a:ext cx="390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2" name="Google Shape;712;p45"/>
          <p:cNvSpPr/>
          <p:nvPr/>
        </p:nvSpPr>
        <p:spPr>
          <a:xfrm>
            <a:off x="3137397" y="3067265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sp>
        <p:nvSpPr>
          <p:cNvPr id="713" name="Google Shape;713;p45"/>
          <p:cNvSpPr/>
          <p:nvPr/>
        </p:nvSpPr>
        <p:spPr>
          <a:xfrm>
            <a:off x="3594597" y="3067265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endParaRPr sz="2000"/>
          </a:p>
        </p:txBody>
      </p:sp>
      <p:sp>
        <p:nvSpPr>
          <p:cNvPr id="714" name="Google Shape;714;p45"/>
          <p:cNvSpPr/>
          <p:nvPr/>
        </p:nvSpPr>
        <p:spPr>
          <a:xfrm>
            <a:off x="4052018" y="3067040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</a:t>
            </a:r>
            <a:endParaRPr sz="2000"/>
          </a:p>
        </p:txBody>
      </p:sp>
      <p:sp>
        <p:nvSpPr>
          <p:cNvPr id="715" name="Google Shape;715;p45"/>
          <p:cNvSpPr/>
          <p:nvPr/>
        </p:nvSpPr>
        <p:spPr>
          <a:xfrm>
            <a:off x="3594709" y="3578715"/>
            <a:ext cx="457200" cy="515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sp>
        <p:nvSpPr>
          <p:cNvPr id="716" name="Google Shape;716;p45"/>
          <p:cNvSpPr/>
          <p:nvPr/>
        </p:nvSpPr>
        <p:spPr>
          <a:xfrm>
            <a:off x="4052131" y="3578490"/>
            <a:ext cx="457200" cy="515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endParaRPr sz="2000"/>
          </a:p>
        </p:txBody>
      </p:sp>
      <p:sp>
        <p:nvSpPr>
          <p:cNvPr id="717" name="Google Shape;717;p45"/>
          <p:cNvSpPr/>
          <p:nvPr/>
        </p:nvSpPr>
        <p:spPr>
          <a:xfrm>
            <a:off x="4509331" y="3578490"/>
            <a:ext cx="457200" cy="515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</a:t>
            </a:r>
            <a:endParaRPr sz="2000"/>
          </a:p>
        </p:txBody>
      </p:sp>
      <p:sp>
        <p:nvSpPr>
          <p:cNvPr id="718" name="Google Shape;718;p45"/>
          <p:cNvSpPr/>
          <p:nvPr/>
        </p:nvSpPr>
        <p:spPr>
          <a:xfrm>
            <a:off x="4052118" y="4097890"/>
            <a:ext cx="457200" cy="515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sp>
        <p:nvSpPr>
          <p:cNvPr id="719" name="Google Shape;719;p45"/>
          <p:cNvSpPr/>
          <p:nvPr/>
        </p:nvSpPr>
        <p:spPr>
          <a:xfrm>
            <a:off x="4509318" y="4097890"/>
            <a:ext cx="457200" cy="515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endParaRPr sz="2000"/>
          </a:p>
        </p:txBody>
      </p:sp>
      <p:sp>
        <p:nvSpPr>
          <p:cNvPr id="720" name="Google Shape;720;p45"/>
          <p:cNvSpPr/>
          <p:nvPr/>
        </p:nvSpPr>
        <p:spPr>
          <a:xfrm>
            <a:off x="4966518" y="4097890"/>
            <a:ext cx="457200" cy="515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</a:t>
            </a:r>
            <a:endParaRPr sz="2000"/>
          </a:p>
        </p:txBody>
      </p:sp>
      <p:sp>
        <p:nvSpPr>
          <p:cNvPr id="721" name="Google Shape;721;p45"/>
          <p:cNvSpPr/>
          <p:nvPr/>
        </p:nvSpPr>
        <p:spPr>
          <a:xfrm>
            <a:off x="4508947" y="3067265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</a:t>
            </a:r>
            <a:endParaRPr sz="2000"/>
          </a:p>
        </p:txBody>
      </p:sp>
      <p:sp>
        <p:nvSpPr>
          <p:cNvPr id="722" name="Google Shape;722;p45"/>
          <p:cNvSpPr/>
          <p:nvPr/>
        </p:nvSpPr>
        <p:spPr>
          <a:xfrm>
            <a:off x="4966147" y="3067265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5</a:t>
            </a:r>
            <a:endParaRPr sz="2000"/>
          </a:p>
        </p:txBody>
      </p:sp>
      <p:sp>
        <p:nvSpPr>
          <p:cNvPr id="723" name="Google Shape;723;p45"/>
          <p:cNvSpPr/>
          <p:nvPr/>
        </p:nvSpPr>
        <p:spPr>
          <a:xfrm>
            <a:off x="5423568" y="3067040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6</a:t>
            </a:r>
            <a:endParaRPr sz="2000"/>
          </a:p>
        </p:txBody>
      </p:sp>
      <p:sp>
        <p:nvSpPr>
          <p:cNvPr id="724" name="Google Shape;724;p45"/>
          <p:cNvSpPr/>
          <p:nvPr/>
        </p:nvSpPr>
        <p:spPr>
          <a:xfrm>
            <a:off x="4966534" y="3580128"/>
            <a:ext cx="457200" cy="515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</a:t>
            </a:r>
            <a:endParaRPr sz="2000"/>
          </a:p>
        </p:txBody>
      </p:sp>
      <p:sp>
        <p:nvSpPr>
          <p:cNvPr id="725" name="Google Shape;725;p45"/>
          <p:cNvSpPr/>
          <p:nvPr/>
        </p:nvSpPr>
        <p:spPr>
          <a:xfrm>
            <a:off x="5423956" y="3579903"/>
            <a:ext cx="457200" cy="515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5</a:t>
            </a:r>
            <a:endParaRPr sz="2000"/>
          </a:p>
        </p:txBody>
      </p:sp>
      <p:sp>
        <p:nvSpPr>
          <p:cNvPr id="726" name="Google Shape;726;p45"/>
          <p:cNvSpPr/>
          <p:nvPr/>
        </p:nvSpPr>
        <p:spPr>
          <a:xfrm>
            <a:off x="5881156" y="3579903"/>
            <a:ext cx="457200" cy="515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6</a:t>
            </a:r>
            <a:endParaRPr sz="2000"/>
          </a:p>
        </p:txBody>
      </p:sp>
      <p:sp>
        <p:nvSpPr>
          <p:cNvPr id="727" name="Google Shape;727;p45"/>
          <p:cNvSpPr/>
          <p:nvPr/>
        </p:nvSpPr>
        <p:spPr>
          <a:xfrm>
            <a:off x="5423993" y="4096465"/>
            <a:ext cx="457200" cy="515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</a:t>
            </a:r>
            <a:endParaRPr sz="2000"/>
          </a:p>
        </p:txBody>
      </p:sp>
      <p:sp>
        <p:nvSpPr>
          <p:cNvPr id="728" name="Google Shape;728;p45"/>
          <p:cNvSpPr/>
          <p:nvPr/>
        </p:nvSpPr>
        <p:spPr>
          <a:xfrm>
            <a:off x="5881193" y="4096465"/>
            <a:ext cx="457200" cy="515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5</a:t>
            </a:r>
            <a:endParaRPr sz="2000"/>
          </a:p>
        </p:txBody>
      </p:sp>
      <p:sp>
        <p:nvSpPr>
          <p:cNvPr id="729" name="Google Shape;729;p45"/>
          <p:cNvSpPr/>
          <p:nvPr/>
        </p:nvSpPr>
        <p:spPr>
          <a:xfrm>
            <a:off x="6338393" y="4096465"/>
            <a:ext cx="457200" cy="515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6</a:t>
            </a:r>
            <a:endParaRPr sz="2000"/>
          </a:p>
        </p:txBody>
      </p:sp>
      <p:sp>
        <p:nvSpPr>
          <p:cNvPr id="730" name="Google Shape;730;p45"/>
          <p:cNvSpPr txBox="1"/>
          <p:nvPr/>
        </p:nvSpPr>
        <p:spPr>
          <a:xfrm>
            <a:off x="6229526" y="4612285"/>
            <a:ext cx="81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45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FALCON - SoftIRQs Pipelining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45"/>
          <p:cNvSpPr txBox="1"/>
          <p:nvPr>
            <p:ph idx="1" type="body"/>
          </p:nvPr>
        </p:nvSpPr>
        <p:spPr>
          <a:xfrm>
            <a:off x="228600" y="612648"/>
            <a:ext cx="8520600" cy="20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Stage transition functions (Hashing)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tuples (IPs+Ports) -&gt; </a:t>
            </a: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tuples (IPs+Ports+</a:t>
            </a: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DeviceID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Parallelization (Overlapping SoftIRQs)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Maintain In-order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3" name="Google Shape;733;p45"/>
          <p:cNvCxnSpPr/>
          <p:nvPr/>
        </p:nvCxnSpPr>
        <p:spPr>
          <a:xfrm>
            <a:off x="1888500" y="2828350"/>
            <a:ext cx="192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45"/>
          <p:cNvCxnSpPr/>
          <p:nvPr/>
        </p:nvCxnSpPr>
        <p:spPr>
          <a:xfrm>
            <a:off x="2084832" y="2828350"/>
            <a:ext cx="0" cy="49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45"/>
          <p:cNvCxnSpPr>
            <a:endCxn id="700" idx="1"/>
          </p:cNvCxnSpPr>
          <p:nvPr/>
        </p:nvCxnSpPr>
        <p:spPr>
          <a:xfrm flipH="1" rot="10800000">
            <a:off x="2084700" y="3320790"/>
            <a:ext cx="236100" cy="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6" name="Google Shape;736;p45"/>
          <p:cNvSpPr txBox="1"/>
          <p:nvPr/>
        </p:nvSpPr>
        <p:spPr>
          <a:xfrm>
            <a:off x="406925" y="3098200"/>
            <a:ext cx="167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Stage 1</a:t>
            </a:r>
            <a:endParaRPr sz="2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45"/>
          <p:cNvSpPr txBox="1"/>
          <p:nvPr/>
        </p:nvSpPr>
        <p:spPr>
          <a:xfrm>
            <a:off x="406925" y="3574275"/>
            <a:ext cx="167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Stage 2</a:t>
            </a:r>
            <a:endParaRPr sz="2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45"/>
          <p:cNvSpPr txBox="1"/>
          <p:nvPr/>
        </p:nvSpPr>
        <p:spPr>
          <a:xfrm>
            <a:off x="406925" y="4086900"/>
            <a:ext cx="167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Stage 3</a:t>
            </a:r>
            <a:endParaRPr sz="2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4" name="Google Shape;744;p46"/>
          <p:cNvSpPr/>
          <p:nvPr/>
        </p:nvSpPr>
        <p:spPr>
          <a:xfrm>
            <a:off x="2320800" y="3065724"/>
            <a:ext cx="816600" cy="515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Core0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46"/>
          <p:cNvSpPr/>
          <p:nvPr/>
        </p:nvSpPr>
        <p:spPr>
          <a:xfrm>
            <a:off x="2320800" y="3580824"/>
            <a:ext cx="816600" cy="515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Core1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46"/>
          <p:cNvSpPr/>
          <p:nvPr/>
        </p:nvSpPr>
        <p:spPr>
          <a:xfrm>
            <a:off x="2320800" y="4095924"/>
            <a:ext cx="816600" cy="515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Core2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46"/>
          <p:cNvSpPr txBox="1"/>
          <p:nvPr/>
        </p:nvSpPr>
        <p:spPr>
          <a:xfrm>
            <a:off x="6229526" y="4614649"/>
            <a:ext cx="81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8" name="Google Shape;748;p46"/>
          <p:cNvCxnSpPr/>
          <p:nvPr/>
        </p:nvCxnSpPr>
        <p:spPr>
          <a:xfrm>
            <a:off x="3137438" y="3067137"/>
            <a:ext cx="0" cy="51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46"/>
          <p:cNvCxnSpPr/>
          <p:nvPr/>
        </p:nvCxnSpPr>
        <p:spPr>
          <a:xfrm>
            <a:off x="3137425" y="3579762"/>
            <a:ext cx="0" cy="51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46"/>
          <p:cNvCxnSpPr/>
          <p:nvPr/>
        </p:nvCxnSpPr>
        <p:spPr>
          <a:xfrm>
            <a:off x="3137438" y="4092387"/>
            <a:ext cx="0" cy="51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46"/>
          <p:cNvCxnSpPr/>
          <p:nvPr/>
        </p:nvCxnSpPr>
        <p:spPr>
          <a:xfrm>
            <a:off x="3145536" y="4611599"/>
            <a:ext cx="390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2" name="Google Shape;752;p46"/>
          <p:cNvSpPr/>
          <p:nvPr/>
        </p:nvSpPr>
        <p:spPr>
          <a:xfrm>
            <a:off x="3137397" y="3067474"/>
            <a:ext cx="9144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sp>
        <p:nvSpPr>
          <p:cNvPr id="753" name="Google Shape;753;p46"/>
          <p:cNvSpPr/>
          <p:nvPr/>
        </p:nvSpPr>
        <p:spPr>
          <a:xfrm>
            <a:off x="4051797" y="3067474"/>
            <a:ext cx="9144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endParaRPr sz="2000"/>
          </a:p>
        </p:txBody>
      </p:sp>
      <p:sp>
        <p:nvSpPr>
          <p:cNvPr id="754" name="Google Shape;754;p46"/>
          <p:cNvSpPr/>
          <p:nvPr/>
        </p:nvSpPr>
        <p:spPr>
          <a:xfrm>
            <a:off x="4966193" y="3067249"/>
            <a:ext cx="9144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</a:t>
            </a:r>
            <a:endParaRPr sz="2000"/>
          </a:p>
        </p:txBody>
      </p:sp>
      <p:sp>
        <p:nvSpPr>
          <p:cNvPr id="755" name="Google Shape;755;p46"/>
          <p:cNvSpPr txBox="1"/>
          <p:nvPr/>
        </p:nvSpPr>
        <p:spPr>
          <a:xfrm>
            <a:off x="7466088" y="4073937"/>
            <a:ext cx="167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46"/>
          <p:cNvSpPr/>
          <p:nvPr/>
        </p:nvSpPr>
        <p:spPr>
          <a:xfrm>
            <a:off x="4052022" y="3582099"/>
            <a:ext cx="457200" cy="515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sp>
        <p:nvSpPr>
          <p:cNvPr id="757" name="Google Shape;757;p46"/>
          <p:cNvSpPr/>
          <p:nvPr/>
        </p:nvSpPr>
        <p:spPr>
          <a:xfrm>
            <a:off x="4966418" y="3582749"/>
            <a:ext cx="457200" cy="515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endParaRPr sz="2000"/>
          </a:p>
        </p:txBody>
      </p:sp>
      <p:sp>
        <p:nvSpPr>
          <p:cNvPr id="758" name="Google Shape;758;p46"/>
          <p:cNvSpPr/>
          <p:nvPr/>
        </p:nvSpPr>
        <p:spPr>
          <a:xfrm>
            <a:off x="5886856" y="3581987"/>
            <a:ext cx="457200" cy="515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</a:t>
            </a:r>
            <a:endParaRPr sz="2000"/>
          </a:p>
        </p:txBody>
      </p:sp>
      <p:sp>
        <p:nvSpPr>
          <p:cNvPr id="759" name="Google Shape;759;p46"/>
          <p:cNvSpPr/>
          <p:nvPr/>
        </p:nvSpPr>
        <p:spPr>
          <a:xfrm>
            <a:off x="4509131" y="4098474"/>
            <a:ext cx="457200" cy="515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sp>
        <p:nvSpPr>
          <p:cNvPr id="760" name="Google Shape;760;p46"/>
          <p:cNvSpPr/>
          <p:nvPr/>
        </p:nvSpPr>
        <p:spPr>
          <a:xfrm>
            <a:off x="5423568" y="4094174"/>
            <a:ext cx="457200" cy="515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endParaRPr sz="2000"/>
          </a:p>
        </p:txBody>
      </p:sp>
      <p:sp>
        <p:nvSpPr>
          <p:cNvPr id="761" name="Google Shape;761;p46"/>
          <p:cNvSpPr/>
          <p:nvPr/>
        </p:nvSpPr>
        <p:spPr>
          <a:xfrm>
            <a:off x="6350118" y="4093449"/>
            <a:ext cx="457200" cy="515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</a:t>
            </a:r>
            <a:endParaRPr sz="2000"/>
          </a:p>
        </p:txBody>
      </p:sp>
      <p:cxnSp>
        <p:nvCxnSpPr>
          <p:cNvPr id="762" name="Google Shape;762;p46"/>
          <p:cNvCxnSpPr/>
          <p:nvPr/>
        </p:nvCxnSpPr>
        <p:spPr>
          <a:xfrm>
            <a:off x="7046113" y="4351524"/>
            <a:ext cx="386100" cy="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3" name="Google Shape;763;p46"/>
          <p:cNvCxnSpPr/>
          <p:nvPr/>
        </p:nvCxnSpPr>
        <p:spPr>
          <a:xfrm>
            <a:off x="3145536" y="4098212"/>
            <a:ext cx="390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46"/>
          <p:cNvCxnSpPr/>
          <p:nvPr/>
        </p:nvCxnSpPr>
        <p:spPr>
          <a:xfrm>
            <a:off x="3145536" y="3579039"/>
            <a:ext cx="390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46"/>
          <p:cNvCxnSpPr/>
          <p:nvPr/>
        </p:nvCxnSpPr>
        <p:spPr>
          <a:xfrm>
            <a:off x="3145536" y="3066975"/>
            <a:ext cx="390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6" name="Google Shape;766;p46"/>
          <p:cNvSpPr/>
          <p:nvPr/>
        </p:nvSpPr>
        <p:spPr>
          <a:xfrm>
            <a:off x="5880818" y="3066974"/>
            <a:ext cx="9144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sp>
        <p:nvSpPr>
          <p:cNvPr id="767" name="Google Shape;767;p46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FALCON - SoftIRQs Splitting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46"/>
          <p:cNvSpPr/>
          <p:nvPr/>
        </p:nvSpPr>
        <p:spPr>
          <a:xfrm>
            <a:off x="3137400" y="2980944"/>
            <a:ext cx="914400" cy="707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46"/>
          <p:cNvSpPr txBox="1"/>
          <p:nvPr>
            <p:ph idx="1" type="body"/>
          </p:nvPr>
        </p:nvSpPr>
        <p:spPr>
          <a:xfrm>
            <a:off x="228600" y="612648"/>
            <a:ext cx="85206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TCP, the 1st stage is heavily loaded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SKB allocation + GRO processing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46"/>
          <p:cNvSpPr/>
          <p:nvPr/>
        </p:nvSpPr>
        <p:spPr>
          <a:xfrm>
            <a:off x="1411202" y="2606040"/>
            <a:ext cx="431100" cy="4446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46"/>
          <p:cNvSpPr/>
          <p:nvPr/>
        </p:nvSpPr>
        <p:spPr>
          <a:xfrm>
            <a:off x="933901" y="2606040"/>
            <a:ext cx="431100" cy="4446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46"/>
          <p:cNvSpPr/>
          <p:nvPr/>
        </p:nvSpPr>
        <p:spPr>
          <a:xfrm>
            <a:off x="456599" y="2606040"/>
            <a:ext cx="431100" cy="4446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46"/>
          <p:cNvSpPr txBox="1"/>
          <p:nvPr/>
        </p:nvSpPr>
        <p:spPr>
          <a:xfrm>
            <a:off x="-1" y="2607845"/>
            <a:ext cx="492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4" name="Google Shape;774;p46"/>
          <p:cNvCxnSpPr/>
          <p:nvPr/>
        </p:nvCxnSpPr>
        <p:spPr>
          <a:xfrm>
            <a:off x="1888500" y="2828350"/>
            <a:ext cx="192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46"/>
          <p:cNvCxnSpPr/>
          <p:nvPr/>
        </p:nvCxnSpPr>
        <p:spPr>
          <a:xfrm>
            <a:off x="2084832" y="2828350"/>
            <a:ext cx="0" cy="49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46"/>
          <p:cNvCxnSpPr/>
          <p:nvPr/>
        </p:nvCxnSpPr>
        <p:spPr>
          <a:xfrm flipH="1" rot="10800000">
            <a:off x="2084700" y="3320790"/>
            <a:ext cx="236100" cy="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7" name="Google Shape;777;p46"/>
          <p:cNvSpPr txBox="1"/>
          <p:nvPr/>
        </p:nvSpPr>
        <p:spPr>
          <a:xfrm>
            <a:off x="406925" y="3098200"/>
            <a:ext cx="167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Stage 1</a:t>
            </a:r>
            <a:endParaRPr sz="2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46"/>
          <p:cNvSpPr txBox="1"/>
          <p:nvPr/>
        </p:nvSpPr>
        <p:spPr>
          <a:xfrm>
            <a:off x="406925" y="3574275"/>
            <a:ext cx="167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Stage 2</a:t>
            </a:r>
            <a:endParaRPr sz="2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46"/>
          <p:cNvSpPr txBox="1"/>
          <p:nvPr/>
        </p:nvSpPr>
        <p:spPr>
          <a:xfrm>
            <a:off x="406925" y="4086900"/>
            <a:ext cx="167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Stage 3</a:t>
            </a:r>
            <a:endParaRPr sz="2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5" name="Google Shape;785;p47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FALCON - SoftIRQs Splitting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47"/>
          <p:cNvSpPr txBox="1"/>
          <p:nvPr>
            <p:ph idx="1" type="body"/>
          </p:nvPr>
        </p:nvSpPr>
        <p:spPr>
          <a:xfrm>
            <a:off x="228600" y="612648"/>
            <a:ext cx="8520600" cy="15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TCP, the 1st stage is heavily loaded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SKB allocation + GRO processing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Enable the transition function when doing GRO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47"/>
          <p:cNvSpPr/>
          <p:nvPr/>
        </p:nvSpPr>
        <p:spPr>
          <a:xfrm>
            <a:off x="2322576" y="2743205"/>
            <a:ext cx="816600" cy="51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Core0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47"/>
          <p:cNvSpPr/>
          <p:nvPr/>
        </p:nvSpPr>
        <p:spPr>
          <a:xfrm>
            <a:off x="2322576" y="3258305"/>
            <a:ext cx="816600" cy="51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Core1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9" name="Google Shape;789;p47"/>
          <p:cNvCxnSpPr/>
          <p:nvPr/>
        </p:nvCxnSpPr>
        <p:spPr>
          <a:xfrm>
            <a:off x="3139213" y="2744618"/>
            <a:ext cx="0" cy="51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47"/>
          <p:cNvCxnSpPr/>
          <p:nvPr/>
        </p:nvCxnSpPr>
        <p:spPr>
          <a:xfrm>
            <a:off x="3139201" y="3257243"/>
            <a:ext cx="0" cy="51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1" name="Google Shape;791;p47"/>
          <p:cNvSpPr/>
          <p:nvPr/>
        </p:nvSpPr>
        <p:spPr>
          <a:xfrm>
            <a:off x="3139173" y="2744955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sp>
        <p:nvSpPr>
          <p:cNvPr id="792" name="Google Shape;792;p47"/>
          <p:cNvSpPr/>
          <p:nvPr/>
        </p:nvSpPr>
        <p:spPr>
          <a:xfrm>
            <a:off x="3596373" y="2744955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endParaRPr sz="2000"/>
          </a:p>
        </p:txBody>
      </p:sp>
      <p:sp>
        <p:nvSpPr>
          <p:cNvPr id="793" name="Google Shape;793;p47"/>
          <p:cNvSpPr/>
          <p:nvPr/>
        </p:nvSpPr>
        <p:spPr>
          <a:xfrm>
            <a:off x="4053794" y="2744730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</a:t>
            </a:r>
            <a:endParaRPr sz="2000"/>
          </a:p>
        </p:txBody>
      </p:sp>
      <p:sp>
        <p:nvSpPr>
          <p:cNvPr id="794" name="Google Shape;794;p47"/>
          <p:cNvSpPr/>
          <p:nvPr/>
        </p:nvSpPr>
        <p:spPr>
          <a:xfrm>
            <a:off x="3596448" y="3259580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sp>
        <p:nvSpPr>
          <p:cNvPr id="795" name="Google Shape;795;p47"/>
          <p:cNvSpPr/>
          <p:nvPr/>
        </p:nvSpPr>
        <p:spPr>
          <a:xfrm>
            <a:off x="4053869" y="3259355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endParaRPr sz="2000"/>
          </a:p>
        </p:txBody>
      </p:sp>
      <p:sp>
        <p:nvSpPr>
          <p:cNvPr id="796" name="Google Shape;796;p47"/>
          <p:cNvSpPr/>
          <p:nvPr/>
        </p:nvSpPr>
        <p:spPr>
          <a:xfrm>
            <a:off x="4511069" y="3259355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</a:t>
            </a:r>
            <a:endParaRPr sz="2000"/>
          </a:p>
        </p:txBody>
      </p:sp>
      <p:sp>
        <p:nvSpPr>
          <p:cNvPr id="797" name="Google Shape;797;p47"/>
          <p:cNvSpPr txBox="1"/>
          <p:nvPr/>
        </p:nvSpPr>
        <p:spPr>
          <a:xfrm>
            <a:off x="7466088" y="4260943"/>
            <a:ext cx="167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8" name="Google Shape;798;p47"/>
          <p:cNvCxnSpPr/>
          <p:nvPr/>
        </p:nvCxnSpPr>
        <p:spPr>
          <a:xfrm>
            <a:off x="7046113" y="4538530"/>
            <a:ext cx="386100" cy="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9" name="Google Shape;799;p47"/>
          <p:cNvCxnSpPr/>
          <p:nvPr/>
        </p:nvCxnSpPr>
        <p:spPr>
          <a:xfrm>
            <a:off x="3145536" y="3775693"/>
            <a:ext cx="3900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0" name="Google Shape;800;p47"/>
          <p:cNvCxnSpPr/>
          <p:nvPr/>
        </p:nvCxnSpPr>
        <p:spPr>
          <a:xfrm>
            <a:off x="3145536" y="3256520"/>
            <a:ext cx="3900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47"/>
          <p:cNvCxnSpPr/>
          <p:nvPr/>
        </p:nvCxnSpPr>
        <p:spPr>
          <a:xfrm>
            <a:off x="3145536" y="2744456"/>
            <a:ext cx="3900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2" name="Google Shape;802;p47"/>
          <p:cNvSpPr/>
          <p:nvPr/>
        </p:nvSpPr>
        <p:spPr>
          <a:xfrm>
            <a:off x="2320800" y="3773405"/>
            <a:ext cx="816600" cy="51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Core2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3" name="Google Shape;803;p47"/>
          <p:cNvCxnSpPr/>
          <p:nvPr/>
        </p:nvCxnSpPr>
        <p:spPr>
          <a:xfrm>
            <a:off x="3137438" y="3769868"/>
            <a:ext cx="0" cy="51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47"/>
          <p:cNvCxnSpPr/>
          <p:nvPr/>
        </p:nvCxnSpPr>
        <p:spPr>
          <a:xfrm>
            <a:off x="3145536" y="4289080"/>
            <a:ext cx="3900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5" name="Google Shape;805;p47"/>
          <p:cNvSpPr/>
          <p:nvPr/>
        </p:nvSpPr>
        <p:spPr>
          <a:xfrm>
            <a:off x="2320800" y="4282930"/>
            <a:ext cx="816600" cy="51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Core3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6" name="Google Shape;806;p47"/>
          <p:cNvCxnSpPr/>
          <p:nvPr/>
        </p:nvCxnSpPr>
        <p:spPr>
          <a:xfrm>
            <a:off x="3137438" y="4279392"/>
            <a:ext cx="0" cy="51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47"/>
          <p:cNvCxnSpPr/>
          <p:nvPr/>
        </p:nvCxnSpPr>
        <p:spPr>
          <a:xfrm>
            <a:off x="3145536" y="4798605"/>
            <a:ext cx="3900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8" name="Google Shape;808;p47"/>
          <p:cNvSpPr/>
          <p:nvPr/>
        </p:nvSpPr>
        <p:spPr>
          <a:xfrm>
            <a:off x="4050792" y="3771668"/>
            <a:ext cx="457200" cy="515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sp>
        <p:nvSpPr>
          <p:cNvPr id="809" name="Google Shape;809;p47"/>
          <p:cNvSpPr/>
          <p:nvPr/>
        </p:nvSpPr>
        <p:spPr>
          <a:xfrm>
            <a:off x="4507992" y="3771668"/>
            <a:ext cx="457200" cy="515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endParaRPr sz="2000"/>
          </a:p>
        </p:txBody>
      </p:sp>
      <p:sp>
        <p:nvSpPr>
          <p:cNvPr id="810" name="Google Shape;810;p47"/>
          <p:cNvSpPr/>
          <p:nvPr/>
        </p:nvSpPr>
        <p:spPr>
          <a:xfrm>
            <a:off x="4965192" y="3771668"/>
            <a:ext cx="457200" cy="515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</a:t>
            </a:r>
            <a:endParaRPr sz="2000"/>
          </a:p>
        </p:txBody>
      </p:sp>
      <p:sp>
        <p:nvSpPr>
          <p:cNvPr id="811" name="Google Shape;811;p47"/>
          <p:cNvSpPr/>
          <p:nvPr/>
        </p:nvSpPr>
        <p:spPr>
          <a:xfrm>
            <a:off x="4507992" y="4291368"/>
            <a:ext cx="457200" cy="515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sp>
        <p:nvSpPr>
          <p:cNvPr id="812" name="Google Shape;812;p47"/>
          <p:cNvSpPr/>
          <p:nvPr/>
        </p:nvSpPr>
        <p:spPr>
          <a:xfrm>
            <a:off x="4965192" y="4291368"/>
            <a:ext cx="457200" cy="515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endParaRPr sz="2000"/>
          </a:p>
        </p:txBody>
      </p:sp>
      <p:sp>
        <p:nvSpPr>
          <p:cNvPr id="813" name="Google Shape;813;p47"/>
          <p:cNvSpPr/>
          <p:nvPr/>
        </p:nvSpPr>
        <p:spPr>
          <a:xfrm>
            <a:off x="5422392" y="4291368"/>
            <a:ext cx="457200" cy="515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</a:t>
            </a:r>
            <a:endParaRPr sz="2000"/>
          </a:p>
        </p:txBody>
      </p:sp>
      <p:sp>
        <p:nvSpPr>
          <p:cNvPr id="814" name="Google Shape;814;p47"/>
          <p:cNvSpPr/>
          <p:nvPr/>
        </p:nvSpPr>
        <p:spPr>
          <a:xfrm>
            <a:off x="4510873" y="2744680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</a:t>
            </a:r>
            <a:endParaRPr sz="2000"/>
          </a:p>
        </p:txBody>
      </p:sp>
      <p:sp>
        <p:nvSpPr>
          <p:cNvPr id="815" name="Google Shape;815;p47"/>
          <p:cNvSpPr/>
          <p:nvPr/>
        </p:nvSpPr>
        <p:spPr>
          <a:xfrm>
            <a:off x="4968073" y="2744680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5</a:t>
            </a:r>
            <a:endParaRPr sz="2000"/>
          </a:p>
        </p:txBody>
      </p:sp>
      <p:sp>
        <p:nvSpPr>
          <p:cNvPr id="816" name="Google Shape;816;p47"/>
          <p:cNvSpPr/>
          <p:nvPr/>
        </p:nvSpPr>
        <p:spPr>
          <a:xfrm>
            <a:off x="4968573" y="3259330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</a:t>
            </a:r>
            <a:endParaRPr sz="2000"/>
          </a:p>
        </p:txBody>
      </p:sp>
      <p:sp>
        <p:nvSpPr>
          <p:cNvPr id="817" name="Google Shape;817;p47"/>
          <p:cNvSpPr/>
          <p:nvPr/>
        </p:nvSpPr>
        <p:spPr>
          <a:xfrm>
            <a:off x="5425994" y="3259105"/>
            <a:ext cx="457200" cy="5151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5</a:t>
            </a:r>
            <a:endParaRPr sz="2000"/>
          </a:p>
        </p:txBody>
      </p:sp>
      <p:sp>
        <p:nvSpPr>
          <p:cNvPr id="818" name="Google Shape;818;p47"/>
          <p:cNvSpPr/>
          <p:nvPr/>
        </p:nvSpPr>
        <p:spPr>
          <a:xfrm>
            <a:off x="5421342" y="3771630"/>
            <a:ext cx="457200" cy="515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</a:t>
            </a:r>
            <a:endParaRPr sz="2000"/>
          </a:p>
        </p:txBody>
      </p:sp>
      <p:sp>
        <p:nvSpPr>
          <p:cNvPr id="819" name="Google Shape;819;p47"/>
          <p:cNvSpPr/>
          <p:nvPr/>
        </p:nvSpPr>
        <p:spPr>
          <a:xfrm>
            <a:off x="5878542" y="3771630"/>
            <a:ext cx="457200" cy="515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5</a:t>
            </a:r>
            <a:endParaRPr sz="2000"/>
          </a:p>
        </p:txBody>
      </p:sp>
      <p:sp>
        <p:nvSpPr>
          <p:cNvPr id="820" name="Google Shape;820;p47"/>
          <p:cNvSpPr/>
          <p:nvPr/>
        </p:nvSpPr>
        <p:spPr>
          <a:xfrm>
            <a:off x="5883192" y="4291418"/>
            <a:ext cx="457200" cy="515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</a:t>
            </a:r>
            <a:endParaRPr sz="2000"/>
          </a:p>
        </p:txBody>
      </p:sp>
      <p:sp>
        <p:nvSpPr>
          <p:cNvPr id="821" name="Google Shape;821;p47"/>
          <p:cNvSpPr/>
          <p:nvPr/>
        </p:nvSpPr>
        <p:spPr>
          <a:xfrm>
            <a:off x="6340392" y="4291418"/>
            <a:ext cx="457200" cy="515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5</a:t>
            </a:r>
            <a:endParaRPr sz="2000"/>
          </a:p>
        </p:txBody>
      </p:sp>
      <p:sp>
        <p:nvSpPr>
          <p:cNvPr id="822" name="Google Shape;822;p47"/>
          <p:cNvSpPr/>
          <p:nvPr/>
        </p:nvSpPr>
        <p:spPr>
          <a:xfrm>
            <a:off x="1411202" y="2240280"/>
            <a:ext cx="431100" cy="4446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47"/>
          <p:cNvSpPr/>
          <p:nvPr/>
        </p:nvSpPr>
        <p:spPr>
          <a:xfrm>
            <a:off x="933901" y="2240280"/>
            <a:ext cx="431100" cy="4446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47"/>
          <p:cNvSpPr/>
          <p:nvPr/>
        </p:nvSpPr>
        <p:spPr>
          <a:xfrm>
            <a:off x="456599" y="2240280"/>
            <a:ext cx="431100" cy="4446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47"/>
          <p:cNvSpPr txBox="1"/>
          <p:nvPr/>
        </p:nvSpPr>
        <p:spPr>
          <a:xfrm>
            <a:off x="-1" y="2242085"/>
            <a:ext cx="492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6" name="Google Shape;826;p47"/>
          <p:cNvCxnSpPr/>
          <p:nvPr/>
        </p:nvCxnSpPr>
        <p:spPr>
          <a:xfrm>
            <a:off x="1888500" y="2462590"/>
            <a:ext cx="192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47"/>
          <p:cNvCxnSpPr/>
          <p:nvPr/>
        </p:nvCxnSpPr>
        <p:spPr>
          <a:xfrm>
            <a:off x="2084832" y="2462590"/>
            <a:ext cx="0" cy="49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47"/>
          <p:cNvCxnSpPr/>
          <p:nvPr/>
        </p:nvCxnSpPr>
        <p:spPr>
          <a:xfrm flipH="1" rot="10800000">
            <a:off x="2084700" y="2955030"/>
            <a:ext cx="236100" cy="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9" name="Google Shape;829;p47"/>
          <p:cNvSpPr txBox="1"/>
          <p:nvPr/>
        </p:nvSpPr>
        <p:spPr>
          <a:xfrm>
            <a:off x="-67200" y="2706138"/>
            <a:ext cx="223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Stage 1 (SKBalloc)</a:t>
            </a:r>
            <a:endParaRPr sz="2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47"/>
          <p:cNvSpPr txBox="1"/>
          <p:nvPr/>
        </p:nvSpPr>
        <p:spPr>
          <a:xfrm>
            <a:off x="402600" y="3795050"/>
            <a:ext cx="167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age 2</a:t>
            </a:r>
            <a:endParaRPr sz="2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47"/>
          <p:cNvSpPr txBox="1"/>
          <p:nvPr/>
        </p:nvSpPr>
        <p:spPr>
          <a:xfrm>
            <a:off x="402600" y="4309550"/>
            <a:ext cx="167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Stage 3</a:t>
            </a:r>
            <a:endParaRPr sz="2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47"/>
          <p:cNvSpPr txBox="1"/>
          <p:nvPr/>
        </p:nvSpPr>
        <p:spPr>
          <a:xfrm>
            <a:off x="-67200" y="3250600"/>
            <a:ext cx="223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Stage 1 (GRO)</a:t>
            </a:r>
            <a:endParaRPr sz="2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8" name="Google Shape;838;p48"/>
          <p:cNvSpPr/>
          <p:nvPr/>
        </p:nvSpPr>
        <p:spPr>
          <a:xfrm>
            <a:off x="5628300" y="3029007"/>
            <a:ext cx="365700" cy="7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48"/>
          <p:cNvSpPr/>
          <p:nvPr/>
        </p:nvSpPr>
        <p:spPr>
          <a:xfrm>
            <a:off x="6359820" y="3029007"/>
            <a:ext cx="365700" cy="7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48"/>
          <p:cNvSpPr/>
          <p:nvPr/>
        </p:nvSpPr>
        <p:spPr>
          <a:xfrm>
            <a:off x="7091340" y="3029007"/>
            <a:ext cx="365700" cy="7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48"/>
          <p:cNvSpPr/>
          <p:nvPr/>
        </p:nvSpPr>
        <p:spPr>
          <a:xfrm>
            <a:off x="7822860" y="3029007"/>
            <a:ext cx="365700" cy="7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8"/>
          <p:cNvSpPr/>
          <p:nvPr/>
        </p:nvSpPr>
        <p:spPr>
          <a:xfrm>
            <a:off x="5628300" y="3248307"/>
            <a:ext cx="365700" cy="5121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8"/>
          <p:cNvSpPr/>
          <p:nvPr/>
        </p:nvSpPr>
        <p:spPr>
          <a:xfrm>
            <a:off x="7091345" y="3577407"/>
            <a:ext cx="365700" cy="1830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48"/>
          <p:cNvSpPr/>
          <p:nvPr/>
        </p:nvSpPr>
        <p:spPr>
          <a:xfrm>
            <a:off x="7822870" y="3431307"/>
            <a:ext cx="365700" cy="3291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48"/>
          <p:cNvSpPr/>
          <p:nvPr/>
        </p:nvSpPr>
        <p:spPr>
          <a:xfrm>
            <a:off x="6359820" y="3101907"/>
            <a:ext cx="365700" cy="658500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48"/>
          <p:cNvSpPr txBox="1"/>
          <p:nvPr/>
        </p:nvSpPr>
        <p:spPr>
          <a:xfrm>
            <a:off x="5486400" y="3760408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70%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48"/>
          <p:cNvSpPr txBox="1"/>
          <p:nvPr/>
        </p:nvSpPr>
        <p:spPr>
          <a:xfrm>
            <a:off x="6217925" y="3760528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90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%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48"/>
          <p:cNvSpPr txBox="1"/>
          <p:nvPr/>
        </p:nvSpPr>
        <p:spPr>
          <a:xfrm>
            <a:off x="6949450" y="3760528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25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%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48"/>
          <p:cNvSpPr txBox="1"/>
          <p:nvPr/>
        </p:nvSpPr>
        <p:spPr>
          <a:xfrm>
            <a:off x="7680975" y="3760528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45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%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48"/>
          <p:cNvSpPr txBox="1"/>
          <p:nvPr/>
        </p:nvSpPr>
        <p:spPr>
          <a:xfrm>
            <a:off x="5486400" y="2536408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48"/>
          <p:cNvSpPr txBox="1"/>
          <p:nvPr/>
        </p:nvSpPr>
        <p:spPr>
          <a:xfrm>
            <a:off x="6217925" y="2536283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48"/>
          <p:cNvSpPr txBox="1"/>
          <p:nvPr/>
        </p:nvSpPr>
        <p:spPr>
          <a:xfrm>
            <a:off x="6949438" y="2536408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48"/>
          <p:cNvSpPr txBox="1"/>
          <p:nvPr/>
        </p:nvSpPr>
        <p:spPr>
          <a:xfrm>
            <a:off x="7680975" y="2536283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48"/>
          <p:cNvSpPr/>
          <p:nvPr/>
        </p:nvSpPr>
        <p:spPr>
          <a:xfrm>
            <a:off x="5994060" y="890363"/>
            <a:ext cx="457200" cy="4572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48"/>
          <p:cNvSpPr/>
          <p:nvPr/>
        </p:nvSpPr>
        <p:spPr>
          <a:xfrm>
            <a:off x="6725580" y="890363"/>
            <a:ext cx="457200" cy="4572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48"/>
          <p:cNvSpPr/>
          <p:nvPr/>
        </p:nvSpPr>
        <p:spPr>
          <a:xfrm>
            <a:off x="7457100" y="890363"/>
            <a:ext cx="457200" cy="4572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7" name="Google Shape;857;p48"/>
          <p:cNvCxnSpPr>
            <a:endCxn id="850" idx="0"/>
          </p:cNvCxnSpPr>
          <p:nvPr/>
        </p:nvCxnSpPr>
        <p:spPr>
          <a:xfrm rot="5400000">
            <a:off x="5511750" y="1828708"/>
            <a:ext cx="1007100" cy="408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8" name="Google Shape;858;p48"/>
          <p:cNvCxnSpPr/>
          <p:nvPr/>
        </p:nvCxnSpPr>
        <p:spPr>
          <a:xfrm flipH="1" rot="-5400000">
            <a:off x="7299550" y="1828695"/>
            <a:ext cx="1007100" cy="408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9" name="Google Shape;859;p48"/>
          <p:cNvCxnSpPr/>
          <p:nvPr/>
        </p:nvCxnSpPr>
        <p:spPr>
          <a:xfrm rot="5400000">
            <a:off x="6243300" y="1828708"/>
            <a:ext cx="1007100" cy="408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0" name="Google Shape;860;p48"/>
          <p:cNvSpPr txBox="1"/>
          <p:nvPr/>
        </p:nvSpPr>
        <p:spPr>
          <a:xfrm>
            <a:off x="7438750" y="1894858"/>
            <a:ext cx="728700" cy="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hash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48"/>
          <p:cNvSpPr txBox="1"/>
          <p:nvPr/>
        </p:nvSpPr>
        <p:spPr>
          <a:xfrm>
            <a:off x="5650950" y="1894858"/>
            <a:ext cx="728700" cy="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hash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48"/>
          <p:cNvSpPr txBox="1"/>
          <p:nvPr/>
        </p:nvSpPr>
        <p:spPr>
          <a:xfrm>
            <a:off x="6382500" y="1894858"/>
            <a:ext cx="728700" cy="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hash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48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FALCON - SoftIRQs Balancing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48"/>
          <p:cNvSpPr txBox="1"/>
          <p:nvPr>
            <p:ph idx="1" type="body"/>
          </p:nvPr>
        </p:nvSpPr>
        <p:spPr>
          <a:xfrm>
            <a:off x="228600" y="1243584"/>
            <a:ext cx="52578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Dispatch SoftIRQs onto overloaded core can even make performance worse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0" name="Google Shape;870;p49"/>
          <p:cNvSpPr/>
          <p:nvPr/>
        </p:nvSpPr>
        <p:spPr>
          <a:xfrm>
            <a:off x="5628300" y="3029007"/>
            <a:ext cx="365700" cy="7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49"/>
          <p:cNvSpPr/>
          <p:nvPr/>
        </p:nvSpPr>
        <p:spPr>
          <a:xfrm>
            <a:off x="6359820" y="3029007"/>
            <a:ext cx="365700" cy="7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49"/>
          <p:cNvSpPr/>
          <p:nvPr/>
        </p:nvSpPr>
        <p:spPr>
          <a:xfrm>
            <a:off x="7091340" y="3029007"/>
            <a:ext cx="365700" cy="7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49"/>
          <p:cNvSpPr/>
          <p:nvPr/>
        </p:nvSpPr>
        <p:spPr>
          <a:xfrm>
            <a:off x="7822860" y="3029007"/>
            <a:ext cx="365700" cy="7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9"/>
          <p:cNvSpPr/>
          <p:nvPr/>
        </p:nvSpPr>
        <p:spPr>
          <a:xfrm>
            <a:off x="5628300" y="3248307"/>
            <a:ext cx="365700" cy="5121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49"/>
          <p:cNvSpPr/>
          <p:nvPr/>
        </p:nvSpPr>
        <p:spPr>
          <a:xfrm>
            <a:off x="7091345" y="3577407"/>
            <a:ext cx="365700" cy="1830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49"/>
          <p:cNvSpPr/>
          <p:nvPr/>
        </p:nvSpPr>
        <p:spPr>
          <a:xfrm>
            <a:off x="7822870" y="3431307"/>
            <a:ext cx="365700" cy="3291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49"/>
          <p:cNvSpPr/>
          <p:nvPr/>
        </p:nvSpPr>
        <p:spPr>
          <a:xfrm>
            <a:off x="6359820" y="3101907"/>
            <a:ext cx="365700" cy="658500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49"/>
          <p:cNvSpPr txBox="1"/>
          <p:nvPr/>
        </p:nvSpPr>
        <p:spPr>
          <a:xfrm>
            <a:off x="5486400" y="3760408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70%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49"/>
          <p:cNvSpPr txBox="1"/>
          <p:nvPr/>
        </p:nvSpPr>
        <p:spPr>
          <a:xfrm>
            <a:off x="6217925" y="3760528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90%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49"/>
          <p:cNvSpPr txBox="1"/>
          <p:nvPr/>
        </p:nvSpPr>
        <p:spPr>
          <a:xfrm>
            <a:off x="6949450" y="3760528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25%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49"/>
          <p:cNvSpPr txBox="1"/>
          <p:nvPr/>
        </p:nvSpPr>
        <p:spPr>
          <a:xfrm>
            <a:off x="7680975" y="3760528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45%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49"/>
          <p:cNvSpPr txBox="1"/>
          <p:nvPr/>
        </p:nvSpPr>
        <p:spPr>
          <a:xfrm>
            <a:off x="5486400" y="2536408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49"/>
          <p:cNvSpPr txBox="1"/>
          <p:nvPr/>
        </p:nvSpPr>
        <p:spPr>
          <a:xfrm>
            <a:off x="6217925" y="2536283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49"/>
          <p:cNvSpPr txBox="1"/>
          <p:nvPr/>
        </p:nvSpPr>
        <p:spPr>
          <a:xfrm>
            <a:off x="6949438" y="2536408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49"/>
          <p:cNvSpPr txBox="1"/>
          <p:nvPr/>
        </p:nvSpPr>
        <p:spPr>
          <a:xfrm>
            <a:off x="7680975" y="2536283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49"/>
          <p:cNvSpPr/>
          <p:nvPr/>
        </p:nvSpPr>
        <p:spPr>
          <a:xfrm>
            <a:off x="5994060" y="890363"/>
            <a:ext cx="457200" cy="4572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49"/>
          <p:cNvSpPr/>
          <p:nvPr/>
        </p:nvSpPr>
        <p:spPr>
          <a:xfrm>
            <a:off x="6725580" y="890363"/>
            <a:ext cx="457200" cy="4572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49"/>
          <p:cNvSpPr/>
          <p:nvPr/>
        </p:nvSpPr>
        <p:spPr>
          <a:xfrm>
            <a:off x="7457100" y="890363"/>
            <a:ext cx="457200" cy="4572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9" name="Google Shape;889;p49"/>
          <p:cNvCxnSpPr>
            <a:endCxn id="882" idx="0"/>
          </p:cNvCxnSpPr>
          <p:nvPr/>
        </p:nvCxnSpPr>
        <p:spPr>
          <a:xfrm rot="5400000">
            <a:off x="5511750" y="1828708"/>
            <a:ext cx="1007100" cy="408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0" name="Google Shape;890;p49"/>
          <p:cNvCxnSpPr/>
          <p:nvPr/>
        </p:nvCxnSpPr>
        <p:spPr>
          <a:xfrm flipH="1" rot="-5400000">
            <a:off x="7299550" y="1828695"/>
            <a:ext cx="1007100" cy="408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1" name="Google Shape;891;p49"/>
          <p:cNvCxnSpPr/>
          <p:nvPr/>
        </p:nvCxnSpPr>
        <p:spPr>
          <a:xfrm rot="5400000">
            <a:off x="6243300" y="1828708"/>
            <a:ext cx="1007100" cy="408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2" name="Google Shape;892;p49"/>
          <p:cNvSpPr txBox="1"/>
          <p:nvPr/>
        </p:nvSpPr>
        <p:spPr>
          <a:xfrm>
            <a:off x="7438750" y="1894858"/>
            <a:ext cx="728700" cy="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hash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49"/>
          <p:cNvSpPr txBox="1"/>
          <p:nvPr/>
        </p:nvSpPr>
        <p:spPr>
          <a:xfrm>
            <a:off x="5650950" y="1894858"/>
            <a:ext cx="728700" cy="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hash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49"/>
          <p:cNvSpPr txBox="1"/>
          <p:nvPr/>
        </p:nvSpPr>
        <p:spPr>
          <a:xfrm>
            <a:off x="6382500" y="1894858"/>
            <a:ext cx="728700" cy="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hash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49"/>
          <p:cNvSpPr/>
          <p:nvPr/>
        </p:nvSpPr>
        <p:spPr>
          <a:xfrm>
            <a:off x="6607350" y="2572847"/>
            <a:ext cx="600375" cy="101975"/>
          </a:xfrm>
          <a:custGeom>
            <a:rect b="b" l="l" r="r" t="t"/>
            <a:pathLst>
              <a:path extrusionOk="0" h="4079" w="24015">
                <a:moveTo>
                  <a:pt x="0" y="3709"/>
                </a:moveTo>
                <a:cubicBezTo>
                  <a:pt x="1971" y="3093"/>
                  <a:pt x="7821" y="-47"/>
                  <a:pt x="11823" y="15"/>
                </a:cubicBezTo>
                <a:cubicBezTo>
                  <a:pt x="15826" y="77"/>
                  <a:pt x="21983" y="3402"/>
                  <a:pt x="24015" y="4079"/>
                </a:cubicBezTo>
              </a:path>
            </a:pathLst>
          </a:cu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96" name="Google Shape;896;p49"/>
          <p:cNvSpPr txBox="1"/>
          <p:nvPr/>
        </p:nvSpPr>
        <p:spPr>
          <a:xfrm>
            <a:off x="6725563" y="2260408"/>
            <a:ext cx="894600" cy="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rehash</a:t>
            </a:r>
            <a:endParaRPr sz="20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49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FALCON - SoftIRQs Balancing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49"/>
          <p:cNvSpPr txBox="1"/>
          <p:nvPr>
            <p:ph idx="1" type="body"/>
          </p:nvPr>
        </p:nvSpPr>
        <p:spPr>
          <a:xfrm>
            <a:off x="228600" y="1243584"/>
            <a:ext cx="5257800" cy="17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Dispatch SoftIRQs onto overloaded core can even make performance worse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Rehashing based on load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4" name="Google Shape;904;p50"/>
          <p:cNvSpPr/>
          <p:nvPr/>
        </p:nvSpPr>
        <p:spPr>
          <a:xfrm>
            <a:off x="5628300" y="3029007"/>
            <a:ext cx="365700" cy="7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50"/>
          <p:cNvSpPr/>
          <p:nvPr/>
        </p:nvSpPr>
        <p:spPr>
          <a:xfrm>
            <a:off x="6359820" y="3029007"/>
            <a:ext cx="365700" cy="7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50"/>
          <p:cNvSpPr/>
          <p:nvPr/>
        </p:nvSpPr>
        <p:spPr>
          <a:xfrm>
            <a:off x="7091340" y="3029007"/>
            <a:ext cx="365700" cy="7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50"/>
          <p:cNvSpPr/>
          <p:nvPr/>
        </p:nvSpPr>
        <p:spPr>
          <a:xfrm>
            <a:off x="7822860" y="3029007"/>
            <a:ext cx="365700" cy="7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50"/>
          <p:cNvSpPr/>
          <p:nvPr/>
        </p:nvSpPr>
        <p:spPr>
          <a:xfrm>
            <a:off x="6359820" y="3101907"/>
            <a:ext cx="365700" cy="658500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50"/>
          <p:cNvSpPr txBox="1"/>
          <p:nvPr/>
        </p:nvSpPr>
        <p:spPr>
          <a:xfrm>
            <a:off x="5486400" y="3760408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70%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50"/>
          <p:cNvSpPr txBox="1"/>
          <p:nvPr/>
        </p:nvSpPr>
        <p:spPr>
          <a:xfrm>
            <a:off x="6217925" y="3760528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90%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50"/>
          <p:cNvSpPr txBox="1"/>
          <p:nvPr/>
        </p:nvSpPr>
        <p:spPr>
          <a:xfrm>
            <a:off x="6949450" y="3760528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25%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50"/>
          <p:cNvSpPr txBox="1"/>
          <p:nvPr/>
        </p:nvSpPr>
        <p:spPr>
          <a:xfrm>
            <a:off x="7680975" y="3760525"/>
            <a:ext cx="7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%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50"/>
          <p:cNvSpPr txBox="1"/>
          <p:nvPr/>
        </p:nvSpPr>
        <p:spPr>
          <a:xfrm>
            <a:off x="5486400" y="2536408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50"/>
          <p:cNvSpPr txBox="1"/>
          <p:nvPr/>
        </p:nvSpPr>
        <p:spPr>
          <a:xfrm>
            <a:off x="6217925" y="2536283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50"/>
          <p:cNvSpPr txBox="1"/>
          <p:nvPr/>
        </p:nvSpPr>
        <p:spPr>
          <a:xfrm>
            <a:off x="6949438" y="2536408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50"/>
          <p:cNvSpPr txBox="1"/>
          <p:nvPr/>
        </p:nvSpPr>
        <p:spPr>
          <a:xfrm>
            <a:off x="7680975" y="2536283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50"/>
          <p:cNvSpPr/>
          <p:nvPr/>
        </p:nvSpPr>
        <p:spPr>
          <a:xfrm>
            <a:off x="5994060" y="890363"/>
            <a:ext cx="457200" cy="4572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50"/>
          <p:cNvSpPr/>
          <p:nvPr/>
        </p:nvSpPr>
        <p:spPr>
          <a:xfrm>
            <a:off x="6725580" y="890363"/>
            <a:ext cx="457200" cy="4572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50"/>
          <p:cNvSpPr/>
          <p:nvPr/>
        </p:nvSpPr>
        <p:spPr>
          <a:xfrm>
            <a:off x="7457100" y="890363"/>
            <a:ext cx="457200" cy="4572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0" name="Google Shape;920;p50"/>
          <p:cNvCxnSpPr>
            <a:endCxn id="913" idx="0"/>
          </p:cNvCxnSpPr>
          <p:nvPr/>
        </p:nvCxnSpPr>
        <p:spPr>
          <a:xfrm rot="5400000">
            <a:off x="5511750" y="1828708"/>
            <a:ext cx="1007100" cy="408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1" name="Google Shape;921;p50"/>
          <p:cNvCxnSpPr/>
          <p:nvPr/>
        </p:nvCxnSpPr>
        <p:spPr>
          <a:xfrm flipH="1" rot="-5400000">
            <a:off x="7299550" y="1828695"/>
            <a:ext cx="1007100" cy="408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2" name="Google Shape;922;p50"/>
          <p:cNvCxnSpPr/>
          <p:nvPr/>
        </p:nvCxnSpPr>
        <p:spPr>
          <a:xfrm rot="5400000">
            <a:off x="6243300" y="1828708"/>
            <a:ext cx="1007100" cy="408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3" name="Google Shape;923;p50"/>
          <p:cNvSpPr txBox="1"/>
          <p:nvPr/>
        </p:nvSpPr>
        <p:spPr>
          <a:xfrm>
            <a:off x="7438750" y="1894858"/>
            <a:ext cx="728700" cy="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hash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50"/>
          <p:cNvSpPr txBox="1"/>
          <p:nvPr/>
        </p:nvSpPr>
        <p:spPr>
          <a:xfrm>
            <a:off x="5650950" y="1894858"/>
            <a:ext cx="728700" cy="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hash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50"/>
          <p:cNvSpPr txBox="1"/>
          <p:nvPr/>
        </p:nvSpPr>
        <p:spPr>
          <a:xfrm>
            <a:off x="6382500" y="1894858"/>
            <a:ext cx="728700" cy="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hash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50"/>
          <p:cNvSpPr/>
          <p:nvPr/>
        </p:nvSpPr>
        <p:spPr>
          <a:xfrm>
            <a:off x="6607350" y="2572847"/>
            <a:ext cx="600375" cy="101975"/>
          </a:xfrm>
          <a:custGeom>
            <a:rect b="b" l="l" r="r" t="t"/>
            <a:pathLst>
              <a:path extrusionOk="0" h="4079" w="24015">
                <a:moveTo>
                  <a:pt x="0" y="3709"/>
                </a:moveTo>
                <a:cubicBezTo>
                  <a:pt x="1971" y="3093"/>
                  <a:pt x="7821" y="-47"/>
                  <a:pt x="11823" y="15"/>
                </a:cubicBezTo>
                <a:cubicBezTo>
                  <a:pt x="15826" y="77"/>
                  <a:pt x="21983" y="3402"/>
                  <a:pt x="24015" y="4079"/>
                </a:cubicBezTo>
              </a:path>
            </a:pathLst>
          </a:cu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27" name="Google Shape;927;p50"/>
          <p:cNvSpPr txBox="1"/>
          <p:nvPr/>
        </p:nvSpPr>
        <p:spPr>
          <a:xfrm>
            <a:off x="6725563" y="2260408"/>
            <a:ext cx="894600" cy="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rehash</a:t>
            </a:r>
            <a:endParaRPr sz="20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50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FALCON - SoftIRQs Balancing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50"/>
          <p:cNvSpPr/>
          <p:nvPr/>
        </p:nvSpPr>
        <p:spPr>
          <a:xfrm>
            <a:off x="5628300" y="3136392"/>
            <a:ext cx="365700" cy="658500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50"/>
          <p:cNvSpPr/>
          <p:nvPr/>
        </p:nvSpPr>
        <p:spPr>
          <a:xfrm>
            <a:off x="7091345" y="3154711"/>
            <a:ext cx="365700" cy="621900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50"/>
          <p:cNvSpPr/>
          <p:nvPr/>
        </p:nvSpPr>
        <p:spPr>
          <a:xfrm>
            <a:off x="7822885" y="3028995"/>
            <a:ext cx="365700" cy="731400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50"/>
          <p:cNvSpPr txBox="1"/>
          <p:nvPr>
            <p:ph idx="1" type="body"/>
          </p:nvPr>
        </p:nvSpPr>
        <p:spPr>
          <a:xfrm>
            <a:off x="228600" y="1243584"/>
            <a:ext cx="5257800" cy="17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Dispatch SoftIRQs onto overloaded core can even make performance worse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Rehashing based on load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8" name="Google Shape;938;p51"/>
          <p:cNvSpPr/>
          <p:nvPr/>
        </p:nvSpPr>
        <p:spPr>
          <a:xfrm>
            <a:off x="5615050" y="3486195"/>
            <a:ext cx="365700" cy="7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51"/>
          <p:cNvSpPr/>
          <p:nvPr/>
        </p:nvSpPr>
        <p:spPr>
          <a:xfrm>
            <a:off x="6346570" y="3486195"/>
            <a:ext cx="365700" cy="7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51"/>
          <p:cNvSpPr/>
          <p:nvPr/>
        </p:nvSpPr>
        <p:spPr>
          <a:xfrm>
            <a:off x="7078090" y="3486195"/>
            <a:ext cx="365700" cy="7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51"/>
          <p:cNvSpPr/>
          <p:nvPr/>
        </p:nvSpPr>
        <p:spPr>
          <a:xfrm>
            <a:off x="7809610" y="3486195"/>
            <a:ext cx="365700" cy="731400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51"/>
          <p:cNvSpPr/>
          <p:nvPr/>
        </p:nvSpPr>
        <p:spPr>
          <a:xfrm>
            <a:off x="5615050" y="3569542"/>
            <a:ext cx="365700" cy="658500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51"/>
          <p:cNvSpPr/>
          <p:nvPr/>
        </p:nvSpPr>
        <p:spPr>
          <a:xfrm>
            <a:off x="7078095" y="3587861"/>
            <a:ext cx="365700" cy="621900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51"/>
          <p:cNvSpPr/>
          <p:nvPr/>
        </p:nvSpPr>
        <p:spPr>
          <a:xfrm>
            <a:off x="6346570" y="3559095"/>
            <a:ext cx="365700" cy="658500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51"/>
          <p:cNvSpPr txBox="1"/>
          <p:nvPr/>
        </p:nvSpPr>
        <p:spPr>
          <a:xfrm>
            <a:off x="5473150" y="4217595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70%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51"/>
          <p:cNvSpPr txBox="1"/>
          <p:nvPr/>
        </p:nvSpPr>
        <p:spPr>
          <a:xfrm>
            <a:off x="6204675" y="4217715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90%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51"/>
          <p:cNvSpPr txBox="1"/>
          <p:nvPr/>
        </p:nvSpPr>
        <p:spPr>
          <a:xfrm>
            <a:off x="6936200" y="4217715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25%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51"/>
          <p:cNvSpPr txBox="1"/>
          <p:nvPr/>
        </p:nvSpPr>
        <p:spPr>
          <a:xfrm>
            <a:off x="7667725" y="4217725"/>
            <a:ext cx="7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%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51"/>
          <p:cNvSpPr txBox="1"/>
          <p:nvPr/>
        </p:nvSpPr>
        <p:spPr>
          <a:xfrm>
            <a:off x="5473150" y="2993595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51"/>
          <p:cNvSpPr txBox="1"/>
          <p:nvPr/>
        </p:nvSpPr>
        <p:spPr>
          <a:xfrm>
            <a:off x="6204675" y="2993470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51"/>
          <p:cNvSpPr txBox="1"/>
          <p:nvPr/>
        </p:nvSpPr>
        <p:spPr>
          <a:xfrm>
            <a:off x="6936188" y="2993595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51"/>
          <p:cNvSpPr txBox="1"/>
          <p:nvPr/>
        </p:nvSpPr>
        <p:spPr>
          <a:xfrm>
            <a:off x="7667725" y="2993470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51"/>
          <p:cNvSpPr/>
          <p:nvPr/>
        </p:nvSpPr>
        <p:spPr>
          <a:xfrm>
            <a:off x="5980810" y="1438425"/>
            <a:ext cx="457200" cy="4572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4" name="Google Shape;954;p51"/>
          <p:cNvCxnSpPr>
            <a:endCxn id="949" idx="0"/>
          </p:cNvCxnSpPr>
          <p:nvPr/>
        </p:nvCxnSpPr>
        <p:spPr>
          <a:xfrm rot="5400000">
            <a:off x="5498500" y="2285895"/>
            <a:ext cx="1007100" cy="408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5" name="Google Shape;955;p51"/>
          <p:cNvCxnSpPr/>
          <p:nvPr/>
        </p:nvCxnSpPr>
        <p:spPr>
          <a:xfrm flipH="1" rot="-5400000">
            <a:off x="7286300" y="2285883"/>
            <a:ext cx="1007100" cy="408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6" name="Google Shape;956;p51"/>
          <p:cNvCxnSpPr/>
          <p:nvPr/>
        </p:nvCxnSpPr>
        <p:spPr>
          <a:xfrm rot="5400000">
            <a:off x="6230050" y="2285895"/>
            <a:ext cx="1007100" cy="408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7" name="Google Shape;957;p51"/>
          <p:cNvSpPr txBox="1"/>
          <p:nvPr>
            <p:ph type="title"/>
          </p:nvPr>
        </p:nvSpPr>
        <p:spPr>
          <a:xfrm>
            <a:off x="22860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FALCON - SoftIRQs Balancing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51"/>
          <p:cNvSpPr/>
          <p:nvPr/>
        </p:nvSpPr>
        <p:spPr>
          <a:xfrm>
            <a:off x="5980805" y="488575"/>
            <a:ext cx="457200" cy="4572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51"/>
          <p:cNvSpPr/>
          <p:nvPr/>
        </p:nvSpPr>
        <p:spPr>
          <a:xfrm>
            <a:off x="5980805" y="963502"/>
            <a:ext cx="457200" cy="4572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51"/>
          <p:cNvSpPr/>
          <p:nvPr/>
        </p:nvSpPr>
        <p:spPr>
          <a:xfrm>
            <a:off x="6665698" y="1438425"/>
            <a:ext cx="457200" cy="4572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51"/>
          <p:cNvSpPr/>
          <p:nvPr/>
        </p:nvSpPr>
        <p:spPr>
          <a:xfrm>
            <a:off x="6665693" y="488575"/>
            <a:ext cx="457200" cy="4572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51"/>
          <p:cNvSpPr/>
          <p:nvPr/>
        </p:nvSpPr>
        <p:spPr>
          <a:xfrm>
            <a:off x="6665693" y="963502"/>
            <a:ext cx="457200" cy="4572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51"/>
          <p:cNvSpPr/>
          <p:nvPr/>
        </p:nvSpPr>
        <p:spPr>
          <a:xfrm>
            <a:off x="7425498" y="1438425"/>
            <a:ext cx="457200" cy="4572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51"/>
          <p:cNvSpPr/>
          <p:nvPr/>
        </p:nvSpPr>
        <p:spPr>
          <a:xfrm>
            <a:off x="7425493" y="488575"/>
            <a:ext cx="457200" cy="4572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51"/>
          <p:cNvSpPr/>
          <p:nvPr/>
        </p:nvSpPr>
        <p:spPr>
          <a:xfrm>
            <a:off x="7425493" y="963502"/>
            <a:ext cx="457200" cy="4572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51"/>
          <p:cNvSpPr txBox="1"/>
          <p:nvPr>
            <p:ph idx="1" type="body"/>
          </p:nvPr>
        </p:nvSpPr>
        <p:spPr>
          <a:xfrm>
            <a:off x="228600" y="1243584"/>
            <a:ext cx="5257800" cy="26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Dispatch SoftIRQs onto overloaded core can even make performance worse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Rehashing based on load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whole system is overloaded, FALCON can be dynamically disabled.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2"/>
          <p:cNvSpPr txBox="1"/>
          <p:nvPr>
            <p:ph idx="1" type="body"/>
          </p:nvPr>
        </p:nvSpPr>
        <p:spPr>
          <a:xfrm>
            <a:off x="228550" y="632250"/>
            <a:ext cx="8520600" cy="3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Hardware:	Intel 40 logical cores @ 2.2GHz, 128 GB RAM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NIC: Mellanox ConnectX-5 EN (100 Gbps)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Software:	Ubuntu 18.04 with Linux kernel v5.4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Performance comparisons:	Host vs. Container vs. FALCON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Experiments: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Single-flow and multi-flow microbenchmarks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Load balancing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Cloudsuite benchmark (memcached)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3" name="Google Shape;973;p52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Evaluation - Setup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850" y="838876"/>
            <a:ext cx="3106775" cy="18418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228550" y="615600"/>
            <a:ext cx="5664300" cy="22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Overlay networks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provide connectivity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Typical solutions: Docker Overlay, Flannel, Calico, Weave…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Generally build upon a tunneling approach like </a:t>
            </a: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VxLAN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protocol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How do containers communicate?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9" name="Google Shape;979;p53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Single-flow Performance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0" name="Google Shape;980;p5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150" y="1166750"/>
            <a:ext cx="6431391" cy="3976751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53"/>
          <p:cNvSpPr txBox="1"/>
          <p:nvPr>
            <p:ph idx="1" type="body"/>
          </p:nvPr>
        </p:nvSpPr>
        <p:spPr>
          <a:xfrm>
            <a:off x="228600" y="612648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than </a:t>
            </a: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2X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improvement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than vanilla container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53"/>
          <p:cNvSpPr txBox="1"/>
          <p:nvPr/>
        </p:nvSpPr>
        <p:spPr>
          <a:xfrm>
            <a:off x="4949550" y="2998763"/>
            <a:ext cx="132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 2X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3" name="Google Shape;983;p53"/>
          <p:cNvCxnSpPr/>
          <p:nvPr/>
        </p:nvCxnSpPr>
        <p:spPr>
          <a:xfrm>
            <a:off x="4838700" y="2809325"/>
            <a:ext cx="0" cy="933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54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Single-flow Performance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9" name="Google Shape;989;p5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8800"/>
            <a:ext cx="4572000" cy="2827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0" name="Google Shape;990;p5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28800"/>
            <a:ext cx="4571952" cy="28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Google Shape;991;p54"/>
          <p:cNvSpPr txBox="1"/>
          <p:nvPr>
            <p:ph idx="1" type="body"/>
          </p:nvPr>
        </p:nvSpPr>
        <p:spPr>
          <a:xfrm>
            <a:off x="228600" y="612648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Both median and tail latency get </a:t>
            </a: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close to host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networks.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3" name="Google Shape;993;p54"/>
          <p:cNvSpPr/>
          <p:nvPr/>
        </p:nvSpPr>
        <p:spPr>
          <a:xfrm>
            <a:off x="943800" y="3928450"/>
            <a:ext cx="598800" cy="393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994" name="Google Shape;994;p54"/>
          <p:cNvSpPr/>
          <p:nvPr/>
        </p:nvSpPr>
        <p:spPr>
          <a:xfrm>
            <a:off x="2757900" y="3766825"/>
            <a:ext cx="598800" cy="393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995" name="Google Shape;995;p54"/>
          <p:cNvSpPr/>
          <p:nvPr/>
        </p:nvSpPr>
        <p:spPr>
          <a:xfrm>
            <a:off x="5525025" y="3263425"/>
            <a:ext cx="598800" cy="393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996" name="Google Shape;996;p54"/>
          <p:cNvSpPr/>
          <p:nvPr/>
        </p:nvSpPr>
        <p:spPr>
          <a:xfrm>
            <a:off x="8254375" y="3166450"/>
            <a:ext cx="598800" cy="393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997" name="Google Shape;997;p54"/>
          <p:cNvSpPr txBox="1"/>
          <p:nvPr/>
        </p:nvSpPr>
        <p:spPr>
          <a:xfrm>
            <a:off x="5525025" y="3686575"/>
            <a:ext cx="186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close to host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3" name="Google Shape;1003;p55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Multi-flow Performance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4" name="Google Shape;1004;p5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8800"/>
            <a:ext cx="4572000" cy="282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5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28800"/>
            <a:ext cx="4572012" cy="28270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55"/>
          <p:cNvSpPr txBox="1"/>
          <p:nvPr>
            <p:ph idx="1" type="body"/>
          </p:nvPr>
        </p:nvSpPr>
        <p:spPr>
          <a:xfrm>
            <a:off x="228600" y="612648"/>
            <a:ext cx="85206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UDP: as much as </a:t>
            </a: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55%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improvement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TCP: 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 host network by </a:t>
            </a: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56%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overlay network by </a:t>
            </a: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45%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55"/>
          <p:cNvSpPr txBox="1"/>
          <p:nvPr/>
        </p:nvSpPr>
        <p:spPr>
          <a:xfrm>
            <a:off x="3911550" y="2646025"/>
            <a:ext cx="132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55%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8" name="Google Shape;1008;p55"/>
          <p:cNvCxnSpPr/>
          <p:nvPr/>
        </p:nvCxnSpPr>
        <p:spPr>
          <a:xfrm>
            <a:off x="4213050" y="3147213"/>
            <a:ext cx="0" cy="520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09" name="Google Shape;1009;p55"/>
          <p:cNvCxnSpPr/>
          <p:nvPr/>
        </p:nvCxnSpPr>
        <p:spPr>
          <a:xfrm>
            <a:off x="6472975" y="2571738"/>
            <a:ext cx="0" cy="520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10" name="Google Shape;1010;p55"/>
          <p:cNvSpPr txBox="1"/>
          <p:nvPr/>
        </p:nvSpPr>
        <p:spPr>
          <a:xfrm>
            <a:off x="5057350" y="2554800"/>
            <a:ext cx="132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56%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1" name="Google Shape;1011;p55"/>
          <p:cNvCxnSpPr/>
          <p:nvPr/>
        </p:nvCxnSpPr>
        <p:spPr>
          <a:xfrm>
            <a:off x="7098875" y="2646013"/>
            <a:ext cx="0" cy="520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12" name="Google Shape;1012;p55"/>
          <p:cNvSpPr txBox="1"/>
          <p:nvPr/>
        </p:nvSpPr>
        <p:spPr>
          <a:xfrm>
            <a:off x="7151550" y="2239000"/>
            <a:ext cx="132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8" name="Google Shape;1018;p56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Load Balancing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56"/>
          <p:cNvSpPr txBox="1"/>
          <p:nvPr>
            <p:ph idx="1" type="body"/>
          </p:nvPr>
        </p:nvSpPr>
        <p:spPr>
          <a:xfrm>
            <a:off x="228600" y="612648"/>
            <a:ext cx="85206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the intensity of certain flows suddenly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Improvement: UDP - </a:t>
            </a: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18%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; TCP - </a:t>
            </a: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15%</a:t>
            </a:r>
            <a:endParaRPr b="1"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0" name="Google Shape;1020;p5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750" y="1664450"/>
            <a:ext cx="5626500" cy="3479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1" name="Google Shape;1021;p56"/>
          <p:cNvSpPr/>
          <p:nvPr/>
        </p:nvSpPr>
        <p:spPr>
          <a:xfrm>
            <a:off x="5868350" y="2632950"/>
            <a:ext cx="742200" cy="393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022" name="Google Shape;1022;p56"/>
          <p:cNvSpPr/>
          <p:nvPr/>
        </p:nvSpPr>
        <p:spPr>
          <a:xfrm>
            <a:off x="3922500" y="2571800"/>
            <a:ext cx="742200" cy="45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023" name="Google Shape;1023;p56"/>
          <p:cNvSpPr txBox="1"/>
          <p:nvPr/>
        </p:nvSpPr>
        <p:spPr>
          <a:xfrm>
            <a:off x="4728575" y="2294700"/>
            <a:ext cx="132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+18%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56"/>
          <p:cNvSpPr txBox="1"/>
          <p:nvPr/>
        </p:nvSpPr>
        <p:spPr>
          <a:xfrm>
            <a:off x="6672850" y="2294700"/>
            <a:ext cx="132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+15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0" name="Google Shape;1030;p57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Memcached Performance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1" name="Google Shape;1031;p5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938" y="1536050"/>
            <a:ext cx="5834133" cy="36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57"/>
          <p:cNvSpPr txBox="1"/>
          <p:nvPr>
            <p:ph idx="1" type="body"/>
          </p:nvPr>
        </p:nvSpPr>
        <p:spPr>
          <a:xfrm>
            <a:off x="228600" y="612648"/>
            <a:ext cx="8520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10 clients, Falcon reduces the average and tail latency by </a:t>
            </a: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51%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53%</a:t>
            </a:r>
            <a:endParaRPr b="1"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57"/>
          <p:cNvSpPr txBox="1"/>
          <p:nvPr/>
        </p:nvSpPr>
        <p:spPr>
          <a:xfrm>
            <a:off x="3251100" y="3386038"/>
            <a:ext cx="132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51%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4" name="Google Shape;1034;p57"/>
          <p:cNvCxnSpPr/>
          <p:nvPr/>
        </p:nvCxnSpPr>
        <p:spPr>
          <a:xfrm>
            <a:off x="3251100" y="3314500"/>
            <a:ext cx="0" cy="69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5" name="Google Shape;1035;p57"/>
          <p:cNvSpPr txBox="1"/>
          <p:nvPr/>
        </p:nvSpPr>
        <p:spPr>
          <a:xfrm>
            <a:off x="6755125" y="2935238"/>
            <a:ext cx="132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53%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6" name="Google Shape;1036;p57"/>
          <p:cNvCxnSpPr/>
          <p:nvPr/>
        </p:nvCxnSpPr>
        <p:spPr>
          <a:xfrm>
            <a:off x="6671550" y="2720300"/>
            <a:ext cx="0" cy="984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58"/>
          <p:cNvSpPr txBox="1"/>
          <p:nvPr>
            <p:ph idx="1" type="body"/>
          </p:nvPr>
        </p:nvSpPr>
        <p:spPr>
          <a:xfrm>
            <a:off x="228600" y="615600"/>
            <a:ext cx="8520600" cy="3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Excessive, serialized and expensive SoftIRQs incur significant performance loss for overlay networks.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FALCON parallelizes the SoftIRQs processing by utilizing the multicore architecture.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FALCON can significantly improve the performance of container overlay networks.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implementation is open-sourced at: </a:t>
            </a:r>
            <a:r>
              <a:rPr lang="en" sz="2400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github.com/munikarmanish/falcon</a:t>
            </a:r>
            <a:endParaRPr b="1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3" name="Google Shape;1043;p58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58"/>
          <p:cNvSpPr txBox="1"/>
          <p:nvPr/>
        </p:nvSpPr>
        <p:spPr>
          <a:xfrm>
            <a:off x="1911900" y="4140300"/>
            <a:ext cx="532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6953812" y="3423950"/>
            <a:ext cx="809700" cy="4434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Payload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8"/>
          <p:cNvCxnSpPr/>
          <p:nvPr/>
        </p:nvCxnSpPr>
        <p:spPr>
          <a:xfrm>
            <a:off x="4840650" y="3139950"/>
            <a:ext cx="0" cy="23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" name="Google Shape;99;p18"/>
          <p:cNvCxnSpPr/>
          <p:nvPr/>
        </p:nvCxnSpPr>
        <p:spPr>
          <a:xfrm>
            <a:off x="7763488" y="3139950"/>
            <a:ext cx="0" cy="23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8"/>
          <p:cNvSpPr txBox="1"/>
          <p:nvPr/>
        </p:nvSpPr>
        <p:spPr>
          <a:xfrm>
            <a:off x="5593488" y="3021650"/>
            <a:ext cx="14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Original Packet</a:t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4840638" y="3425150"/>
            <a:ext cx="1303500" cy="4434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Inner Ethernet Header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6144138" y="3421850"/>
            <a:ext cx="809700" cy="4434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Inner IP Header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18"/>
          <p:cNvCxnSpPr>
            <a:stCxn id="100" idx="3"/>
          </p:cNvCxnSpPr>
          <p:nvPr/>
        </p:nvCxnSpPr>
        <p:spPr>
          <a:xfrm>
            <a:off x="7010688" y="3221750"/>
            <a:ext cx="7527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04" name="Google Shape;104;p18"/>
          <p:cNvCxnSpPr/>
          <p:nvPr/>
        </p:nvCxnSpPr>
        <p:spPr>
          <a:xfrm flipH="1">
            <a:off x="4859975" y="3221300"/>
            <a:ext cx="7527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8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How do containers communicate?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850" y="838876"/>
            <a:ext cx="3106775" cy="1841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28550" y="615600"/>
            <a:ext cx="5664300" cy="22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Overlay networks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provide connectivity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Typical solutions: Docker Overlay, Flannel, Calico, Weave…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Generally build upon a tunneling approach like </a:t>
            </a: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VxLAN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protocol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6953812" y="3423950"/>
            <a:ext cx="809700" cy="4434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Payload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7763513" y="3421850"/>
            <a:ext cx="456300" cy="443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FCS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19"/>
          <p:cNvCxnSpPr/>
          <p:nvPr/>
        </p:nvCxnSpPr>
        <p:spPr>
          <a:xfrm>
            <a:off x="4840650" y="3139950"/>
            <a:ext cx="0" cy="23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9"/>
          <p:cNvCxnSpPr/>
          <p:nvPr/>
        </p:nvCxnSpPr>
        <p:spPr>
          <a:xfrm>
            <a:off x="7763488" y="3139950"/>
            <a:ext cx="0" cy="23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7" name="Google Shape;117;p19"/>
          <p:cNvSpPr txBox="1"/>
          <p:nvPr/>
        </p:nvSpPr>
        <p:spPr>
          <a:xfrm>
            <a:off x="5593488" y="3021650"/>
            <a:ext cx="14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Original Packet</a:t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1996225" y="3021650"/>
            <a:ext cx="17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VxLAN Encapsulation</a:t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19"/>
          <p:cNvCxnSpPr/>
          <p:nvPr/>
        </p:nvCxnSpPr>
        <p:spPr>
          <a:xfrm>
            <a:off x="924200" y="3139950"/>
            <a:ext cx="0" cy="23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0" name="Google Shape;120;p19"/>
          <p:cNvSpPr/>
          <p:nvPr/>
        </p:nvSpPr>
        <p:spPr>
          <a:xfrm>
            <a:off x="924188" y="3421850"/>
            <a:ext cx="1303500" cy="443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Outer Ethernet Header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2227663" y="3421850"/>
            <a:ext cx="809700" cy="443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Outer IP Header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3037363" y="3421850"/>
            <a:ext cx="993600" cy="443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Outer UDP Header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4030959" y="3425150"/>
            <a:ext cx="809700" cy="4434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VxLAN Header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4840638" y="3425150"/>
            <a:ext cx="1303500" cy="4434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Inner Ethernet Header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6144138" y="3421850"/>
            <a:ext cx="809700" cy="4434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Inner IP Header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19"/>
          <p:cNvCxnSpPr>
            <a:stCxn id="118" idx="3"/>
          </p:cNvCxnSpPr>
          <p:nvPr/>
        </p:nvCxnSpPr>
        <p:spPr>
          <a:xfrm>
            <a:off x="3768625" y="3221750"/>
            <a:ext cx="10527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27" name="Google Shape;127;p19"/>
          <p:cNvCxnSpPr/>
          <p:nvPr/>
        </p:nvCxnSpPr>
        <p:spPr>
          <a:xfrm rot="10800000">
            <a:off x="924200" y="3221750"/>
            <a:ext cx="10527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28" name="Google Shape;128;p19"/>
          <p:cNvCxnSpPr>
            <a:stCxn id="117" idx="3"/>
          </p:cNvCxnSpPr>
          <p:nvPr/>
        </p:nvCxnSpPr>
        <p:spPr>
          <a:xfrm>
            <a:off x="7010688" y="3221750"/>
            <a:ext cx="7527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29" name="Google Shape;129;p19"/>
          <p:cNvCxnSpPr/>
          <p:nvPr/>
        </p:nvCxnSpPr>
        <p:spPr>
          <a:xfrm flipH="1">
            <a:off x="4859975" y="3221300"/>
            <a:ext cx="7527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9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How do containers communicate?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850" y="838876"/>
            <a:ext cx="3106775" cy="1841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228550" y="615600"/>
            <a:ext cx="5664300" cy="22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Overlay networks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provide connectivity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Typical solutions: Docker Overlay, Flannel, Calico, Weave…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Generally build upon a tunneling approach like </a:t>
            </a: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VxLAN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protocol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6953812" y="3423950"/>
            <a:ext cx="809700" cy="4434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Payload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7763513" y="3421850"/>
            <a:ext cx="456300" cy="443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FCS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20"/>
          <p:cNvCxnSpPr/>
          <p:nvPr/>
        </p:nvCxnSpPr>
        <p:spPr>
          <a:xfrm>
            <a:off x="4840650" y="3139950"/>
            <a:ext cx="0" cy="23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0"/>
          <p:cNvCxnSpPr/>
          <p:nvPr/>
        </p:nvCxnSpPr>
        <p:spPr>
          <a:xfrm>
            <a:off x="7763488" y="3139950"/>
            <a:ext cx="0" cy="23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2" name="Google Shape;142;p20"/>
          <p:cNvSpPr txBox="1"/>
          <p:nvPr/>
        </p:nvSpPr>
        <p:spPr>
          <a:xfrm>
            <a:off x="5593488" y="3021650"/>
            <a:ext cx="14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Original Packet</a:t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1996225" y="3021650"/>
            <a:ext cx="17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VxLAN Encapsulation</a:t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20"/>
          <p:cNvCxnSpPr/>
          <p:nvPr/>
        </p:nvCxnSpPr>
        <p:spPr>
          <a:xfrm>
            <a:off x="924200" y="3139950"/>
            <a:ext cx="0" cy="23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5" name="Google Shape;145;p20"/>
          <p:cNvSpPr/>
          <p:nvPr/>
        </p:nvSpPr>
        <p:spPr>
          <a:xfrm>
            <a:off x="924188" y="3421850"/>
            <a:ext cx="1303500" cy="443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Outer Ethernet Header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2227663" y="3421850"/>
            <a:ext cx="809700" cy="443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Outer IP Header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3037363" y="3421850"/>
            <a:ext cx="993600" cy="443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Outer UDP Header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4030959" y="3425150"/>
            <a:ext cx="809700" cy="4434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VxLAN Header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4840638" y="3425150"/>
            <a:ext cx="1303500" cy="4434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Inner Ethernet Header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6144138" y="3421850"/>
            <a:ext cx="809700" cy="4434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Inner IP Header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20"/>
          <p:cNvCxnSpPr>
            <a:stCxn id="143" idx="3"/>
          </p:cNvCxnSpPr>
          <p:nvPr/>
        </p:nvCxnSpPr>
        <p:spPr>
          <a:xfrm>
            <a:off x="3768625" y="3221750"/>
            <a:ext cx="10527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52" name="Google Shape;152;p20"/>
          <p:cNvCxnSpPr/>
          <p:nvPr/>
        </p:nvCxnSpPr>
        <p:spPr>
          <a:xfrm rot="10800000">
            <a:off x="924200" y="3221750"/>
            <a:ext cx="10527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53" name="Google Shape;153;p20"/>
          <p:cNvCxnSpPr>
            <a:stCxn id="142" idx="3"/>
          </p:cNvCxnSpPr>
          <p:nvPr/>
        </p:nvCxnSpPr>
        <p:spPr>
          <a:xfrm>
            <a:off x="7010688" y="3221750"/>
            <a:ext cx="7527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54" name="Google Shape;154;p20"/>
          <p:cNvCxnSpPr/>
          <p:nvPr/>
        </p:nvCxnSpPr>
        <p:spPr>
          <a:xfrm flipH="1">
            <a:off x="4859975" y="3221300"/>
            <a:ext cx="7527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55" name="Google Shape;155;p20"/>
          <p:cNvSpPr/>
          <p:nvPr/>
        </p:nvSpPr>
        <p:spPr>
          <a:xfrm>
            <a:off x="2470597" y="4272050"/>
            <a:ext cx="809700" cy="4434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VxLAN Flags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3280300" y="4272050"/>
            <a:ext cx="881400" cy="4434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Reserved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4161700" y="4272050"/>
            <a:ext cx="1357800" cy="4434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VxLAN Network Identifier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5519600" y="4272050"/>
            <a:ext cx="881400" cy="4434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Reserved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0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How do containers communicate?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2470624" y="3865250"/>
            <a:ext cx="3930300" cy="393600"/>
          </a:xfrm>
          <a:prstGeom prst="trapezoid">
            <a:avLst>
              <a:gd fmla="val 404091" name="adj"/>
            </a:avLst>
          </a:prstGeom>
          <a:solidFill>
            <a:srgbClr val="EEF7EB">
              <a:alpha val="6257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6144150" y="3339476"/>
            <a:ext cx="809700" cy="60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4167150" y="4191800"/>
            <a:ext cx="1357800" cy="60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850" y="838876"/>
            <a:ext cx="3106775" cy="18418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228550" y="615600"/>
            <a:ext cx="5664300" cy="22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Overlay networks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provide connectivity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Typical solutions: Docker Overlay, Flannel, Calico, Weave…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Generally build upon a tunneling approach like </a:t>
            </a: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VxLAN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protocol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>
            <a:off x="6953812" y="3423950"/>
            <a:ext cx="809700" cy="4434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Payload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7763513" y="3421850"/>
            <a:ext cx="456300" cy="443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FCS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21"/>
          <p:cNvCxnSpPr/>
          <p:nvPr/>
        </p:nvCxnSpPr>
        <p:spPr>
          <a:xfrm>
            <a:off x="4840650" y="3139950"/>
            <a:ext cx="0" cy="23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1"/>
          <p:cNvCxnSpPr/>
          <p:nvPr/>
        </p:nvCxnSpPr>
        <p:spPr>
          <a:xfrm>
            <a:off x="7763488" y="3139950"/>
            <a:ext cx="0" cy="23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4" name="Google Shape;174;p21"/>
          <p:cNvSpPr txBox="1"/>
          <p:nvPr/>
        </p:nvSpPr>
        <p:spPr>
          <a:xfrm>
            <a:off x="5593488" y="3021650"/>
            <a:ext cx="14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Original Packet</a:t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1996225" y="3021650"/>
            <a:ext cx="17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VxLAN Encapsulation</a:t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21"/>
          <p:cNvCxnSpPr/>
          <p:nvPr/>
        </p:nvCxnSpPr>
        <p:spPr>
          <a:xfrm>
            <a:off x="924200" y="3139950"/>
            <a:ext cx="0" cy="23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7" name="Google Shape;177;p21"/>
          <p:cNvSpPr/>
          <p:nvPr/>
        </p:nvSpPr>
        <p:spPr>
          <a:xfrm>
            <a:off x="924188" y="3421850"/>
            <a:ext cx="1303500" cy="443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Outer Ethernet Header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2227663" y="3421850"/>
            <a:ext cx="809700" cy="443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Outer IP Header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3037363" y="3421850"/>
            <a:ext cx="993600" cy="443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Outer UDP Header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4030959" y="3425150"/>
            <a:ext cx="809700" cy="4434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VxLAN Header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4840638" y="3425150"/>
            <a:ext cx="1303500" cy="4434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Inner Ethernet Header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6144138" y="3421850"/>
            <a:ext cx="809700" cy="4434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Inner IP Header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p21"/>
          <p:cNvCxnSpPr>
            <a:stCxn id="175" idx="3"/>
          </p:cNvCxnSpPr>
          <p:nvPr/>
        </p:nvCxnSpPr>
        <p:spPr>
          <a:xfrm>
            <a:off x="3768625" y="3221750"/>
            <a:ext cx="10527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84" name="Google Shape;184;p21"/>
          <p:cNvCxnSpPr/>
          <p:nvPr/>
        </p:nvCxnSpPr>
        <p:spPr>
          <a:xfrm rot="10800000">
            <a:off x="924200" y="3221750"/>
            <a:ext cx="10527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85" name="Google Shape;185;p21"/>
          <p:cNvCxnSpPr>
            <a:stCxn id="174" idx="3"/>
          </p:cNvCxnSpPr>
          <p:nvPr/>
        </p:nvCxnSpPr>
        <p:spPr>
          <a:xfrm>
            <a:off x="7010688" y="3221750"/>
            <a:ext cx="7527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86" name="Google Shape;186;p21"/>
          <p:cNvCxnSpPr/>
          <p:nvPr/>
        </p:nvCxnSpPr>
        <p:spPr>
          <a:xfrm flipH="1">
            <a:off x="4859975" y="3221300"/>
            <a:ext cx="7527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87" name="Google Shape;187;p21"/>
          <p:cNvSpPr/>
          <p:nvPr/>
        </p:nvSpPr>
        <p:spPr>
          <a:xfrm>
            <a:off x="2470597" y="4272050"/>
            <a:ext cx="809700" cy="4434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VxLAN Flags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3280300" y="4272050"/>
            <a:ext cx="881400" cy="4434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Reserved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4161700" y="4272050"/>
            <a:ext cx="1357800" cy="4434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VxLAN Network Identifier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5519600" y="4272050"/>
            <a:ext cx="881400" cy="4434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Reserved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2227675" y="3339476"/>
            <a:ext cx="809700" cy="60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92" name="Google Shape;1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1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How do containers communicate?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2470624" y="3865250"/>
            <a:ext cx="3930300" cy="393600"/>
          </a:xfrm>
          <a:prstGeom prst="trapezoid">
            <a:avLst>
              <a:gd fmla="val 404091" name="adj"/>
            </a:avLst>
          </a:prstGeom>
          <a:solidFill>
            <a:srgbClr val="EEF7EB">
              <a:alpha val="6257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6144150" y="3339476"/>
            <a:ext cx="809700" cy="60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4167150" y="4191800"/>
            <a:ext cx="1357800" cy="60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850" y="838876"/>
            <a:ext cx="3106775" cy="18418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228550" y="615600"/>
            <a:ext cx="5664300" cy="22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Overlay networks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provide connectivity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Typical solutions: Docker Overlay, Flannel, Calico, Weave…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Generally build upon a tunneling approach like </a:t>
            </a:r>
            <a:r>
              <a:rPr b="1" lang="en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VxLAN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protocol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228550" y="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Performance overhead of overlay networks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228600" y="612648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Machines are connected via a 100 GbE NIC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288" y="1166750"/>
            <a:ext cx="6431427" cy="397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