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56" d="100"/>
          <a:sy n="156" d="100"/>
        </p:scale>
        <p:origin x="808"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Hello everyone, my name is Jiaxin Lei from Binghamton University.</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Today I’m going to talk about our paper “Parallelizing Packet Processing in Container Overlay Networks”.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29efd8c7e_2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29efd8c7e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comparing to the host network, throughput of container overlay networks drops by 53% and 47% for UDP and TCP separately.</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283f108b5_1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283f108b5_1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For single flow latency test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29efd8c7e_2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29efd8c7e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container overlay network degrades by at least 2x for UDP and 3x for TCP.</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d096eba4e2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d096eba4e2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So why is overlay network so slow? What is the essential reason here?</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To explain this</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d29efd8c7e_2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d29efd8c7e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let's first check out how a host-level packet is processed in Linux.</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When a packet arrives at the NIC</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d096eba4e2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d096eba4e2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it is first copied to the device buffer then triggers a hardware IRQ.</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Next, kernel responds to this hardware IRQ</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cde299e41b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cde299e41b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Then starts the packet receiving path by raising a software IRQ.</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Next, packet will be processed at different protocol layers in the context of softIRQ.</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Finally packet will be copied to the user-space buffer then delivered to the application.</a:t>
            </a:r>
            <a:endParaRPr sz="12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cde299e41b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cde299e41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We can see, for a host network packet, there's only one IRQ and one softIRQ incurred here..</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d096eba4e2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d096eba4e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However, packet processing in container overlay networks is a pipeline that contains multiple network devices and stages.</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cde299e41b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cde299e41b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When the first softIRQ is being processed, the network stack will identify that this is  an encapsulated overlay packet.</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So it will do the decapsulation in protocol stackto remove the outer header</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Then keep moving the inner packet into container bridge device and container virtual NIC</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d283f108b5_1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d283f108b5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Let me introduce the container overlay networks to you first.</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Containers are taking over the cloud. They provide lightweight operating system level virtualization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with the faster startup, higher application-density and better resource utilization.</a:t>
            </a:r>
            <a:endParaRPr sz="12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cde299e41b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cde299e41b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By raising the 2nd and 3rd softIRQs.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Eventually packet will be delivered to the target container application.</a:t>
            </a:r>
            <a:endParaRPr sz="13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By raising the 2nd and 3rd softIRQs.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Eventually packet will be delivered to the target container application.</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cde299e41b_0_2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cde299e41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So here, container overlay packet incurs one hardware IRQ, three software IRQs which are triggered by the different network devices separately.</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cde299e41b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cde299e41b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To summarize, comparing with the host network</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additional network devices, prolonged packet processing path and excessive and serialized SoftIRQs lead to high overhead of container overlay networks.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The performance issue of overlay networks is well-identified.</a:t>
            </a:r>
            <a:endParaRPr sz="12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d29efd8c7e_2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d29efd8c7e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There are some existng works targeting to solve this problem.</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For example, In a kernel bypass design like DPDK, packets are directly processed in a customized user-level nework stack such as mTCP. </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This solution avoids Operating System overheads such as softirqs and context switchings. </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But, it requires application developers to change the application and also operators have no control of network stack.</a:t>
            </a:r>
            <a:endParaRPr sz="12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d29efd8c7e_2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d29efd8c7e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In another kind of design like Slim, it creates a new connection-level metadata transformation protocol. With this new customized protocol, we can avoid the overhead of additional virtual devices and prolonged data path. </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It is fast but this design has some limitations like limited scalability and limited support for deploying network policies.</a:t>
            </a:r>
            <a:endParaRPr sz="12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d29efd8c7e_2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d29efd8c7e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The last kind of solution is hardware offloading.</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For example, AccelNet from Microsoft deploys the state of art FPGA-based smartNICs in their datacenter</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to offload the most cpu-intensive network processing tasks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onto this customized hardware.</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But this kind of solution usually require the expensive hardware.</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ccdc796d85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ccdc796d85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Our solution solves this problem in a different way.</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 We target salvaging the commodity OS kernel to specifically support the overlay networks.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The key idea of our design FALCON is leveraging the multi-core architecture to utilize idle CPU resources to accelerate packet processing.</a:t>
            </a:r>
            <a:endParaRPr sz="1300">
              <a:solidFill>
                <a:schemeClr val="dk1"/>
              </a:solidFill>
            </a:endParaRPr>
          </a:p>
          <a:p>
            <a:pPr marL="0" lvl="0" indent="0" algn="l" rtl="0">
              <a:spcBef>
                <a:spcPts val="120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cdfc9454c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 name="Google Shape;518;gcdfc9454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It is a complete software-based and backward compatible solution.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We improved the performance of overlay networks while still providing the full feature of Linux network stack such as isolation, flexibility, and scalability.</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Next, Let’s go through our design.</a:t>
            </a:r>
            <a:endParaRPr sz="1200">
              <a:solidFill>
                <a:schemeClr val="dk1"/>
              </a:solidFill>
            </a:endParaRPr>
          </a:p>
          <a:p>
            <a:pPr marL="0" lvl="0" indent="0" algn="l" rtl="0">
              <a:spcBef>
                <a:spcPts val="120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cde299e41b_3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cde299e41b_3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The first design in Falcon is SoftIRQ Pipelining.</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As shown in this figure, the blue blocks represent packet processing inside the first softIRQs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green is the second one and yellow is the third.</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cdfc9454c2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cdfc9454c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Remember that</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softIRQs in packet processing path are triggered by different network devices separately. So these three different stages can be dispatched and parallelized.</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d283f108b5_1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d283f108b5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It is reported that Google launches over 7,000 containers every second in its search engine. </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With the help of orchestration tools like Kubernetes and Docker Swarm, services of a distributed application can be packaged into multiple containers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automatically and dynamically deployed across physical or virtual machines.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Here’s a question, how could these containers communicate with each other?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cde299e41b_3_3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cde299e41b_3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Based on our code-level research, we identified stage transition functions in the kernel.</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This function is used to enqueue the packet to next device then raise a new softirq for the following packet processing.</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cdfc9454c2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cdfc9454c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In the original design, this function does the hash-based calculation to determine the target cpu using 4 tuples: </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source IP port, and destination Ip port.</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We modified this functions to also consider the device ID.</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In this way, different softirqs of the same flow will be raised on different cpu cores.</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cdfc9454c2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cdfc9454c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Our design implements the single flow parallelization by these overlapping SoftIRQs.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And also we maintain the packet order</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because the SoftIRQs are still raised stage by stage.</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Based on our tests, softIRQs pipelining performs well when all the three stages have similar processing cost, such as UDP flows.</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cde299e41b_3_3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cde299e41b_3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But for TCP flow, especially with the large packet size, when GRO enabled, the 1st stage is much more expensive than others.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The other stages are invoked only for a fraction of the packets.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In this case, even we enabled SoftIRQs pipeling, the processing is still not efficient due to</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the heavily loaded 1st stage.</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So we proposed the second design - SoftIRQs Splitting.</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With dynamic tracing, we found that the 1st stage of TCP packet processing is mainly dominated by two functions: SKB allocation and GRO processing.</a:t>
            </a:r>
            <a:endParaRPr sz="13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cde299e41b_3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cde299e41b_3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So we implemented it by enabling the transition function when entering the GRO routine.</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In this way, we successfully keep splitting one heavy softirq into two lighter softirqs.</a:t>
            </a:r>
            <a:endParaRPr sz="13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cf7df016e0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cf7df016e0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The last design is softIRQs balancing. We realized that if a cpu core is already heavily loaded, especially in multiple flows case, then even if we dispatch a softirq onto that core, that softirq processing will have a long wait time before it is scheduled to run. Even the packets can be dropped if the input packet queue is full. This can make the performance worse. To avoid this, we developed a simple but effective balancing algorithm.</a:t>
            </a:r>
            <a:endParaRPr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cde299e41b_3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cde299e41b_3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d2baaadd84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d2baaadd84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d2baaadd84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d2baaadd84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ccdc796d85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ccdc796d8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ccdc796d8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ccdc796d8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So next, let me introduce the Overlay Network, which is the de facto technique providing the customized connectivity among containers.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Some example overlay solutions are like Docker Overlay, Flannel, Calico and Weave. </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They are generally built upon the tunneling approach like the VxLAN protocol.</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ccdc796d85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ccdc796d8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d09dc16788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d09dc1678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ccdc796d85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ccdc796d85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ccdc796d85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0" name="Google Shape;970;gccdc796d8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gccdc796d85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8" name="Google Shape;978;gccdc796d85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ccdc796d85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ccdc796d8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cc55e71bd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cc55e71bd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cf81b49f5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cf81b49f5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cc55e71bd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cc55e71bd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gcf7df016e0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4" name="Google Shape;1014;gcf7df016e0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can also be moved to "backup slides".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096eba4e2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096eba4e2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VxLAN protocol enables the container network traffic to go through the physical network</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by encapsulating the original container packet</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d283f108b5_2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d283f108b5_2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some packet processing optimizations in Linux such as IRQ coalescing, GRO and RPS. But these are designed for general packet processing, and do not address the specific problems of overlay networks.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gd283f108b5_2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4" name="Google Shape;1054;gd283f108b5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d283f108b5_2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d283f108b5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cde299e41b_3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9" name="Google Shape;1069;gcde299e41b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design in FALCON is softirq pipelining. Remember we said that different stages of different packets are independent and parallelizable. That's what we're trying to parallelize here. We try to make sure the different softirqs for the same flow are raised on different cores so that those softiqs can overlap and also the load is more balanced on multiple cores. To implement this, we identified stage transition functions in the kernel that are called to enqueue the packet to next device and raise softirq. We modified those functions to also use the device ID when hashing to select the core. In this way, different softirqs of the same flow are raised on different cores. This still ensures that all the packets of the same flow are processed and delivered in-order.</a:t>
            </a:r>
            <a:endParaRPr/>
          </a:p>
          <a:p>
            <a:pPr marL="0" lvl="0" indent="0" algn="l" rtl="0">
              <a:spcBef>
                <a:spcPts val="0"/>
              </a:spcBef>
              <a:spcAft>
                <a:spcPts val="0"/>
              </a:spcAft>
              <a:buNone/>
            </a:pPr>
            <a:endParaRPr/>
          </a:p>
          <a:p>
            <a:pPr marL="0" lvl="0" indent="0" algn="l" rtl="0">
              <a:spcBef>
                <a:spcPts val="0"/>
              </a:spcBef>
              <a:spcAft>
                <a:spcPts val="0"/>
              </a:spcAft>
              <a:buNone/>
            </a:pPr>
            <a:r>
              <a:rPr lang="en"/>
              <a:t>This technique is most useful when all the stages have similar processing cost, such as UDP flows. There are flows where one stage is much more expensive than others. An example is a TCP flow with GRO enabled. With GRO, most of the TCP packet processing happens on the first stage; the other stages are invoked only for a fraction of the packets. For such flows, we propose a second design.</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cde299e41b_3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cde299e41b_3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design in FALCON is softirq pipelining. Remember we said that different stages of different packets are independent and parallelizable. That's what we're trying to parallelize here. We try to make sure the different softirqs for the same flow are raised on different cores so that those softiqs can overlap and also the load is more balanced on multiple cores. To implement this, we identified stage transition functions in the kernel that are called to enqueue the packet to next device and raise softirq. We modified those functions to also use the device ID when hashing to select the core. In this way, different softirqs of the same flow are raised on different cores. This still ensures that all the packets of the same flow are processed and delivered in-order.</a:t>
            </a:r>
            <a:endParaRPr/>
          </a:p>
          <a:p>
            <a:pPr marL="0" lvl="0" indent="0" algn="l" rtl="0">
              <a:spcBef>
                <a:spcPts val="0"/>
              </a:spcBef>
              <a:spcAft>
                <a:spcPts val="0"/>
              </a:spcAft>
              <a:buNone/>
            </a:pPr>
            <a:endParaRPr/>
          </a:p>
          <a:p>
            <a:pPr marL="0" lvl="0" indent="0" algn="l" rtl="0">
              <a:spcBef>
                <a:spcPts val="0"/>
              </a:spcBef>
              <a:spcAft>
                <a:spcPts val="0"/>
              </a:spcAft>
              <a:buNone/>
            </a:pPr>
            <a:r>
              <a:rPr lang="en"/>
              <a:t>This technique is most useful when all the stages have similar processing cost, such as UDP flows. There are flows where one stage is much more expensive than others. An example is a TCP flow with GRO enabled. With GRO, most of the TCP packet processing happens on the first stage; the other stages are invoked only for a fraction of the packets. For such flows, we propose a second design.</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cde299e41b_3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cde299e41b_3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design, we split one heavy softirq into two lighter softirqs, so that our pipelining technique is more effective. For instance, we implemented softirq splitting on the first stage of a TCP flow. With dynamic tracing, we found that the first stage of a TCP flow is dominated by two main functions: SKB allocation and GRO processing. So we split them into two different softirqs that can be pipelined onto different cores.</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cde299e41b_3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cde299e41b_3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design in FALCON is softirq pipelining. Remember we said that different stages of different packets are independent and parallelizable. That's what we're trying to parallelize here. We try to make sure the different softirqs for the same flow are raised on different cores so that those softiqs can overlap and also the load is more balanced on multiple cores. To implement this, we identified stage transition functions in the kernel that are called to enqueue the packet to next device and raise softirq. We modified those functions to also use the device ID when hashing to select the core. In this way, different softirqs of the same flow are raised on different cores. This still ensures that all the packets of the same flow are processed and delivered in-order.</a:t>
            </a:r>
            <a:endParaRPr/>
          </a:p>
          <a:p>
            <a:pPr marL="0" lvl="0" indent="0" algn="l" rtl="0">
              <a:spcBef>
                <a:spcPts val="0"/>
              </a:spcBef>
              <a:spcAft>
                <a:spcPts val="0"/>
              </a:spcAft>
              <a:buNone/>
            </a:pPr>
            <a:endParaRPr/>
          </a:p>
          <a:p>
            <a:pPr marL="0" lvl="0" indent="0" algn="l" rtl="0">
              <a:spcBef>
                <a:spcPts val="0"/>
              </a:spcBef>
              <a:spcAft>
                <a:spcPts val="0"/>
              </a:spcAft>
              <a:buNone/>
            </a:pPr>
            <a:r>
              <a:rPr lang="en"/>
              <a:t>This technique is most useful when all the stages have similar processing cost, such as UDP flows. There are flows where one stage is much more expensive than others. An example is a TCP flow with GRO enabled. With GRO, most of the TCP packet processing happens on the first stage; the other stages are invoked only for a fraction of the packets. For such flows, we propose a second design.</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cde299e41b_3_4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cde299e41b_3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design in FALCON is softirq pipelining. Remember we said that different stages of different packets are independent and parallelizable. That's what we're trying to parallelize here. We try to make sure the different softirqs for the same flow are raised on different cores so that those softiqs can overlap and also the load is more balanced on multiple cores. To implement this, we identified stage transition functions in the kernel that are called to enqueue the packet to next device and raise softirq. We modified those functions to also use the device ID when hashing to select the core. In this way, different softirqs of the same flow are raised on different cores. This still ensures that all the packets of the same flow are processed and delivered in-order.</a:t>
            </a:r>
            <a:endParaRPr/>
          </a:p>
          <a:p>
            <a:pPr marL="0" lvl="0" indent="0" algn="l" rtl="0">
              <a:spcBef>
                <a:spcPts val="0"/>
              </a:spcBef>
              <a:spcAft>
                <a:spcPts val="0"/>
              </a:spcAft>
              <a:buNone/>
            </a:pPr>
            <a:endParaRPr/>
          </a:p>
          <a:p>
            <a:pPr marL="0" lvl="0" indent="0" algn="l" rtl="0">
              <a:spcBef>
                <a:spcPts val="0"/>
              </a:spcBef>
              <a:spcAft>
                <a:spcPts val="0"/>
              </a:spcAft>
              <a:buNone/>
            </a:pPr>
            <a:r>
              <a:rPr lang="en"/>
              <a:t>This technique is most useful when all the stages have similar processing cost, such as UDP flows. There are flows where one stage is much more expensive than others. An example is a TCP flow with GRO enabled. With GRO, most of the TCP packet processing happens on the first stage; the other stages are invoked only for a fraction of the packets. For such flows, we propose a second design.</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cde299e41b_3_6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cde299e41b_3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096eba4e2_0_2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096eba4e2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within its host header.</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283f108b5_0_1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283f108b5_0_1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Via a unique VxLAN id, containers belonging to a same virtual network can be identified and isolated to communicate with its private IP address.</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2c2a920a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2c2a920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While actually the packets are routed through the underlying public network with the hosts IP address.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So what is the overhead of this kind of complicated packet encapsulation?</a:t>
            </a:r>
            <a:endParaRPr sz="1300">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d29efd8c7e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d29efd8c7e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dk1"/>
              </a:buClr>
              <a:buSzPts val="1200"/>
              <a:buChar char="●"/>
            </a:pPr>
            <a:r>
              <a:rPr lang="en" sz="1200">
                <a:solidFill>
                  <a:schemeClr val="dk1"/>
                </a:solidFill>
              </a:rPr>
              <a:t>Let me show you some data.</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We were motivated by the single flow performance tests. Our two test machines are directly connected via a 100Gb Network Card.</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For single flow throughput test,</a:t>
            </a:r>
            <a:endParaRPr sz="1200">
              <a:solidFill>
                <a:schemeClr val="dk1"/>
              </a:solidFill>
            </a:endParaRPr>
          </a:p>
          <a:p>
            <a:pPr marL="0" lvl="0" indent="0" algn="l" rtl="0">
              <a:spcBef>
                <a:spcPts val="12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110475" tIns="55225" rIns="110475" bIns="55225" anchor="ctr" anchorCtr="0">
            <a:normAutofit/>
          </a:bodyPr>
          <a:lstStyle>
            <a:lvl1pPr lvl="0" algn="l" rtl="0">
              <a:lnSpc>
                <a:spcPct val="90000"/>
              </a:lnSpc>
              <a:spcBef>
                <a:spcPts val="0"/>
              </a:spcBef>
              <a:spcAft>
                <a:spcPts val="0"/>
              </a:spcAft>
              <a:buClr>
                <a:schemeClr val="dk1"/>
              </a:buClr>
              <a:buSzPts val="22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628650" y="1369218"/>
            <a:ext cx="7886700" cy="3263700"/>
          </a:xfrm>
          <a:prstGeom prst="rect">
            <a:avLst/>
          </a:prstGeom>
          <a:noFill/>
          <a:ln>
            <a:noFill/>
          </a:ln>
        </p:spPr>
        <p:txBody>
          <a:bodyPr spcFirstLastPara="1" wrap="square" lIns="110475" tIns="55225" rIns="110475" bIns="55225" anchor="t" anchorCtr="0">
            <a:normAutofit/>
          </a:bodyPr>
          <a:lstStyle>
            <a:lvl1pPr marL="457200" lvl="0" indent="-368300" algn="l" rtl="0">
              <a:lnSpc>
                <a:spcPct val="90000"/>
              </a:lnSpc>
              <a:spcBef>
                <a:spcPts val="700"/>
              </a:spcBef>
              <a:spcAft>
                <a:spcPts val="0"/>
              </a:spcAft>
              <a:buClr>
                <a:schemeClr val="dk1"/>
              </a:buClr>
              <a:buSzPts val="2200"/>
              <a:buChar char="●"/>
              <a:defRPr/>
            </a:lvl1pPr>
            <a:lvl2pPr marL="914400" lvl="1" indent="-368300" algn="l" rtl="0">
              <a:lnSpc>
                <a:spcPct val="90000"/>
              </a:lnSpc>
              <a:spcBef>
                <a:spcPts val="1200"/>
              </a:spcBef>
              <a:spcAft>
                <a:spcPts val="0"/>
              </a:spcAft>
              <a:buClr>
                <a:schemeClr val="dk1"/>
              </a:buClr>
              <a:buSzPts val="2200"/>
              <a:buChar char="○"/>
              <a:defRPr/>
            </a:lvl2pPr>
            <a:lvl3pPr marL="1371600" lvl="2" indent="-368300" algn="l" rtl="0">
              <a:lnSpc>
                <a:spcPct val="90000"/>
              </a:lnSpc>
              <a:spcBef>
                <a:spcPts val="1200"/>
              </a:spcBef>
              <a:spcAft>
                <a:spcPts val="0"/>
              </a:spcAft>
              <a:buClr>
                <a:schemeClr val="dk1"/>
              </a:buClr>
              <a:buSzPts val="2200"/>
              <a:buChar char="■"/>
              <a:defRPr/>
            </a:lvl3pPr>
            <a:lvl4pPr marL="1828800" lvl="3" indent="-368300" algn="l" rtl="0">
              <a:lnSpc>
                <a:spcPct val="90000"/>
              </a:lnSpc>
              <a:spcBef>
                <a:spcPts val="1200"/>
              </a:spcBef>
              <a:spcAft>
                <a:spcPts val="0"/>
              </a:spcAft>
              <a:buClr>
                <a:schemeClr val="dk1"/>
              </a:buClr>
              <a:buSzPts val="2200"/>
              <a:buChar char="●"/>
              <a:defRPr/>
            </a:lvl4pPr>
            <a:lvl5pPr marL="2286000" lvl="4" indent="-368300" algn="l" rtl="0">
              <a:lnSpc>
                <a:spcPct val="90000"/>
              </a:lnSpc>
              <a:spcBef>
                <a:spcPts val="1200"/>
              </a:spcBef>
              <a:spcAft>
                <a:spcPts val="0"/>
              </a:spcAft>
              <a:buClr>
                <a:schemeClr val="dk1"/>
              </a:buClr>
              <a:buSzPts val="2200"/>
              <a:buChar char="○"/>
              <a:defRPr/>
            </a:lvl5pPr>
            <a:lvl6pPr marL="2743200" lvl="5" indent="-368300" algn="l" rtl="0">
              <a:lnSpc>
                <a:spcPct val="90000"/>
              </a:lnSpc>
              <a:spcBef>
                <a:spcPts val="1200"/>
              </a:spcBef>
              <a:spcAft>
                <a:spcPts val="0"/>
              </a:spcAft>
              <a:buClr>
                <a:schemeClr val="dk1"/>
              </a:buClr>
              <a:buSzPts val="2200"/>
              <a:buChar char="■"/>
              <a:defRPr/>
            </a:lvl6pPr>
            <a:lvl7pPr marL="3200400" lvl="6" indent="-368300" algn="l" rtl="0">
              <a:lnSpc>
                <a:spcPct val="90000"/>
              </a:lnSpc>
              <a:spcBef>
                <a:spcPts val="1200"/>
              </a:spcBef>
              <a:spcAft>
                <a:spcPts val="0"/>
              </a:spcAft>
              <a:buClr>
                <a:schemeClr val="dk1"/>
              </a:buClr>
              <a:buSzPts val="2200"/>
              <a:buChar char="●"/>
              <a:defRPr/>
            </a:lvl7pPr>
            <a:lvl8pPr marL="3657600" lvl="7" indent="-368300" algn="l" rtl="0">
              <a:lnSpc>
                <a:spcPct val="90000"/>
              </a:lnSpc>
              <a:spcBef>
                <a:spcPts val="1200"/>
              </a:spcBef>
              <a:spcAft>
                <a:spcPts val="0"/>
              </a:spcAft>
              <a:buClr>
                <a:schemeClr val="dk1"/>
              </a:buClr>
              <a:buSzPts val="2200"/>
              <a:buChar char="○"/>
              <a:defRPr/>
            </a:lvl8pPr>
            <a:lvl9pPr marL="4114800" lvl="8" indent="-368300" algn="l" rtl="0">
              <a:lnSpc>
                <a:spcPct val="90000"/>
              </a:lnSpc>
              <a:spcBef>
                <a:spcPts val="1200"/>
              </a:spcBef>
              <a:spcAft>
                <a:spcPts val="1200"/>
              </a:spcAft>
              <a:buClr>
                <a:schemeClr val="dk1"/>
              </a:buClr>
              <a:buSzPts val="2200"/>
              <a:buChar char="■"/>
              <a:defRPr/>
            </a:lvl9pPr>
          </a:lstStyle>
          <a:p>
            <a:endParaRPr/>
          </a:p>
        </p:txBody>
      </p:sp>
      <p:sp>
        <p:nvSpPr>
          <p:cNvPr id="53" name="Google Shape;53;p13"/>
          <p:cNvSpPr txBox="1">
            <a:spLocks noGrp="1"/>
          </p:cNvSpPr>
          <p:nvPr>
            <p:ph type="dt" idx="10"/>
          </p:nvPr>
        </p:nvSpPr>
        <p:spPr>
          <a:xfrm>
            <a:off x="628650" y="4767263"/>
            <a:ext cx="2057400" cy="273600"/>
          </a:xfrm>
          <a:prstGeom prst="rect">
            <a:avLst/>
          </a:prstGeom>
          <a:noFill/>
          <a:ln>
            <a:noFill/>
          </a:ln>
        </p:spPr>
        <p:txBody>
          <a:bodyPr spcFirstLastPara="1" wrap="square" lIns="110475" tIns="55225" rIns="110475" bIns="55225" anchor="ctr" anchorCtr="0">
            <a:noAutofit/>
          </a:bodyPr>
          <a:lstStyle>
            <a:lvl1pPr lvl="0" algn="l" rtl="0">
              <a:spcBef>
                <a:spcPts val="0"/>
              </a:spcBef>
              <a:spcAft>
                <a:spcPts val="0"/>
              </a:spcAft>
              <a:buSzPts val="1700"/>
              <a:buNone/>
              <a:defRPr sz="1700"/>
            </a:lvl1pPr>
            <a:lvl2pPr lvl="1" algn="l" rtl="0">
              <a:spcBef>
                <a:spcPts val="0"/>
              </a:spcBef>
              <a:spcAft>
                <a:spcPts val="0"/>
              </a:spcAft>
              <a:buSzPts val="1700"/>
              <a:buNone/>
              <a:defRPr sz="1700"/>
            </a:lvl2pPr>
            <a:lvl3pPr lvl="2" algn="l" rtl="0">
              <a:spcBef>
                <a:spcPts val="0"/>
              </a:spcBef>
              <a:spcAft>
                <a:spcPts val="0"/>
              </a:spcAft>
              <a:buSzPts val="1700"/>
              <a:buNone/>
              <a:defRPr sz="1700"/>
            </a:lvl3pPr>
            <a:lvl4pPr lvl="3" algn="l" rtl="0">
              <a:spcBef>
                <a:spcPts val="0"/>
              </a:spcBef>
              <a:spcAft>
                <a:spcPts val="0"/>
              </a:spcAft>
              <a:buSzPts val="1700"/>
              <a:buNone/>
              <a:defRPr sz="1700"/>
            </a:lvl4pPr>
            <a:lvl5pPr lvl="4" algn="l" rtl="0">
              <a:spcBef>
                <a:spcPts val="0"/>
              </a:spcBef>
              <a:spcAft>
                <a:spcPts val="0"/>
              </a:spcAft>
              <a:buSzPts val="1700"/>
              <a:buNone/>
              <a:defRPr sz="1700"/>
            </a:lvl5pPr>
            <a:lvl6pPr lvl="5" algn="l" rtl="0">
              <a:spcBef>
                <a:spcPts val="0"/>
              </a:spcBef>
              <a:spcAft>
                <a:spcPts val="0"/>
              </a:spcAft>
              <a:buSzPts val="1700"/>
              <a:buNone/>
              <a:defRPr sz="1700"/>
            </a:lvl6pPr>
            <a:lvl7pPr lvl="6" algn="l" rtl="0">
              <a:spcBef>
                <a:spcPts val="0"/>
              </a:spcBef>
              <a:spcAft>
                <a:spcPts val="0"/>
              </a:spcAft>
              <a:buSzPts val="1700"/>
              <a:buNone/>
              <a:defRPr sz="1700"/>
            </a:lvl7pPr>
            <a:lvl8pPr lvl="7" algn="l" rtl="0">
              <a:spcBef>
                <a:spcPts val="0"/>
              </a:spcBef>
              <a:spcAft>
                <a:spcPts val="0"/>
              </a:spcAft>
              <a:buSzPts val="1700"/>
              <a:buNone/>
              <a:defRPr sz="1700"/>
            </a:lvl8pPr>
            <a:lvl9pPr lvl="8" algn="l" rtl="0">
              <a:spcBef>
                <a:spcPts val="0"/>
              </a:spcBef>
              <a:spcAft>
                <a:spcPts val="0"/>
              </a:spcAft>
              <a:buSzPts val="1700"/>
              <a:buNone/>
              <a:defRPr sz="1700"/>
            </a:lvl9pPr>
          </a:lstStyle>
          <a:p>
            <a:endParaRPr/>
          </a:p>
        </p:txBody>
      </p:sp>
      <p:sp>
        <p:nvSpPr>
          <p:cNvPr id="54" name="Google Shape;54;p13"/>
          <p:cNvSpPr txBox="1">
            <a:spLocks noGrp="1"/>
          </p:cNvSpPr>
          <p:nvPr>
            <p:ph type="ftr" idx="11"/>
          </p:nvPr>
        </p:nvSpPr>
        <p:spPr>
          <a:xfrm>
            <a:off x="3028950" y="4767263"/>
            <a:ext cx="3086400" cy="273600"/>
          </a:xfrm>
          <a:prstGeom prst="rect">
            <a:avLst/>
          </a:prstGeom>
          <a:noFill/>
          <a:ln>
            <a:noFill/>
          </a:ln>
        </p:spPr>
        <p:txBody>
          <a:bodyPr spcFirstLastPara="1" wrap="square" lIns="110475" tIns="55225" rIns="110475" bIns="55225" anchor="ctr" anchorCtr="0">
            <a:noAutofit/>
          </a:bodyPr>
          <a:lstStyle>
            <a:lvl1pPr lvl="0" algn="ctr" rtl="0">
              <a:spcBef>
                <a:spcPts val="0"/>
              </a:spcBef>
              <a:spcAft>
                <a:spcPts val="0"/>
              </a:spcAft>
              <a:buSzPts val="1700"/>
              <a:buNone/>
              <a:defRPr sz="1700"/>
            </a:lvl1pPr>
            <a:lvl2pPr lvl="1" algn="l" rtl="0">
              <a:spcBef>
                <a:spcPts val="0"/>
              </a:spcBef>
              <a:spcAft>
                <a:spcPts val="0"/>
              </a:spcAft>
              <a:buSzPts val="1700"/>
              <a:buNone/>
              <a:defRPr sz="1700"/>
            </a:lvl2pPr>
            <a:lvl3pPr lvl="2" algn="l" rtl="0">
              <a:spcBef>
                <a:spcPts val="0"/>
              </a:spcBef>
              <a:spcAft>
                <a:spcPts val="0"/>
              </a:spcAft>
              <a:buSzPts val="1700"/>
              <a:buNone/>
              <a:defRPr sz="1700"/>
            </a:lvl3pPr>
            <a:lvl4pPr lvl="3" algn="l" rtl="0">
              <a:spcBef>
                <a:spcPts val="0"/>
              </a:spcBef>
              <a:spcAft>
                <a:spcPts val="0"/>
              </a:spcAft>
              <a:buSzPts val="1700"/>
              <a:buNone/>
              <a:defRPr sz="1700"/>
            </a:lvl4pPr>
            <a:lvl5pPr lvl="4" algn="l" rtl="0">
              <a:spcBef>
                <a:spcPts val="0"/>
              </a:spcBef>
              <a:spcAft>
                <a:spcPts val="0"/>
              </a:spcAft>
              <a:buSzPts val="1700"/>
              <a:buNone/>
              <a:defRPr sz="1700"/>
            </a:lvl5pPr>
            <a:lvl6pPr lvl="5" algn="l" rtl="0">
              <a:spcBef>
                <a:spcPts val="0"/>
              </a:spcBef>
              <a:spcAft>
                <a:spcPts val="0"/>
              </a:spcAft>
              <a:buSzPts val="1700"/>
              <a:buNone/>
              <a:defRPr sz="1700"/>
            </a:lvl6pPr>
            <a:lvl7pPr lvl="6" algn="l" rtl="0">
              <a:spcBef>
                <a:spcPts val="0"/>
              </a:spcBef>
              <a:spcAft>
                <a:spcPts val="0"/>
              </a:spcAft>
              <a:buSzPts val="1700"/>
              <a:buNone/>
              <a:defRPr sz="1700"/>
            </a:lvl7pPr>
            <a:lvl8pPr lvl="7" algn="l" rtl="0">
              <a:spcBef>
                <a:spcPts val="0"/>
              </a:spcBef>
              <a:spcAft>
                <a:spcPts val="0"/>
              </a:spcAft>
              <a:buSzPts val="1700"/>
              <a:buNone/>
              <a:defRPr sz="1700"/>
            </a:lvl8pPr>
            <a:lvl9pPr lvl="8" algn="l" rtl="0">
              <a:spcBef>
                <a:spcPts val="0"/>
              </a:spcBef>
              <a:spcAft>
                <a:spcPts val="0"/>
              </a:spcAft>
              <a:buSzPts val="1700"/>
              <a:buNone/>
              <a:defRPr sz="1700"/>
            </a:lvl9pPr>
          </a:lstStyle>
          <a:p>
            <a:endParaRPr/>
          </a:p>
        </p:txBody>
      </p:sp>
      <p:sp>
        <p:nvSpPr>
          <p:cNvPr id="55" name="Google Shape;55;p13"/>
          <p:cNvSpPr txBox="1">
            <a:spLocks noGrp="1"/>
          </p:cNvSpPr>
          <p:nvPr>
            <p:ph type="sldNum" idx="12"/>
          </p:nvPr>
        </p:nvSpPr>
        <p:spPr>
          <a:xfrm>
            <a:off x="6457950" y="4767263"/>
            <a:ext cx="2057400" cy="273600"/>
          </a:xfrm>
          <a:prstGeom prst="rect">
            <a:avLst/>
          </a:prstGeom>
          <a:noFill/>
          <a:ln>
            <a:noFill/>
          </a:ln>
        </p:spPr>
        <p:txBody>
          <a:bodyPr spcFirstLastPara="1" wrap="square" lIns="110475" tIns="55225" rIns="110475" bIns="5522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github.com/munikarmanish/falcon"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744575"/>
            <a:ext cx="8520600" cy="149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4000" b="1">
                <a:latin typeface="Calibri"/>
                <a:ea typeface="Calibri"/>
                <a:cs typeface="Calibri"/>
                <a:sym typeface="Calibri"/>
              </a:rPr>
              <a:t>Parallelizing Packet Processing in Container Overlay Networks</a:t>
            </a:r>
            <a:endParaRPr sz="4000" b="1">
              <a:latin typeface="Calibri"/>
              <a:ea typeface="Calibri"/>
              <a:cs typeface="Calibri"/>
              <a:sym typeface="Calibri"/>
            </a:endParaRPr>
          </a:p>
          <a:p>
            <a:pPr marL="0" lvl="0" indent="0" algn="ctr" rtl="0">
              <a:spcBef>
                <a:spcPts val="0"/>
              </a:spcBef>
              <a:spcAft>
                <a:spcPts val="0"/>
              </a:spcAft>
              <a:buSzPts val="990"/>
              <a:buNone/>
            </a:pPr>
            <a:r>
              <a:rPr lang="en" sz="2000">
                <a:solidFill>
                  <a:srgbClr val="990000"/>
                </a:solidFill>
                <a:latin typeface="Calibri"/>
                <a:ea typeface="Calibri"/>
                <a:cs typeface="Calibri"/>
                <a:sym typeface="Calibri"/>
              </a:rPr>
              <a:t>(EuroSys '21)</a:t>
            </a:r>
            <a:endParaRPr sz="2000">
              <a:solidFill>
                <a:srgbClr val="990000"/>
              </a:solidFill>
              <a:latin typeface="Calibri"/>
              <a:ea typeface="Calibri"/>
              <a:cs typeface="Calibri"/>
              <a:sym typeface="Calibri"/>
            </a:endParaRPr>
          </a:p>
        </p:txBody>
      </p:sp>
      <p:sp>
        <p:nvSpPr>
          <p:cNvPr id="61" name="Google Shape;61;p14"/>
          <p:cNvSpPr txBox="1">
            <a:spLocks noGrp="1"/>
          </p:cNvSpPr>
          <p:nvPr>
            <p:ph type="subTitle" idx="1"/>
          </p:nvPr>
        </p:nvSpPr>
        <p:spPr>
          <a:xfrm>
            <a:off x="311700" y="2391025"/>
            <a:ext cx="8520600" cy="1386000"/>
          </a:xfrm>
          <a:prstGeom prst="rect">
            <a:avLst/>
          </a:prstGeom>
        </p:spPr>
        <p:txBody>
          <a:bodyPr spcFirstLastPara="1" wrap="square" lIns="91425" tIns="91425" rIns="91425" bIns="91425" anchor="t" anchorCtr="0">
            <a:normAutofit fontScale="70000" lnSpcReduction="20000"/>
          </a:bodyPr>
          <a:lstStyle/>
          <a:p>
            <a:pPr marL="0" lvl="0" indent="0" algn="ctr" rtl="0">
              <a:spcBef>
                <a:spcPts val="0"/>
              </a:spcBef>
              <a:spcAft>
                <a:spcPts val="0"/>
              </a:spcAft>
              <a:buNone/>
            </a:pPr>
            <a:r>
              <a:rPr lang="en">
                <a:solidFill>
                  <a:srgbClr val="434343"/>
                </a:solidFill>
                <a:latin typeface="Calibri"/>
                <a:ea typeface="Calibri"/>
                <a:cs typeface="Calibri"/>
                <a:sym typeface="Calibri"/>
              </a:rPr>
              <a:t>Jiaxin Lei</a:t>
            </a:r>
            <a:r>
              <a:rPr lang="en" baseline="30000">
                <a:solidFill>
                  <a:srgbClr val="434343"/>
                </a:solidFill>
                <a:latin typeface="Calibri"/>
                <a:ea typeface="Calibri"/>
                <a:cs typeface="Calibri"/>
                <a:sym typeface="Calibri"/>
              </a:rPr>
              <a:t>1</a:t>
            </a:r>
            <a:r>
              <a:rPr lang="en">
                <a:solidFill>
                  <a:srgbClr val="434343"/>
                </a:solidFill>
                <a:latin typeface="Calibri"/>
                <a:ea typeface="Calibri"/>
                <a:cs typeface="Calibri"/>
                <a:sym typeface="Calibri"/>
              </a:rPr>
              <a:t>, Manish Munikar</a:t>
            </a:r>
            <a:r>
              <a:rPr lang="en" baseline="30000">
                <a:solidFill>
                  <a:srgbClr val="434343"/>
                </a:solidFill>
                <a:latin typeface="Calibri"/>
                <a:ea typeface="Calibri"/>
                <a:cs typeface="Calibri"/>
                <a:sym typeface="Calibri"/>
              </a:rPr>
              <a:t>2</a:t>
            </a:r>
            <a:r>
              <a:rPr lang="en">
                <a:solidFill>
                  <a:srgbClr val="434343"/>
                </a:solidFill>
                <a:latin typeface="Calibri"/>
                <a:ea typeface="Calibri"/>
                <a:cs typeface="Calibri"/>
                <a:sym typeface="Calibri"/>
              </a:rPr>
              <a:t>, Kun Suo</a:t>
            </a:r>
            <a:r>
              <a:rPr lang="en" baseline="30000">
                <a:solidFill>
                  <a:srgbClr val="434343"/>
                </a:solidFill>
                <a:latin typeface="Calibri"/>
                <a:ea typeface="Calibri"/>
                <a:cs typeface="Calibri"/>
                <a:sym typeface="Calibri"/>
              </a:rPr>
              <a:t>3</a:t>
            </a:r>
            <a:r>
              <a:rPr lang="en">
                <a:solidFill>
                  <a:srgbClr val="434343"/>
                </a:solidFill>
                <a:latin typeface="Calibri"/>
                <a:ea typeface="Calibri"/>
                <a:cs typeface="Calibri"/>
                <a:sym typeface="Calibri"/>
              </a:rPr>
              <a:t>, Hui Lu</a:t>
            </a:r>
            <a:r>
              <a:rPr lang="en" baseline="30000">
                <a:solidFill>
                  <a:srgbClr val="434343"/>
                </a:solidFill>
                <a:latin typeface="Calibri"/>
                <a:ea typeface="Calibri"/>
                <a:cs typeface="Calibri"/>
                <a:sym typeface="Calibri"/>
              </a:rPr>
              <a:t>1</a:t>
            </a:r>
            <a:r>
              <a:rPr lang="en">
                <a:solidFill>
                  <a:srgbClr val="434343"/>
                </a:solidFill>
                <a:latin typeface="Calibri"/>
                <a:ea typeface="Calibri"/>
                <a:cs typeface="Calibri"/>
                <a:sym typeface="Calibri"/>
              </a:rPr>
              <a:t>, Jia Rao</a:t>
            </a:r>
            <a:r>
              <a:rPr lang="en" baseline="30000">
                <a:solidFill>
                  <a:srgbClr val="434343"/>
                </a:solidFill>
                <a:latin typeface="Calibri"/>
                <a:ea typeface="Calibri"/>
                <a:cs typeface="Calibri"/>
                <a:sym typeface="Calibri"/>
              </a:rPr>
              <a:t>2</a:t>
            </a:r>
            <a:endParaRPr>
              <a:solidFill>
                <a:srgbClr val="434343"/>
              </a:solidFill>
              <a:latin typeface="Calibri"/>
              <a:ea typeface="Calibri"/>
              <a:cs typeface="Calibri"/>
              <a:sym typeface="Calibri"/>
            </a:endParaRPr>
          </a:p>
          <a:p>
            <a:pPr marL="0" lvl="0" indent="0" algn="ctr" rtl="0">
              <a:spcBef>
                <a:spcPts val="0"/>
              </a:spcBef>
              <a:spcAft>
                <a:spcPts val="0"/>
              </a:spcAft>
              <a:buNone/>
            </a:pPr>
            <a:endParaRPr>
              <a:solidFill>
                <a:srgbClr val="434343"/>
              </a:solidFill>
              <a:latin typeface="Calibri"/>
              <a:ea typeface="Calibri"/>
              <a:cs typeface="Calibri"/>
              <a:sym typeface="Calibri"/>
            </a:endParaRPr>
          </a:p>
          <a:p>
            <a:pPr marL="0" lvl="0" indent="0" algn="ctr" rtl="0">
              <a:spcBef>
                <a:spcPts val="0"/>
              </a:spcBef>
              <a:spcAft>
                <a:spcPts val="0"/>
              </a:spcAft>
              <a:buNone/>
            </a:pPr>
            <a:r>
              <a:rPr lang="en" i="1" baseline="30000">
                <a:solidFill>
                  <a:srgbClr val="434343"/>
                </a:solidFill>
                <a:latin typeface="Calibri"/>
                <a:ea typeface="Calibri"/>
                <a:cs typeface="Calibri"/>
                <a:sym typeface="Calibri"/>
              </a:rPr>
              <a:t>1</a:t>
            </a:r>
            <a:r>
              <a:rPr lang="en" i="1">
                <a:solidFill>
                  <a:srgbClr val="434343"/>
                </a:solidFill>
                <a:latin typeface="Calibri"/>
                <a:ea typeface="Calibri"/>
                <a:cs typeface="Calibri"/>
                <a:sym typeface="Calibri"/>
              </a:rPr>
              <a:t>Binghamton University</a:t>
            </a:r>
            <a:endParaRPr i="1">
              <a:solidFill>
                <a:srgbClr val="434343"/>
              </a:solidFill>
              <a:latin typeface="Calibri"/>
              <a:ea typeface="Calibri"/>
              <a:cs typeface="Calibri"/>
              <a:sym typeface="Calibri"/>
            </a:endParaRPr>
          </a:p>
          <a:p>
            <a:pPr marL="0" lvl="0" indent="0" algn="ctr" rtl="0">
              <a:spcBef>
                <a:spcPts val="0"/>
              </a:spcBef>
              <a:spcAft>
                <a:spcPts val="0"/>
              </a:spcAft>
              <a:buNone/>
            </a:pPr>
            <a:r>
              <a:rPr lang="en" i="1" baseline="30000">
                <a:solidFill>
                  <a:srgbClr val="434343"/>
                </a:solidFill>
                <a:latin typeface="Calibri"/>
                <a:ea typeface="Calibri"/>
                <a:cs typeface="Calibri"/>
                <a:sym typeface="Calibri"/>
              </a:rPr>
              <a:t>2</a:t>
            </a:r>
            <a:r>
              <a:rPr lang="en" i="1">
                <a:solidFill>
                  <a:srgbClr val="434343"/>
                </a:solidFill>
                <a:latin typeface="Calibri"/>
                <a:ea typeface="Calibri"/>
                <a:cs typeface="Calibri"/>
                <a:sym typeface="Calibri"/>
              </a:rPr>
              <a:t>The University of Texas at Arlington</a:t>
            </a:r>
            <a:endParaRPr i="1">
              <a:solidFill>
                <a:srgbClr val="434343"/>
              </a:solidFill>
              <a:latin typeface="Calibri"/>
              <a:ea typeface="Calibri"/>
              <a:cs typeface="Calibri"/>
              <a:sym typeface="Calibri"/>
            </a:endParaRPr>
          </a:p>
          <a:p>
            <a:pPr marL="0" lvl="0" indent="0" algn="ctr" rtl="0">
              <a:spcBef>
                <a:spcPts val="0"/>
              </a:spcBef>
              <a:spcAft>
                <a:spcPts val="0"/>
              </a:spcAft>
              <a:buNone/>
            </a:pPr>
            <a:r>
              <a:rPr lang="en" i="1" baseline="30000">
                <a:solidFill>
                  <a:srgbClr val="434343"/>
                </a:solidFill>
                <a:latin typeface="Calibri"/>
                <a:ea typeface="Calibri"/>
                <a:cs typeface="Calibri"/>
                <a:sym typeface="Calibri"/>
              </a:rPr>
              <a:t>3</a:t>
            </a:r>
            <a:r>
              <a:rPr lang="en" i="1">
                <a:solidFill>
                  <a:srgbClr val="434343"/>
                </a:solidFill>
                <a:latin typeface="Calibri"/>
                <a:ea typeface="Calibri"/>
                <a:cs typeface="Calibri"/>
                <a:sym typeface="Calibri"/>
              </a:rPr>
              <a:t>Kennesaw State University</a:t>
            </a:r>
            <a:endParaRPr i="1">
              <a:solidFill>
                <a:srgbClr val="434343"/>
              </a:solidFill>
              <a:latin typeface="Calibri"/>
              <a:ea typeface="Calibri"/>
              <a:cs typeface="Calibri"/>
              <a:sym typeface="Calibri"/>
            </a:endParaRPr>
          </a:p>
        </p:txBody>
      </p:sp>
      <p:pic>
        <p:nvPicPr>
          <p:cNvPr id="62" name="Google Shape;62;p14"/>
          <p:cNvPicPr preferRelativeResize="0"/>
          <p:nvPr/>
        </p:nvPicPr>
        <p:blipFill>
          <a:blip r:embed="rId3">
            <a:alphaModFix/>
          </a:blip>
          <a:stretch>
            <a:fillRect/>
          </a:stretch>
        </p:blipFill>
        <p:spPr>
          <a:xfrm>
            <a:off x="1061400" y="4019375"/>
            <a:ext cx="2265919" cy="697350"/>
          </a:xfrm>
          <a:prstGeom prst="rect">
            <a:avLst/>
          </a:prstGeom>
          <a:noFill/>
          <a:ln>
            <a:noFill/>
          </a:ln>
        </p:spPr>
      </p:pic>
      <p:pic>
        <p:nvPicPr>
          <p:cNvPr id="63" name="Google Shape;63;p14"/>
          <p:cNvPicPr preferRelativeResize="0"/>
          <p:nvPr/>
        </p:nvPicPr>
        <p:blipFill>
          <a:blip r:embed="rId4">
            <a:alphaModFix/>
          </a:blip>
          <a:stretch>
            <a:fillRect/>
          </a:stretch>
        </p:blipFill>
        <p:spPr>
          <a:xfrm>
            <a:off x="5695000" y="4019387"/>
            <a:ext cx="2694000" cy="697349"/>
          </a:xfrm>
          <a:prstGeom prst="rect">
            <a:avLst/>
          </a:prstGeom>
          <a:noFill/>
          <a:ln>
            <a:noFill/>
          </a:ln>
        </p:spPr>
      </p:pic>
      <p:pic>
        <p:nvPicPr>
          <p:cNvPr id="64" name="Google Shape;64;p14"/>
          <p:cNvPicPr preferRelativeResize="0"/>
          <p:nvPr/>
        </p:nvPicPr>
        <p:blipFill>
          <a:blip r:embed="rId5">
            <a:alphaModFix/>
          </a:blip>
          <a:stretch>
            <a:fillRect/>
          </a:stretch>
        </p:blipFill>
        <p:spPr>
          <a:xfrm>
            <a:off x="3781088" y="4114723"/>
            <a:ext cx="1581824" cy="506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3"/>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latin typeface="Calibri"/>
                <a:ea typeface="Calibri"/>
                <a:cs typeface="Calibri"/>
                <a:sym typeface="Calibri"/>
              </a:rPr>
              <a:t>Performance overhead of overlay networks</a:t>
            </a:r>
            <a:endParaRPr b="1">
              <a:latin typeface="Calibri"/>
              <a:ea typeface="Calibri"/>
              <a:cs typeface="Calibri"/>
              <a:sym typeface="Calibri"/>
            </a:endParaRPr>
          </a:p>
        </p:txBody>
      </p:sp>
      <p:sp>
        <p:nvSpPr>
          <p:cNvPr id="212" name="Google Shape;21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213" name="Google Shape;213;p23" title="Chart"/>
          <p:cNvPicPr preferRelativeResize="0"/>
          <p:nvPr/>
        </p:nvPicPr>
        <p:blipFill>
          <a:blip r:embed="rId3">
            <a:alphaModFix/>
          </a:blip>
          <a:stretch>
            <a:fillRect/>
          </a:stretch>
        </p:blipFill>
        <p:spPr>
          <a:xfrm>
            <a:off x="1356288" y="1166750"/>
            <a:ext cx="6431427" cy="3976751"/>
          </a:xfrm>
          <a:prstGeom prst="rect">
            <a:avLst/>
          </a:prstGeom>
          <a:noFill/>
          <a:ln>
            <a:noFill/>
          </a:ln>
        </p:spPr>
      </p:pic>
      <p:cxnSp>
        <p:nvCxnSpPr>
          <p:cNvPr id="214" name="Google Shape;214;p23"/>
          <p:cNvCxnSpPr/>
          <p:nvPr/>
        </p:nvCxnSpPr>
        <p:spPr>
          <a:xfrm rot="-5400000" flipH="1">
            <a:off x="3509988" y="3054488"/>
            <a:ext cx="944100" cy="422100"/>
          </a:xfrm>
          <a:prstGeom prst="curvedConnector3">
            <a:avLst>
              <a:gd name="adj1" fmla="val 7057"/>
            </a:avLst>
          </a:prstGeom>
          <a:noFill/>
          <a:ln w="28575" cap="flat" cmpd="sng">
            <a:solidFill>
              <a:srgbClr val="FF0000"/>
            </a:solidFill>
            <a:prstDash val="solid"/>
            <a:round/>
            <a:headEnd type="none" w="med" len="med"/>
            <a:tailEnd type="triangle" w="med" len="med"/>
          </a:ln>
        </p:spPr>
      </p:cxnSp>
      <p:sp>
        <p:nvSpPr>
          <p:cNvPr id="215" name="Google Shape;215;p23"/>
          <p:cNvSpPr txBox="1"/>
          <p:nvPr/>
        </p:nvSpPr>
        <p:spPr>
          <a:xfrm>
            <a:off x="4193100" y="2793488"/>
            <a:ext cx="789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FF0000"/>
                </a:solidFill>
                <a:latin typeface="Calibri"/>
                <a:ea typeface="Calibri"/>
                <a:cs typeface="Calibri"/>
                <a:sym typeface="Calibri"/>
              </a:rPr>
              <a:t>53%</a:t>
            </a:r>
            <a:endParaRPr sz="2400" b="1">
              <a:solidFill>
                <a:srgbClr val="FF0000"/>
              </a:solidFill>
              <a:latin typeface="Calibri"/>
              <a:ea typeface="Calibri"/>
              <a:cs typeface="Calibri"/>
              <a:sym typeface="Calibri"/>
            </a:endParaRPr>
          </a:p>
        </p:txBody>
      </p:sp>
      <p:cxnSp>
        <p:nvCxnSpPr>
          <p:cNvPr id="216" name="Google Shape;216;p23"/>
          <p:cNvCxnSpPr/>
          <p:nvPr/>
        </p:nvCxnSpPr>
        <p:spPr>
          <a:xfrm rot="-5400000" flipH="1">
            <a:off x="5768313" y="2228263"/>
            <a:ext cx="944100" cy="422100"/>
          </a:xfrm>
          <a:prstGeom prst="curvedConnector3">
            <a:avLst>
              <a:gd name="adj1" fmla="val 7057"/>
            </a:avLst>
          </a:prstGeom>
          <a:noFill/>
          <a:ln w="28575" cap="flat" cmpd="sng">
            <a:solidFill>
              <a:srgbClr val="FF0000"/>
            </a:solidFill>
            <a:prstDash val="solid"/>
            <a:round/>
            <a:headEnd type="none" w="med" len="med"/>
            <a:tailEnd type="triangle" w="med" len="med"/>
          </a:ln>
        </p:spPr>
      </p:cxnSp>
      <p:sp>
        <p:nvSpPr>
          <p:cNvPr id="217" name="Google Shape;217;p23"/>
          <p:cNvSpPr txBox="1"/>
          <p:nvPr/>
        </p:nvSpPr>
        <p:spPr>
          <a:xfrm>
            <a:off x="6451425" y="1967263"/>
            <a:ext cx="789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FF0000"/>
                </a:solidFill>
                <a:latin typeface="Calibri"/>
                <a:ea typeface="Calibri"/>
                <a:cs typeface="Calibri"/>
                <a:sym typeface="Calibri"/>
              </a:rPr>
              <a:t>47%</a:t>
            </a:r>
            <a:endParaRPr sz="2400" b="1">
              <a:solidFill>
                <a:srgbClr val="FF0000"/>
              </a:solidFill>
              <a:latin typeface="Calibri"/>
              <a:ea typeface="Calibri"/>
              <a:cs typeface="Calibri"/>
              <a:sym typeface="Calibri"/>
            </a:endParaRPr>
          </a:p>
        </p:txBody>
      </p:sp>
      <p:sp>
        <p:nvSpPr>
          <p:cNvPr id="218" name="Google Shape;218;p23"/>
          <p:cNvSpPr txBox="1">
            <a:spLocks noGrp="1"/>
          </p:cNvSpPr>
          <p:nvPr>
            <p:ph type="body" idx="1"/>
          </p:nvPr>
        </p:nvSpPr>
        <p:spPr>
          <a:xfrm>
            <a:off x="228600" y="612648"/>
            <a:ext cx="8520600" cy="5541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Machines are connected via 100 GbE NIC.</a:t>
            </a:r>
            <a:endParaRPr sz="2400" b="1">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4"/>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latin typeface="Calibri"/>
                <a:ea typeface="Calibri"/>
                <a:cs typeface="Calibri"/>
                <a:sym typeface="Calibri"/>
              </a:rPr>
              <a:t>Performance overhead of overlay networks</a:t>
            </a:r>
            <a:endParaRPr b="1">
              <a:latin typeface="Calibri"/>
              <a:ea typeface="Calibri"/>
              <a:cs typeface="Calibri"/>
              <a:sym typeface="Calibri"/>
            </a:endParaRPr>
          </a:p>
        </p:txBody>
      </p:sp>
      <p:sp>
        <p:nvSpPr>
          <p:cNvPr id="224" name="Google Shape;22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pic>
        <p:nvPicPr>
          <p:cNvPr id="225" name="Google Shape;225;p24" title="Chart"/>
          <p:cNvPicPr preferRelativeResize="0"/>
          <p:nvPr/>
        </p:nvPicPr>
        <p:blipFill>
          <a:blip r:embed="rId3">
            <a:alphaModFix/>
          </a:blip>
          <a:stretch>
            <a:fillRect/>
          </a:stretch>
        </p:blipFill>
        <p:spPr>
          <a:xfrm>
            <a:off x="1356300" y="1166750"/>
            <a:ext cx="6431400" cy="3976751"/>
          </a:xfrm>
          <a:prstGeom prst="rect">
            <a:avLst/>
          </a:prstGeom>
          <a:noFill/>
          <a:ln>
            <a:noFill/>
          </a:ln>
        </p:spPr>
      </p:pic>
      <p:sp>
        <p:nvSpPr>
          <p:cNvPr id="226" name="Google Shape;226;p24"/>
          <p:cNvSpPr txBox="1">
            <a:spLocks noGrp="1"/>
          </p:cNvSpPr>
          <p:nvPr>
            <p:ph type="body" idx="1"/>
          </p:nvPr>
        </p:nvSpPr>
        <p:spPr>
          <a:xfrm>
            <a:off x="228600" y="612648"/>
            <a:ext cx="8520600" cy="5541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Machines are connected via 100 GbE NIC.</a:t>
            </a:r>
            <a:endParaRPr sz="2400" b="1">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5"/>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latin typeface="Calibri"/>
                <a:ea typeface="Calibri"/>
                <a:cs typeface="Calibri"/>
                <a:sym typeface="Calibri"/>
              </a:rPr>
              <a:t>Performance overhead of overlay networks</a:t>
            </a:r>
            <a:endParaRPr b="1">
              <a:latin typeface="Calibri"/>
              <a:ea typeface="Calibri"/>
              <a:cs typeface="Calibri"/>
              <a:sym typeface="Calibri"/>
            </a:endParaRPr>
          </a:p>
        </p:txBody>
      </p:sp>
      <p:sp>
        <p:nvSpPr>
          <p:cNvPr id="232" name="Google Shape;23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pic>
        <p:nvPicPr>
          <p:cNvPr id="233" name="Google Shape;233;p25" title="Chart"/>
          <p:cNvPicPr preferRelativeResize="0"/>
          <p:nvPr/>
        </p:nvPicPr>
        <p:blipFill>
          <a:blip r:embed="rId3">
            <a:alphaModFix/>
          </a:blip>
          <a:stretch>
            <a:fillRect/>
          </a:stretch>
        </p:blipFill>
        <p:spPr>
          <a:xfrm>
            <a:off x="1356300" y="1166750"/>
            <a:ext cx="6431400" cy="3976751"/>
          </a:xfrm>
          <a:prstGeom prst="rect">
            <a:avLst/>
          </a:prstGeom>
          <a:noFill/>
          <a:ln>
            <a:noFill/>
          </a:ln>
        </p:spPr>
      </p:pic>
      <p:sp>
        <p:nvSpPr>
          <p:cNvPr id="234" name="Google Shape;234;p25"/>
          <p:cNvSpPr txBox="1"/>
          <p:nvPr/>
        </p:nvSpPr>
        <p:spPr>
          <a:xfrm>
            <a:off x="7083125" y="2693038"/>
            <a:ext cx="1320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FF0000"/>
                </a:solidFill>
                <a:latin typeface="Calibri"/>
                <a:ea typeface="Calibri"/>
                <a:cs typeface="Calibri"/>
                <a:sym typeface="Calibri"/>
              </a:rPr>
              <a:t>3x (TCP)</a:t>
            </a:r>
            <a:endParaRPr sz="2400" b="1">
              <a:solidFill>
                <a:srgbClr val="FF0000"/>
              </a:solidFill>
              <a:latin typeface="Calibri"/>
              <a:ea typeface="Calibri"/>
              <a:cs typeface="Calibri"/>
              <a:sym typeface="Calibri"/>
            </a:endParaRPr>
          </a:p>
        </p:txBody>
      </p:sp>
      <p:cxnSp>
        <p:nvCxnSpPr>
          <p:cNvPr id="235" name="Google Shape;235;p25"/>
          <p:cNvCxnSpPr/>
          <p:nvPr/>
        </p:nvCxnSpPr>
        <p:spPr>
          <a:xfrm>
            <a:off x="7083125" y="2384650"/>
            <a:ext cx="0" cy="1170900"/>
          </a:xfrm>
          <a:prstGeom prst="straightConnector1">
            <a:avLst/>
          </a:prstGeom>
          <a:noFill/>
          <a:ln w="28575" cap="flat" cmpd="sng">
            <a:solidFill>
              <a:srgbClr val="FF0000"/>
            </a:solidFill>
            <a:prstDash val="solid"/>
            <a:round/>
            <a:headEnd type="triangle" w="med" len="med"/>
            <a:tailEnd type="none" w="med" len="med"/>
          </a:ln>
        </p:spPr>
      </p:cxnSp>
      <p:cxnSp>
        <p:nvCxnSpPr>
          <p:cNvPr id="236" name="Google Shape;236;p25"/>
          <p:cNvCxnSpPr/>
          <p:nvPr/>
        </p:nvCxnSpPr>
        <p:spPr>
          <a:xfrm>
            <a:off x="5785500" y="3341475"/>
            <a:ext cx="0" cy="507900"/>
          </a:xfrm>
          <a:prstGeom prst="straightConnector1">
            <a:avLst/>
          </a:prstGeom>
          <a:noFill/>
          <a:ln w="28575" cap="flat" cmpd="sng">
            <a:solidFill>
              <a:srgbClr val="FF0000"/>
            </a:solidFill>
            <a:prstDash val="solid"/>
            <a:round/>
            <a:headEnd type="triangle" w="med" len="med"/>
            <a:tailEnd type="none" w="med" len="med"/>
          </a:ln>
        </p:spPr>
      </p:cxnSp>
      <p:sp>
        <p:nvSpPr>
          <p:cNvPr id="237" name="Google Shape;237;p25"/>
          <p:cNvSpPr txBox="1"/>
          <p:nvPr/>
        </p:nvSpPr>
        <p:spPr>
          <a:xfrm>
            <a:off x="5785500" y="3318375"/>
            <a:ext cx="1320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a:solidFill>
                  <a:srgbClr val="FF0000"/>
                </a:solidFill>
                <a:latin typeface="Calibri"/>
                <a:ea typeface="Calibri"/>
                <a:cs typeface="Calibri"/>
                <a:sym typeface="Calibri"/>
              </a:rPr>
              <a:t>2x (UDP)</a:t>
            </a:r>
            <a:endParaRPr sz="2400" b="1">
              <a:solidFill>
                <a:srgbClr val="FF0000"/>
              </a:solidFill>
              <a:latin typeface="Calibri"/>
              <a:ea typeface="Calibri"/>
              <a:cs typeface="Calibri"/>
              <a:sym typeface="Calibri"/>
            </a:endParaRPr>
          </a:p>
        </p:txBody>
      </p:sp>
      <p:sp>
        <p:nvSpPr>
          <p:cNvPr id="238" name="Google Shape;238;p25"/>
          <p:cNvSpPr txBox="1">
            <a:spLocks noGrp="1"/>
          </p:cNvSpPr>
          <p:nvPr>
            <p:ph type="body" idx="1"/>
          </p:nvPr>
        </p:nvSpPr>
        <p:spPr>
          <a:xfrm>
            <a:off x="228600" y="612648"/>
            <a:ext cx="8520600" cy="5541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Machines are connected via 100 GbE NIC.</a:t>
            </a:r>
            <a:endParaRPr sz="2400" b="1">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6"/>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Why is overlay network slow?</a:t>
            </a:r>
            <a:endParaRPr b="1">
              <a:latin typeface="Calibri"/>
              <a:ea typeface="Calibri"/>
              <a:cs typeface="Calibri"/>
              <a:sym typeface="Calibri"/>
            </a:endParaRPr>
          </a:p>
        </p:txBody>
      </p:sp>
      <p:sp>
        <p:nvSpPr>
          <p:cNvPr id="244" name="Google Shape;244;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245" name="Google Shape;245;p26"/>
          <p:cNvSpPr txBox="1"/>
          <p:nvPr/>
        </p:nvSpPr>
        <p:spPr>
          <a:xfrm>
            <a:off x="443350" y="3818813"/>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2</a:t>
            </a:r>
            <a:endParaRPr sz="2000">
              <a:latin typeface="Calibri"/>
              <a:ea typeface="Calibri"/>
              <a:cs typeface="Calibri"/>
              <a:sym typeface="Calibri"/>
            </a:endParaRPr>
          </a:p>
        </p:txBody>
      </p:sp>
      <p:sp>
        <p:nvSpPr>
          <p:cNvPr id="246" name="Google Shape;246;p26"/>
          <p:cNvSpPr txBox="1"/>
          <p:nvPr/>
        </p:nvSpPr>
        <p:spPr>
          <a:xfrm>
            <a:off x="443350" y="2952425"/>
            <a:ext cx="103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3&amp;4</a:t>
            </a:r>
            <a:endParaRPr sz="2000">
              <a:latin typeface="Calibri"/>
              <a:ea typeface="Calibri"/>
              <a:cs typeface="Calibri"/>
              <a:sym typeface="Calibri"/>
            </a:endParaRPr>
          </a:p>
        </p:txBody>
      </p:sp>
      <p:sp>
        <p:nvSpPr>
          <p:cNvPr id="247" name="Google Shape;247;p26"/>
          <p:cNvSpPr txBox="1"/>
          <p:nvPr/>
        </p:nvSpPr>
        <p:spPr>
          <a:xfrm>
            <a:off x="443350" y="2354275"/>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7</a:t>
            </a:r>
            <a:endParaRPr sz="2000">
              <a:latin typeface="Calibri"/>
              <a:ea typeface="Calibri"/>
              <a:cs typeface="Calibri"/>
              <a:sym typeface="Calibri"/>
            </a:endParaRPr>
          </a:p>
        </p:txBody>
      </p:sp>
      <p:sp>
        <p:nvSpPr>
          <p:cNvPr id="248" name="Google Shape;248;p26"/>
          <p:cNvSpPr txBox="1"/>
          <p:nvPr/>
        </p:nvSpPr>
        <p:spPr>
          <a:xfrm>
            <a:off x="443350" y="4650900"/>
            <a:ext cx="1295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Hardware</a:t>
            </a:r>
            <a:endParaRPr sz="2000">
              <a:latin typeface="Calibri"/>
              <a:ea typeface="Calibri"/>
              <a:cs typeface="Calibri"/>
              <a:sym typeface="Calibri"/>
            </a:endParaRPr>
          </a:p>
        </p:txBody>
      </p:sp>
      <p:cxnSp>
        <p:nvCxnSpPr>
          <p:cNvPr id="249" name="Google Shape;249;p26"/>
          <p:cNvCxnSpPr/>
          <p:nvPr/>
        </p:nvCxnSpPr>
        <p:spPr>
          <a:xfrm rot="10800000" flipH="1">
            <a:off x="443350" y="297697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250" name="Google Shape;250;p26"/>
          <p:cNvCxnSpPr/>
          <p:nvPr/>
        </p:nvCxnSpPr>
        <p:spPr>
          <a:xfrm rot="10800000" flipH="1">
            <a:off x="443350" y="341612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251" name="Google Shape;251;p26"/>
          <p:cNvCxnSpPr/>
          <p:nvPr/>
        </p:nvCxnSpPr>
        <p:spPr>
          <a:xfrm rot="10800000" flipH="1">
            <a:off x="443350" y="4675450"/>
            <a:ext cx="8091000" cy="300"/>
          </a:xfrm>
          <a:prstGeom prst="straightConnector1">
            <a:avLst/>
          </a:prstGeom>
          <a:noFill/>
          <a:ln w="19050" cap="flat" cmpd="sng">
            <a:solidFill>
              <a:schemeClr val="dk2"/>
            </a:solidFill>
            <a:prstDash val="dash"/>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7"/>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Why is overlay network slow?</a:t>
            </a:r>
            <a:endParaRPr b="1">
              <a:latin typeface="Calibri"/>
              <a:ea typeface="Calibri"/>
              <a:cs typeface="Calibri"/>
              <a:sym typeface="Calibri"/>
            </a:endParaRPr>
          </a:p>
        </p:txBody>
      </p:sp>
      <p:sp>
        <p:nvSpPr>
          <p:cNvPr id="257" name="Google Shape;257;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258" name="Google Shape;258;p27"/>
          <p:cNvSpPr/>
          <p:nvPr/>
        </p:nvSpPr>
        <p:spPr>
          <a:xfrm>
            <a:off x="1899525" y="4743900"/>
            <a:ext cx="735000" cy="306600"/>
          </a:xfrm>
          <a:prstGeom prst="rect">
            <a:avLst/>
          </a:prstGeom>
          <a:solidFill>
            <a:srgbClr val="C9DAF8"/>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pNIC</a:t>
            </a:r>
            <a:endParaRPr sz="1800">
              <a:latin typeface="Calibri"/>
              <a:ea typeface="Calibri"/>
              <a:cs typeface="Calibri"/>
              <a:sym typeface="Calibri"/>
            </a:endParaRPr>
          </a:p>
        </p:txBody>
      </p:sp>
      <p:sp>
        <p:nvSpPr>
          <p:cNvPr id="259" name="Google Shape;259;p27"/>
          <p:cNvSpPr/>
          <p:nvPr/>
        </p:nvSpPr>
        <p:spPr>
          <a:xfrm>
            <a:off x="1559625" y="2372388"/>
            <a:ext cx="1414800" cy="505200"/>
          </a:xfrm>
          <a:prstGeom prst="rect">
            <a:avLst/>
          </a:prstGeom>
          <a:solidFill>
            <a:srgbClr val="C9DAF8"/>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Application (receiver)</a:t>
            </a:r>
            <a:endParaRPr sz="1800">
              <a:latin typeface="Calibri"/>
              <a:ea typeface="Calibri"/>
              <a:cs typeface="Calibri"/>
              <a:sym typeface="Calibri"/>
            </a:endParaRPr>
          </a:p>
        </p:txBody>
      </p:sp>
      <p:sp>
        <p:nvSpPr>
          <p:cNvPr id="260" name="Google Shape;260;p27"/>
          <p:cNvSpPr txBox="1"/>
          <p:nvPr/>
        </p:nvSpPr>
        <p:spPr>
          <a:xfrm>
            <a:off x="443350" y="3818813"/>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2</a:t>
            </a:r>
            <a:endParaRPr sz="2000">
              <a:latin typeface="Calibri"/>
              <a:ea typeface="Calibri"/>
              <a:cs typeface="Calibri"/>
              <a:sym typeface="Calibri"/>
            </a:endParaRPr>
          </a:p>
        </p:txBody>
      </p:sp>
      <p:sp>
        <p:nvSpPr>
          <p:cNvPr id="261" name="Google Shape;261;p27"/>
          <p:cNvSpPr txBox="1"/>
          <p:nvPr/>
        </p:nvSpPr>
        <p:spPr>
          <a:xfrm>
            <a:off x="443350" y="2952425"/>
            <a:ext cx="103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3&amp;4</a:t>
            </a:r>
            <a:endParaRPr sz="2000">
              <a:latin typeface="Calibri"/>
              <a:ea typeface="Calibri"/>
              <a:cs typeface="Calibri"/>
              <a:sym typeface="Calibri"/>
            </a:endParaRPr>
          </a:p>
        </p:txBody>
      </p:sp>
      <p:sp>
        <p:nvSpPr>
          <p:cNvPr id="262" name="Google Shape;262;p27"/>
          <p:cNvSpPr txBox="1"/>
          <p:nvPr/>
        </p:nvSpPr>
        <p:spPr>
          <a:xfrm>
            <a:off x="443350" y="2354275"/>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7</a:t>
            </a:r>
            <a:endParaRPr sz="2000">
              <a:latin typeface="Calibri"/>
              <a:ea typeface="Calibri"/>
              <a:cs typeface="Calibri"/>
              <a:sym typeface="Calibri"/>
            </a:endParaRPr>
          </a:p>
        </p:txBody>
      </p:sp>
      <p:sp>
        <p:nvSpPr>
          <p:cNvPr id="263" name="Google Shape;263;p27"/>
          <p:cNvSpPr txBox="1"/>
          <p:nvPr/>
        </p:nvSpPr>
        <p:spPr>
          <a:xfrm>
            <a:off x="443350" y="4650900"/>
            <a:ext cx="1295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Hardware</a:t>
            </a:r>
            <a:endParaRPr sz="2000">
              <a:latin typeface="Calibri"/>
              <a:ea typeface="Calibri"/>
              <a:cs typeface="Calibri"/>
              <a:sym typeface="Calibri"/>
            </a:endParaRPr>
          </a:p>
        </p:txBody>
      </p:sp>
      <p:cxnSp>
        <p:nvCxnSpPr>
          <p:cNvPr id="264" name="Google Shape;264;p27"/>
          <p:cNvCxnSpPr>
            <a:endCxn id="259" idx="2"/>
          </p:cNvCxnSpPr>
          <p:nvPr/>
        </p:nvCxnSpPr>
        <p:spPr>
          <a:xfrm rot="10800000">
            <a:off x="2267025" y="2877588"/>
            <a:ext cx="0" cy="1866300"/>
          </a:xfrm>
          <a:prstGeom prst="straightConnector1">
            <a:avLst/>
          </a:prstGeom>
          <a:noFill/>
          <a:ln w="19050" cap="flat" cmpd="sng">
            <a:solidFill>
              <a:schemeClr val="dk1"/>
            </a:solidFill>
            <a:prstDash val="solid"/>
            <a:round/>
            <a:headEnd type="none" w="med" len="med"/>
            <a:tailEnd type="triangle" w="med" len="med"/>
          </a:ln>
        </p:spPr>
      </p:cxnSp>
      <p:cxnSp>
        <p:nvCxnSpPr>
          <p:cNvPr id="265" name="Google Shape;265;p27"/>
          <p:cNvCxnSpPr/>
          <p:nvPr/>
        </p:nvCxnSpPr>
        <p:spPr>
          <a:xfrm rot="10800000" flipH="1">
            <a:off x="443350" y="297697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266" name="Google Shape;266;p27"/>
          <p:cNvCxnSpPr/>
          <p:nvPr/>
        </p:nvCxnSpPr>
        <p:spPr>
          <a:xfrm rot="10800000" flipH="1">
            <a:off x="443350" y="341612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267" name="Google Shape;267;p27"/>
          <p:cNvCxnSpPr/>
          <p:nvPr/>
        </p:nvCxnSpPr>
        <p:spPr>
          <a:xfrm rot="10800000" flipH="1">
            <a:off x="443350" y="4675450"/>
            <a:ext cx="8091000" cy="300"/>
          </a:xfrm>
          <a:prstGeom prst="straightConnector1">
            <a:avLst/>
          </a:prstGeom>
          <a:noFill/>
          <a:ln w="19050" cap="flat" cmpd="sng">
            <a:solidFill>
              <a:schemeClr val="dk2"/>
            </a:solidFill>
            <a:prstDash val="dash"/>
            <a:round/>
            <a:headEnd type="none" w="med" len="med"/>
            <a:tailEnd type="none" w="med" len="med"/>
          </a:ln>
        </p:spPr>
      </p:cxnSp>
      <p:sp>
        <p:nvSpPr>
          <p:cNvPr id="268" name="Google Shape;268;p27"/>
          <p:cNvSpPr txBox="1">
            <a:spLocks noGrp="1"/>
          </p:cNvSpPr>
          <p:nvPr>
            <p:ph type="body" idx="1"/>
          </p:nvPr>
        </p:nvSpPr>
        <p:spPr>
          <a:xfrm>
            <a:off x="228550" y="615598"/>
            <a:ext cx="3564000" cy="480300"/>
          </a:xfrm>
          <a:prstGeom prst="rect">
            <a:avLst/>
          </a:prstGeom>
        </p:spPr>
        <p:txBody>
          <a:bodyPr spcFirstLastPara="1" wrap="square" lIns="91425" tIns="91425" rIns="91425" bIns="91425" anchor="t" anchorCtr="0">
            <a:spAutoFit/>
          </a:bodyPr>
          <a:lstStyle/>
          <a:p>
            <a:pPr marL="457200" lvl="0" indent="-381000" algn="l" rtl="0">
              <a:lnSpc>
                <a:spcPct val="80000"/>
              </a:lnSpc>
              <a:spcBef>
                <a:spcPts val="0"/>
              </a:spcBef>
              <a:spcAft>
                <a:spcPts val="1000"/>
              </a:spcAft>
              <a:buClr>
                <a:srgbClr val="000000"/>
              </a:buClr>
              <a:buSzPts val="2400"/>
              <a:buFont typeface="Calibri"/>
              <a:buChar char="●"/>
            </a:pPr>
            <a:r>
              <a:rPr lang="en" sz="2400" b="1">
                <a:solidFill>
                  <a:srgbClr val="000000"/>
                </a:solidFill>
                <a:latin typeface="Calibri"/>
                <a:ea typeface="Calibri"/>
                <a:cs typeface="Calibri"/>
                <a:sym typeface="Calibri"/>
              </a:rPr>
              <a:t>Host Networks</a:t>
            </a:r>
            <a:endParaRPr sz="240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8"/>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Why is overlay network slow?</a:t>
            </a:r>
            <a:endParaRPr b="1">
              <a:latin typeface="Calibri"/>
              <a:ea typeface="Calibri"/>
              <a:cs typeface="Calibri"/>
              <a:sym typeface="Calibri"/>
            </a:endParaRPr>
          </a:p>
        </p:txBody>
      </p:sp>
      <p:sp>
        <p:nvSpPr>
          <p:cNvPr id="274" name="Google Shape;27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275" name="Google Shape;275;p28"/>
          <p:cNvSpPr/>
          <p:nvPr/>
        </p:nvSpPr>
        <p:spPr>
          <a:xfrm>
            <a:off x="1899525" y="4743900"/>
            <a:ext cx="735000" cy="306600"/>
          </a:xfrm>
          <a:prstGeom prst="rect">
            <a:avLst/>
          </a:prstGeom>
          <a:solidFill>
            <a:srgbClr val="C9DAF8"/>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pNIC</a:t>
            </a:r>
            <a:endParaRPr sz="1800">
              <a:latin typeface="Calibri"/>
              <a:ea typeface="Calibri"/>
              <a:cs typeface="Calibri"/>
              <a:sym typeface="Calibri"/>
            </a:endParaRPr>
          </a:p>
        </p:txBody>
      </p:sp>
      <p:sp>
        <p:nvSpPr>
          <p:cNvPr id="276" name="Google Shape;276;p28"/>
          <p:cNvSpPr/>
          <p:nvPr/>
        </p:nvSpPr>
        <p:spPr>
          <a:xfrm>
            <a:off x="1559625" y="2372388"/>
            <a:ext cx="1414800" cy="505200"/>
          </a:xfrm>
          <a:prstGeom prst="rect">
            <a:avLst/>
          </a:prstGeom>
          <a:solidFill>
            <a:srgbClr val="C9DAF8"/>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Application (receiver)</a:t>
            </a:r>
            <a:endParaRPr sz="1800">
              <a:latin typeface="Calibri"/>
              <a:ea typeface="Calibri"/>
              <a:cs typeface="Calibri"/>
              <a:sym typeface="Calibri"/>
            </a:endParaRPr>
          </a:p>
        </p:txBody>
      </p:sp>
      <p:sp>
        <p:nvSpPr>
          <p:cNvPr id="277" name="Google Shape;277;p28"/>
          <p:cNvSpPr txBox="1"/>
          <p:nvPr/>
        </p:nvSpPr>
        <p:spPr>
          <a:xfrm>
            <a:off x="443350" y="3818813"/>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2</a:t>
            </a:r>
            <a:endParaRPr sz="2000">
              <a:latin typeface="Calibri"/>
              <a:ea typeface="Calibri"/>
              <a:cs typeface="Calibri"/>
              <a:sym typeface="Calibri"/>
            </a:endParaRPr>
          </a:p>
        </p:txBody>
      </p:sp>
      <p:sp>
        <p:nvSpPr>
          <p:cNvPr id="278" name="Google Shape;278;p28"/>
          <p:cNvSpPr txBox="1"/>
          <p:nvPr/>
        </p:nvSpPr>
        <p:spPr>
          <a:xfrm>
            <a:off x="443350" y="2952425"/>
            <a:ext cx="103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3&amp;4</a:t>
            </a:r>
            <a:endParaRPr sz="2000">
              <a:latin typeface="Calibri"/>
              <a:ea typeface="Calibri"/>
              <a:cs typeface="Calibri"/>
              <a:sym typeface="Calibri"/>
            </a:endParaRPr>
          </a:p>
        </p:txBody>
      </p:sp>
      <p:sp>
        <p:nvSpPr>
          <p:cNvPr id="279" name="Google Shape;279;p28"/>
          <p:cNvSpPr txBox="1"/>
          <p:nvPr/>
        </p:nvSpPr>
        <p:spPr>
          <a:xfrm>
            <a:off x="443350" y="2354275"/>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7</a:t>
            </a:r>
            <a:endParaRPr sz="2000">
              <a:latin typeface="Calibri"/>
              <a:ea typeface="Calibri"/>
              <a:cs typeface="Calibri"/>
              <a:sym typeface="Calibri"/>
            </a:endParaRPr>
          </a:p>
        </p:txBody>
      </p:sp>
      <p:sp>
        <p:nvSpPr>
          <p:cNvPr id="280" name="Google Shape;280;p28"/>
          <p:cNvSpPr txBox="1"/>
          <p:nvPr/>
        </p:nvSpPr>
        <p:spPr>
          <a:xfrm>
            <a:off x="443350" y="4650900"/>
            <a:ext cx="1295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Hardware</a:t>
            </a:r>
            <a:endParaRPr sz="2000">
              <a:latin typeface="Calibri"/>
              <a:ea typeface="Calibri"/>
              <a:cs typeface="Calibri"/>
              <a:sym typeface="Calibri"/>
            </a:endParaRPr>
          </a:p>
        </p:txBody>
      </p:sp>
      <p:cxnSp>
        <p:nvCxnSpPr>
          <p:cNvPr id="281" name="Google Shape;281;p28"/>
          <p:cNvCxnSpPr>
            <a:endCxn id="276" idx="2"/>
          </p:cNvCxnSpPr>
          <p:nvPr/>
        </p:nvCxnSpPr>
        <p:spPr>
          <a:xfrm rot="10800000">
            <a:off x="2267025" y="2877588"/>
            <a:ext cx="0" cy="1866300"/>
          </a:xfrm>
          <a:prstGeom prst="straightConnector1">
            <a:avLst/>
          </a:prstGeom>
          <a:noFill/>
          <a:ln w="19050" cap="flat" cmpd="sng">
            <a:solidFill>
              <a:schemeClr val="dk1"/>
            </a:solidFill>
            <a:prstDash val="solid"/>
            <a:round/>
            <a:headEnd type="none" w="med" len="med"/>
            <a:tailEnd type="triangle" w="med" len="med"/>
          </a:ln>
        </p:spPr>
      </p:cxnSp>
      <p:cxnSp>
        <p:nvCxnSpPr>
          <p:cNvPr id="282" name="Google Shape;282;p28"/>
          <p:cNvCxnSpPr/>
          <p:nvPr/>
        </p:nvCxnSpPr>
        <p:spPr>
          <a:xfrm rot="10800000" flipH="1">
            <a:off x="443350" y="297697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283" name="Google Shape;283;p28"/>
          <p:cNvCxnSpPr/>
          <p:nvPr/>
        </p:nvCxnSpPr>
        <p:spPr>
          <a:xfrm rot="10800000" flipH="1">
            <a:off x="443350" y="341612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284" name="Google Shape;284;p28"/>
          <p:cNvCxnSpPr/>
          <p:nvPr/>
        </p:nvCxnSpPr>
        <p:spPr>
          <a:xfrm rot="10800000" flipH="1">
            <a:off x="443350" y="4675450"/>
            <a:ext cx="8091000" cy="300"/>
          </a:xfrm>
          <a:prstGeom prst="straightConnector1">
            <a:avLst/>
          </a:prstGeom>
          <a:noFill/>
          <a:ln w="19050" cap="flat" cmpd="sng">
            <a:solidFill>
              <a:schemeClr val="dk2"/>
            </a:solidFill>
            <a:prstDash val="dash"/>
            <a:round/>
            <a:headEnd type="none" w="med" len="med"/>
            <a:tailEnd type="none" w="med" len="med"/>
          </a:ln>
        </p:spPr>
      </p:cxnSp>
      <p:sp>
        <p:nvSpPr>
          <p:cNvPr id="285" name="Google Shape;285;p28"/>
          <p:cNvSpPr/>
          <p:nvPr/>
        </p:nvSpPr>
        <p:spPr>
          <a:xfrm>
            <a:off x="1789551" y="4113575"/>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IRQ</a:t>
            </a:r>
            <a:endParaRPr sz="1600" i="1">
              <a:latin typeface="Calibri"/>
              <a:ea typeface="Calibri"/>
              <a:cs typeface="Calibri"/>
              <a:sym typeface="Calibri"/>
            </a:endParaRPr>
          </a:p>
        </p:txBody>
      </p:sp>
      <p:sp>
        <p:nvSpPr>
          <p:cNvPr id="286" name="Google Shape;286;p28"/>
          <p:cNvSpPr txBox="1">
            <a:spLocks noGrp="1"/>
          </p:cNvSpPr>
          <p:nvPr>
            <p:ph type="body" idx="1"/>
          </p:nvPr>
        </p:nvSpPr>
        <p:spPr>
          <a:xfrm>
            <a:off x="228550" y="615598"/>
            <a:ext cx="3564000" cy="480300"/>
          </a:xfrm>
          <a:prstGeom prst="rect">
            <a:avLst/>
          </a:prstGeom>
        </p:spPr>
        <p:txBody>
          <a:bodyPr spcFirstLastPara="1" wrap="square" lIns="91425" tIns="91425" rIns="91425" bIns="91425" anchor="t" anchorCtr="0">
            <a:spAutoFit/>
          </a:bodyPr>
          <a:lstStyle/>
          <a:p>
            <a:pPr marL="457200" lvl="0" indent="-381000" algn="l" rtl="0">
              <a:lnSpc>
                <a:spcPct val="80000"/>
              </a:lnSpc>
              <a:spcBef>
                <a:spcPts val="0"/>
              </a:spcBef>
              <a:spcAft>
                <a:spcPts val="1000"/>
              </a:spcAft>
              <a:buClr>
                <a:srgbClr val="000000"/>
              </a:buClr>
              <a:buSzPts val="2400"/>
              <a:buFont typeface="Calibri"/>
              <a:buChar char="●"/>
            </a:pPr>
            <a:r>
              <a:rPr lang="en" sz="2400" b="1">
                <a:solidFill>
                  <a:srgbClr val="000000"/>
                </a:solidFill>
                <a:latin typeface="Calibri"/>
                <a:ea typeface="Calibri"/>
                <a:cs typeface="Calibri"/>
                <a:sym typeface="Calibri"/>
              </a:rPr>
              <a:t>Host Networks</a:t>
            </a:r>
            <a:endParaRPr sz="240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9"/>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Why is overlay network slow?</a:t>
            </a:r>
            <a:endParaRPr b="1">
              <a:latin typeface="Calibri"/>
              <a:ea typeface="Calibri"/>
              <a:cs typeface="Calibri"/>
              <a:sym typeface="Calibri"/>
            </a:endParaRPr>
          </a:p>
        </p:txBody>
      </p:sp>
      <p:sp>
        <p:nvSpPr>
          <p:cNvPr id="292" name="Google Shape;29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293" name="Google Shape;293;p29"/>
          <p:cNvSpPr/>
          <p:nvPr/>
        </p:nvSpPr>
        <p:spPr>
          <a:xfrm>
            <a:off x="1899525" y="4743900"/>
            <a:ext cx="735000" cy="306600"/>
          </a:xfrm>
          <a:prstGeom prst="rect">
            <a:avLst/>
          </a:prstGeom>
          <a:solidFill>
            <a:srgbClr val="C9DAF8"/>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pNIC</a:t>
            </a:r>
            <a:endParaRPr sz="1800">
              <a:latin typeface="Calibri"/>
              <a:ea typeface="Calibri"/>
              <a:cs typeface="Calibri"/>
              <a:sym typeface="Calibri"/>
            </a:endParaRPr>
          </a:p>
        </p:txBody>
      </p:sp>
      <p:sp>
        <p:nvSpPr>
          <p:cNvPr id="294" name="Google Shape;294;p29"/>
          <p:cNvSpPr/>
          <p:nvPr/>
        </p:nvSpPr>
        <p:spPr>
          <a:xfrm>
            <a:off x="1559625" y="2372388"/>
            <a:ext cx="1414800" cy="505200"/>
          </a:xfrm>
          <a:prstGeom prst="rect">
            <a:avLst/>
          </a:prstGeom>
          <a:solidFill>
            <a:srgbClr val="C9DAF8"/>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Application (receiver)</a:t>
            </a:r>
            <a:endParaRPr sz="1800">
              <a:latin typeface="Calibri"/>
              <a:ea typeface="Calibri"/>
              <a:cs typeface="Calibri"/>
              <a:sym typeface="Calibri"/>
            </a:endParaRPr>
          </a:p>
        </p:txBody>
      </p:sp>
      <p:sp>
        <p:nvSpPr>
          <p:cNvPr id="295" name="Google Shape;295;p29"/>
          <p:cNvSpPr txBox="1"/>
          <p:nvPr/>
        </p:nvSpPr>
        <p:spPr>
          <a:xfrm>
            <a:off x="443350" y="3818813"/>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2</a:t>
            </a:r>
            <a:endParaRPr sz="2000">
              <a:latin typeface="Calibri"/>
              <a:ea typeface="Calibri"/>
              <a:cs typeface="Calibri"/>
              <a:sym typeface="Calibri"/>
            </a:endParaRPr>
          </a:p>
        </p:txBody>
      </p:sp>
      <p:sp>
        <p:nvSpPr>
          <p:cNvPr id="296" name="Google Shape;296;p29"/>
          <p:cNvSpPr txBox="1"/>
          <p:nvPr/>
        </p:nvSpPr>
        <p:spPr>
          <a:xfrm>
            <a:off x="443350" y="2952425"/>
            <a:ext cx="103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3&amp;4</a:t>
            </a:r>
            <a:endParaRPr sz="2000">
              <a:latin typeface="Calibri"/>
              <a:ea typeface="Calibri"/>
              <a:cs typeface="Calibri"/>
              <a:sym typeface="Calibri"/>
            </a:endParaRPr>
          </a:p>
        </p:txBody>
      </p:sp>
      <p:sp>
        <p:nvSpPr>
          <p:cNvPr id="297" name="Google Shape;297;p29"/>
          <p:cNvSpPr txBox="1"/>
          <p:nvPr/>
        </p:nvSpPr>
        <p:spPr>
          <a:xfrm>
            <a:off x="443350" y="2354275"/>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7</a:t>
            </a:r>
            <a:endParaRPr sz="2000">
              <a:latin typeface="Calibri"/>
              <a:ea typeface="Calibri"/>
              <a:cs typeface="Calibri"/>
              <a:sym typeface="Calibri"/>
            </a:endParaRPr>
          </a:p>
        </p:txBody>
      </p:sp>
      <p:sp>
        <p:nvSpPr>
          <p:cNvPr id="298" name="Google Shape;298;p29"/>
          <p:cNvSpPr txBox="1"/>
          <p:nvPr/>
        </p:nvSpPr>
        <p:spPr>
          <a:xfrm>
            <a:off x="443350" y="4650900"/>
            <a:ext cx="1295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Hardware</a:t>
            </a:r>
            <a:endParaRPr sz="2000">
              <a:latin typeface="Calibri"/>
              <a:ea typeface="Calibri"/>
              <a:cs typeface="Calibri"/>
              <a:sym typeface="Calibri"/>
            </a:endParaRPr>
          </a:p>
        </p:txBody>
      </p:sp>
      <p:cxnSp>
        <p:nvCxnSpPr>
          <p:cNvPr id="299" name="Google Shape;299;p29"/>
          <p:cNvCxnSpPr>
            <a:endCxn id="294" idx="2"/>
          </p:cNvCxnSpPr>
          <p:nvPr/>
        </p:nvCxnSpPr>
        <p:spPr>
          <a:xfrm rot="10800000">
            <a:off x="2267025" y="2877588"/>
            <a:ext cx="0" cy="1866300"/>
          </a:xfrm>
          <a:prstGeom prst="straightConnector1">
            <a:avLst/>
          </a:prstGeom>
          <a:noFill/>
          <a:ln w="19050" cap="flat" cmpd="sng">
            <a:solidFill>
              <a:schemeClr val="dk1"/>
            </a:solidFill>
            <a:prstDash val="solid"/>
            <a:round/>
            <a:headEnd type="none" w="med" len="med"/>
            <a:tailEnd type="triangle" w="med" len="med"/>
          </a:ln>
        </p:spPr>
      </p:cxnSp>
      <p:cxnSp>
        <p:nvCxnSpPr>
          <p:cNvPr id="300" name="Google Shape;300;p29"/>
          <p:cNvCxnSpPr/>
          <p:nvPr/>
        </p:nvCxnSpPr>
        <p:spPr>
          <a:xfrm rot="10800000" flipH="1">
            <a:off x="443350" y="297697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301" name="Google Shape;301;p29"/>
          <p:cNvCxnSpPr/>
          <p:nvPr/>
        </p:nvCxnSpPr>
        <p:spPr>
          <a:xfrm rot="10800000" flipH="1">
            <a:off x="443350" y="341612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302" name="Google Shape;302;p29"/>
          <p:cNvCxnSpPr/>
          <p:nvPr/>
        </p:nvCxnSpPr>
        <p:spPr>
          <a:xfrm rot="10800000" flipH="1">
            <a:off x="443350" y="4675450"/>
            <a:ext cx="8091000" cy="300"/>
          </a:xfrm>
          <a:prstGeom prst="straightConnector1">
            <a:avLst/>
          </a:prstGeom>
          <a:noFill/>
          <a:ln w="19050" cap="flat" cmpd="sng">
            <a:solidFill>
              <a:schemeClr val="dk2"/>
            </a:solidFill>
            <a:prstDash val="dash"/>
            <a:round/>
            <a:headEnd type="none" w="med" len="med"/>
            <a:tailEnd type="none" w="med" len="med"/>
          </a:ln>
        </p:spPr>
      </p:cxnSp>
      <p:sp>
        <p:nvSpPr>
          <p:cNvPr id="303" name="Google Shape;303;p29"/>
          <p:cNvSpPr/>
          <p:nvPr/>
        </p:nvSpPr>
        <p:spPr>
          <a:xfrm>
            <a:off x="1789550" y="3688850"/>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304" name="Google Shape;304;p29"/>
          <p:cNvSpPr/>
          <p:nvPr/>
        </p:nvSpPr>
        <p:spPr>
          <a:xfrm>
            <a:off x="1789551" y="4113575"/>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IRQ</a:t>
            </a:r>
            <a:endParaRPr sz="1600" i="1">
              <a:latin typeface="Calibri"/>
              <a:ea typeface="Calibri"/>
              <a:cs typeface="Calibri"/>
              <a:sym typeface="Calibri"/>
            </a:endParaRPr>
          </a:p>
        </p:txBody>
      </p:sp>
      <p:sp>
        <p:nvSpPr>
          <p:cNvPr id="305" name="Google Shape;305;p29"/>
          <p:cNvSpPr txBox="1">
            <a:spLocks noGrp="1"/>
          </p:cNvSpPr>
          <p:nvPr>
            <p:ph type="body" idx="1"/>
          </p:nvPr>
        </p:nvSpPr>
        <p:spPr>
          <a:xfrm>
            <a:off x="228550" y="615598"/>
            <a:ext cx="3564000" cy="480300"/>
          </a:xfrm>
          <a:prstGeom prst="rect">
            <a:avLst/>
          </a:prstGeom>
        </p:spPr>
        <p:txBody>
          <a:bodyPr spcFirstLastPara="1" wrap="square" lIns="91425" tIns="91425" rIns="91425" bIns="91425" anchor="t" anchorCtr="0">
            <a:spAutoFit/>
          </a:bodyPr>
          <a:lstStyle/>
          <a:p>
            <a:pPr marL="457200" lvl="0" indent="-381000" algn="l" rtl="0">
              <a:lnSpc>
                <a:spcPct val="80000"/>
              </a:lnSpc>
              <a:spcBef>
                <a:spcPts val="0"/>
              </a:spcBef>
              <a:spcAft>
                <a:spcPts val="1000"/>
              </a:spcAft>
              <a:buClr>
                <a:srgbClr val="000000"/>
              </a:buClr>
              <a:buSzPts val="2400"/>
              <a:buFont typeface="Calibri"/>
              <a:buChar char="●"/>
            </a:pPr>
            <a:r>
              <a:rPr lang="en" sz="2400" b="1">
                <a:solidFill>
                  <a:srgbClr val="000000"/>
                </a:solidFill>
                <a:latin typeface="Calibri"/>
                <a:ea typeface="Calibri"/>
                <a:cs typeface="Calibri"/>
                <a:sym typeface="Calibri"/>
              </a:rPr>
              <a:t>Host Networks</a:t>
            </a:r>
            <a:endParaRPr sz="2400">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Why is overlay network slow?</a:t>
            </a:r>
            <a:endParaRPr b="1">
              <a:latin typeface="Calibri"/>
              <a:ea typeface="Calibri"/>
              <a:cs typeface="Calibri"/>
              <a:sym typeface="Calibri"/>
            </a:endParaRPr>
          </a:p>
        </p:txBody>
      </p:sp>
      <p:sp>
        <p:nvSpPr>
          <p:cNvPr id="311" name="Google Shape;31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312" name="Google Shape;312;p30"/>
          <p:cNvSpPr/>
          <p:nvPr/>
        </p:nvSpPr>
        <p:spPr>
          <a:xfrm>
            <a:off x="1899525" y="4743900"/>
            <a:ext cx="735000" cy="306600"/>
          </a:xfrm>
          <a:prstGeom prst="rect">
            <a:avLst/>
          </a:prstGeom>
          <a:solidFill>
            <a:srgbClr val="C9DAF8"/>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pNIC</a:t>
            </a:r>
            <a:endParaRPr sz="1800">
              <a:latin typeface="Calibri"/>
              <a:ea typeface="Calibri"/>
              <a:cs typeface="Calibri"/>
              <a:sym typeface="Calibri"/>
            </a:endParaRPr>
          </a:p>
        </p:txBody>
      </p:sp>
      <p:sp>
        <p:nvSpPr>
          <p:cNvPr id="313" name="Google Shape;313;p30"/>
          <p:cNvSpPr/>
          <p:nvPr/>
        </p:nvSpPr>
        <p:spPr>
          <a:xfrm>
            <a:off x="1559625" y="2372388"/>
            <a:ext cx="1414800" cy="505200"/>
          </a:xfrm>
          <a:prstGeom prst="rect">
            <a:avLst/>
          </a:prstGeom>
          <a:solidFill>
            <a:srgbClr val="C9DAF8"/>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Application (receiver)</a:t>
            </a:r>
            <a:endParaRPr sz="1800">
              <a:latin typeface="Calibri"/>
              <a:ea typeface="Calibri"/>
              <a:cs typeface="Calibri"/>
              <a:sym typeface="Calibri"/>
            </a:endParaRPr>
          </a:p>
        </p:txBody>
      </p:sp>
      <p:sp>
        <p:nvSpPr>
          <p:cNvPr id="314" name="Google Shape;314;p30"/>
          <p:cNvSpPr txBox="1"/>
          <p:nvPr/>
        </p:nvSpPr>
        <p:spPr>
          <a:xfrm>
            <a:off x="443350" y="3818813"/>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2</a:t>
            </a:r>
            <a:endParaRPr sz="2000">
              <a:latin typeface="Calibri"/>
              <a:ea typeface="Calibri"/>
              <a:cs typeface="Calibri"/>
              <a:sym typeface="Calibri"/>
            </a:endParaRPr>
          </a:p>
        </p:txBody>
      </p:sp>
      <p:sp>
        <p:nvSpPr>
          <p:cNvPr id="315" name="Google Shape;315;p30"/>
          <p:cNvSpPr txBox="1"/>
          <p:nvPr/>
        </p:nvSpPr>
        <p:spPr>
          <a:xfrm>
            <a:off x="443350" y="2952425"/>
            <a:ext cx="103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3&amp;4</a:t>
            </a:r>
            <a:endParaRPr sz="2000">
              <a:latin typeface="Calibri"/>
              <a:ea typeface="Calibri"/>
              <a:cs typeface="Calibri"/>
              <a:sym typeface="Calibri"/>
            </a:endParaRPr>
          </a:p>
        </p:txBody>
      </p:sp>
      <p:sp>
        <p:nvSpPr>
          <p:cNvPr id="316" name="Google Shape;316;p30"/>
          <p:cNvSpPr txBox="1"/>
          <p:nvPr/>
        </p:nvSpPr>
        <p:spPr>
          <a:xfrm>
            <a:off x="443350" y="2354275"/>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7</a:t>
            </a:r>
            <a:endParaRPr sz="2000">
              <a:latin typeface="Calibri"/>
              <a:ea typeface="Calibri"/>
              <a:cs typeface="Calibri"/>
              <a:sym typeface="Calibri"/>
            </a:endParaRPr>
          </a:p>
        </p:txBody>
      </p:sp>
      <p:sp>
        <p:nvSpPr>
          <p:cNvPr id="317" name="Google Shape;317;p30"/>
          <p:cNvSpPr txBox="1"/>
          <p:nvPr/>
        </p:nvSpPr>
        <p:spPr>
          <a:xfrm>
            <a:off x="443350" y="4650900"/>
            <a:ext cx="1295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Hardware</a:t>
            </a:r>
            <a:endParaRPr sz="2000">
              <a:latin typeface="Calibri"/>
              <a:ea typeface="Calibri"/>
              <a:cs typeface="Calibri"/>
              <a:sym typeface="Calibri"/>
            </a:endParaRPr>
          </a:p>
        </p:txBody>
      </p:sp>
      <p:cxnSp>
        <p:nvCxnSpPr>
          <p:cNvPr id="318" name="Google Shape;318;p30"/>
          <p:cNvCxnSpPr>
            <a:endCxn id="313" idx="2"/>
          </p:cNvCxnSpPr>
          <p:nvPr/>
        </p:nvCxnSpPr>
        <p:spPr>
          <a:xfrm rot="10800000">
            <a:off x="2267025" y="2877588"/>
            <a:ext cx="0" cy="1866300"/>
          </a:xfrm>
          <a:prstGeom prst="straightConnector1">
            <a:avLst/>
          </a:prstGeom>
          <a:noFill/>
          <a:ln w="19050" cap="flat" cmpd="sng">
            <a:solidFill>
              <a:schemeClr val="dk1"/>
            </a:solidFill>
            <a:prstDash val="solid"/>
            <a:round/>
            <a:headEnd type="none" w="med" len="med"/>
            <a:tailEnd type="triangle" w="med" len="med"/>
          </a:ln>
        </p:spPr>
      </p:cxnSp>
      <p:cxnSp>
        <p:nvCxnSpPr>
          <p:cNvPr id="319" name="Google Shape;319;p30"/>
          <p:cNvCxnSpPr/>
          <p:nvPr/>
        </p:nvCxnSpPr>
        <p:spPr>
          <a:xfrm rot="10800000" flipH="1">
            <a:off x="443350" y="297697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320" name="Google Shape;320;p30"/>
          <p:cNvCxnSpPr/>
          <p:nvPr/>
        </p:nvCxnSpPr>
        <p:spPr>
          <a:xfrm rot="10800000" flipH="1">
            <a:off x="443350" y="341612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321" name="Google Shape;321;p30"/>
          <p:cNvCxnSpPr/>
          <p:nvPr/>
        </p:nvCxnSpPr>
        <p:spPr>
          <a:xfrm rot="10800000" flipH="1">
            <a:off x="443350" y="4675450"/>
            <a:ext cx="8091000" cy="300"/>
          </a:xfrm>
          <a:prstGeom prst="straightConnector1">
            <a:avLst/>
          </a:prstGeom>
          <a:noFill/>
          <a:ln w="19050" cap="flat" cmpd="sng">
            <a:solidFill>
              <a:schemeClr val="dk2"/>
            </a:solidFill>
            <a:prstDash val="dash"/>
            <a:round/>
            <a:headEnd type="none" w="med" len="med"/>
            <a:tailEnd type="none" w="med" len="med"/>
          </a:ln>
        </p:spPr>
      </p:cxnSp>
      <p:sp>
        <p:nvSpPr>
          <p:cNvPr id="322" name="Google Shape;322;p30"/>
          <p:cNvSpPr/>
          <p:nvPr/>
        </p:nvSpPr>
        <p:spPr>
          <a:xfrm>
            <a:off x="1789550" y="3688850"/>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323" name="Google Shape;323;p30"/>
          <p:cNvSpPr/>
          <p:nvPr/>
        </p:nvSpPr>
        <p:spPr>
          <a:xfrm>
            <a:off x="1789551" y="4113575"/>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IRQ</a:t>
            </a:r>
            <a:endParaRPr sz="1600" i="1">
              <a:latin typeface="Calibri"/>
              <a:ea typeface="Calibri"/>
              <a:cs typeface="Calibri"/>
              <a:sym typeface="Calibri"/>
            </a:endParaRPr>
          </a:p>
        </p:txBody>
      </p:sp>
      <p:sp>
        <p:nvSpPr>
          <p:cNvPr id="324" name="Google Shape;324;p30"/>
          <p:cNvSpPr txBox="1">
            <a:spLocks noGrp="1"/>
          </p:cNvSpPr>
          <p:nvPr>
            <p:ph type="body" idx="1"/>
          </p:nvPr>
        </p:nvSpPr>
        <p:spPr>
          <a:xfrm>
            <a:off x="228550" y="615598"/>
            <a:ext cx="3564000" cy="903900"/>
          </a:xfrm>
          <a:prstGeom prst="rect">
            <a:avLst/>
          </a:prstGeom>
        </p:spPr>
        <p:txBody>
          <a:bodyPr spcFirstLastPara="1" wrap="square" lIns="91425" tIns="91425" rIns="91425" bIns="91425" anchor="t" anchorCtr="0">
            <a:spAutoFit/>
          </a:bodyPr>
          <a:lstStyle/>
          <a:p>
            <a:pPr marL="457200" lvl="0" indent="-381000" algn="l" rtl="0">
              <a:lnSpc>
                <a:spcPct val="80000"/>
              </a:lnSpc>
              <a:spcBef>
                <a:spcPts val="0"/>
              </a:spcBef>
              <a:spcAft>
                <a:spcPts val="0"/>
              </a:spcAft>
              <a:buClr>
                <a:srgbClr val="000000"/>
              </a:buClr>
              <a:buSzPts val="2400"/>
              <a:buFont typeface="Calibri"/>
              <a:buChar char="●"/>
            </a:pPr>
            <a:r>
              <a:rPr lang="en" sz="2400" b="1">
                <a:solidFill>
                  <a:srgbClr val="000000"/>
                </a:solidFill>
                <a:latin typeface="Calibri"/>
                <a:ea typeface="Calibri"/>
                <a:cs typeface="Calibri"/>
                <a:sym typeface="Calibri"/>
              </a:rPr>
              <a:t>Host Networks</a:t>
            </a:r>
            <a:endParaRPr sz="2400" b="1">
              <a:solidFill>
                <a:srgbClr val="000000"/>
              </a:solidFill>
              <a:latin typeface="Calibri"/>
              <a:ea typeface="Calibri"/>
              <a:cs typeface="Calibri"/>
              <a:sym typeface="Calibri"/>
            </a:endParaRPr>
          </a:p>
          <a:p>
            <a:pPr marL="914400" lvl="1" indent="-381000" algn="l" rtl="0">
              <a:lnSpc>
                <a:spcPct val="8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IRQ + SoftIRQ</a:t>
            </a:r>
            <a:endParaRPr sz="2400">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1"/>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Why is overlay network slow?</a:t>
            </a:r>
            <a:endParaRPr b="1">
              <a:latin typeface="Calibri"/>
              <a:ea typeface="Calibri"/>
              <a:cs typeface="Calibri"/>
              <a:sym typeface="Calibri"/>
            </a:endParaRPr>
          </a:p>
        </p:txBody>
      </p:sp>
      <p:sp>
        <p:nvSpPr>
          <p:cNvPr id="330" name="Google Shape;33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331" name="Google Shape;331;p31"/>
          <p:cNvSpPr/>
          <p:nvPr/>
        </p:nvSpPr>
        <p:spPr>
          <a:xfrm>
            <a:off x="1899525" y="4743900"/>
            <a:ext cx="735000" cy="306600"/>
          </a:xfrm>
          <a:prstGeom prst="rect">
            <a:avLst/>
          </a:prstGeom>
          <a:solidFill>
            <a:srgbClr val="C9DAF8"/>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pNIC</a:t>
            </a:r>
            <a:endParaRPr sz="1800">
              <a:latin typeface="Calibri"/>
              <a:ea typeface="Calibri"/>
              <a:cs typeface="Calibri"/>
              <a:sym typeface="Calibri"/>
            </a:endParaRPr>
          </a:p>
        </p:txBody>
      </p:sp>
      <p:sp>
        <p:nvSpPr>
          <p:cNvPr id="332" name="Google Shape;332;p31"/>
          <p:cNvSpPr/>
          <p:nvPr/>
        </p:nvSpPr>
        <p:spPr>
          <a:xfrm>
            <a:off x="1559625" y="2372388"/>
            <a:ext cx="1414800" cy="505200"/>
          </a:xfrm>
          <a:prstGeom prst="rect">
            <a:avLst/>
          </a:prstGeom>
          <a:solidFill>
            <a:srgbClr val="C9DAF8"/>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Application (receiver)</a:t>
            </a:r>
            <a:endParaRPr sz="1800">
              <a:latin typeface="Calibri"/>
              <a:ea typeface="Calibri"/>
              <a:cs typeface="Calibri"/>
              <a:sym typeface="Calibri"/>
            </a:endParaRPr>
          </a:p>
        </p:txBody>
      </p:sp>
      <p:sp>
        <p:nvSpPr>
          <p:cNvPr id="333" name="Google Shape;333;p31"/>
          <p:cNvSpPr/>
          <p:nvPr/>
        </p:nvSpPr>
        <p:spPr>
          <a:xfrm>
            <a:off x="6909438" y="4094775"/>
            <a:ext cx="12951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bridge</a:t>
            </a:r>
            <a:endParaRPr sz="1800">
              <a:latin typeface="Calibri"/>
              <a:ea typeface="Calibri"/>
              <a:cs typeface="Calibri"/>
              <a:sym typeface="Calibri"/>
            </a:endParaRPr>
          </a:p>
        </p:txBody>
      </p:sp>
      <p:sp>
        <p:nvSpPr>
          <p:cNvPr id="334" name="Google Shape;334;p31"/>
          <p:cNvSpPr/>
          <p:nvPr/>
        </p:nvSpPr>
        <p:spPr>
          <a:xfrm>
            <a:off x="4304100" y="4726775"/>
            <a:ext cx="735000" cy="306600"/>
          </a:xfrm>
          <a:prstGeom prst="rect">
            <a:avLst/>
          </a:prstGeom>
          <a:solidFill>
            <a:srgbClr val="FCE5CD"/>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pNIC</a:t>
            </a:r>
            <a:endParaRPr sz="1800">
              <a:latin typeface="Calibri"/>
              <a:ea typeface="Calibri"/>
              <a:cs typeface="Calibri"/>
              <a:sym typeface="Calibri"/>
            </a:endParaRPr>
          </a:p>
        </p:txBody>
      </p:sp>
      <p:sp>
        <p:nvSpPr>
          <p:cNvPr id="335" name="Google Shape;335;p31"/>
          <p:cNvSpPr/>
          <p:nvPr/>
        </p:nvSpPr>
        <p:spPr>
          <a:xfrm>
            <a:off x="4227900" y="3021450"/>
            <a:ext cx="887400" cy="306600"/>
          </a:xfrm>
          <a:prstGeom prst="rect">
            <a:avLst/>
          </a:prstGeom>
          <a:solidFill>
            <a:srgbClr val="FCE5CD"/>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i="0" u="none" strike="noStrike" cap="none">
                <a:solidFill>
                  <a:schemeClr val="dk1"/>
                </a:solidFill>
                <a:latin typeface="Calibri"/>
                <a:ea typeface="Calibri"/>
                <a:cs typeface="Calibri"/>
                <a:sym typeface="Calibri"/>
              </a:rPr>
              <a:t>V</a:t>
            </a:r>
            <a:r>
              <a:rPr lang="en" sz="1800">
                <a:solidFill>
                  <a:schemeClr val="dk1"/>
                </a:solidFill>
                <a:latin typeface="Calibri"/>
                <a:ea typeface="Calibri"/>
                <a:cs typeface="Calibri"/>
                <a:sym typeface="Calibri"/>
              </a:rPr>
              <a:t>x</a:t>
            </a:r>
            <a:r>
              <a:rPr lang="en" sz="1800" i="0" u="none" strike="noStrike" cap="none">
                <a:solidFill>
                  <a:schemeClr val="dk1"/>
                </a:solidFill>
                <a:latin typeface="Calibri"/>
                <a:ea typeface="Calibri"/>
                <a:cs typeface="Calibri"/>
                <a:sym typeface="Calibri"/>
              </a:rPr>
              <a:t>LAN</a:t>
            </a:r>
            <a:endParaRPr sz="1800">
              <a:latin typeface="Calibri"/>
              <a:ea typeface="Calibri"/>
              <a:cs typeface="Calibri"/>
              <a:sym typeface="Calibri"/>
            </a:endParaRPr>
          </a:p>
        </p:txBody>
      </p:sp>
      <p:sp>
        <p:nvSpPr>
          <p:cNvPr id="336" name="Google Shape;336;p31"/>
          <p:cNvSpPr/>
          <p:nvPr/>
        </p:nvSpPr>
        <p:spPr>
          <a:xfrm>
            <a:off x="6909438" y="3461750"/>
            <a:ext cx="12951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vNIC</a:t>
            </a:r>
            <a:endParaRPr sz="1800">
              <a:latin typeface="Calibri"/>
              <a:ea typeface="Calibri"/>
              <a:cs typeface="Calibri"/>
              <a:sym typeface="Calibri"/>
            </a:endParaRPr>
          </a:p>
        </p:txBody>
      </p:sp>
      <p:sp>
        <p:nvSpPr>
          <p:cNvPr id="337" name="Google Shape;337;p31"/>
          <p:cNvSpPr txBox="1"/>
          <p:nvPr/>
        </p:nvSpPr>
        <p:spPr>
          <a:xfrm>
            <a:off x="443350" y="3818813"/>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2</a:t>
            </a:r>
            <a:endParaRPr sz="2000">
              <a:latin typeface="Calibri"/>
              <a:ea typeface="Calibri"/>
              <a:cs typeface="Calibri"/>
              <a:sym typeface="Calibri"/>
            </a:endParaRPr>
          </a:p>
        </p:txBody>
      </p:sp>
      <p:sp>
        <p:nvSpPr>
          <p:cNvPr id="338" name="Google Shape;338;p31"/>
          <p:cNvSpPr txBox="1"/>
          <p:nvPr/>
        </p:nvSpPr>
        <p:spPr>
          <a:xfrm>
            <a:off x="443350" y="2952425"/>
            <a:ext cx="103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3&amp;4</a:t>
            </a:r>
            <a:endParaRPr sz="2000">
              <a:latin typeface="Calibri"/>
              <a:ea typeface="Calibri"/>
              <a:cs typeface="Calibri"/>
              <a:sym typeface="Calibri"/>
            </a:endParaRPr>
          </a:p>
        </p:txBody>
      </p:sp>
      <p:sp>
        <p:nvSpPr>
          <p:cNvPr id="339" name="Google Shape;339;p31"/>
          <p:cNvSpPr txBox="1"/>
          <p:nvPr/>
        </p:nvSpPr>
        <p:spPr>
          <a:xfrm>
            <a:off x="443350" y="2354275"/>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7</a:t>
            </a:r>
            <a:endParaRPr sz="2000">
              <a:latin typeface="Calibri"/>
              <a:ea typeface="Calibri"/>
              <a:cs typeface="Calibri"/>
              <a:sym typeface="Calibri"/>
            </a:endParaRPr>
          </a:p>
        </p:txBody>
      </p:sp>
      <p:sp>
        <p:nvSpPr>
          <p:cNvPr id="340" name="Google Shape;340;p31"/>
          <p:cNvSpPr txBox="1"/>
          <p:nvPr/>
        </p:nvSpPr>
        <p:spPr>
          <a:xfrm>
            <a:off x="443350" y="4650900"/>
            <a:ext cx="1295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Hardware</a:t>
            </a:r>
            <a:endParaRPr sz="2000">
              <a:latin typeface="Calibri"/>
              <a:ea typeface="Calibri"/>
              <a:cs typeface="Calibri"/>
              <a:sym typeface="Calibri"/>
            </a:endParaRPr>
          </a:p>
        </p:txBody>
      </p:sp>
      <p:sp>
        <p:nvSpPr>
          <p:cNvPr id="341" name="Google Shape;341;p31"/>
          <p:cNvSpPr/>
          <p:nvPr/>
        </p:nvSpPr>
        <p:spPr>
          <a:xfrm>
            <a:off x="6849600" y="2372400"/>
            <a:ext cx="14148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(receiver)</a:t>
            </a:r>
            <a:endParaRPr sz="1800">
              <a:latin typeface="Calibri"/>
              <a:ea typeface="Calibri"/>
              <a:cs typeface="Calibri"/>
              <a:sym typeface="Calibri"/>
            </a:endParaRPr>
          </a:p>
        </p:txBody>
      </p:sp>
      <p:cxnSp>
        <p:nvCxnSpPr>
          <p:cNvPr id="342" name="Google Shape;342;p31"/>
          <p:cNvCxnSpPr>
            <a:endCxn id="332" idx="2"/>
          </p:cNvCxnSpPr>
          <p:nvPr/>
        </p:nvCxnSpPr>
        <p:spPr>
          <a:xfrm rot="10800000">
            <a:off x="2267025" y="2877588"/>
            <a:ext cx="0" cy="1866300"/>
          </a:xfrm>
          <a:prstGeom prst="straightConnector1">
            <a:avLst/>
          </a:prstGeom>
          <a:noFill/>
          <a:ln w="19050" cap="flat" cmpd="sng">
            <a:solidFill>
              <a:schemeClr val="dk1"/>
            </a:solidFill>
            <a:prstDash val="solid"/>
            <a:round/>
            <a:headEnd type="none" w="med" len="med"/>
            <a:tailEnd type="triangle" w="med" len="med"/>
          </a:ln>
        </p:spPr>
      </p:cxnSp>
      <p:cxnSp>
        <p:nvCxnSpPr>
          <p:cNvPr id="343" name="Google Shape;343;p31"/>
          <p:cNvCxnSpPr>
            <a:stCxn id="334" idx="0"/>
            <a:endCxn id="335" idx="2"/>
          </p:cNvCxnSpPr>
          <p:nvPr/>
        </p:nvCxnSpPr>
        <p:spPr>
          <a:xfrm rot="10800000">
            <a:off x="4671600" y="3328175"/>
            <a:ext cx="0" cy="1398600"/>
          </a:xfrm>
          <a:prstGeom prst="straightConnector1">
            <a:avLst/>
          </a:prstGeom>
          <a:noFill/>
          <a:ln w="19050" cap="flat" cmpd="sng">
            <a:solidFill>
              <a:srgbClr val="000000"/>
            </a:solidFill>
            <a:prstDash val="solid"/>
            <a:round/>
            <a:headEnd type="none" w="med" len="med"/>
            <a:tailEnd type="triangle" w="med" len="med"/>
          </a:ln>
        </p:spPr>
      </p:cxnSp>
      <p:cxnSp>
        <p:nvCxnSpPr>
          <p:cNvPr id="344" name="Google Shape;344;p31"/>
          <p:cNvCxnSpPr>
            <a:stCxn id="335" idx="3"/>
            <a:endCxn id="333" idx="1"/>
          </p:cNvCxnSpPr>
          <p:nvPr/>
        </p:nvCxnSpPr>
        <p:spPr>
          <a:xfrm>
            <a:off x="5115300" y="3174750"/>
            <a:ext cx="1794000" cy="1172700"/>
          </a:xfrm>
          <a:prstGeom prst="bentConnector3">
            <a:avLst>
              <a:gd name="adj1" fmla="val 50004"/>
            </a:avLst>
          </a:prstGeom>
          <a:noFill/>
          <a:ln w="19050" cap="flat" cmpd="sng">
            <a:solidFill>
              <a:srgbClr val="000000"/>
            </a:solidFill>
            <a:prstDash val="solid"/>
            <a:round/>
            <a:headEnd type="none" w="med" len="med"/>
            <a:tailEnd type="triangle" w="med" len="med"/>
          </a:ln>
        </p:spPr>
      </p:cxnSp>
      <p:cxnSp>
        <p:nvCxnSpPr>
          <p:cNvPr id="345" name="Google Shape;345;p31"/>
          <p:cNvCxnSpPr>
            <a:endCxn id="336" idx="2"/>
          </p:cNvCxnSpPr>
          <p:nvPr/>
        </p:nvCxnSpPr>
        <p:spPr>
          <a:xfrm rot="10800000">
            <a:off x="7556988" y="3966950"/>
            <a:ext cx="0" cy="127800"/>
          </a:xfrm>
          <a:prstGeom prst="straightConnector1">
            <a:avLst/>
          </a:prstGeom>
          <a:noFill/>
          <a:ln w="19050" cap="flat" cmpd="sng">
            <a:solidFill>
              <a:srgbClr val="000000"/>
            </a:solidFill>
            <a:prstDash val="solid"/>
            <a:round/>
            <a:headEnd type="none" w="med" len="med"/>
            <a:tailEnd type="none" w="med" len="med"/>
          </a:ln>
        </p:spPr>
      </p:cxnSp>
      <p:cxnSp>
        <p:nvCxnSpPr>
          <p:cNvPr id="346" name="Google Shape;346;p31"/>
          <p:cNvCxnSpPr>
            <a:stCxn id="336" idx="0"/>
            <a:endCxn id="341" idx="2"/>
          </p:cNvCxnSpPr>
          <p:nvPr/>
        </p:nvCxnSpPr>
        <p:spPr>
          <a:xfrm rot="10800000">
            <a:off x="7556988" y="2877650"/>
            <a:ext cx="0" cy="584100"/>
          </a:xfrm>
          <a:prstGeom prst="straightConnector1">
            <a:avLst/>
          </a:prstGeom>
          <a:noFill/>
          <a:ln w="19050" cap="flat" cmpd="sng">
            <a:solidFill>
              <a:srgbClr val="000000"/>
            </a:solidFill>
            <a:prstDash val="solid"/>
            <a:round/>
            <a:headEnd type="none" w="med" len="med"/>
            <a:tailEnd type="triangle" w="med" len="med"/>
          </a:ln>
        </p:spPr>
      </p:cxnSp>
      <p:sp>
        <p:nvSpPr>
          <p:cNvPr id="347" name="Google Shape;347;p31"/>
          <p:cNvSpPr/>
          <p:nvPr/>
        </p:nvSpPr>
        <p:spPr>
          <a:xfrm>
            <a:off x="1789550" y="3688850"/>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348" name="Google Shape;348;p31"/>
          <p:cNvSpPr/>
          <p:nvPr/>
        </p:nvSpPr>
        <p:spPr>
          <a:xfrm>
            <a:off x="1789551" y="4113575"/>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IRQ</a:t>
            </a:r>
            <a:endParaRPr sz="1600" i="1">
              <a:latin typeface="Calibri"/>
              <a:ea typeface="Calibri"/>
              <a:cs typeface="Calibri"/>
              <a:sym typeface="Calibri"/>
            </a:endParaRPr>
          </a:p>
        </p:txBody>
      </p:sp>
      <p:cxnSp>
        <p:nvCxnSpPr>
          <p:cNvPr id="349" name="Google Shape;349;p31"/>
          <p:cNvCxnSpPr/>
          <p:nvPr/>
        </p:nvCxnSpPr>
        <p:spPr>
          <a:xfrm rot="10800000" flipH="1">
            <a:off x="443350" y="297697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350" name="Google Shape;350;p31"/>
          <p:cNvCxnSpPr/>
          <p:nvPr/>
        </p:nvCxnSpPr>
        <p:spPr>
          <a:xfrm rot="10800000" flipH="1">
            <a:off x="443350" y="341612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351" name="Google Shape;351;p31"/>
          <p:cNvCxnSpPr/>
          <p:nvPr/>
        </p:nvCxnSpPr>
        <p:spPr>
          <a:xfrm rot="10800000" flipH="1">
            <a:off x="443350" y="4675450"/>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352" name="Google Shape;352;p31"/>
          <p:cNvCxnSpPr/>
          <p:nvPr/>
        </p:nvCxnSpPr>
        <p:spPr>
          <a:xfrm>
            <a:off x="4572000" y="615600"/>
            <a:ext cx="0" cy="1334100"/>
          </a:xfrm>
          <a:prstGeom prst="straightConnector1">
            <a:avLst/>
          </a:prstGeom>
          <a:noFill/>
          <a:ln w="28575" cap="flat" cmpd="sng">
            <a:solidFill>
              <a:srgbClr val="434343"/>
            </a:solidFill>
            <a:prstDash val="dash"/>
            <a:round/>
            <a:headEnd type="none" w="med" len="med"/>
            <a:tailEnd type="none" w="med" len="med"/>
          </a:ln>
        </p:spPr>
      </p:cxnSp>
      <p:sp>
        <p:nvSpPr>
          <p:cNvPr id="353" name="Google Shape;353;p31"/>
          <p:cNvSpPr txBox="1">
            <a:spLocks noGrp="1"/>
          </p:cNvSpPr>
          <p:nvPr>
            <p:ph type="body" idx="1"/>
          </p:nvPr>
        </p:nvSpPr>
        <p:spPr>
          <a:xfrm>
            <a:off x="5351450" y="615600"/>
            <a:ext cx="3564000" cy="480300"/>
          </a:xfrm>
          <a:prstGeom prst="rect">
            <a:avLst/>
          </a:prstGeom>
        </p:spPr>
        <p:txBody>
          <a:bodyPr spcFirstLastPara="1" wrap="square" lIns="91425" tIns="91425" rIns="91425" bIns="91425" anchor="t" anchorCtr="0">
            <a:spAutoFit/>
          </a:bodyPr>
          <a:lstStyle/>
          <a:p>
            <a:pPr marL="457200" lvl="0" indent="-381000" algn="l" rtl="0">
              <a:lnSpc>
                <a:spcPct val="80000"/>
              </a:lnSpc>
              <a:spcBef>
                <a:spcPts val="0"/>
              </a:spcBef>
              <a:spcAft>
                <a:spcPts val="1000"/>
              </a:spcAft>
              <a:buClr>
                <a:srgbClr val="000000"/>
              </a:buClr>
              <a:buSzPts val="2400"/>
              <a:buFont typeface="Calibri"/>
              <a:buChar char="●"/>
            </a:pPr>
            <a:r>
              <a:rPr lang="en" sz="2400" b="1">
                <a:solidFill>
                  <a:srgbClr val="000000"/>
                </a:solidFill>
                <a:latin typeface="Calibri"/>
                <a:ea typeface="Calibri"/>
                <a:cs typeface="Calibri"/>
                <a:sym typeface="Calibri"/>
              </a:rPr>
              <a:t>Overlay Networks</a:t>
            </a:r>
            <a:endParaRPr sz="2400">
              <a:solidFill>
                <a:srgbClr val="000000"/>
              </a:solidFill>
              <a:latin typeface="Calibri"/>
              <a:ea typeface="Calibri"/>
              <a:cs typeface="Calibri"/>
              <a:sym typeface="Calibri"/>
            </a:endParaRPr>
          </a:p>
        </p:txBody>
      </p:sp>
      <p:sp>
        <p:nvSpPr>
          <p:cNvPr id="354" name="Google Shape;354;p31"/>
          <p:cNvSpPr txBox="1">
            <a:spLocks noGrp="1"/>
          </p:cNvSpPr>
          <p:nvPr>
            <p:ph type="body" idx="1"/>
          </p:nvPr>
        </p:nvSpPr>
        <p:spPr>
          <a:xfrm>
            <a:off x="228550" y="615598"/>
            <a:ext cx="3564000" cy="903900"/>
          </a:xfrm>
          <a:prstGeom prst="rect">
            <a:avLst/>
          </a:prstGeom>
        </p:spPr>
        <p:txBody>
          <a:bodyPr spcFirstLastPara="1" wrap="square" lIns="91425" tIns="91425" rIns="91425" bIns="91425" anchor="t" anchorCtr="0">
            <a:spAutoFit/>
          </a:bodyPr>
          <a:lstStyle/>
          <a:p>
            <a:pPr marL="457200" lvl="0" indent="-381000" algn="l" rtl="0">
              <a:lnSpc>
                <a:spcPct val="80000"/>
              </a:lnSpc>
              <a:spcBef>
                <a:spcPts val="0"/>
              </a:spcBef>
              <a:spcAft>
                <a:spcPts val="0"/>
              </a:spcAft>
              <a:buClr>
                <a:srgbClr val="000000"/>
              </a:buClr>
              <a:buSzPts val="2400"/>
              <a:buFont typeface="Calibri"/>
              <a:buChar char="●"/>
            </a:pPr>
            <a:r>
              <a:rPr lang="en" sz="2400" b="1">
                <a:solidFill>
                  <a:srgbClr val="000000"/>
                </a:solidFill>
                <a:latin typeface="Calibri"/>
                <a:ea typeface="Calibri"/>
                <a:cs typeface="Calibri"/>
                <a:sym typeface="Calibri"/>
              </a:rPr>
              <a:t>Host Networks</a:t>
            </a:r>
            <a:endParaRPr sz="2400" b="1">
              <a:solidFill>
                <a:srgbClr val="000000"/>
              </a:solidFill>
              <a:latin typeface="Calibri"/>
              <a:ea typeface="Calibri"/>
              <a:cs typeface="Calibri"/>
              <a:sym typeface="Calibri"/>
            </a:endParaRPr>
          </a:p>
          <a:p>
            <a:pPr marL="914400" lvl="1" indent="-381000" algn="l" rtl="0">
              <a:lnSpc>
                <a:spcPct val="8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IRQ + SoftIRQ</a:t>
            </a:r>
            <a:endParaRPr sz="2400">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2"/>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Why is overlay network slow?</a:t>
            </a:r>
            <a:endParaRPr b="1">
              <a:latin typeface="Calibri"/>
              <a:ea typeface="Calibri"/>
              <a:cs typeface="Calibri"/>
              <a:sym typeface="Calibri"/>
            </a:endParaRPr>
          </a:p>
        </p:txBody>
      </p:sp>
      <p:sp>
        <p:nvSpPr>
          <p:cNvPr id="360" name="Google Shape;36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361" name="Google Shape;361;p32"/>
          <p:cNvSpPr/>
          <p:nvPr/>
        </p:nvSpPr>
        <p:spPr>
          <a:xfrm>
            <a:off x="1899525" y="4743900"/>
            <a:ext cx="735000" cy="306600"/>
          </a:xfrm>
          <a:prstGeom prst="rect">
            <a:avLst/>
          </a:prstGeom>
          <a:solidFill>
            <a:srgbClr val="C9DAF8"/>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pNIC</a:t>
            </a:r>
            <a:endParaRPr sz="1800">
              <a:latin typeface="Calibri"/>
              <a:ea typeface="Calibri"/>
              <a:cs typeface="Calibri"/>
              <a:sym typeface="Calibri"/>
            </a:endParaRPr>
          </a:p>
        </p:txBody>
      </p:sp>
      <p:sp>
        <p:nvSpPr>
          <p:cNvPr id="362" name="Google Shape;362;p32"/>
          <p:cNvSpPr/>
          <p:nvPr/>
        </p:nvSpPr>
        <p:spPr>
          <a:xfrm>
            <a:off x="1559625" y="2372388"/>
            <a:ext cx="1414800" cy="505200"/>
          </a:xfrm>
          <a:prstGeom prst="rect">
            <a:avLst/>
          </a:prstGeom>
          <a:solidFill>
            <a:srgbClr val="C9DAF8"/>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Application (receiver)</a:t>
            </a:r>
            <a:endParaRPr sz="1800">
              <a:latin typeface="Calibri"/>
              <a:ea typeface="Calibri"/>
              <a:cs typeface="Calibri"/>
              <a:sym typeface="Calibri"/>
            </a:endParaRPr>
          </a:p>
        </p:txBody>
      </p:sp>
      <p:sp>
        <p:nvSpPr>
          <p:cNvPr id="363" name="Google Shape;363;p32"/>
          <p:cNvSpPr/>
          <p:nvPr/>
        </p:nvSpPr>
        <p:spPr>
          <a:xfrm>
            <a:off x="6909438" y="4094775"/>
            <a:ext cx="12951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bridge</a:t>
            </a:r>
            <a:endParaRPr sz="1800">
              <a:latin typeface="Calibri"/>
              <a:ea typeface="Calibri"/>
              <a:cs typeface="Calibri"/>
              <a:sym typeface="Calibri"/>
            </a:endParaRPr>
          </a:p>
        </p:txBody>
      </p:sp>
      <p:sp>
        <p:nvSpPr>
          <p:cNvPr id="364" name="Google Shape;364;p32"/>
          <p:cNvSpPr/>
          <p:nvPr/>
        </p:nvSpPr>
        <p:spPr>
          <a:xfrm>
            <a:off x="4304100" y="4726775"/>
            <a:ext cx="735000" cy="306600"/>
          </a:xfrm>
          <a:prstGeom prst="rect">
            <a:avLst/>
          </a:prstGeom>
          <a:solidFill>
            <a:srgbClr val="FCE5CD"/>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pNIC</a:t>
            </a:r>
            <a:endParaRPr sz="1800">
              <a:latin typeface="Calibri"/>
              <a:ea typeface="Calibri"/>
              <a:cs typeface="Calibri"/>
              <a:sym typeface="Calibri"/>
            </a:endParaRPr>
          </a:p>
        </p:txBody>
      </p:sp>
      <p:sp>
        <p:nvSpPr>
          <p:cNvPr id="365" name="Google Shape;365;p32"/>
          <p:cNvSpPr/>
          <p:nvPr/>
        </p:nvSpPr>
        <p:spPr>
          <a:xfrm>
            <a:off x="4227900" y="3021450"/>
            <a:ext cx="887400" cy="306600"/>
          </a:xfrm>
          <a:prstGeom prst="rect">
            <a:avLst/>
          </a:prstGeom>
          <a:solidFill>
            <a:srgbClr val="FCE5CD"/>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i="0" u="none" strike="noStrike" cap="none">
                <a:solidFill>
                  <a:schemeClr val="dk1"/>
                </a:solidFill>
                <a:latin typeface="Calibri"/>
                <a:ea typeface="Calibri"/>
                <a:cs typeface="Calibri"/>
                <a:sym typeface="Calibri"/>
              </a:rPr>
              <a:t>V</a:t>
            </a:r>
            <a:r>
              <a:rPr lang="en" sz="1800">
                <a:solidFill>
                  <a:schemeClr val="dk1"/>
                </a:solidFill>
                <a:latin typeface="Calibri"/>
                <a:ea typeface="Calibri"/>
                <a:cs typeface="Calibri"/>
                <a:sym typeface="Calibri"/>
              </a:rPr>
              <a:t>x</a:t>
            </a:r>
            <a:r>
              <a:rPr lang="en" sz="1800" i="0" u="none" strike="noStrike" cap="none">
                <a:solidFill>
                  <a:schemeClr val="dk1"/>
                </a:solidFill>
                <a:latin typeface="Calibri"/>
                <a:ea typeface="Calibri"/>
                <a:cs typeface="Calibri"/>
                <a:sym typeface="Calibri"/>
              </a:rPr>
              <a:t>LAN</a:t>
            </a:r>
            <a:endParaRPr sz="1800">
              <a:latin typeface="Calibri"/>
              <a:ea typeface="Calibri"/>
              <a:cs typeface="Calibri"/>
              <a:sym typeface="Calibri"/>
            </a:endParaRPr>
          </a:p>
        </p:txBody>
      </p:sp>
      <p:sp>
        <p:nvSpPr>
          <p:cNvPr id="366" name="Google Shape;366;p32"/>
          <p:cNvSpPr/>
          <p:nvPr/>
        </p:nvSpPr>
        <p:spPr>
          <a:xfrm>
            <a:off x="6909438" y="3461750"/>
            <a:ext cx="12951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vNIC</a:t>
            </a:r>
            <a:endParaRPr sz="1800">
              <a:latin typeface="Calibri"/>
              <a:ea typeface="Calibri"/>
              <a:cs typeface="Calibri"/>
              <a:sym typeface="Calibri"/>
            </a:endParaRPr>
          </a:p>
        </p:txBody>
      </p:sp>
      <p:sp>
        <p:nvSpPr>
          <p:cNvPr id="367" name="Google Shape;367;p32"/>
          <p:cNvSpPr txBox="1"/>
          <p:nvPr/>
        </p:nvSpPr>
        <p:spPr>
          <a:xfrm>
            <a:off x="443350" y="3818813"/>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2</a:t>
            </a:r>
            <a:endParaRPr sz="2000">
              <a:latin typeface="Calibri"/>
              <a:ea typeface="Calibri"/>
              <a:cs typeface="Calibri"/>
              <a:sym typeface="Calibri"/>
            </a:endParaRPr>
          </a:p>
        </p:txBody>
      </p:sp>
      <p:sp>
        <p:nvSpPr>
          <p:cNvPr id="368" name="Google Shape;368;p32"/>
          <p:cNvSpPr txBox="1"/>
          <p:nvPr/>
        </p:nvSpPr>
        <p:spPr>
          <a:xfrm>
            <a:off x="443350" y="2952425"/>
            <a:ext cx="103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3&amp;4</a:t>
            </a:r>
            <a:endParaRPr sz="2000">
              <a:latin typeface="Calibri"/>
              <a:ea typeface="Calibri"/>
              <a:cs typeface="Calibri"/>
              <a:sym typeface="Calibri"/>
            </a:endParaRPr>
          </a:p>
        </p:txBody>
      </p:sp>
      <p:sp>
        <p:nvSpPr>
          <p:cNvPr id="369" name="Google Shape;369;p32"/>
          <p:cNvSpPr txBox="1"/>
          <p:nvPr/>
        </p:nvSpPr>
        <p:spPr>
          <a:xfrm>
            <a:off x="443350" y="2354275"/>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7</a:t>
            </a:r>
            <a:endParaRPr sz="2000">
              <a:latin typeface="Calibri"/>
              <a:ea typeface="Calibri"/>
              <a:cs typeface="Calibri"/>
              <a:sym typeface="Calibri"/>
            </a:endParaRPr>
          </a:p>
        </p:txBody>
      </p:sp>
      <p:sp>
        <p:nvSpPr>
          <p:cNvPr id="370" name="Google Shape;370;p32"/>
          <p:cNvSpPr txBox="1"/>
          <p:nvPr/>
        </p:nvSpPr>
        <p:spPr>
          <a:xfrm>
            <a:off x="443350" y="4650900"/>
            <a:ext cx="1295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Hardware</a:t>
            </a:r>
            <a:endParaRPr sz="2000">
              <a:latin typeface="Calibri"/>
              <a:ea typeface="Calibri"/>
              <a:cs typeface="Calibri"/>
              <a:sym typeface="Calibri"/>
            </a:endParaRPr>
          </a:p>
        </p:txBody>
      </p:sp>
      <p:sp>
        <p:nvSpPr>
          <p:cNvPr id="371" name="Google Shape;371;p32"/>
          <p:cNvSpPr/>
          <p:nvPr/>
        </p:nvSpPr>
        <p:spPr>
          <a:xfrm>
            <a:off x="6849600" y="2372400"/>
            <a:ext cx="14148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(receiver)</a:t>
            </a:r>
            <a:endParaRPr sz="1800">
              <a:latin typeface="Calibri"/>
              <a:ea typeface="Calibri"/>
              <a:cs typeface="Calibri"/>
              <a:sym typeface="Calibri"/>
            </a:endParaRPr>
          </a:p>
        </p:txBody>
      </p:sp>
      <p:cxnSp>
        <p:nvCxnSpPr>
          <p:cNvPr id="372" name="Google Shape;372;p32"/>
          <p:cNvCxnSpPr>
            <a:endCxn id="362" idx="2"/>
          </p:cNvCxnSpPr>
          <p:nvPr/>
        </p:nvCxnSpPr>
        <p:spPr>
          <a:xfrm rot="10800000">
            <a:off x="2267025" y="2877588"/>
            <a:ext cx="0" cy="1866300"/>
          </a:xfrm>
          <a:prstGeom prst="straightConnector1">
            <a:avLst/>
          </a:prstGeom>
          <a:noFill/>
          <a:ln w="19050" cap="flat" cmpd="sng">
            <a:solidFill>
              <a:schemeClr val="dk1"/>
            </a:solidFill>
            <a:prstDash val="solid"/>
            <a:round/>
            <a:headEnd type="none" w="med" len="med"/>
            <a:tailEnd type="triangle" w="med" len="med"/>
          </a:ln>
        </p:spPr>
      </p:cxnSp>
      <p:cxnSp>
        <p:nvCxnSpPr>
          <p:cNvPr id="373" name="Google Shape;373;p32"/>
          <p:cNvCxnSpPr>
            <a:stCxn id="364" idx="0"/>
            <a:endCxn id="365" idx="2"/>
          </p:cNvCxnSpPr>
          <p:nvPr/>
        </p:nvCxnSpPr>
        <p:spPr>
          <a:xfrm rot="10800000">
            <a:off x="4671600" y="3328175"/>
            <a:ext cx="0" cy="1398600"/>
          </a:xfrm>
          <a:prstGeom prst="straightConnector1">
            <a:avLst/>
          </a:prstGeom>
          <a:noFill/>
          <a:ln w="19050" cap="flat" cmpd="sng">
            <a:solidFill>
              <a:srgbClr val="000000"/>
            </a:solidFill>
            <a:prstDash val="solid"/>
            <a:round/>
            <a:headEnd type="none" w="med" len="med"/>
            <a:tailEnd type="triangle" w="med" len="med"/>
          </a:ln>
        </p:spPr>
      </p:cxnSp>
      <p:cxnSp>
        <p:nvCxnSpPr>
          <p:cNvPr id="374" name="Google Shape;374;p32"/>
          <p:cNvCxnSpPr>
            <a:stCxn id="365" idx="3"/>
            <a:endCxn id="363" idx="1"/>
          </p:cNvCxnSpPr>
          <p:nvPr/>
        </p:nvCxnSpPr>
        <p:spPr>
          <a:xfrm>
            <a:off x="5115300" y="3174750"/>
            <a:ext cx="1794000" cy="1172700"/>
          </a:xfrm>
          <a:prstGeom prst="bentConnector3">
            <a:avLst>
              <a:gd name="adj1" fmla="val 50004"/>
            </a:avLst>
          </a:prstGeom>
          <a:noFill/>
          <a:ln w="19050" cap="flat" cmpd="sng">
            <a:solidFill>
              <a:srgbClr val="000000"/>
            </a:solidFill>
            <a:prstDash val="solid"/>
            <a:round/>
            <a:headEnd type="none" w="med" len="med"/>
            <a:tailEnd type="triangle" w="med" len="med"/>
          </a:ln>
        </p:spPr>
      </p:cxnSp>
      <p:cxnSp>
        <p:nvCxnSpPr>
          <p:cNvPr id="375" name="Google Shape;375;p32"/>
          <p:cNvCxnSpPr>
            <a:endCxn id="366" idx="2"/>
          </p:cNvCxnSpPr>
          <p:nvPr/>
        </p:nvCxnSpPr>
        <p:spPr>
          <a:xfrm rot="10800000">
            <a:off x="7556988" y="3966950"/>
            <a:ext cx="0" cy="127800"/>
          </a:xfrm>
          <a:prstGeom prst="straightConnector1">
            <a:avLst/>
          </a:prstGeom>
          <a:noFill/>
          <a:ln w="19050" cap="flat" cmpd="sng">
            <a:solidFill>
              <a:srgbClr val="000000"/>
            </a:solidFill>
            <a:prstDash val="solid"/>
            <a:round/>
            <a:headEnd type="none" w="med" len="med"/>
            <a:tailEnd type="none" w="med" len="med"/>
          </a:ln>
        </p:spPr>
      </p:cxnSp>
      <p:cxnSp>
        <p:nvCxnSpPr>
          <p:cNvPr id="376" name="Google Shape;376;p32"/>
          <p:cNvCxnSpPr>
            <a:stCxn id="366" idx="0"/>
            <a:endCxn id="371" idx="2"/>
          </p:cNvCxnSpPr>
          <p:nvPr/>
        </p:nvCxnSpPr>
        <p:spPr>
          <a:xfrm rot="10800000">
            <a:off x="7556988" y="2877650"/>
            <a:ext cx="0" cy="584100"/>
          </a:xfrm>
          <a:prstGeom prst="straightConnector1">
            <a:avLst/>
          </a:prstGeom>
          <a:noFill/>
          <a:ln w="19050" cap="flat" cmpd="sng">
            <a:solidFill>
              <a:srgbClr val="000000"/>
            </a:solidFill>
            <a:prstDash val="solid"/>
            <a:round/>
            <a:headEnd type="none" w="med" len="med"/>
            <a:tailEnd type="triangle" w="med" len="med"/>
          </a:ln>
        </p:spPr>
      </p:cxnSp>
      <p:sp>
        <p:nvSpPr>
          <p:cNvPr id="377" name="Google Shape;377;p32"/>
          <p:cNvSpPr/>
          <p:nvPr/>
        </p:nvSpPr>
        <p:spPr>
          <a:xfrm>
            <a:off x="1789550" y="3688850"/>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378" name="Google Shape;378;p32"/>
          <p:cNvSpPr/>
          <p:nvPr/>
        </p:nvSpPr>
        <p:spPr>
          <a:xfrm>
            <a:off x="1789551" y="4113575"/>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IRQ</a:t>
            </a:r>
            <a:endParaRPr sz="1600" i="1">
              <a:latin typeface="Calibri"/>
              <a:ea typeface="Calibri"/>
              <a:cs typeface="Calibri"/>
              <a:sym typeface="Calibri"/>
            </a:endParaRPr>
          </a:p>
        </p:txBody>
      </p:sp>
      <p:cxnSp>
        <p:nvCxnSpPr>
          <p:cNvPr id="379" name="Google Shape;379;p32"/>
          <p:cNvCxnSpPr/>
          <p:nvPr/>
        </p:nvCxnSpPr>
        <p:spPr>
          <a:xfrm rot="10800000" flipH="1">
            <a:off x="443350" y="297697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380" name="Google Shape;380;p32"/>
          <p:cNvCxnSpPr/>
          <p:nvPr/>
        </p:nvCxnSpPr>
        <p:spPr>
          <a:xfrm rot="10800000" flipH="1">
            <a:off x="443350" y="341612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381" name="Google Shape;381;p32"/>
          <p:cNvCxnSpPr/>
          <p:nvPr/>
        </p:nvCxnSpPr>
        <p:spPr>
          <a:xfrm rot="10800000" flipH="1">
            <a:off x="443350" y="4675450"/>
            <a:ext cx="8091000" cy="300"/>
          </a:xfrm>
          <a:prstGeom prst="straightConnector1">
            <a:avLst/>
          </a:prstGeom>
          <a:noFill/>
          <a:ln w="19050" cap="flat" cmpd="sng">
            <a:solidFill>
              <a:schemeClr val="dk2"/>
            </a:solidFill>
            <a:prstDash val="dash"/>
            <a:round/>
            <a:headEnd type="none" w="med" len="med"/>
            <a:tailEnd type="none" w="med" len="med"/>
          </a:ln>
        </p:spPr>
      </p:cxnSp>
      <p:sp>
        <p:nvSpPr>
          <p:cNvPr id="382" name="Google Shape;382;p32"/>
          <p:cNvSpPr/>
          <p:nvPr/>
        </p:nvSpPr>
        <p:spPr>
          <a:xfrm>
            <a:off x="4197075" y="4266525"/>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IRQ</a:t>
            </a:r>
            <a:endParaRPr sz="1600" i="1">
              <a:latin typeface="Calibri"/>
              <a:ea typeface="Calibri"/>
              <a:cs typeface="Calibri"/>
              <a:sym typeface="Calibri"/>
            </a:endParaRPr>
          </a:p>
        </p:txBody>
      </p:sp>
      <p:sp>
        <p:nvSpPr>
          <p:cNvPr id="383" name="Google Shape;383;p32"/>
          <p:cNvSpPr/>
          <p:nvPr/>
        </p:nvSpPr>
        <p:spPr>
          <a:xfrm>
            <a:off x="4197226" y="3819125"/>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384" name="Google Shape;384;p32"/>
          <p:cNvSpPr txBox="1">
            <a:spLocks noGrp="1"/>
          </p:cNvSpPr>
          <p:nvPr>
            <p:ph type="body" idx="1"/>
          </p:nvPr>
        </p:nvSpPr>
        <p:spPr>
          <a:xfrm>
            <a:off x="228550" y="615598"/>
            <a:ext cx="3564000" cy="903900"/>
          </a:xfrm>
          <a:prstGeom prst="rect">
            <a:avLst/>
          </a:prstGeom>
        </p:spPr>
        <p:txBody>
          <a:bodyPr spcFirstLastPara="1" wrap="square" lIns="91425" tIns="91425" rIns="91425" bIns="91425" anchor="t" anchorCtr="0">
            <a:spAutoFit/>
          </a:bodyPr>
          <a:lstStyle/>
          <a:p>
            <a:pPr marL="457200" lvl="0" indent="-381000" algn="l" rtl="0">
              <a:lnSpc>
                <a:spcPct val="80000"/>
              </a:lnSpc>
              <a:spcBef>
                <a:spcPts val="0"/>
              </a:spcBef>
              <a:spcAft>
                <a:spcPts val="0"/>
              </a:spcAft>
              <a:buClr>
                <a:srgbClr val="000000"/>
              </a:buClr>
              <a:buSzPts val="2400"/>
              <a:buFont typeface="Calibri"/>
              <a:buChar char="●"/>
            </a:pPr>
            <a:r>
              <a:rPr lang="en" sz="2400" b="1">
                <a:solidFill>
                  <a:srgbClr val="000000"/>
                </a:solidFill>
                <a:latin typeface="Calibri"/>
                <a:ea typeface="Calibri"/>
                <a:cs typeface="Calibri"/>
                <a:sym typeface="Calibri"/>
              </a:rPr>
              <a:t>Host Networks</a:t>
            </a:r>
            <a:endParaRPr sz="2400" b="1">
              <a:solidFill>
                <a:srgbClr val="000000"/>
              </a:solidFill>
              <a:latin typeface="Calibri"/>
              <a:ea typeface="Calibri"/>
              <a:cs typeface="Calibri"/>
              <a:sym typeface="Calibri"/>
            </a:endParaRPr>
          </a:p>
          <a:p>
            <a:pPr marL="914400" lvl="1" indent="-381000" algn="l" rtl="0">
              <a:lnSpc>
                <a:spcPct val="8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IRQ + SoftIRQ</a:t>
            </a:r>
            <a:endParaRPr sz="2400">
              <a:solidFill>
                <a:srgbClr val="000000"/>
              </a:solidFill>
              <a:latin typeface="Calibri"/>
              <a:ea typeface="Calibri"/>
              <a:cs typeface="Calibri"/>
              <a:sym typeface="Calibri"/>
            </a:endParaRPr>
          </a:p>
        </p:txBody>
      </p:sp>
      <p:cxnSp>
        <p:nvCxnSpPr>
          <p:cNvPr id="385" name="Google Shape;385;p32"/>
          <p:cNvCxnSpPr/>
          <p:nvPr/>
        </p:nvCxnSpPr>
        <p:spPr>
          <a:xfrm>
            <a:off x="4572000" y="615600"/>
            <a:ext cx="0" cy="1334100"/>
          </a:xfrm>
          <a:prstGeom prst="straightConnector1">
            <a:avLst/>
          </a:prstGeom>
          <a:noFill/>
          <a:ln w="28575" cap="flat" cmpd="sng">
            <a:solidFill>
              <a:srgbClr val="434343"/>
            </a:solidFill>
            <a:prstDash val="dash"/>
            <a:round/>
            <a:headEnd type="none" w="med" len="med"/>
            <a:tailEnd type="none" w="med" len="med"/>
          </a:ln>
        </p:spPr>
      </p:cxnSp>
      <p:sp>
        <p:nvSpPr>
          <p:cNvPr id="386" name="Google Shape;386;p32"/>
          <p:cNvSpPr txBox="1">
            <a:spLocks noGrp="1"/>
          </p:cNvSpPr>
          <p:nvPr>
            <p:ph type="body" idx="1"/>
          </p:nvPr>
        </p:nvSpPr>
        <p:spPr>
          <a:xfrm>
            <a:off x="5351450" y="615600"/>
            <a:ext cx="3564000" cy="480300"/>
          </a:xfrm>
          <a:prstGeom prst="rect">
            <a:avLst/>
          </a:prstGeom>
        </p:spPr>
        <p:txBody>
          <a:bodyPr spcFirstLastPara="1" wrap="square" lIns="91425" tIns="91425" rIns="91425" bIns="91425" anchor="t" anchorCtr="0">
            <a:spAutoFit/>
          </a:bodyPr>
          <a:lstStyle/>
          <a:p>
            <a:pPr marL="457200" lvl="0" indent="-381000" algn="l" rtl="0">
              <a:lnSpc>
                <a:spcPct val="80000"/>
              </a:lnSpc>
              <a:spcBef>
                <a:spcPts val="0"/>
              </a:spcBef>
              <a:spcAft>
                <a:spcPts val="1000"/>
              </a:spcAft>
              <a:buClr>
                <a:srgbClr val="000000"/>
              </a:buClr>
              <a:buSzPts val="2400"/>
              <a:buFont typeface="Calibri"/>
              <a:buChar char="●"/>
            </a:pPr>
            <a:r>
              <a:rPr lang="en" sz="2400" b="1">
                <a:solidFill>
                  <a:srgbClr val="000000"/>
                </a:solidFill>
                <a:latin typeface="Calibri"/>
                <a:ea typeface="Calibri"/>
                <a:cs typeface="Calibri"/>
                <a:sym typeface="Calibri"/>
              </a:rPr>
              <a:t>Overlay Networks</a:t>
            </a:r>
            <a:endParaRPr sz="24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body" idx="1"/>
          </p:nvPr>
        </p:nvSpPr>
        <p:spPr>
          <a:xfrm>
            <a:off x="228550" y="615600"/>
            <a:ext cx="4260300" cy="2213400"/>
          </a:xfrm>
          <a:prstGeom prst="rect">
            <a:avLst/>
          </a:prstGeom>
        </p:spPr>
        <p:txBody>
          <a:bodyPr spcFirstLastPara="1" wrap="square" lIns="91425" tIns="91425" rIns="91425" bIns="91425" anchor="t" anchorCtr="0">
            <a:spAutoFit/>
          </a:bodyPr>
          <a:lstStyle/>
          <a:p>
            <a:pPr marL="457200" lvl="0" indent="-381000" algn="l" rtl="0">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Lightweight</a:t>
            </a:r>
            <a:endParaRPr sz="2400">
              <a:solidFill>
                <a:schemeClr val="dk1"/>
              </a:solidFill>
              <a:latin typeface="Calibri"/>
              <a:ea typeface="Calibri"/>
              <a:cs typeface="Calibri"/>
              <a:sym typeface="Calibri"/>
            </a:endParaRPr>
          </a:p>
          <a:p>
            <a:pPr marL="457200" lvl="0" indent="-381000" algn="l" rtl="0">
              <a:lnSpc>
                <a:spcPct val="115000"/>
              </a:lnSpc>
              <a:spcBef>
                <a:spcPts val="100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OS level virtualization</a:t>
            </a:r>
            <a:endParaRPr sz="2400">
              <a:solidFill>
                <a:schemeClr val="dk1"/>
              </a:solidFill>
              <a:latin typeface="Calibri"/>
              <a:ea typeface="Calibri"/>
              <a:cs typeface="Calibri"/>
              <a:sym typeface="Calibri"/>
            </a:endParaRPr>
          </a:p>
          <a:p>
            <a:pPr marL="457200" lvl="0" indent="-381000" algn="l" rtl="0">
              <a:lnSpc>
                <a:spcPct val="115000"/>
              </a:lnSpc>
              <a:spcBef>
                <a:spcPts val="1000"/>
              </a:spcBef>
              <a:spcAft>
                <a:spcPts val="0"/>
              </a:spcAft>
              <a:buClr>
                <a:schemeClr val="dk1"/>
              </a:buClr>
              <a:buSzPts val="2400"/>
              <a:buFont typeface="Calibri"/>
              <a:buChar char="●"/>
            </a:pPr>
            <a:r>
              <a:rPr lang="en" sz="2400" b="1">
                <a:solidFill>
                  <a:srgbClr val="FF9900"/>
                </a:solidFill>
                <a:latin typeface="Calibri"/>
                <a:ea typeface="Calibri"/>
                <a:cs typeface="Calibri"/>
                <a:sym typeface="Calibri"/>
              </a:rPr>
              <a:t>Higher</a:t>
            </a:r>
            <a:r>
              <a:rPr lang="en" sz="2400">
                <a:solidFill>
                  <a:schemeClr val="dk1"/>
                </a:solidFill>
                <a:latin typeface="Calibri"/>
                <a:ea typeface="Calibri"/>
                <a:cs typeface="Calibri"/>
                <a:sym typeface="Calibri"/>
              </a:rPr>
              <a:t> application density</a:t>
            </a:r>
            <a:endParaRPr sz="2400">
              <a:solidFill>
                <a:schemeClr val="dk1"/>
              </a:solidFill>
              <a:latin typeface="Calibri"/>
              <a:ea typeface="Calibri"/>
              <a:cs typeface="Calibri"/>
              <a:sym typeface="Calibri"/>
            </a:endParaRPr>
          </a:p>
          <a:p>
            <a:pPr marL="457200" lvl="0" indent="-381000" algn="l" rtl="0">
              <a:lnSpc>
                <a:spcPct val="115000"/>
              </a:lnSpc>
              <a:spcBef>
                <a:spcPts val="1000"/>
              </a:spcBef>
              <a:spcAft>
                <a:spcPts val="1000"/>
              </a:spcAft>
              <a:buClr>
                <a:schemeClr val="dk1"/>
              </a:buClr>
              <a:buSzPts val="2400"/>
              <a:buFont typeface="Calibri"/>
              <a:buChar char="●"/>
            </a:pPr>
            <a:r>
              <a:rPr lang="en" sz="2400" b="1">
                <a:solidFill>
                  <a:srgbClr val="FF9900"/>
                </a:solidFill>
                <a:latin typeface="Calibri"/>
                <a:ea typeface="Calibri"/>
                <a:cs typeface="Calibri"/>
                <a:sym typeface="Calibri"/>
              </a:rPr>
              <a:t>Better</a:t>
            </a:r>
            <a:r>
              <a:rPr lang="en" sz="2400">
                <a:solidFill>
                  <a:schemeClr val="dk1"/>
                </a:solidFill>
                <a:latin typeface="Calibri"/>
                <a:ea typeface="Calibri"/>
                <a:cs typeface="Calibri"/>
                <a:sym typeface="Calibri"/>
              </a:rPr>
              <a:t> resource utilization</a:t>
            </a:r>
            <a:endParaRPr sz="2400">
              <a:solidFill>
                <a:schemeClr val="dk1"/>
              </a:solidFill>
              <a:latin typeface="Calibri"/>
              <a:ea typeface="Calibri"/>
              <a:cs typeface="Calibri"/>
              <a:sym typeface="Calibri"/>
            </a:endParaRPr>
          </a:p>
        </p:txBody>
      </p:sp>
      <p:sp>
        <p:nvSpPr>
          <p:cNvPr id="70" name="Google Shape;70;p15"/>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Containers are taking over the cloud</a:t>
            </a:r>
            <a:endParaRPr b="1">
              <a:latin typeface="Calibri"/>
              <a:ea typeface="Calibri"/>
              <a:cs typeface="Calibri"/>
              <a:sym typeface="Calibri"/>
            </a:endParaRPr>
          </a:p>
        </p:txBody>
      </p:sp>
      <p:sp>
        <p:nvSpPr>
          <p:cNvPr id="71" name="Google Shape;7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3"/>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Why is overlay network slow?</a:t>
            </a:r>
            <a:endParaRPr b="1">
              <a:latin typeface="Calibri"/>
              <a:ea typeface="Calibri"/>
              <a:cs typeface="Calibri"/>
              <a:sym typeface="Calibri"/>
            </a:endParaRPr>
          </a:p>
        </p:txBody>
      </p:sp>
      <p:sp>
        <p:nvSpPr>
          <p:cNvPr id="392" name="Google Shape;39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393" name="Google Shape;393;p33"/>
          <p:cNvSpPr/>
          <p:nvPr/>
        </p:nvSpPr>
        <p:spPr>
          <a:xfrm>
            <a:off x="1899525" y="4743900"/>
            <a:ext cx="735000" cy="306600"/>
          </a:xfrm>
          <a:prstGeom prst="rect">
            <a:avLst/>
          </a:prstGeom>
          <a:solidFill>
            <a:srgbClr val="C9DAF8"/>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pNIC</a:t>
            </a:r>
            <a:endParaRPr sz="1800">
              <a:latin typeface="Calibri"/>
              <a:ea typeface="Calibri"/>
              <a:cs typeface="Calibri"/>
              <a:sym typeface="Calibri"/>
            </a:endParaRPr>
          </a:p>
        </p:txBody>
      </p:sp>
      <p:sp>
        <p:nvSpPr>
          <p:cNvPr id="394" name="Google Shape;394;p33"/>
          <p:cNvSpPr/>
          <p:nvPr/>
        </p:nvSpPr>
        <p:spPr>
          <a:xfrm>
            <a:off x="1559625" y="2372388"/>
            <a:ext cx="1414800" cy="505200"/>
          </a:xfrm>
          <a:prstGeom prst="rect">
            <a:avLst/>
          </a:prstGeom>
          <a:solidFill>
            <a:srgbClr val="C9DAF8"/>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Application (receiver)</a:t>
            </a:r>
            <a:endParaRPr sz="1800">
              <a:latin typeface="Calibri"/>
              <a:ea typeface="Calibri"/>
              <a:cs typeface="Calibri"/>
              <a:sym typeface="Calibri"/>
            </a:endParaRPr>
          </a:p>
        </p:txBody>
      </p:sp>
      <p:sp>
        <p:nvSpPr>
          <p:cNvPr id="395" name="Google Shape;395;p33"/>
          <p:cNvSpPr/>
          <p:nvPr/>
        </p:nvSpPr>
        <p:spPr>
          <a:xfrm>
            <a:off x="6909438" y="4094775"/>
            <a:ext cx="12951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bridge</a:t>
            </a:r>
            <a:endParaRPr sz="1800">
              <a:latin typeface="Calibri"/>
              <a:ea typeface="Calibri"/>
              <a:cs typeface="Calibri"/>
              <a:sym typeface="Calibri"/>
            </a:endParaRPr>
          </a:p>
        </p:txBody>
      </p:sp>
      <p:sp>
        <p:nvSpPr>
          <p:cNvPr id="396" name="Google Shape;396;p33"/>
          <p:cNvSpPr/>
          <p:nvPr/>
        </p:nvSpPr>
        <p:spPr>
          <a:xfrm>
            <a:off x="4304100" y="4726775"/>
            <a:ext cx="735000" cy="306600"/>
          </a:xfrm>
          <a:prstGeom prst="rect">
            <a:avLst/>
          </a:prstGeom>
          <a:solidFill>
            <a:srgbClr val="FCE5CD"/>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pNIC</a:t>
            </a:r>
            <a:endParaRPr sz="1800">
              <a:latin typeface="Calibri"/>
              <a:ea typeface="Calibri"/>
              <a:cs typeface="Calibri"/>
              <a:sym typeface="Calibri"/>
            </a:endParaRPr>
          </a:p>
        </p:txBody>
      </p:sp>
      <p:sp>
        <p:nvSpPr>
          <p:cNvPr id="397" name="Google Shape;397;p33"/>
          <p:cNvSpPr/>
          <p:nvPr/>
        </p:nvSpPr>
        <p:spPr>
          <a:xfrm>
            <a:off x="4227900" y="3021450"/>
            <a:ext cx="887400" cy="306600"/>
          </a:xfrm>
          <a:prstGeom prst="rect">
            <a:avLst/>
          </a:prstGeom>
          <a:solidFill>
            <a:srgbClr val="FCE5CD"/>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i="0" u="none" strike="noStrike" cap="none">
                <a:solidFill>
                  <a:schemeClr val="dk1"/>
                </a:solidFill>
                <a:latin typeface="Calibri"/>
                <a:ea typeface="Calibri"/>
                <a:cs typeface="Calibri"/>
                <a:sym typeface="Calibri"/>
              </a:rPr>
              <a:t>V</a:t>
            </a:r>
            <a:r>
              <a:rPr lang="en" sz="1800">
                <a:solidFill>
                  <a:schemeClr val="dk1"/>
                </a:solidFill>
                <a:latin typeface="Calibri"/>
                <a:ea typeface="Calibri"/>
                <a:cs typeface="Calibri"/>
                <a:sym typeface="Calibri"/>
              </a:rPr>
              <a:t>x</a:t>
            </a:r>
            <a:r>
              <a:rPr lang="en" sz="1800" i="0" u="none" strike="noStrike" cap="none">
                <a:solidFill>
                  <a:schemeClr val="dk1"/>
                </a:solidFill>
                <a:latin typeface="Calibri"/>
                <a:ea typeface="Calibri"/>
                <a:cs typeface="Calibri"/>
                <a:sym typeface="Calibri"/>
              </a:rPr>
              <a:t>LAN</a:t>
            </a:r>
            <a:endParaRPr sz="1800">
              <a:latin typeface="Calibri"/>
              <a:ea typeface="Calibri"/>
              <a:cs typeface="Calibri"/>
              <a:sym typeface="Calibri"/>
            </a:endParaRPr>
          </a:p>
        </p:txBody>
      </p:sp>
      <p:sp>
        <p:nvSpPr>
          <p:cNvPr id="398" name="Google Shape;398;p33"/>
          <p:cNvSpPr/>
          <p:nvPr/>
        </p:nvSpPr>
        <p:spPr>
          <a:xfrm>
            <a:off x="6909438" y="3461750"/>
            <a:ext cx="12951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vNIC</a:t>
            </a:r>
            <a:endParaRPr sz="1800">
              <a:latin typeface="Calibri"/>
              <a:ea typeface="Calibri"/>
              <a:cs typeface="Calibri"/>
              <a:sym typeface="Calibri"/>
            </a:endParaRPr>
          </a:p>
        </p:txBody>
      </p:sp>
      <p:sp>
        <p:nvSpPr>
          <p:cNvPr id="399" name="Google Shape;399;p33"/>
          <p:cNvSpPr txBox="1"/>
          <p:nvPr/>
        </p:nvSpPr>
        <p:spPr>
          <a:xfrm>
            <a:off x="443350" y="3818813"/>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2</a:t>
            </a:r>
            <a:endParaRPr sz="2000">
              <a:latin typeface="Calibri"/>
              <a:ea typeface="Calibri"/>
              <a:cs typeface="Calibri"/>
              <a:sym typeface="Calibri"/>
            </a:endParaRPr>
          </a:p>
        </p:txBody>
      </p:sp>
      <p:sp>
        <p:nvSpPr>
          <p:cNvPr id="400" name="Google Shape;400;p33"/>
          <p:cNvSpPr txBox="1"/>
          <p:nvPr/>
        </p:nvSpPr>
        <p:spPr>
          <a:xfrm>
            <a:off x="443350" y="2952425"/>
            <a:ext cx="103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3&amp;4</a:t>
            </a:r>
            <a:endParaRPr sz="2000">
              <a:latin typeface="Calibri"/>
              <a:ea typeface="Calibri"/>
              <a:cs typeface="Calibri"/>
              <a:sym typeface="Calibri"/>
            </a:endParaRPr>
          </a:p>
        </p:txBody>
      </p:sp>
      <p:sp>
        <p:nvSpPr>
          <p:cNvPr id="401" name="Google Shape;401;p33"/>
          <p:cNvSpPr txBox="1"/>
          <p:nvPr/>
        </p:nvSpPr>
        <p:spPr>
          <a:xfrm>
            <a:off x="443350" y="2354275"/>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7</a:t>
            </a:r>
            <a:endParaRPr sz="2000">
              <a:latin typeface="Calibri"/>
              <a:ea typeface="Calibri"/>
              <a:cs typeface="Calibri"/>
              <a:sym typeface="Calibri"/>
            </a:endParaRPr>
          </a:p>
        </p:txBody>
      </p:sp>
      <p:sp>
        <p:nvSpPr>
          <p:cNvPr id="402" name="Google Shape;402;p33"/>
          <p:cNvSpPr txBox="1"/>
          <p:nvPr/>
        </p:nvSpPr>
        <p:spPr>
          <a:xfrm>
            <a:off x="443350" y="4650900"/>
            <a:ext cx="1295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Hardware</a:t>
            </a:r>
            <a:endParaRPr sz="2000">
              <a:latin typeface="Calibri"/>
              <a:ea typeface="Calibri"/>
              <a:cs typeface="Calibri"/>
              <a:sym typeface="Calibri"/>
            </a:endParaRPr>
          </a:p>
        </p:txBody>
      </p:sp>
      <p:sp>
        <p:nvSpPr>
          <p:cNvPr id="403" name="Google Shape;403;p33"/>
          <p:cNvSpPr/>
          <p:nvPr/>
        </p:nvSpPr>
        <p:spPr>
          <a:xfrm>
            <a:off x="6849600" y="2372400"/>
            <a:ext cx="14148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(receiver)</a:t>
            </a:r>
            <a:endParaRPr sz="1800">
              <a:latin typeface="Calibri"/>
              <a:ea typeface="Calibri"/>
              <a:cs typeface="Calibri"/>
              <a:sym typeface="Calibri"/>
            </a:endParaRPr>
          </a:p>
        </p:txBody>
      </p:sp>
      <p:cxnSp>
        <p:nvCxnSpPr>
          <p:cNvPr id="404" name="Google Shape;404;p33"/>
          <p:cNvCxnSpPr>
            <a:endCxn id="394" idx="2"/>
          </p:cNvCxnSpPr>
          <p:nvPr/>
        </p:nvCxnSpPr>
        <p:spPr>
          <a:xfrm rot="10800000">
            <a:off x="2267025" y="2877588"/>
            <a:ext cx="0" cy="1866300"/>
          </a:xfrm>
          <a:prstGeom prst="straightConnector1">
            <a:avLst/>
          </a:prstGeom>
          <a:noFill/>
          <a:ln w="19050" cap="flat" cmpd="sng">
            <a:solidFill>
              <a:schemeClr val="dk1"/>
            </a:solidFill>
            <a:prstDash val="solid"/>
            <a:round/>
            <a:headEnd type="none" w="med" len="med"/>
            <a:tailEnd type="triangle" w="med" len="med"/>
          </a:ln>
        </p:spPr>
      </p:cxnSp>
      <p:cxnSp>
        <p:nvCxnSpPr>
          <p:cNvPr id="405" name="Google Shape;405;p33"/>
          <p:cNvCxnSpPr>
            <a:stCxn id="396" idx="0"/>
            <a:endCxn id="397" idx="2"/>
          </p:cNvCxnSpPr>
          <p:nvPr/>
        </p:nvCxnSpPr>
        <p:spPr>
          <a:xfrm rot="10800000">
            <a:off x="4671600" y="3328175"/>
            <a:ext cx="0" cy="1398600"/>
          </a:xfrm>
          <a:prstGeom prst="straightConnector1">
            <a:avLst/>
          </a:prstGeom>
          <a:noFill/>
          <a:ln w="19050" cap="flat" cmpd="sng">
            <a:solidFill>
              <a:srgbClr val="000000"/>
            </a:solidFill>
            <a:prstDash val="solid"/>
            <a:round/>
            <a:headEnd type="none" w="med" len="med"/>
            <a:tailEnd type="triangle" w="med" len="med"/>
          </a:ln>
        </p:spPr>
      </p:cxnSp>
      <p:cxnSp>
        <p:nvCxnSpPr>
          <p:cNvPr id="406" name="Google Shape;406;p33"/>
          <p:cNvCxnSpPr>
            <a:stCxn id="397" idx="3"/>
            <a:endCxn id="395" idx="1"/>
          </p:cNvCxnSpPr>
          <p:nvPr/>
        </p:nvCxnSpPr>
        <p:spPr>
          <a:xfrm>
            <a:off x="5115300" y="3174750"/>
            <a:ext cx="1794000" cy="1172700"/>
          </a:xfrm>
          <a:prstGeom prst="bentConnector3">
            <a:avLst>
              <a:gd name="adj1" fmla="val 50004"/>
            </a:avLst>
          </a:prstGeom>
          <a:noFill/>
          <a:ln w="19050" cap="flat" cmpd="sng">
            <a:solidFill>
              <a:srgbClr val="000000"/>
            </a:solidFill>
            <a:prstDash val="solid"/>
            <a:round/>
            <a:headEnd type="none" w="med" len="med"/>
            <a:tailEnd type="triangle" w="med" len="med"/>
          </a:ln>
        </p:spPr>
      </p:cxnSp>
      <p:cxnSp>
        <p:nvCxnSpPr>
          <p:cNvPr id="407" name="Google Shape;407;p33"/>
          <p:cNvCxnSpPr>
            <a:endCxn id="398" idx="2"/>
          </p:cNvCxnSpPr>
          <p:nvPr/>
        </p:nvCxnSpPr>
        <p:spPr>
          <a:xfrm rot="10800000">
            <a:off x="7556988" y="3966950"/>
            <a:ext cx="0" cy="127800"/>
          </a:xfrm>
          <a:prstGeom prst="straightConnector1">
            <a:avLst/>
          </a:prstGeom>
          <a:noFill/>
          <a:ln w="19050" cap="flat" cmpd="sng">
            <a:solidFill>
              <a:srgbClr val="000000"/>
            </a:solidFill>
            <a:prstDash val="solid"/>
            <a:round/>
            <a:headEnd type="none" w="med" len="med"/>
            <a:tailEnd type="none" w="med" len="med"/>
          </a:ln>
        </p:spPr>
      </p:cxnSp>
      <p:cxnSp>
        <p:nvCxnSpPr>
          <p:cNvPr id="408" name="Google Shape;408;p33"/>
          <p:cNvCxnSpPr>
            <a:stCxn id="398" idx="0"/>
            <a:endCxn id="403" idx="2"/>
          </p:cNvCxnSpPr>
          <p:nvPr/>
        </p:nvCxnSpPr>
        <p:spPr>
          <a:xfrm rot="10800000">
            <a:off x="7556988" y="2877650"/>
            <a:ext cx="0" cy="584100"/>
          </a:xfrm>
          <a:prstGeom prst="straightConnector1">
            <a:avLst/>
          </a:prstGeom>
          <a:noFill/>
          <a:ln w="19050" cap="flat" cmpd="sng">
            <a:solidFill>
              <a:srgbClr val="000000"/>
            </a:solidFill>
            <a:prstDash val="solid"/>
            <a:round/>
            <a:headEnd type="none" w="med" len="med"/>
            <a:tailEnd type="triangle" w="med" len="med"/>
          </a:ln>
        </p:spPr>
      </p:cxnSp>
      <p:sp>
        <p:nvSpPr>
          <p:cNvPr id="409" name="Google Shape;409;p33"/>
          <p:cNvSpPr/>
          <p:nvPr/>
        </p:nvSpPr>
        <p:spPr>
          <a:xfrm>
            <a:off x="1789550" y="3688850"/>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410" name="Google Shape;410;p33"/>
          <p:cNvSpPr/>
          <p:nvPr/>
        </p:nvSpPr>
        <p:spPr>
          <a:xfrm>
            <a:off x="1789551" y="4113575"/>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IRQ</a:t>
            </a:r>
            <a:endParaRPr sz="1600" i="1">
              <a:latin typeface="Calibri"/>
              <a:ea typeface="Calibri"/>
              <a:cs typeface="Calibri"/>
              <a:sym typeface="Calibri"/>
            </a:endParaRPr>
          </a:p>
        </p:txBody>
      </p:sp>
      <p:cxnSp>
        <p:nvCxnSpPr>
          <p:cNvPr id="411" name="Google Shape;411;p33"/>
          <p:cNvCxnSpPr/>
          <p:nvPr/>
        </p:nvCxnSpPr>
        <p:spPr>
          <a:xfrm rot="10800000" flipH="1">
            <a:off x="443350" y="297697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412" name="Google Shape;412;p33"/>
          <p:cNvCxnSpPr/>
          <p:nvPr/>
        </p:nvCxnSpPr>
        <p:spPr>
          <a:xfrm rot="10800000" flipH="1">
            <a:off x="443350" y="341612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413" name="Google Shape;413;p33"/>
          <p:cNvCxnSpPr/>
          <p:nvPr/>
        </p:nvCxnSpPr>
        <p:spPr>
          <a:xfrm rot="10800000" flipH="1">
            <a:off x="443350" y="4675450"/>
            <a:ext cx="8091000" cy="300"/>
          </a:xfrm>
          <a:prstGeom prst="straightConnector1">
            <a:avLst/>
          </a:prstGeom>
          <a:noFill/>
          <a:ln w="19050" cap="flat" cmpd="sng">
            <a:solidFill>
              <a:schemeClr val="dk2"/>
            </a:solidFill>
            <a:prstDash val="dash"/>
            <a:round/>
            <a:headEnd type="none" w="med" len="med"/>
            <a:tailEnd type="none" w="med" len="med"/>
          </a:ln>
        </p:spPr>
      </p:cxnSp>
      <p:sp>
        <p:nvSpPr>
          <p:cNvPr id="414" name="Google Shape;414;p33"/>
          <p:cNvSpPr/>
          <p:nvPr/>
        </p:nvSpPr>
        <p:spPr>
          <a:xfrm>
            <a:off x="4197075" y="4266525"/>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IRQ</a:t>
            </a:r>
            <a:endParaRPr sz="1600" i="1">
              <a:latin typeface="Calibri"/>
              <a:ea typeface="Calibri"/>
              <a:cs typeface="Calibri"/>
              <a:sym typeface="Calibri"/>
            </a:endParaRPr>
          </a:p>
        </p:txBody>
      </p:sp>
      <p:sp>
        <p:nvSpPr>
          <p:cNvPr id="415" name="Google Shape;415;p33"/>
          <p:cNvSpPr/>
          <p:nvPr/>
        </p:nvSpPr>
        <p:spPr>
          <a:xfrm>
            <a:off x="4197226" y="3819125"/>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416" name="Google Shape;416;p33"/>
          <p:cNvSpPr/>
          <p:nvPr/>
        </p:nvSpPr>
        <p:spPr>
          <a:xfrm>
            <a:off x="5537850" y="3461750"/>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417" name="Google Shape;417;p33"/>
          <p:cNvSpPr/>
          <p:nvPr/>
        </p:nvSpPr>
        <p:spPr>
          <a:xfrm>
            <a:off x="7076175" y="3017750"/>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418" name="Google Shape;418;p33"/>
          <p:cNvSpPr txBox="1">
            <a:spLocks noGrp="1"/>
          </p:cNvSpPr>
          <p:nvPr>
            <p:ph type="body" idx="1"/>
          </p:nvPr>
        </p:nvSpPr>
        <p:spPr>
          <a:xfrm>
            <a:off x="228550" y="615598"/>
            <a:ext cx="3564000" cy="903900"/>
          </a:xfrm>
          <a:prstGeom prst="rect">
            <a:avLst/>
          </a:prstGeom>
        </p:spPr>
        <p:txBody>
          <a:bodyPr spcFirstLastPara="1" wrap="square" lIns="91425" tIns="91425" rIns="91425" bIns="91425" anchor="t" anchorCtr="0">
            <a:spAutoFit/>
          </a:bodyPr>
          <a:lstStyle/>
          <a:p>
            <a:pPr marL="457200" lvl="0" indent="-381000" algn="l" rtl="0">
              <a:lnSpc>
                <a:spcPct val="80000"/>
              </a:lnSpc>
              <a:spcBef>
                <a:spcPts val="0"/>
              </a:spcBef>
              <a:spcAft>
                <a:spcPts val="0"/>
              </a:spcAft>
              <a:buClr>
                <a:srgbClr val="000000"/>
              </a:buClr>
              <a:buSzPts val="2400"/>
              <a:buFont typeface="Calibri"/>
              <a:buChar char="●"/>
            </a:pPr>
            <a:r>
              <a:rPr lang="en" sz="2400" b="1">
                <a:solidFill>
                  <a:srgbClr val="000000"/>
                </a:solidFill>
                <a:latin typeface="Calibri"/>
                <a:ea typeface="Calibri"/>
                <a:cs typeface="Calibri"/>
                <a:sym typeface="Calibri"/>
              </a:rPr>
              <a:t>Host Networks</a:t>
            </a:r>
            <a:endParaRPr sz="2400" b="1">
              <a:solidFill>
                <a:srgbClr val="000000"/>
              </a:solidFill>
              <a:latin typeface="Calibri"/>
              <a:ea typeface="Calibri"/>
              <a:cs typeface="Calibri"/>
              <a:sym typeface="Calibri"/>
            </a:endParaRPr>
          </a:p>
          <a:p>
            <a:pPr marL="914400" lvl="1" indent="-381000" algn="l" rtl="0">
              <a:lnSpc>
                <a:spcPct val="8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IRQ + SoftIRQ</a:t>
            </a:r>
            <a:endParaRPr sz="2400">
              <a:solidFill>
                <a:srgbClr val="000000"/>
              </a:solidFill>
              <a:latin typeface="Calibri"/>
              <a:ea typeface="Calibri"/>
              <a:cs typeface="Calibri"/>
              <a:sym typeface="Calibri"/>
            </a:endParaRPr>
          </a:p>
        </p:txBody>
      </p:sp>
      <p:cxnSp>
        <p:nvCxnSpPr>
          <p:cNvPr id="419" name="Google Shape;419;p33"/>
          <p:cNvCxnSpPr/>
          <p:nvPr/>
        </p:nvCxnSpPr>
        <p:spPr>
          <a:xfrm>
            <a:off x="4572000" y="615600"/>
            <a:ext cx="0" cy="1334100"/>
          </a:xfrm>
          <a:prstGeom prst="straightConnector1">
            <a:avLst/>
          </a:prstGeom>
          <a:noFill/>
          <a:ln w="28575" cap="flat" cmpd="sng">
            <a:solidFill>
              <a:srgbClr val="434343"/>
            </a:solidFill>
            <a:prstDash val="dash"/>
            <a:round/>
            <a:headEnd type="none" w="med" len="med"/>
            <a:tailEnd type="none" w="med" len="med"/>
          </a:ln>
        </p:spPr>
      </p:cxnSp>
      <p:sp>
        <p:nvSpPr>
          <p:cNvPr id="420" name="Google Shape;420;p33"/>
          <p:cNvSpPr txBox="1">
            <a:spLocks noGrp="1"/>
          </p:cNvSpPr>
          <p:nvPr>
            <p:ph type="body" idx="1"/>
          </p:nvPr>
        </p:nvSpPr>
        <p:spPr>
          <a:xfrm>
            <a:off x="5351450" y="615600"/>
            <a:ext cx="3564000" cy="480300"/>
          </a:xfrm>
          <a:prstGeom prst="rect">
            <a:avLst/>
          </a:prstGeom>
        </p:spPr>
        <p:txBody>
          <a:bodyPr spcFirstLastPara="1" wrap="square" lIns="91425" tIns="91425" rIns="91425" bIns="91425" anchor="t" anchorCtr="0">
            <a:spAutoFit/>
          </a:bodyPr>
          <a:lstStyle/>
          <a:p>
            <a:pPr marL="457200" lvl="0" indent="-381000" algn="l" rtl="0">
              <a:lnSpc>
                <a:spcPct val="80000"/>
              </a:lnSpc>
              <a:spcBef>
                <a:spcPts val="0"/>
              </a:spcBef>
              <a:spcAft>
                <a:spcPts val="1000"/>
              </a:spcAft>
              <a:buClr>
                <a:srgbClr val="000000"/>
              </a:buClr>
              <a:buSzPts val="2400"/>
              <a:buFont typeface="Calibri"/>
              <a:buChar char="●"/>
            </a:pPr>
            <a:r>
              <a:rPr lang="en" sz="2400" b="1">
                <a:solidFill>
                  <a:srgbClr val="000000"/>
                </a:solidFill>
                <a:latin typeface="Calibri"/>
                <a:ea typeface="Calibri"/>
                <a:cs typeface="Calibri"/>
                <a:sym typeface="Calibri"/>
              </a:rPr>
              <a:t>Overlay Networks</a:t>
            </a:r>
            <a:endParaRPr sz="2400">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4"/>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Why is overlay network slow?</a:t>
            </a:r>
            <a:endParaRPr b="1">
              <a:latin typeface="Calibri"/>
              <a:ea typeface="Calibri"/>
              <a:cs typeface="Calibri"/>
              <a:sym typeface="Calibri"/>
            </a:endParaRPr>
          </a:p>
        </p:txBody>
      </p:sp>
      <p:sp>
        <p:nvSpPr>
          <p:cNvPr id="426" name="Google Shape;426;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427" name="Google Shape;427;p34"/>
          <p:cNvSpPr/>
          <p:nvPr/>
        </p:nvSpPr>
        <p:spPr>
          <a:xfrm>
            <a:off x="1899525" y="4743900"/>
            <a:ext cx="735000" cy="306600"/>
          </a:xfrm>
          <a:prstGeom prst="rect">
            <a:avLst/>
          </a:prstGeom>
          <a:solidFill>
            <a:srgbClr val="C9DAF8"/>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pNIC</a:t>
            </a:r>
            <a:endParaRPr sz="1800">
              <a:latin typeface="Calibri"/>
              <a:ea typeface="Calibri"/>
              <a:cs typeface="Calibri"/>
              <a:sym typeface="Calibri"/>
            </a:endParaRPr>
          </a:p>
        </p:txBody>
      </p:sp>
      <p:sp>
        <p:nvSpPr>
          <p:cNvPr id="428" name="Google Shape;428;p34"/>
          <p:cNvSpPr/>
          <p:nvPr/>
        </p:nvSpPr>
        <p:spPr>
          <a:xfrm>
            <a:off x="1559625" y="2372388"/>
            <a:ext cx="1414800" cy="505200"/>
          </a:xfrm>
          <a:prstGeom prst="rect">
            <a:avLst/>
          </a:prstGeom>
          <a:solidFill>
            <a:srgbClr val="C9DAF8"/>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Application (receiver)</a:t>
            </a:r>
            <a:endParaRPr sz="1800">
              <a:latin typeface="Calibri"/>
              <a:ea typeface="Calibri"/>
              <a:cs typeface="Calibri"/>
              <a:sym typeface="Calibri"/>
            </a:endParaRPr>
          </a:p>
        </p:txBody>
      </p:sp>
      <p:sp>
        <p:nvSpPr>
          <p:cNvPr id="429" name="Google Shape;429;p34"/>
          <p:cNvSpPr/>
          <p:nvPr/>
        </p:nvSpPr>
        <p:spPr>
          <a:xfrm>
            <a:off x="6909438" y="4094775"/>
            <a:ext cx="12951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bridge</a:t>
            </a:r>
            <a:endParaRPr sz="1800">
              <a:latin typeface="Calibri"/>
              <a:ea typeface="Calibri"/>
              <a:cs typeface="Calibri"/>
              <a:sym typeface="Calibri"/>
            </a:endParaRPr>
          </a:p>
        </p:txBody>
      </p:sp>
      <p:sp>
        <p:nvSpPr>
          <p:cNvPr id="430" name="Google Shape;430;p34"/>
          <p:cNvSpPr/>
          <p:nvPr/>
        </p:nvSpPr>
        <p:spPr>
          <a:xfrm>
            <a:off x="4304100" y="4726775"/>
            <a:ext cx="735000" cy="306600"/>
          </a:xfrm>
          <a:prstGeom prst="rect">
            <a:avLst/>
          </a:prstGeom>
          <a:solidFill>
            <a:srgbClr val="FCE5CD"/>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pNIC</a:t>
            </a:r>
            <a:endParaRPr sz="1800">
              <a:latin typeface="Calibri"/>
              <a:ea typeface="Calibri"/>
              <a:cs typeface="Calibri"/>
              <a:sym typeface="Calibri"/>
            </a:endParaRPr>
          </a:p>
        </p:txBody>
      </p:sp>
      <p:sp>
        <p:nvSpPr>
          <p:cNvPr id="431" name="Google Shape;431;p34"/>
          <p:cNvSpPr/>
          <p:nvPr/>
        </p:nvSpPr>
        <p:spPr>
          <a:xfrm>
            <a:off x="4227900" y="3021450"/>
            <a:ext cx="887400" cy="306600"/>
          </a:xfrm>
          <a:prstGeom prst="rect">
            <a:avLst/>
          </a:prstGeom>
          <a:solidFill>
            <a:srgbClr val="FCE5CD"/>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i="0" u="none" strike="noStrike" cap="none">
                <a:solidFill>
                  <a:schemeClr val="dk1"/>
                </a:solidFill>
                <a:latin typeface="Calibri"/>
                <a:ea typeface="Calibri"/>
                <a:cs typeface="Calibri"/>
                <a:sym typeface="Calibri"/>
              </a:rPr>
              <a:t>V</a:t>
            </a:r>
            <a:r>
              <a:rPr lang="en" sz="1800">
                <a:solidFill>
                  <a:schemeClr val="dk1"/>
                </a:solidFill>
                <a:latin typeface="Calibri"/>
                <a:ea typeface="Calibri"/>
                <a:cs typeface="Calibri"/>
                <a:sym typeface="Calibri"/>
              </a:rPr>
              <a:t>x</a:t>
            </a:r>
            <a:r>
              <a:rPr lang="en" sz="1800" i="0" u="none" strike="noStrike" cap="none">
                <a:solidFill>
                  <a:schemeClr val="dk1"/>
                </a:solidFill>
                <a:latin typeface="Calibri"/>
                <a:ea typeface="Calibri"/>
                <a:cs typeface="Calibri"/>
                <a:sym typeface="Calibri"/>
              </a:rPr>
              <a:t>LAN</a:t>
            </a:r>
            <a:endParaRPr sz="1800">
              <a:latin typeface="Calibri"/>
              <a:ea typeface="Calibri"/>
              <a:cs typeface="Calibri"/>
              <a:sym typeface="Calibri"/>
            </a:endParaRPr>
          </a:p>
        </p:txBody>
      </p:sp>
      <p:sp>
        <p:nvSpPr>
          <p:cNvPr id="432" name="Google Shape;432;p34"/>
          <p:cNvSpPr/>
          <p:nvPr/>
        </p:nvSpPr>
        <p:spPr>
          <a:xfrm>
            <a:off x="6909438" y="3461750"/>
            <a:ext cx="12951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vNIC</a:t>
            </a:r>
            <a:endParaRPr sz="1800">
              <a:latin typeface="Calibri"/>
              <a:ea typeface="Calibri"/>
              <a:cs typeface="Calibri"/>
              <a:sym typeface="Calibri"/>
            </a:endParaRPr>
          </a:p>
        </p:txBody>
      </p:sp>
      <p:sp>
        <p:nvSpPr>
          <p:cNvPr id="433" name="Google Shape;433;p34"/>
          <p:cNvSpPr txBox="1"/>
          <p:nvPr/>
        </p:nvSpPr>
        <p:spPr>
          <a:xfrm>
            <a:off x="443350" y="3818813"/>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2</a:t>
            </a:r>
            <a:endParaRPr sz="2000">
              <a:latin typeface="Calibri"/>
              <a:ea typeface="Calibri"/>
              <a:cs typeface="Calibri"/>
              <a:sym typeface="Calibri"/>
            </a:endParaRPr>
          </a:p>
        </p:txBody>
      </p:sp>
      <p:sp>
        <p:nvSpPr>
          <p:cNvPr id="434" name="Google Shape;434;p34"/>
          <p:cNvSpPr txBox="1"/>
          <p:nvPr/>
        </p:nvSpPr>
        <p:spPr>
          <a:xfrm>
            <a:off x="443350" y="2952425"/>
            <a:ext cx="103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3&amp;4</a:t>
            </a:r>
            <a:endParaRPr sz="2000">
              <a:latin typeface="Calibri"/>
              <a:ea typeface="Calibri"/>
              <a:cs typeface="Calibri"/>
              <a:sym typeface="Calibri"/>
            </a:endParaRPr>
          </a:p>
        </p:txBody>
      </p:sp>
      <p:sp>
        <p:nvSpPr>
          <p:cNvPr id="435" name="Google Shape;435;p34"/>
          <p:cNvSpPr txBox="1"/>
          <p:nvPr/>
        </p:nvSpPr>
        <p:spPr>
          <a:xfrm>
            <a:off x="443350" y="2354275"/>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7</a:t>
            </a:r>
            <a:endParaRPr sz="2000">
              <a:latin typeface="Calibri"/>
              <a:ea typeface="Calibri"/>
              <a:cs typeface="Calibri"/>
              <a:sym typeface="Calibri"/>
            </a:endParaRPr>
          </a:p>
        </p:txBody>
      </p:sp>
      <p:sp>
        <p:nvSpPr>
          <p:cNvPr id="436" name="Google Shape;436;p34"/>
          <p:cNvSpPr txBox="1"/>
          <p:nvPr/>
        </p:nvSpPr>
        <p:spPr>
          <a:xfrm>
            <a:off x="443350" y="4650900"/>
            <a:ext cx="1295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Hardware</a:t>
            </a:r>
            <a:endParaRPr sz="2000">
              <a:latin typeface="Calibri"/>
              <a:ea typeface="Calibri"/>
              <a:cs typeface="Calibri"/>
              <a:sym typeface="Calibri"/>
            </a:endParaRPr>
          </a:p>
        </p:txBody>
      </p:sp>
      <p:sp>
        <p:nvSpPr>
          <p:cNvPr id="437" name="Google Shape;437;p34"/>
          <p:cNvSpPr/>
          <p:nvPr/>
        </p:nvSpPr>
        <p:spPr>
          <a:xfrm>
            <a:off x="6849600" y="2372400"/>
            <a:ext cx="14148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(receiver)</a:t>
            </a:r>
            <a:endParaRPr sz="1800">
              <a:latin typeface="Calibri"/>
              <a:ea typeface="Calibri"/>
              <a:cs typeface="Calibri"/>
              <a:sym typeface="Calibri"/>
            </a:endParaRPr>
          </a:p>
        </p:txBody>
      </p:sp>
      <p:cxnSp>
        <p:nvCxnSpPr>
          <p:cNvPr id="438" name="Google Shape;438;p34"/>
          <p:cNvCxnSpPr>
            <a:endCxn id="428" idx="2"/>
          </p:cNvCxnSpPr>
          <p:nvPr/>
        </p:nvCxnSpPr>
        <p:spPr>
          <a:xfrm rot="10800000">
            <a:off x="2267025" y="2877588"/>
            <a:ext cx="0" cy="1866300"/>
          </a:xfrm>
          <a:prstGeom prst="straightConnector1">
            <a:avLst/>
          </a:prstGeom>
          <a:noFill/>
          <a:ln w="19050" cap="flat" cmpd="sng">
            <a:solidFill>
              <a:schemeClr val="dk1"/>
            </a:solidFill>
            <a:prstDash val="solid"/>
            <a:round/>
            <a:headEnd type="none" w="med" len="med"/>
            <a:tailEnd type="triangle" w="med" len="med"/>
          </a:ln>
        </p:spPr>
      </p:cxnSp>
      <p:cxnSp>
        <p:nvCxnSpPr>
          <p:cNvPr id="439" name="Google Shape;439;p34"/>
          <p:cNvCxnSpPr>
            <a:stCxn id="430" idx="0"/>
            <a:endCxn id="431" idx="2"/>
          </p:cNvCxnSpPr>
          <p:nvPr/>
        </p:nvCxnSpPr>
        <p:spPr>
          <a:xfrm rot="10800000">
            <a:off x="4671600" y="3328175"/>
            <a:ext cx="0" cy="1398600"/>
          </a:xfrm>
          <a:prstGeom prst="straightConnector1">
            <a:avLst/>
          </a:prstGeom>
          <a:noFill/>
          <a:ln w="19050" cap="flat" cmpd="sng">
            <a:solidFill>
              <a:srgbClr val="000000"/>
            </a:solidFill>
            <a:prstDash val="solid"/>
            <a:round/>
            <a:headEnd type="none" w="med" len="med"/>
            <a:tailEnd type="triangle" w="med" len="med"/>
          </a:ln>
        </p:spPr>
      </p:cxnSp>
      <p:cxnSp>
        <p:nvCxnSpPr>
          <p:cNvPr id="440" name="Google Shape;440;p34"/>
          <p:cNvCxnSpPr>
            <a:stCxn id="431" idx="3"/>
            <a:endCxn id="429" idx="1"/>
          </p:cNvCxnSpPr>
          <p:nvPr/>
        </p:nvCxnSpPr>
        <p:spPr>
          <a:xfrm>
            <a:off x="5115300" y="3174750"/>
            <a:ext cx="1794000" cy="1172700"/>
          </a:xfrm>
          <a:prstGeom prst="bentConnector3">
            <a:avLst>
              <a:gd name="adj1" fmla="val 50004"/>
            </a:avLst>
          </a:prstGeom>
          <a:noFill/>
          <a:ln w="19050" cap="flat" cmpd="sng">
            <a:solidFill>
              <a:srgbClr val="000000"/>
            </a:solidFill>
            <a:prstDash val="solid"/>
            <a:round/>
            <a:headEnd type="none" w="med" len="med"/>
            <a:tailEnd type="triangle" w="med" len="med"/>
          </a:ln>
        </p:spPr>
      </p:cxnSp>
      <p:cxnSp>
        <p:nvCxnSpPr>
          <p:cNvPr id="441" name="Google Shape;441;p34"/>
          <p:cNvCxnSpPr>
            <a:endCxn id="432" idx="2"/>
          </p:cNvCxnSpPr>
          <p:nvPr/>
        </p:nvCxnSpPr>
        <p:spPr>
          <a:xfrm rot="10800000">
            <a:off x="7556988" y="3966950"/>
            <a:ext cx="0" cy="127800"/>
          </a:xfrm>
          <a:prstGeom prst="straightConnector1">
            <a:avLst/>
          </a:prstGeom>
          <a:noFill/>
          <a:ln w="19050" cap="flat" cmpd="sng">
            <a:solidFill>
              <a:srgbClr val="000000"/>
            </a:solidFill>
            <a:prstDash val="solid"/>
            <a:round/>
            <a:headEnd type="none" w="med" len="med"/>
            <a:tailEnd type="none" w="med" len="med"/>
          </a:ln>
        </p:spPr>
      </p:cxnSp>
      <p:cxnSp>
        <p:nvCxnSpPr>
          <p:cNvPr id="442" name="Google Shape;442;p34"/>
          <p:cNvCxnSpPr>
            <a:stCxn id="432" idx="0"/>
            <a:endCxn id="437" idx="2"/>
          </p:cNvCxnSpPr>
          <p:nvPr/>
        </p:nvCxnSpPr>
        <p:spPr>
          <a:xfrm rot="10800000">
            <a:off x="7556988" y="2877650"/>
            <a:ext cx="0" cy="584100"/>
          </a:xfrm>
          <a:prstGeom prst="straightConnector1">
            <a:avLst/>
          </a:prstGeom>
          <a:noFill/>
          <a:ln w="19050" cap="flat" cmpd="sng">
            <a:solidFill>
              <a:srgbClr val="000000"/>
            </a:solidFill>
            <a:prstDash val="solid"/>
            <a:round/>
            <a:headEnd type="none" w="med" len="med"/>
            <a:tailEnd type="triangle" w="med" len="med"/>
          </a:ln>
        </p:spPr>
      </p:cxnSp>
      <p:sp>
        <p:nvSpPr>
          <p:cNvPr id="443" name="Google Shape;443;p34"/>
          <p:cNvSpPr/>
          <p:nvPr/>
        </p:nvSpPr>
        <p:spPr>
          <a:xfrm>
            <a:off x="1789550" y="3688850"/>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444" name="Google Shape;444;p34"/>
          <p:cNvSpPr/>
          <p:nvPr/>
        </p:nvSpPr>
        <p:spPr>
          <a:xfrm>
            <a:off x="1789551" y="4113575"/>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IRQ</a:t>
            </a:r>
            <a:endParaRPr sz="1600" i="1">
              <a:latin typeface="Calibri"/>
              <a:ea typeface="Calibri"/>
              <a:cs typeface="Calibri"/>
              <a:sym typeface="Calibri"/>
            </a:endParaRPr>
          </a:p>
        </p:txBody>
      </p:sp>
      <p:cxnSp>
        <p:nvCxnSpPr>
          <p:cNvPr id="445" name="Google Shape;445;p34"/>
          <p:cNvCxnSpPr/>
          <p:nvPr/>
        </p:nvCxnSpPr>
        <p:spPr>
          <a:xfrm rot="10800000" flipH="1">
            <a:off x="443350" y="297697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446" name="Google Shape;446;p34"/>
          <p:cNvCxnSpPr/>
          <p:nvPr/>
        </p:nvCxnSpPr>
        <p:spPr>
          <a:xfrm rot="10800000" flipH="1">
            <a:off x="443350" y="341612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447" name="Google Shape;447;p34"/>
          <p:cNvCxnSpPr/>
          <p:nvPr/>
        </p:nvCxnSpPr>
        <p:spPr>
          <a:xfrm rot="10800000" flipH="1">
            <a:off x="443350" y="4675450"/>
            <a:ext cx="8091000" cy="300"/>
          </a:xfrm>
          <a:prstGeom prst="straightConnector1">
            <a:avLst/>
          </a:prstGeom>
          <a:noFill/>
          <a:ln w="19050" cap="flat" cmpd="sng">
            <a:solidFill>
              <a:schemeClr val="dk2"/>
            </a:solidFill>
            <a:prstDash val="dash"/>
            <a:round/>
            <a:headEnd type="none" w="med" len="med"/>
            <a:tailEnd type="none" w="med" len="med"/>
          </a:ln>
        </p:spPr>
      </p:cxnSp>
      <p:sp>
        <p:nvSpPr>
          <p:cNvPr id="448" name="Google Shape;448;p34"/>
          <p:cNvSpPr txBox="1">
            <a:spLocks noGrp="1"/>
          </p:cNvSpPr>
          <p:nvPr>
            <p:ph type="body" idx="1"/>
          </p:nvPr>
        </p:nvSpPr>
        <p:spPr>
          <a:xfrm>
            <a:off x="5349240" y="612648"/>
            <a:ext cx="3564000" cy="903900"/>
          </a:xfrm>
          <a:prstGeom prst="rect">
            <a:avLst/>
          </a:prstGeom>
        </p:spPr>
        <p:txBody>
          <a:bodyPr spcFirstLastPara="1" wrap="square" lIns="91425" tIns="91425" rIns="91425" bIns="91425" anchor="t" anchorCtr="0">
            <a:spAutoFit/>
          </a:bodyPr>
          <a:lstStyle/>
          <a:p>
            <a:pPr marL="457200" lvl="0" indent="-381000" algn="l" rtl="0">
              <a:lnSpc>
                <a:spcPct val="80000"/>
              </a:lnSpc>
              <a:spcBef>
                <a:spcPts val="0"/>
              </a:spcBef>
              <a:spcAft>
                <a:spcPts val="0"/>
              </a:spcAft>
              <a:buClr>
                <a:srgbClr val="000000"/>
              </a:buClr>
              <a:buSzPts val="2400"/>
              <a:buFont typeface="Calibri"/>
              <a:buChar char="●"/>
            </a:pPr>
            <a:r>
              <a:rPr lang="en" sz="2400" b="1">
                <a:solidFill>
                  <a:srgbClr val="000000"/>
                </a:solidFill>
                <a:latin typeface="Calibri"/>
                <a:ea typeface="Calibri"/>
                <a:cs typeface="Calibri"/>
                <a:sym typeface="Calibri"/>
              </a:rPr>
              <a:t>Overlay Networks</a:t>
            </a:r>
            <a:endParaRPr sz="2400" b="1">
              <a:solidFill>
                <a:srgbClr val="000000"/>
              </a:solidFill>
              <a:latin typeface="Calibri"/>
              <a:ea typeface="Calibri"/>
              <a:cs typeface="Calibri"/>
              <a:sym typeface="Calibri"/>
            </a:endParaRPr>
          </a:p>
          <a:p>
            <a:pPr marL="914400" lvl="1" indent="-381000" algn="l" rtl="0">
              <a:lnSpc>
                <a:spcPct val="8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IRQ + </a:t>
            </a:r>
            <a:r>
              <a:rPr lang="en" sz="2400" b="1">
                <a:solidFill>
                  <a:srgbClr val="FF9900"/>
                </a:solidFill>
                <a:latin typeface="Calibri"/>
                <a:ea typeface="Calibri"/>
                <a:cs typeface="Calibri"/>
                <a:sym typeface="Calibri"/>
              </a:rPr>
              <a:t>3x</a:t>
            </a:r>
            <a:r>
              <a:rPr lang="en" sz="2400">
                <a:solidFill>
                  <a:srgbClr val="000000"/>
                </a:solidFill>
                <a:latin typeface="Calibri"/>
                <a:ea typeface="Calibri"/>
                <a:cs typeface="Calibri"/>
                <a:sym typeface="Calibri"/>
              </a:rPr>
              <a:t>SoftIRQs</a:t>
            </a:r>
            <a:endParaRPr sz="2400">
              <a:solidFill>
                <a:srgbClr val="000000"/>
              </a:solidFill>
              <a:latin typeface="Calibri"/>
              <a:ea typeface="Calibri"/>
              <a:cs typeface="Calibri"/>
              <a:sym typeface="Calibri"/>
            </a:endParaRPr>
          </a:p>
        </p:txBody>
      </p:sp>
      <p:sp>
        <p:nvSpPr>
          <p:cNvPr id="449" name="Google Shape;449;p34"/>
          <p:cNvSpPr/>
          <p:nvPr/>
        </p:nvSpPr>
        <p:spPr>
          <a:xfrm>
            <a:off x="4197075" y="4266525"/>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IRQ</a:t>
            </a:r>
            <a:endParaRPr sz="1600" i="1">
              <a:latin typeface="Calibri"/>
              <a:ea typeface="Calibri"/>
              <a:cs typeface="Calibri"/>
              <a:sym typeface="Calibri"/>
            </a:endParaRPr>
          </a:p>
        </p:txBody>
      </p:sp>
      <p:sp>
        <p:nvSpPr>
          <p:cNvPr id="450" name="Google Shape;450;p34"/>
          <p:cNvSpPr/>
          <p:nvPr/>
        </p:nvSpPr>
        <p:spPr>
          <a:xfrm>
            <a:off x="4197226" y="3819125"/>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451" name="Google Shape;451;p34"/>
          <p:cNvSpPr/>
          <p:nvPr/>
        </p:nvSpPr>
        <p:spPr>
          <a:xfrm>
            <a:off x="5537850" y="3461750"/>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452" name="Google Shape;452;p34"/>
          <p:cNvSpPr/>
          <p:nvPr/>
        </p:nvSpPr>
        <p:spPr>
          <a:xfrm>
            <a:off x="7076175" y="3017750"/>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453" name="Google Shape;453;p34"/>
          <p:cNvSpPr txBox="1">
            <a:spLocks noGrp="1"/>
          </p:cNvSpPr>
          <p:nvPr>
            <p:ph type="body" idx="1"/>
          </p:nvPr>
        </p:nvSpPr>
        <p:spPr>
          <a:xfrm>
            <a:off x="228550" y="615598"/>
            <a:ext cx="3564000" cy="903900"/>
          </a:xfrm>
          <a:prstGeom prst="rect">
            <a:avLst/>
          </a:prstGeom>
        </p:spPr>
        <p:txBody>
          <a:bodyPr spcFirstLastPara="1" wrap="square" lIns="91425" tIns="91425" rIns="91425" bIns="91425" anchor="t" anchorCtr="0">
            <a:spAutoFit/>
          </a:bodyPr>
          <a:lstStyle/>
          <a:p>
            <a:pPr marL="457200" lvl="0" indent="-381000" algn="l" rtl="0">
              <a:lnSpc>
                <a:spcPct val="80000"/>
              </a:lnSpc>
              <a:spcBef>
                <a:spcPts val="0"/>
              </a:spcBef>
              <a:spcAft>
                <a:spcPts val="0"/>
              </a:spcAft>
              <a:buClr>
                <a:srgbClr val="000000"/>
              </a:buClr>
              <a:buSzPts val="2400"/>
              <a:buFont typeface="Calibri"/>
              <a:buChar char="●"/>
            </a:pPr>
            <a:r>
              <a:rPr lang="en" sz="2400" b="1">
                <a:solidFill>
                  <a:srgbClr val="000000"/>
                </a:solidFill>
                <a:latin typeface="Calibri"/>
                <a:ea typeface="Calibri"/>
                <a:cs typeface="Calibri"/>
                <a:sym typeface="Calibri"/>
              </a:rPr>
              <a:t>Host Networks</a:t>
            </a:r>
            <a:endParaRPr sz="2400" b="1">
              <a:solidFill>
                <a:srgbClr val="000000"/>
              </a:solidFill>
              <a:latin typeface="Calibri"/>
              <a:ea typeface="Calibri"/>
              <a:cs typeface="Calibri"/>
              <a:sym typeface="Calibri"/>
            </a:endParaRPr>
          </a:p>
          <a:p>
            <a:pPr marL="914400" lvl="1" indent="-381000" algn="l" rtl="0">
              <a:lnSpc>
                <a:spcPct val="8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IRQ + SoftIRQ</a:t>
            </a:r>
            <a:endParaRPr sz="2400">
              <a:solidFill>
                <a:srgbClr val="000000"/>
              </a:solidFill>
              <a:latin typeface="Calibri"/>
              <a:ea typeface="Calibri"/>
              <a:cs typeface="Calibri"/>
              <a:sym typeface="Calibri"/>
            </a:endParaRPr>
          </a:p>
        </p:txBody>
      </p:sp>
      <p:cxnSp>
        <p:nvCxnSpPr>
          <p:cNvPr id="454" name="Google Shape;454;p34"/>
          <p:cNvCxnSpPr/>
          <p:nvPr/>
        </p:nvCxnSpPr>
        <p:spPr>
          <a:xfrm>
            <a:off x="4572000" y="615600"/>
            <a:ext cx="0" cy="1334100"/>
          </a:xfrm>
          <a:prstGeom prst="straightConnector1">
            <a:avLst/>
          </a:prstGeom>
          <a:noFill/>
          <a:ln w="28575" cap="flat" cmpd="sng">
            <a:solidFill>
              <a:srgbClr val="434343"/>
            </a:solidFill>
            <a:prstDash val="dash"/>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35"/>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Why is overlay network slow?</a:t>
            </a:r>
            <a:endParaRPr b="1">
              <a:latin typeface="Calibri"/>
              <a:ea typeface="Calibri"/>
              <a:cs typeface="Calibri"/>
              <a:sym typeface="Calibri"/>
            </a:endParaRPr>
          </a:p>
        </p:txBody>
      </p:sp>
      <p:sp>
        <p:nvSpPr>
          <p:cNvPr id="460" name="Google Shape;46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461" name="Google Shape;461;p35"/>
          <p:cNvSpPr/>
          <p:nvPr/>
        </p:nvSpPr>
        <p:spPr>
          <a:xfrm>
            <a:off x="1899525" y="4743900"/>
            <a:ext cx="735000" cy="306600"/>
          </a:xfrm>
          <a:prstGeom prst="rect">
            <a:avLst/>
          </a:prstGeom>
          <a:solidFill>
            <a:srgbClr val="C9DAF8"/>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pNIC</a:t>
            </a:r>
            <a:endParaRPr sz="1800">
              <a:latin typeface="Calibri"/>
              <a:ea typeface="Calibri"/>
              <a:cs typeface="Calibri"/>
              <a:sym typeface="Calibri"/>
            </a:endParaRPr>
          </a:p>
        </p:txBody>
      </p:sp>
      <p:sp>
        <p:nvSpPr>
          <p:cNvPr id="462" name="Google Shape;462;p35"/>
          <p:cNvSpPr/>
          <p:nvPr/>
        </p:nvSpPr>
        <p:spPr>
          <a:xfrm>
            <a:off x="1559625" y="2372388"/>
            <a:ext cx="1414800" cy="505200"/>
          </a:xfrm>
          <a:prstGeom prst="rect">
            <a:avLst/>
          </a:prstGeom>
          <a:solidFill>
            <a:srgbClr val="C9DAF8"/>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Application (receiver)</a:t>
            </a:r>
            <a:endParaRPr sz="1800">
              <a:latin typeface="Calibri"/>
              <a:ea typeface="Calibri"/>
              <a:cs typeface="Calibri"/>
              <a:sym typeface="Calibri"/>
            </a:endParaRPr>
          </a:p>
        </p:txBody>
      </p:sp>
      <p:sp>
        <p:nvSpPr>
          <p:cNvPr id="463" name="Google Shape;463;p35"/>
          <p:cNvSpPr/>
          <p:nvPr/>
        </p:nvSpPr>
        <p:spPr>
          <a:xfrm>
            <a:off x="6909438" y="4094775"/>
            <a:ext cx="12951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bridge</a:t>
            </a:r>
            <a:endParaRPr sz="1800">
              <a:latin typeface="Calibri"/>
              <a:ea typeface="Calibri"/>
              <a:cs typeface="Calibri"/>
              <a:sym typeface="Calibri"/>
            </a:endParaRPr>
          </a:p>
        </p:txBody>
      </p:sp>
      <p:sp>
        <p:nvSpPr>
          <p:cNvPr id="464" name="Google Shape;464;p35"/>
          <p:cNvSpPr/>
          <p:nvPr/>
        </p:nvSpPr>
        <p:spPr>
          <a:xfrm>
            <a:off x="4304100" y="4726775"/>
            <a:ext cx="735000" cy="306600"/>
          </a:xfrm>
          <a:prstGeom prst="rect">
            <a:avLst/>
          </a:prstGeom>
          <a:solidFill>
            <a:srgbClr val="FCE5CD"/>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pNIC</a:t>
            </a:r>
            <a:endParaRPr sz="1800">
              <a:latin typeface="Calibri"/>
              <a:ea typeface="Calibri"/>
              <a:cs typeface="Calibri"/>
              <a:sym typeface="Calibri"/>
            </a:endParaRPr>
          </a:p>
        </p:txBody>
      </p:sp>
      <p:sp>
        <p:nvSpPr>
          <p:cNvPr id="465" name="Google Shape;465;p35"/>
          <p:cNvSpPr/>
          <p:nvPr/>
        </p:nvSpPr>
        <p:spPr>
          <a:xfrm>
            <a:off x="4227900" y="3021450"/>
            <a:ext cx="887400" cy="306600"/>
          </a:xfrm>
          <a:prstGeom prst="rect">
            <a:avLst/>
          </a:prstGeom>
          <a:solidFill>
            <a:srgbClr val="FCE5CD"/>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i="0" u="none" strike="noStrike" cap="none">
                <a:solidFill>
                  <a:schemeClr val="dk1"/>
                </a:solidFill>
                <a:latin typeface="Calibri"/>
                <a:ea typeface="Calibri"/>
                <a:cs typeface="Calibri"/>
                <a:sym typeface="Calibri"/>
              </a:rPr>
              <a:t>V</a:t>
            </a:r>
            <a:r>
              <a:rPr lang="en" sz="1800">
                <a:solidFill>
                  <a:schemeClr val="dk1"/>
                </a:solidFill>
                <a:latin typeface="Calibri"/>
                <a:ea typeface="Calibri"/>
                <a:cs typeface="Calibri"/>
                <a:sym typeface="Calibri"/>
              </a:rPr>
              <a:t>x</a:t>
            </a:r>
            <a:r>
              <a:rPr lang="en" sz="1800" i="0" u="none" strike="noStrike" cap="none">
                <a:solidFill>
                  <a:schemeClr val="dk1"/>
                </a:solidFill>
                <a:latin typeface="Calibri"/>
                <a:ea typeface="Calibri"/>
                <a:cs typeface="Calibri"/>
                <a:sym typeface="Calibri"/>
              </a:rPr>
              <a:t>LAN</a:t>
            </a:r>
            <a:endParaRPr sz="1800">
              <a:latin typeface="Calibri"/>
              <a:ea typeface="Calibri"/>
              <a:cs typeface="Calibri"/>
              <a:sym typeface="Calibri"/>
            </a:endParaRPr>
          </a:p>
        </p:txBody>
      </p:sp>
      <p:sp>
        <p:nvSpPr>
          <p:cNvPr id="466" name="Google Shape;466;p35"/>
          <p:cNvSpPr/>
          <p:nvPr/>
        </p:nvSpPr>
        <p:spPr>
          <a:xfrm>
            <a:off x="6909438" y="3461750"/>
            <a:ext cx="12951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vNIC</a:t>
            </a:r>
            <a:endParaRPr sz="1800">
              <a:latin typeface="Calibri"/>
              <a:ea typeface="Calibri"/>
              <a:cs typeface="Calibri"/>
              <a:sym typeface="Calibri"/>
            </a:endParaRPr>
          </a:p>
        </p:txBody>
      </p:sp>
      <p:sp>
        <p:nvSpPr>
          <p:cNvPr id="467" name="Google Shape;467;p35"/>
          <p:cNvSpPr txBox="1"/>
          <p:nvPr/>
        </p:nvSpPr>
        <p:spPr>
          <a:xfrm>
            <a:off x="443350" y="3818813"/>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2</a:t>
            </a:r>
            <a:endParaRPr sz="2000">
              <a:latin typeface="Calibri"/>
              <a:ea typeface="Calibri"/>
              <a:cs typeface="Calibri"/>
              <a:sym typeface="Calibri"/>
            </a:endParaRPr>
          </a:p>
        </p:txBody>
      </p:sp>
      <p:sp>
        <p:nvSpPr>
          <p:cNvPr id="468" name="Google Shape;468;p35"/>
          <p:cNvSpPr txBox="1"/>
          <p:nvPr/>
        </p:nvSpPr>
        <p:spPr>
          <a:xfrm>
            <a:off x="443350" y="2952425"/>
            <a:ext cx="103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3&amp;4</a:t>
            </a:r>
            <a:endParaRPr sz="2000">
              <a:latin typeface="Calibri"/>
              <a:ea typeface="Calibri"/>
              <a:cs typeface="Calibri"/>
              <a:sym typeface="Calibri"/>
            </a:endParaRPr>
          </a:p>
        </p:txBody>
      </p:sp>
      <p:sp>
        <p:nvSpPr>
          <p:cNvPr id="469" name="Google Shape;469;p35"/>
          <p:cNvSpPr txBox="1"/>
          <p:nvPr/>
        </p:nvSpPr>
        <p:spPr>
          <a:xfrm>
            <a:off x="443350" y="2354275"/>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7</a:t>
            </a:r>
            <a:endParaRPr sz="2000">
              <a:latin typeface="Calibri"/>
              <a:ea typeface="Calibri"/>
              <a:cs typeface="Calibri"/>
              <a:sym typeface="Calibri"/>
            </a:endParaRPr>
          </a:p>
        </p:txBody>
      </p:sp>
      <p:sp>
        <p:nvSpPr>
          <p:cNvPr id="470" name="Google Shape;470;p35"/>
          <p:cNvSpPr txBox="1"/>
          <p:nvPr/>
        </p:nvSpPr>
        <p:spPr>
          <a:xfrm>
            <a:off x="443350" y="4650900"/>
            <a:ext cx="1295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Hardware</a:t>
            </a:r>
            <a:endParaRPr sz="2000">
              <a:latin typeface="Calibri"/>
              <a:ea typeface="Calibri"/>
              <a:cs typeface="Calibri"/>
              <a:sym typeface="Calibri"/>
            </a:endParaRPr>
          </a:p>
        </p:txBody>
      </p:sp>
      <p:sp>
        <p:nvSpPr>
          <p:cNvPr id="471" name="Google Shape;471;p35"/>
          <p:cNvSpPr/>
          <p:nvPr/>
        </p:nvSpPr>
        <p:spPr>
          <a:xfrm>
            <a:off x="6849600" y="2372400"/>
            <a:ext cx="14148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(receiver)</a:t>
            </a:r>
            <a:endParaRPr sz="1800">
              <a:latin typeface="Calibri"/>
              <a:ea typeface="Calibri"/>
              <a:cs typeface="Calibri"/>
              <a:sym typeface="Calibri"/>
            </a:endParaRPr>
          </a:p>
        </p:txBody>
      </p:sp>
      <p:cxnSp>
        <p:nvCxnSpPr>
          <p:cNvPr id="472" name="Google Shape;472;p35"/>
          <p:cNvCxnSpPr>
            <a:endCxn id="462" idx="2"/>
          </p:cNvCxnSpPr>
          <p:nvPr/>
        </p:nvCxnSpPr>
        <p:spPr>
          <a:xfrm rot="10800000">
            <a:off x="2267025" y="2877588"/>
            <a:ext cx="0" cy="1866300"/>
          </a:xfrm>
          <a:prstGeom prst="straightConnector1">
            <a:avLst/>
          </a:prstGeom>
          <a:noFill/>
          <a:ln w="19050" cap="flat" cmpd="sng">
            <a:solidFill>
              <a:schemeClr val="dk1"/>
            </a:solidFill>
            <a:prstDash val="solid"/>
            <a:round/>
            <a:headEnd type="none" w="med" len="med"/>
            <a:tailEnd type="triangle" w="med" len="med"/>
          </a:ln>
        </p:spPr>
      </p:cxnSp>
      <p:cxnSp>
        <p:nvCxnSpPr>
          <p:cNvPr id="473" name="Google Shape;473;p35"/>
          <p:cNvCxnSpPr>
            <a:stCxn id="464" idx="0"/>
            <a:endCxn id="465" idx="2"/>
          </p:cNvCxnSpPr>
          <p:nvPr/>
        </p:nvCxnSpPr>
        <p:spPr>
          <a:xfrm rot="10800000">
            <a:off x="4671600" y="3328175"/>
            <a:ext cx="0" cy="1398600"/>
          </a:xfrm>
          <a:prstGeom prst="straightConnector1">
            <a:avLst/>
          </a:prstGeom>
          <a:noFill/>
          <a:ln w="19050" cap="flat" cmpd="sng">
            <a:solidFill>
              <a:srgbClr val="000000"/>
            </a:solidFill>
            <a:prstDash val="solid"/>
            <a:round/>
            <a:headEnd type="none" w="med" len="med"/>
            <a:tailEnd type="triangle" w="med" len="med"/>
          </a:ln>
        </p:spPr>
      </p:cxnSp>
      <p:cxnSp>
        <p:nvCxnSpPr>
          <p:cNvPr id="474" name="Google Shape;474;p35"/>
          <p:cNvCxnSpPr>
            <a:stCxn id="465" idx="3"/>
            <a:endCxn id="463" idx="1"/>
          </p:cNvCxnSpPr>
          <p:nvPr/>
        </p:nvCxnSpPr>
        <p:spPr>
          <a:xfrm>
            <a:off x="5115300" y="3174750"/>
            <a:ext cx="1794000" cy="1172700"/>
          </a:xfrm>
          <a:prstGeom prst="bentConnector3">
            <a:avLst>
              <a:gd name="adj1" fmla="val 50004"/>
            </a:avLst>
          </a:prstGeom>
          <a:noFill/>
          <a:ln w="19050" cap="flat" cmpd="sng">
            <a:solidFill>
              <a:srgbClr val="000000"/>
            </a:solidFill>
            <a:prstDash val="solid"/>
            <a:round/>
            <a:headEnd type="none" w="med" len="med"/>
            <a:tailEnd type="triangle" w="med" len="med"/>
          </a:ln>
        </p:spPr>
      </p:cxnSp>
      <p:cxnSp>
        <p:nvCxnSpPr>
          <p:cNvPr id="475" name="Google Shape;475;p35"/>
          <p:cNvCxnSpPr>
            <a:endCxn id="466" idx="2"/>
          </p:cNvCxnSpPr>
          <p:nvPr/>
        </p:nvCxnSpPr>
        <p:spPr>
          <a:xfrm rot="10800000">
            <a:off x="7556988" y="3966950"/>
            <a:ext cx="0" cy="127800"/>
          </a:xfrm>
          <a:prstGeom prst="straightConnector1">
            <a:avLst/>
          </a:prstGeom>
          <a:noFill/>
          <a:ln w="19050" cap="flat" cmpd="sng">
            <a:solidFill>
              <a:srgbClr val="000000"/>
            </a:solidFill>
            <a:prstDash val="solid"/>
            <a:round/>
            <a:headEnd type="none" w="med" len="med"/>
            <a:tailEnd type="none" w="med" len="med"/>
          </a:ln>
        </p:spPr>
      </p:cxnSp>
      <p:cxnSp>
        <p:nvCxnSpPr>
          <p:cNvPr id="476" name="Google Shape;476;p35"/>
          <p:cNvCxnSpPr>
            <a:stCxn id="466" idx="0"/>
            <a:endCxn id="471" idx="2"/>
          </p:cNvCxnSpPr>
          <p:nvPr/>
        </p:nvCxnSpPr>
        <p:spPr>
          <a:xfrm rot="10800000">
            <a:off x="7556988" y="2877650"/>
            <a:ext cx="0" cy="584100"/>
          </a:xfrm>
          <a:prstGeom prst="straightConnector1">
            <a:avLst/>
          </a:prstGeom>
          <a:noFill/>
          <a:ln w="19050" cap="flat" cmpd="sng">
            <a:solidFill>
              <a:srgbClr val="000000"/>
            </a:solidFill>
            <a:prstDash val="solid"/>
            <a:round/>
            <a:headEnd type="none" w="med" len="med"/>
            <a:tailEnd type="triangle" w="med" len="med"/>
          </a:ln>
        </p:spPr>
      </p:cxnSp>
      <p:sp>
        <p:nvSpPr>
          <p:cNvPr id="477" name="Google Shape;477;p35"/>
          <p:cNvSpPr/>
          <p:nvPr/>
        </p:nvSpPr>
        <p:spPr>
          <a:xfrm>
            <a:off x="1789550" y="3688850"/>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478" name="Google Shape;478;p35"/>
          <p:cNvSpPr/>
          <p:nvPr/>
        </p:nvSpPr>
        <p:spPr>
          <a:xfrm>
            <a:off x="1789551" y="4113575"/>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IRQ</a:t>
            </a:r>
            <a:endParaRPr sz="1600" i="1">
              <a:latin typeface="Calibri"/>
              <a:ea typeface="Calibri"/>
              <a:cs typeface="Calibri"/>
              <a:sym typeface="Calibri"/>
            </a:endParaRPr>
          </a:p>
        </p:txBody>
      </p:sp>
      <p:cxnSp>
        <p:nvCxnSpPr>
          <p:cNvPr id="479" name="Google Shape;479;p35"/>
          <p:cNvCxnSpPr/>
          <p:nvPr/>
        </p:nvCxnSpPr>
        <p:spPr>
          <a:xfrm rot="10800000" flipH="1">
            <a:off x="443350" y="297697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480" name="Google Shape;480;p35"/>
          <p:cNvCxnSpPr/>
          <p:nvPr/>
        </p:nvCxnSpPr>
        <p:spPr>
          <a:xfrm rot="10800000" flipH="1">
            <a:off x="443350" y="341612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481" name="Google Shape;481;p35"/>
          <p:cNvCxnSpPr/>
          <p:nvPr/>
        </p:nvCxnSpPr>
        <p:spPr>
          <a:xfrm rot="10800000" flipH="1">
            <a:off x="443350" y="4675450"/>
            <a:ext cx="8091000" cy="300"/>
          </a:xfrm>
          <a:prstGeom prst="straightConnector1">
            <a:avLst/>
          </a:prstGeom>
          <a:noFill/>
          <a:ln w="19050" cap="flat" cmpd="sng">
            <a:solidFill>
              <a:schemeClr val="dk2"/>
            </a:solidFill>
            <a:prstDash val="dash"/>
            <a:round/>
            <a:headEnd type="none" w="med" len="med"/>
            <a:tailEnd type="none" w="med" len="med"/>
          </a:ln>
        </p:spPr>
      </p:cxnSp>
      <p:sp>
        <p:nvSpPr>
          <p:cNvPr id="482" name="Google Shape;482;p35"/>
          <p:cNvSpPr txBox="1">
            <a:spLocks noGrp="1"/>
          </p:cNvSpPr>
          <p:nvPr>
            <p:ph type="body" idx="1"/>
          </p:nvPr>
        </p:nvSpPr>
        <p:spPr>
          <a:xfrm>
            <a:off x="3750000" y="612648"/>
            <a:ext cx="5394000" cy="1751700"/>
          </a:xfrm>
          <a:prstGeom prst="rect">
            <a:avLst/>
          </a:prstGeom>
        </p:spPr>
        <p:txBody>
          <a:bodyPr spcFirstLastPara="1" wrap="square" lIns="91425" tIns="91425" rIns="91425" bIns="91425" anchor="t" anchorCtr="0">
            <a:spAutoFit/>
          </a:bodyPr>
          <a:lstStyle/>
          <a:p>
            <a:pPr marL="457200" lvl="0" indent="-381000" algn="l" rtl="0">
              <a:lnSpc>
                <a:spcPct val="80000"/>
              </a:lnSpc>
              <a:spcBef>
                <a:spcPts val="0"/>
              </a:spcBef>
              <a:spcAft>
                <a:spcPts val="0"/>
              </a:spcAft>
              <a:buClr>
                <a:srgbClr val="000000"/>
              </a:buClr>
              <a:buSzPts val="2400"/>
              <a:buFont typeface="Calibri"/>
              <a:buChar char="●"/>
            </a:pPr>
            <a:r>
              <a:rPr lang="en" sz="2400" b="1">
                <a:solidFill>
                  <a:srgbClr val="000000"/>
                </a:solidFill>
                <a:latin typeface="Calibri"/>
                <a:ea typeface="Calibri"/>
                <a:cs typeface="Calibri"/>
                <a:sym typeface="Calibri"/>
              </a:rPr>
              <a:t>Overhead</a:t>
            </a:r>
            <a:endParaRPr sz="2400" b="1">
              <a:solidFill>
                <a:srgbClr val="000000"/>
              </a:solidFill>
              <a:latin typeface="Calibri"/>
              <a:ea typeface="Calibri"/>
              <a:cs typeface="Calibri"/>
              <a:sym typeface="Calibri"/>
            </a:endParaRPr>
          </a:p>
          <a:p>
            <a:pPr marL="914400" lvl="1" indent="-381000" algn="l" rtl="0">
              <a:lnSpc>
                <a:spcPct val="80000"/>
              </a:lnSpc>
              <a:spcBef>
                <a:spcPts val="1000"/>
              </a:spcBef>
              <a:spcAft>
                <a:spcPts val="0"/>
              </a:spcAft>
              <a:buClr>
                <a:srgbClr val="000000"/>
              </a:buClr>
              <a:buSzPts val="2400"/>
              <a:buFont typeface="Calibri"/>
              <a:buChar char="○"/>
            </a:pPr>
            <a:r>
              <a:rPr lang="en" sz="2400" b="1">
                <a:solidFill>
                  <a:srgbClr val="FF9900"/>
                </a:solidFill>
                <a:latin typeface="Calibri"/>
                <a:ea typeface="Calibri"/>
                <a:cs typeface="Calibri"/>
                <a:sym typeface="Calibri"/>
              </a:rPr>
              <a:t>Additional</a:t>
            </a:r>
            <a:r>
              <a:rPr lang="en" sz="2400">
                <a:solidFill>
                  <a:srgbClr val="000000"/>
                </a:solidFill>
                <a:latin typeface="Calibri"/>
                <a:ea typeface="Calibri"/>
                <a:cs typeface="Calibri"/>
                <a:sym typeface="Calibri"/>
              </a:rPr>
              <a:t> devices</a:t>
            </a:r>
            <a:endParaRPr sz="2400">
              <a:solidFill>
                <a:srgbClr val="000000"/>
              </a:solidFill>
              <a:latin typeface="Calibri"/>
              <a:ea typeface="Calibri"/>
              <a:cs typeface="Calibri"/>
              <a:sym typeface="Calibri"/>
            </a:endParaRPr>
          </a:p>
          <a:p>
            <a:pPr marL="914400" lvl="1" indent="-381000" algn="l" rtl="0">
              <a:lnSpc>
                <a:spcPct val="80000"/>
              </a:lnSpc>
              <a:spcBef>
                <a:spcPts val="1000"/>
              </a:spcBef>
              <a:spcAft>
                <a:spcPts val="0"/>
              </a:spcAft>
              <a:buClr>
                <a:srgbClr val="000000"/>
              </a:buClr>
              <a:buSzPts val="2400"/>
              <a:buFont typeface="Calibri"/>
              <a:buChar char="○"/>
            </a:pPr>
            <a:r>
              <a:rPr lang="en" sz="2400" b="1">
                <a:solidFill>
                  <a:srgbClr val="FF9900"/>
                </a:solidFill>
                <a:latin typeface="Calibri"/>
                <a:ea typeface="Calibri"/>
                <a:cs typeface="Calibri"/>
                <a:sym typeface="Calibri"/>
              </a:rPr>
              <a:t>Prolonged</a:t>
            </a:r>
            <a:r>
              <a:rPr lang="en" sz="2400">
                <a:solidFill>
                  <a:srgbClr val="000000"/>
                </a:solidFill>
                <a:latin typeface="Calibri"/>
                <a:ea typeface="Calibri"/>
                <a:cs typeface="Calibri"/>
                <a:sym typeface="Calibri"/>
              </a:rPr>
              <a:t> path</a:t>
            </a:r>
            <a:endParaRPr sz="2400">
              <a:solidFill>
                <a:srgbClr val="000000"/>
              </a:solidFill>
              <a:latin typeface="Calibri"/>
              <a:ea typeface="Calibri"/>
              <a:cs typeface="Calibri"/>
              <a:sym typeface="Calibri"/>
            </a:endParaRPr>
          </a:p>
          <a:p>
            <a:pPr marL="914400" lvl="1" indent="-381000" algn="l" rtl="0">
              <a:lnSpc>
                <a:spcPct val="80000"/>
              </a:lnSpc>
              <a:spcBef>
                <a:spcPts val="1000"/>
              </a:spcBef>
              <a:spcAft>
                <a:spcPts val="1000"/>
              </a:spcAft>
              <a:buClr>
                <a:srgbClr val="000000"/>
              </a:buClr>
              <a:buSzPts val="2400"/>
              <a:buFont typeface="Calibri"/>
              <a:buChar char="○"/>
            </a:pPr>
            <a:r>
              <a:rPr lang="en" sz="2400" b="1">
                <a:solidFill>
                  <a:srgbClr val="FF9900"/>
                </a:solidFill>
                <a:latin typeface="Calibri"/>
                <a:ea typeface="Calibri"/>
                <a:cs typeface="Calibri"/>
                <a:sym typeface="Calibri"/>
              </a:rPr>
              <a:t>Excessive and serialized</a:t>
            </a:r>
            <a:r>
              <a:rPr lang="en" sz="2400">
                <a:solidFill>
                  <a:srgbClr val="000000"/>
                </a:solidFill>
                <a:latin typeface="Calibri"/>
                <a:ea typeface="Calibri"/>
                <a:cs typeface="Calibri"/>
                <a:sym typeface="Calibri"/>
              </a:rPr>
              <a:t> softIRQs</a:t>
            </a:r>
            <a:endParaRPr sz="2400" b="1">
              <a:solidFill>
                <a:srgbClr val="000000"/>
              </a:solidFill>
              <a:latin typeface="Calibri"/>
              <a:ea typeface="Calibri"/>
              <a:cs typeface="Calibri"/>
              <a:sym typeface="Calibri"/>
            </a:endParaRPr>
          </a:p>
        </p:txBody>
      </p:sp>
      <p:sp>
        <p:nvSpPr>
          <p:cNvPr id="483" name="Google Shape;483;p35"/>
          <p:cNvSpPr/>
          <p:nvPr/>
        </p:nvSpPr>
        <p:spPr>
          <a:xfrm>
            <a:off x="4197075" y="4266525"/>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IRQ</a:t>
            </a:r>
            <a:endParaRPr sz="1600" i="1">
              <a:latin typeface="Calibri"/>
              <a:ea typeface="Calibri"/>
              <a:cs typeface="Calibri"/>
              <a:sym typeface="Calibri"/>
            </a:endParaRPr>
          </a:p>
        </p:txBody>
      </p:sp>
      <p:sp>
        <p:nvSpPr>
          <p:cNvPr id="484" name="Google Shape;484;p35"/>
          <p:cNvSpPr/>
          <p:nvPr/>
        </p:nvSpPr>
        <p:spPr>
          <a:xfrm>
            <a:off x="4197226" y="3819125"/>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485" name="Google Shape;485;p35"/>
          <p:cNvSpPr/>
          <p:nvPr/>
        </p:nvSpPr>
        <p:spPr>
          <a:xfrm>
            <a:off x="5537850" y="3461750"/>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486" name="Google Shape;486;p35"/>
          <p:cNvSpPr/>
          <p:nvPr/>
        </p:nvSpPr>
        <p:spPr>
          <a:xfrm>
            <a:off x="7076175" y="3017750"/>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487" name="Google Shape;487;p35"/>
          <p:cNvSpPr txBox="1">
            <a:spLocks noGrp="1"/>
          </p:cNvSpPr>
          <p:nvPr>
            <p:ph type="body" idx="1"/>
          </p:nvPr>
        </p:nvSpPr>
        <p:spPr>
          <a:xfrm>
            <a:off x="228550" y="615598"/>
            <a:ext cx="3564000" cy="1751700"/>
          </a:xfrm>
          <a:prstGeom prst="rect">
            <a:avLst/>
          </a:prstGeom>
        </p:spPr>
        <p:txBody>
          <a:bodyPr spcFirstLastPara="1" wrap="square" lIns="91425" tIns="91425" rIns="91425" bIns="91425" anchor="t" anchorCtr="0">
            <a:spAutoFit/>
          </a:bodyPr>
          <a:lstStyle/>
          <a:p>
            <a:pPr marL="457200" lvl="0" indent="-381000" algn="l" rtl="0">
              <a:lnSpc>
                <a:spcPct val="80000"/>
              </a:lnSpc>
              <a:spcBef>
                <a:spcPts val="0"/>
              </a:spcBef>
              <a:spcAft>
                <a:spcPts val="0"/>
              </a:spcAft>
              <a:buClr>
                <a:srgbClr val="000000"/>
              </a:buClr>
              <a:buSzPts val="2400"/>
              <a:buFont typeface="Calibri"/>
              <a:buChar char="●"/>
            </a:pPr>
            <a:r>
              <a:rPr lang="en" sz="2400" b="1">
                <a:solidFill>
                  <a:srgbClr val="000000"/>
                </a:solidFill>
                <a:latin typeface="Calibri"/>
                <a:ea typeface="Calibri"/>
                <a:cs typeface="Calibri"/>
                <a:sym typeface="Calibri"/>
              </a:rPr>
              <a:t>Host Networks</a:t>
            </a:r>
            <a:endParaRPr sz="2400" b="1">
              <a:solidFill>
                <a:srgbClr val="000000"/>
              </a:solidFill>
              <a:latin typeface="Calibri"/>
              <a:ea typeface="Calibri"/>
              <a:cs typeface="Calibri"/>
              <a:sym typeface="Calibri"/>
            </a:endParaRPr>
          </a:p>
          <a:p>
            <a:pPr marL="914400" lvl="1" indent="-381000" algn="l" rtl="0">
              <a:lnSpc>
                <a:spcPct val="8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IRQ + SoftIRQ</a:t>
            </a:r>
            <a:endParaRPr sz="2400">
              <a:solidFill>
                <a:srgbClr val="000000"/>
              </a:solidFill>
              <a:latin typeface="Calibri"/>
              <a:ea typeface="Calibri"/>
              <a:cs typeface="Calibri"/>
              <a:sym typeface="Calibri"/>
            </a:endParaRPr>
          </a:p>
          <a:p>
            <a:pPr marL="457200" lvl="0" indent="-381000" algn="l" rtl="0">
              <a:lnSpc>
                <a:spcPct val="80000"/>
              </a:lnSpc>
              <a:spcBef>
                <a:spcPts val="1000"/>
              </a:spcBef>
              <a:spcAft>
                <a:spcPts val="0"/>
              </a:spcAft>
              <a:buClr>
                <a:srgbClr val="000000"/>
              </a:buClr>
              <a:buSzPts val="2400"/>
              <a:buFont typeface="Calibri"/>
              <a:buChar char="●"/>
            </a:pPr>
            <a:r>
              <a:rPr lang="en" sz="2400" b="1">
                <a:solidFill>
                  <a:srgbClr val="000000"/>
                </a:solidFill>
                <a:latin typeface="Calibri"/>
                <a:ea typeface="Calibri"/>
                <a:cs typeface="Calibri"/>
                <a:sym typeface="Calibri"/>
              </a:rPr>
              <a:t>Overlay Networks</a:t>
            </a:r>
            <a:endParaRPr sz="2400" b="1">
              <a:solidFill>
                <a:srgbClr val="000000"/>
              </a:solidFill>
              <a:latin typeface="Calibri"/>
              <a:ea typeface="Calibri"/>
              <a:cs typeface="Calibri"/>
              <a:sym typeface="Calibri"/>
            </a:endParaRPr>
          </a:p>
          <a:p>
            <a:pPr marL="914400" lvl="1" indent="-381000" algn="l" rtl="0">
              <a:lnSpc>
                <a:spcPct val="8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IRQ + </a:t>
            </a:r>
            <a:r>
              <a:rPr lang="en" sz="2400" b="1">
                <a:solidFill>
                  <a:srgbClr val="FF9900"/>
                </a:solidFill>
                <a:latin typeface="Calibri"/>
                <a:ea typeface="Calibri"/>
                <a:cs typeface="Calibri"/>
                <a:sym typeface="Calibri"/>
              </a:rPr>
              <a:t>3x</a:t>
            </a:r>
            <a:r>
              <a:rPr lang="en" sz="2400">
                <a:solidFill>
                  <a:srgbClr val="000000"/>
                </a:solidFill>
                <a:latin typeface="Calibri"/>
                <a:ea typeface="Calibri"/>
                <a:cs typeface="Calibri"/>
                <a:sym typeface="Calibri"/>
              </a:rPr>
              <a:t>SoftIRQs</a:t>
            </a:r>
            <a:endParaRPr sz="2400">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6"/>
          <p:cNvSpPr txBox="1">
            <a:spLocks noGrp="1"/>
          </p:cNvSpPr>
          <p:nvPr>
            <p:ph type="body" idx="1"/>
          </p:nvPr>
        </p:nvSpPr>
        <p:spPr>
          <a:xfrm>
            <a:off x="228600" y="621792"/>
            <a:ext cx="8520600" cy="1440600"/>
          </a:xfrm>
          <a:prstGeom prst="rect">
            <a:avLst/>
          </a:prstGeom>
        </p:spPr>
        <p:txBody>
          <a:bodyPr spcFirstLastPara="1" wrap="square" lIns="91425" tIns="91425" rIns="91425" bIns="91425" anchor="t" anchorCtr="0">
            <a:spAutoFit/>
          </a:bodyPr>
          <a:lstStyle/>
          <a:p>
            <a:pPr marL="457200" lvl="0" indent="-381000" algn="l" rtl="0">
              <a:lnSpc>
                <a:spcPct val="9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Kernel bypass (DPDK+mTCP)</a:t>
            </a:r>
            <a:endParaRPr sz="2400">
              <a:solidFill>
                <a:srgbClr val="000000"/>
              </a:solidFill>
              <a:latin typeface="Calibri"/>
              <a:ea typeface="Calibri"/>
              <a:cs typeface="Calibri"/>
              <a:sym typeface="Calibri"/>
            </a:endParaRPr>
          </a:p>
          <a:p>
            <a:pPr marL="1257300" lvl="0" indent="-342900" algn="l" rtl="0">
              <a:lnSpc>
                <a:spcPct val="100000"/>
              </a:lnSpc>
              <a:spcBef>
                <a:spcPts val="0"/>
              </a:spcBef>
              <a:spcAft>
                <a:spcPts val="0"/>
              </a:spcAft>
              <a:buNone/>
            </a:pPr>
            <a:r>
              <a:rPr lang="en" sz="2000">
                <a:solidFill>
                  <a:srgbClr val="38761D"/>
                </a:solidFill>
                <a:latin typeface="Calibri"/>
                <a:ea typeface="Calibri"/>
                <a:cs typeface="Calibri"/>
                <a:sym typeface="Calibri"/>
              </a:rPr>
              <a:t>✔  	Avoids OS overheads, network stack tailored to application </a:t>
            </a:r>
            <a:endParaRPr sz="2000">
              <a:solidFill>
                <a:srgbClr val="38761D"/>
              </a:solidFill>
              <a:latin typeface="Calibri"/>
              <a:ea typeface="Calibri"/>
              <a:cs typeface="Calibri"/>
              <a:sym typeface="Calibri"/>
            </a:endParaRPr>
          </a:p>
          <a:p>
            <a:pPr marL="1257300" lvl="0" indent="-342900" algn="l" rtl="0">
              <a:lnSpc>
                <a:spcPct val="100000"/>
              </a:lnSpc>
              <a:spcBef>
                <a:spcPts val="0"/>
              </a:spcBef>
              <a:spcAft>
                <a:spcPts val="0"/>
              </a:spcAft>
              <a:buNone/>
            </a:pPr>
            <a:r>
              <a:rPr lang="en" sz="2000">
                <a:solidFill>
                  <a:srgbClr val="CC0000"/>
                </a:solidFill>
                <a:latin typeface="Calibri"/>
                <a:ea typeface="Calibri"/>
                <a:cs typeface="Calibri"/>
                <a:sym typeface="Calibri"/>
              </a:rPr>
              <a:t>❌ 	Operator has no control over network stack, have to trust application</a:t>
            </a:r>
            <a:endParaRPr sz="2000">
              <a:solidFill>
                <a:srgbClr val="FFFFFF"/>
              </a:solidFill>
              <a:latin typeface="Calibri"/>
              <a:ea typeface="Calibri"/>
              <a:cs typeface="Calibri"/>
              <a:sym typeface="Calibri"/>
            </a:endParaRPr>
          </a:p>
        </p:txBody>
      </p:sp>
      <p:sp>
        <p:nvSpPr>
          <p:cNvPr id="493" name="Google Shape;49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494" name="Google Shape;494;p36"/>
          <p:cNvSpPr txBox="1">
            <a:spLocks noGrp="1"/>
          </p:cNvSpPr>
          <p:nvPr>
            <p:ph type="title"/>
          </p:nvPr>
        </p:nvSpPr>
        <p:spPr>
          <a:xfrm>
            <a:off x="22860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Existing solutions to accelerate overlay networks</a:t>
            </a:r>
            <a:endParaRPr b="1">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7"/>
          <p:cNvSpPr txBox="1">
            <a:spLocks noGrp="1"/>
          </p:cNvSpPr>
          <p:nvPr>
            <p:ph type="body" idx="1"/>
          </p:nvPr>
        </p:nvSpPr>
        <p:spPr>
          <a:xfrm>
            <a:off x="228600" y="621792"/>
            <a:ext cx="8520600" cy="2517000"/>
          </a:xfrm>
          <a:prstGeom prst="rect">
            <a:avLst/>
          </a:prstGeom>
        </p:spPr>
        <p:txBody>
          <a:bodyPr spcFirstLastPara="1" wrap="square" lIns="91425" tIns="91425" rIns="91425" bIns="91425" anchor="t" anchorCtr="0">
            <a:spAutoFit/>
          </a:bodyPr>
          <a:lstStyle/>
          <a:p>
            <a:pPr marL="457200" lvl="0" indent="-381000" algn="l" rtl="0">
              <a:lnSpc>
                <a:spcPct val="9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Kernel bypass (DPDK+mTCP)</a:t>
            </a:r>
            <a:endParaRPr sz="2400">
              <a:solidFill>
                <a:srgbClr val="000000"/>
              </a:solidFill>
              <a:latin typeface="Calibri"/>
              <a:ea typeface="Calibri"/>
              <a:cs typeface="Calibri"/>
              <a:sym typeface="Calibri"/>
            </a:endParaRPr>
          </a:p>
          <a:p>
            <a:pPr marL="1257300" lvl="0" indent="-342900" algn="l" rtl="0">
              <a:lnSpc>
                <a:spcPct val="100000"/>
              </a:lnSpc>
              <a:spcBef>
                <a:spcPts val="0"/>
              </a:spcBef>
              <a:spcAft>
                <a:spcPts val="0"/>
              </a:spcAft>
              <a:buNone/>
            </a:pPr>
            <a:r>
              <a:rPr lang="en" sz="2000">
                <a:solidFill>
                  <a:srgbClr val="38761D"/>
                </a:solidFill>
                <a:latin typeface="Calibri"/>
                <a:ea typeface="Calibri"/>
                <a:cs typeface="Calibri"/>
                <a:sym typeface="Calibri"/>
              </a:rPr>
              <a:t>✔  	Avoids OS overheads, network stack tailored to application </a:t>
            </a:r>
            <a:endParaRPr sz="2000">
              <a:solidFill>
                <a:srgbClr val="38761D"/>
              </a:solidFill>
              <a:latin typeface="Calibri"/>
              <a:ea typeface="Calibri"/>
              <a:cs typeface="Calibri"/>
              <a:sym typeface="Calibri"/>
            </a:endParaRPr>
          </a:p>
          <a:p>
            <a:pPr marL="1257300" lvl="0" indent="-342900" algn="l" rtl="0">
              <a:lnSpc>
                <a:spcPct val="100000"/>
              </a:lnSpc>
              <a:spcBef>
                <a:spcPts val="0"/>
              </a:spcBef>
              <a:spcAft>
                <a:spcPts val="0"/>
              </a:spcAft>
              <a:buNone/>
            </a:pPr>
            <a:r>
              <a:rPr lang="en" sz="2000">
                <a:solidFill>
                  <a:srgbClr val="CC0000"/>
                </a:solidFill>
                <a:latin typeface="Calibri"/>
                <a:ea typeface="Calibri"/>
                <a:cs typeface="Calibri"/>
                <a:sym typeface="Calibri"/>
              </a:rPr>
              <a:t>❌ 	Operator has no control over network stack, have to trust application</a:t>
            </a:r>
            <a:endParaRPr sz="2000">
              <a:solidFill>
                <a:srgbClr val="434343"/>
              </a:solidFill>
              <a:latin typeface="Calibri"/>
              <a:ea typeface="Calibri"/>
              <a:cs typeface="Calibri"/>
              <a:sym typeface="Calibri"/>
            </a:endParaRPr>
          </a:p>
          <a:p>
            <a:pPr marL="457200" lvl="0" indent="-381000" algn="l" rtl="0">
              <a:lnSpc>
                <a:spcPct val="9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Connection-level metadata transformation (Slim, FreeFlow)</a:t>
            </a:r>
            <a:endParaRPr sz="2400">
              <a:solidFill>
                <a:srgbClr val="000000"/>
              </a:solidFill>
              <a:latin typeface="Calibri"/>
              <a:ea typeface="Calibri"/>
              <a:cs typeface="Calibri"/>
              <a:sym typeface="Calibri"/>
            </a:endParaRPr>
          </a:p>
          <a:p>
            <a:pPr marL="1257300" lvl="0" indent="-342900" algn="l" rtl="0">
              <a:lnSpc>
                <a:spcPct val="100000"/>
              </a:lnSpc>
              <a:spcBef>
                <a:spcPts val="0"/>
              </a:spcBef>
              <a:spcAft>
                <a:spcPts val="0"/>
              </a:spcAft>
              <a:buNone/>
            </a:pPr>
            <a:r>
              <a:rPr lang="en" sz="2000">
                <a:solidFill>
                  <a:srgbClr val="38761D"/>
                </a:solidFill>
                <a:latin typeface="Calibri"/>
                <a:ea typeface="Calibri"/>
                <a:cs typeface="Calibri"/>
                <a:sym typeface="Calibri"/>
              </a:rPr>
              <a:t>✔  	Avoids overhead of virtual devices, fast as host network </a:t>
            </a:r>
            <a:endParaRPr sz="2000">
              <a:solidFill>
                <a:srgbClr val="38761D"/>
              </a:solidFill>
              <a:latin typeface="Calibri"/>
              <a:ea typeface="Calibri"/>
              <a:cs typeface="Calibri"/>
              <a:sym typeface="Calibri"/>
            </a:endParaRPr>
          </a:p>
          <a:p>
            <a:pPr marL="1257300" lvl="0" indent="-342900" algn="l" rtl="0">
              <a:lnSpc>
                <a:spcPct val="100000"/>
              </a:lnSpc>
              <a:spcBef>
                <a:spcPts val="0"/>
              </a:spcBef>
              <a:spcAft>
                <a:spcPts val="0"/>
              </a:spcAft>
              <a:buNone/>
            </a:pPr>
            <a:r>
              <a:rPr lang="en" sz="2000">
                <a:solidFill>
                  <a:srgbClr val="CC0000"/>
                </a:solidFill>
                <a:latin typeface="Calibri"/>
                <a:ea typeface="Calibri"/>
                <a:cs typeface="Calibri"/>
                <a:sym typeface="Calibri"/>
              </a:rPr>
              <a:t>❌ 	Limited scalability; only for TCP; doesn't support data-plane policies</a:t>
            </a:r>
            <a:endParaRPr sz="2000">
              <a:solidFill>
                <a:srgbClr val="FFFFFF"/>
              </a:solidFill>
              <a:latin typeface="Calibri"/>
              <a:ea typeface="Calibri"/>
              <a:cs typeface="Calibri"/>
              <a:sym typeface="Calibri"/>
            </a:endParaRPr>
          </a:p>
        </p:txBody>
      </p:sp>
      <p:sp>
        <p:nvSpPr>
          <p:cNvPr id="500" name="Google Shape;50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501" name="Google Shape;501;p37"/>
          <p:cNvSpPr txBox="1">
            <a:spLocks noGrp="1"/>
          </p:cNvSpPr>
          <p:nvPr>
            <p:ph type="title"/>
          </p:nvPr>
        </p:nvSpPr>
        <p:spPr>
          <a:xfrm>
            <a:off x="22860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Existing solutions to accelerate overlay networks</a:t>
            </a:r>
            <a:endParaRPr b="1">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8"/>
          <p:cNvSpPr txBox="1">
            <a:spLocks noGrp="1"/>
          </p:cNvSpPr>
          <p:nvPr>
            <p:ph type="body" idx="1"/>
          </p:nvPr>
        </p:nvSpPr>
        <p:spPr>
          <a:xfrm>
            <a:off x="228600" y="621792"/>
            <a:ext cx="8520600" cy="3901500"/>
          </a:xfrm>
          <a:prstGeom prst="rect">
            <a:avLst/>
          </a:prstGeom>
        </p:spPr>
        <p:txBody>
          <a:bodyPr spcFirstLastPara="1" wrap="square" lIns="91425" tIns="91425" rIns="91425" bIns="91425" anchor="t" anchorCtr="0">
            <a:spAutoFit/>
          </a:bodyPr>
          <a:lstStyle/>
          <a:p>
            <a:pPr marL="457200" lvl="0" indent="-381000" algn="l" rtl="0">
              <a:lnSpc>
                <a:spcPct val="9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Kernel bypass (DPDK+mTCP)</a:t>
            </a:r>
            <a:endParaRPr sz="2400">
              <a:solidFill>
                <a:srgbClr val="000000"/>
              </a:solidFill>
              <a:latin typeface="Calibri"/>
              <a:ea typeface="Calibri"/>
              <a:cs typeface="Calibri"/>
              <a:sym typeface="Calibri"/>
            </a:endParaRPr>
          </a:p>
          <a:p>
            <a:pPr marL="1257300" lvl="0" indent="-342900" algn="l" rtl="0">
              <a:lnSpc>
                <a:spcPct val="100000"/>
              </a:lnSpc>
              <a:spcBef>
                <a:spcPts val="0"/>
              </a:spcBef>
              <a:spcAft>
                <a:spcPts val="0"/>
              </a:spcAft>
              <a:buNone/>
            </a:pPr>
            <a:r>
              <a:rPr lang="en" sz="2000">
                <a:solidFill>
                  <a:srgbClr val="38761D"/>
                </a:solidFill>
                <a:latin typeface="Calibri"/>
                <a:ea typeface="Calibri"/>
                <a:cs typeface="Calibri"/>
                <a:sym typeface="Calibri"/>
              </a:rPr>
              <a:t>✔  	Avoids OS overheads, network stack tailored to application </a:t>
            </a:r>
            <a:endParaRPr sz="2000">
              <a:solidFill>
                <a:srgbClr val="38761D"/>
              </a:solidFill>
              <a:latin typeface="Calibri"/>
              <a:ea typeface="Calibri"/>
              <a:cs typeface="Calibri"/>
              <a:sym typeface="Calibri"/>
            </a:endParaRPr>
          </a:p>
          <a:p>
            <a:pPr marL="1257300" lvl="0" indent="-342900" algn="l" rtl="0">
              <a:lnSpc>
                <a:spcPct val="100000"/>
              </a:lnSpc>
              <a:spcBef>
                <a:spcPts val="0"/>
              </a:spcBef>
              <a:spcAft>
                <a:spcPts val="0"/>
              </a:spcAft>
              <a:buNone/>
            </a:pPr>
            <a:r>
              <a:rPr lang="en" sz="2000">
                <a:solidFill>
                  <a:srgbClr val="CC0000"/>
                </a:solidFill>
                <a:latin typeface="Calibri"/>
                <a:ea typeface="Calibri"/>
                <a:cs typeface="Calibri"/>
                <a:sym typeface="Calibri"/>
              </a:rPr>
              <a:t>❌ 	Operator has no control over network stack, have to trust application</a:t>
            </a:r>
            <a:endParaRPr sz="2000">
              <a:solidFill>
                <a:srgbClr val="434343"/>
              </a:solidFill>
              <a:latin typeface="Calibri"/>
              <a:ea typeface="Calibri"/>
              <a:cs typeface="Calibri"/>
              <a:sym typeface="Calibri"/>
            </a:endParaRPr>
          </a:p>
          <a:p>
            <a:pPr marL="457200" lvl="0" indent="-381000" algn="l" rtl="0">
              <a:lnSpc>
                <a:spcPct val="9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Connection-level metadata transformation (Slim, FreeFlow)</a:t>
            </a:r>
            <a:endParaRPr sz="2400">
              <a:solidFill>
                <a:srgbClr val="000000"/>
              </a:solidFill>
              <a:latin typeface="Calibri"/>
              <a:ea typeface="Calibri"/>
              <a:cs typeface="Calibri"/>
              <a:sym typeface="Calibri"/>
            </a:endParaRPr>
          </a:p>
          <a:p>
            <a:pPr marL="1257300" lvl="0" indent="-342900" algn="l" rtl="0">
              <a:lnSpc>
                <a:spcPct val="100000"/>
              </a:lnSpc>
              <a:spcBef>
                <a:spcPts val="0"/>
              </a:spcBef>
              <a:spcAft>
                <a:spcPts val="0"/>
              </a:spcAft>
              <a:buNone/>
            </a:pPr>
            <a:r>
              <a:rPr lang="en" sz="2000">
                <a:solidFill>
                  <a:srgbClr val="38761D"/>
                </a:solidFill>
                <a:latin typeface="Calibri"/>
                <a:ea typeface="Calibri"/>
                <a:cs typeface="Calibri"/>
                <a:sym typeface="Calibri"/>
              </a:rPr>
              <a:t>✔  	Avoids overhead of virtual devices, fast as host network </a:t>
            </a:r>
            <a:endParaRPr sz="2000">
              <a:solidFill>
                <a:srgbClr val="38761D"/>
              </a:solidFill>
              <a:latin typeface="Calibri"/>
              <a:ea typeface="Calibri"/>
              <a:cs typeface="Calibri"/>
              <a:sym typeface="Calibri"/>
            </a:endParaRPr>
          </a:p>
          <a:p>
            <a:pPr marL="1257300" lvl="0" indent="-342900" algn="l" rtl="0">
              <a:lnSpc>
                <a:spcPct val="100000"/>
              </a:lnSpc>
              <a:spcBef>
                <a:spcPts val="0"/>
              </a:spcBef>
              <a:spcAft>
                <a:spcPts val="0"/>
              </a:spcAft>
              <a:buNone/>
            </a:pPr>
            <a:r>
              <a:rPr lang="en" sz="2000">
                <a:solidFill>
                  <a:srgbClr val="CC0000"/>
                </a:solidFill>
                <a:latin typeface="Calibri"/>
                <a:ea typeface="Calibri"/>
                <a:cs typeface="Calibri"/>
                <a:sym typeface="Calibri"/>
              </a:rPr>
              <a:t>❌ 	Limited scalability; only for TCP; doesn't support data-plane policies</a:t>
            </a:r>
            <a:endParaRPr sz="2000">
              <a:solidFill>
                <a:srgbClr val="434343"/>
              </a:solidFill>
              <a:latin typeface="Calibri"/>
              <a:ea typeface="Calibri"/>
              <a:cs typeface="Calibri"/>
              <a:sym typeface="Calibri"/>
            </a:endParaRPr>
          </a:p>
          <a:p>
            <a:pPr marL="457200" lvl="0" indent="-381000" algn="l" rtl="0">
              <a:lnSpc>
                <a:spcPct val="9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Hardware offload (Mellanox ASAP², AccelNet)</a:t>
            </a:r>
            <a:endParaRPr sz="2400">
              <a:solidFill>
                <a:srgbClr val="000000"/>
              </a:solidFill>
              <a:latin typeface="Calibri"/>
              <a:ea typeface="Calibri"/>
              <a:cs typeface="Calibri"/>
              <a:sym typeface="Calibri"/>
            </a:endParaRPr>
          </a:p>
          <a:p>
            <a:pPr marL="1257300" lvl="0" indent="-342900" algn="l" rtl="0">
              <a:lnSpc>
                <a:spcPct val="100000"/>
              </a:lnSpc>
              <a:spcBef>
                <a:spcPts val="0"/>
              </a:spcBef>
              <a:spcAft>
                <a:spcPts val="0"/>
              </a:spcAft>
              <a:buClr>
                <a:schemeClr val="dk1"/>
              </a:buClr>
              <a:buSzPts val="1100"/>
              <a:buFont typeface="Arial"/>
              <a:buNone/>
            </a:pPr>
            <a:r>
              <a:rPr lang="en" sz="2000">
                <a:solidFill>
                  <a:srgbClr val="38761D"/>
                </a:solidFill>
                <a:latin typeface="Calibri"/>
                <a:ea typeface="Calibri"/>
                <a:cs typeface="Calibri"/>
                <a:sym typeface="Calibri"/>
              </a:rPr>
              <a:t>✔  	Fastest, completely avoids CPU overheads</a:t>
            </a:r>
            <a:endParaRPr sz="2000">
              <a:solidFill>
                <a:srgbClr val="38761D"/>
              </a:solidFill>
              <a:latin typeface="Calibri"/>
              <a:ea typeface="Calibri"/>
              <a:cs typeface="Calibri"/>
              <a:sym typeface="Calibri"/>
            </a:endParaRPr>
          </a:p>
          <a:p>
            <a:pPr marL="1257300" lvl="0" indent="-342900" algn="l" rtl="0">
              <a:lnSpc>
                <a:spcPct val="100000"/>
              </a:lnSpc>
              <a:spcBef>
                <a:spcPts val="0"/>
              </a:spcBef>
              <a:spcAft>
                <a:spcPts val="0"/>
              </a:spcAft>
              <a:buNone/>
            </a:pPr>
            <a:r>
              <a:rPr lang="en" sz="2000">
                <a:solidFill>
                  <a:srgbClr val="CC0000"/>
                </a:solidFill>
                <a:latin typeface="Calibri"/>
                <a:ea typeface="Calibri"/>
                <a:cs typeface="Calibri"/>
                <a:sym typeface="Calibri"/>
              </a:rPr>
              <a:t>❌ 	Requires new/expensive hardware; SR-IOV limitations; limited isolation/flexibility/scalability</a:t>
            </a:r>
            <a:endParaRPr sz="2000">
              <a:solidFill>
                <a:srgbClr val="434343"/>
              </a:solidFill>
              <a:latin typeface="Calibri"/>
              <a:ea typeface="Calibri"/>
              <a:cs typeface="Calibri"/>
              <a:sym typeface="Calibri"/>
            </a:endParaRPr>
          </a:p>
        </p:txBody>
      </p:sp>
      <p:sp>
        <p:nvSpPr>
          <p:cNvPr id="507" name="Google Shape;50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508" name="Google Shape;508;p38"/>
          <p:cNvSpPr txBox="1">
            <a:spLocks noGrp="1"/>
          </p:cNvSpPr>
          <p:nvPr>
            <p:ph type="title"/>
          </p:nvPr>
        </p:nvSpPr>
        <p:spPr>
          <a:xfrm>
            <a:off x="22860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Existing solutions to accelerate overlay networks</a:t>
            </a:r>
            <a:endParaRPr b="1">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9"/>
          <p:cNvSpPr txBox="1">
            <a:spLocks noGrp="1"/>
          </p:cNvSpPr>
          <p:nvPr>
            <p:ph type="body" idx="1"/>
          </p:nvPr>
        </p:nvSpPr>
        <p:spPr>
          <a:xfrm>
            <a:off x="228550" y="732898"/>
            <a:ext cx="8520600" cy="367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Calibri"/>
                <a:ea typeface="Calibri"/>
                <a:cs typeface="Calibri"/>
                <a:sym typeface="Calibri"/>
              </a:rPr>
              <a:t>FALCON = </a:t>
            </a:r>
            <a:r>
              <a:rPr lang="en" sz="2400" b="1" u="sng">
                <a:solidFill>
                  <a:srgbClr val="000000"/>
                </a:solidFill>
                <a:latin typeface="Calibri"/>
                <a:ea typeface="Calibri"/>
                <a:cs typeface="Calibri"/>
                <a:sym typeface="Calibri"/>
              </a:rPr>
              <a:t>F</a:t>
            </a:r>
            <a:r>
              <a:rPr lang="en" sz="2400">
                <a:solidFill>
                  <a:srgbClr val="000000"/>
                </a:solidFill>
                <a:latin typeface="Calibri"/>
                <a:ea typeface="Calibri"/>
                <a:cs typeface="Calibri"/>
                <a:sym typeface="Calibri"/>
              </a:rPr>
              <a:t>ast and B</a:t>
            </a:r>
            <a:r>
              <a:rPr lang="en" sz="2400" b="1" u="sng">
                <a:solidFill>
                  <a:srgbClr val="000000"/>
                </a:solidFill>
                <a:latin typeface="Calibri"/>
                <a:ea typeface="Calibri"/>
                <a:cs typeface="Calibri"/>
                <a:sym typeface="Calibri"/>
              </a:rPr>
              <a:t>al</a:t>
            </a:r>
            <a:r>
              <a:rPr lang="en" sz="2400">
                <a:solidFill>
                  <a:srgbClr val="000000"/>
                </a:solidFill>
                <a:latin typeface="Calibri"/>
                <a:ea typeface="Calibri"/>
                <a:cs typeface="Calibri"/>
                <a:sym typeface="Calibri"/>
              </a:rPr>
              <a:t>anced </a:t>
            </a:r>
            <a:r>
              <a:rPr lang="en" sz="2400" b="1" u="sng">
                <a:solidFill>
                  <a:srgbClr val="000000"/>
                </a:solidFill>
                <a:latin typeface="Calibri"/>
                <a:ea typeface="Calibri"/>
                <a:cs typeface="Calibri"/>
                <a:sym typeface="Calibri"/>
              </a:rPr>
              <a:t>Co</a:t>
            </a:r>
            <a:r>
              <a:rPr lang="en" sz="2400">
                <a:solidFill>
                  <a:srgbClr val="000000"/>
                </a:solidFill>
                <a:latin typeface="Calibri"/>
                <a:ea typeface="Calibri"/>
                <a:cs typeface="Calibri"/>
                <a:sym typeface="Calibri"/>
              </a:rPr>
              <a:t>ntainer </a:t>
            </a:r>
            <a:r>
              <a:rPr lang="en" sz="2400" b="1" u="sng">
                <a:solidFill>
                  <a:srgbClr val="000000"/>
                </a:solidFill>
                <a:latin typeface="Calibri"/>
                <a:ea typeface="Calibri"/>
                <a:cs typeface="Calibri"/>
                <a:sym typeface="Calibri"/>
              </a:rPr>
              <a:t>N</a:t>
            </a:r>
            <a:r>
              <a:rPr lang="en" sz="2400">
                <a:solidFill>
                  <a:srgbClr val="000000"/>
                </a:solidFill>
                <a:latin typeface="Calibri"/>
                <a:ea typeface="Calibri"/>
                <a:cs typeface="Calibri"/>
                <a:sym typeface="Calibri"/>
              </a:rPr>
              <a:t>etworking</a:t>
            </a:r>
            <a:endParaRPr sz="2400">
              <a:solidFill>
                <a:srgbClr val="000000"/>
              </a:solidFill>
              <a:latin typeface="Calibri"/>
              <a:ea typeface="Calibri"/>
              <a:cs typeface="Calibri"/>
              <a:sym typeface="Calibri"/>
            </a:endParaRPr>
          </a:p>
          <a:p>
            <a:pPr marL="0" lvl="0" indent="0" algn="l" rtl="0">
              <a:lnSpc>
                <a:spcPct val="100000"/>
              </a:lnSpc>
              <a:spcBef>
                <a:spcPts val="1000"/>
              </a:spcBef>
              <a:spcAft>
                <a:spcPts val="0"/>
              </a:spcAft>
              <a:buNone/>
            </a:pPr>
            <a:r>
              <a:rPr lang="en" sz="2400" b="1">
                <a:solidFill>
                  <a:srgbClr val="CC0000"/>
                </a:solidFill>
                <a:latin typeface="Calibri"/>
                <a:ea typeface="Calibri"/>
                <a:cs typeface="Calibri"/>
                <a:sym typeface="Calibri"/>
              </a:rPr>
              <a:t>Key idea</a:t>
            </a:r>
            <a:r>
              <a:rPr lang="en" sz="2400">
                <a:solidFill>
                  <a:srgbClr val="000000"/>
                </a:solidFill>
                <a:latin typeface="Calibri"/>
                <a:ea typeface="Calibri"/>
                <a:cs typeface="Calibri"/>
                <a:sym typeface="Calibri"/>
              </a:rPr>
              <a:t>: Utilize idle CPU resources to accelerate packet processing</a:t>
            </a:r>
            <a:endParaRPr sz="2400">
              <a:solidFill>
                <a:srgbClr val="434343"/>
              </a:solidFill>
              <a:latin typeface="Calibri"/>
              <a:ea typeface="Calibri"/>
              <a:cs typeface="Calibri"/>
              <a:sym typeface="Calibri"/>
            </a:endParaRPr>
          </a:p>
        </p:txBody>
      </p:sp>
      <p:sp>
        <p:nvSpPr>
          <p:cNvPr id="514" name="Google Shape;51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515" name="Google Shape;515;p39"/>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Our solution - FALCON</a:t>
            </a:r>
            <a:endParaRPr b="1">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40"/>
          <p:cNvSpPr txBox="1">
            <a:spLocks noGrp="1"/>
          </p:cNvSpPr>
          <p:nvPr>
            <p:ph type="body" idx="1"/>
          </p:nvPr>
        </p:nvSpPr>
        <p:spPr>
          <a:xfrm>
            <a:off x="228550" y="732898"/>
            <a:ext cx="8520600" cy="3677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latin typeface="Calibri"/>
                <a:ea typeface="Calibri"/>
                <a:cs typeface="Calibri"/>
                <a:sym typeface="Calibri"/>
              </a:rPr>
              <a:t>FALCON = </a:t>
            </a:r>
            <a:r>
              <a:rPr lang="en" sz="2400" b="1" u="sng">
                <a:solidFill>
                  <a:srgbClr val="000000"/>
                </a:solidFill>
                <a:latin typeface="Calibri"/>
                <a:ea typeface="Calibri"/>
                <a:cs typeface="Calibri"/>
                <a:sym typeface="Calibri"/>
              </a:rPr>
              <a:t>F</a:t>
            </a:r>
            <a:r>
              <a:rPr lang="en" sz="2400">
                <a:solidFill>
                  <a:srgbClr val="000000"/>
                </a:solidFill>
                <a:latin typeface="Calibri"/>
                <a:ea typeface="Calibri"/>
                <a:cs typeface="Calibri"/>
                <a:sym typeface="Calibri"/>
              </a:rPr>
              <a:t>ast and B</a:t>
            </a:r>
            <a:r>
              <a:rPr lang="en" sz="2400" b="1" u="sng">
                <a:solidFill>
                  <a:srgbClr val="000000"/>
                </a:solidFill>
                <a:latin typeface="Calibri"/>
                <a:ea typeface="Calibri"/>
                <a:cs typeface="Calibri"/>
                <a:sym typeface="Calibri"/>
              </a:rPr>
              <a:t>al</a:t>
            </a:r>
            <a:r>
              <a:rPr lang="en" sz="2400">
                <a:solidFill>
                  <a:srgbClr val="000000"/>
                </a:solidFill>
                <a:latin typeface="Calibri"/>
                <a:ea typeface="Calibri"/>
                <a:cs typeface="Calibri"/>
                <a:sym typeface="Calibri"/>
              </a:rPr>
              <a:t>anced </a:t>
            </a:r>
            <a:r>
              <a:rPr lang="en" sz="2400" b="1" u="sng">
                <a:solidFill>
                  <a:srgbClr val="000000"/>
                </a:solidFill>
                <a:latin typeface="Calibri"/>
                <a:ea typeface="Calibri"/>
                <a:cs typeface="Calibri"/>
                <a:sym typeface="Calibri"/>
              </a:rPr>
              <a:t>Co</a:t>
            </a:r>
            <a:r>
              <a:rPr lang="en" sz="2400">
                <a:solidFill>
                  <a:srgbClr val="000000"/>
                </a:solidFill>
                <a:latin typeface="Calibri"/>
                <a:ea typeface="Calibri"/>
                <a:cs typeface="Calibri"/>
                <a:sym typeface="Calibri"/>
              </a:rPr>
              <a:t>ntainer </a:t>
            </a:r>
            <a:r>
              <a:rPr lang="en" sz="2400" b="1" u="sng">
                <a:solidFill>
                  <a:srgbClr val="000000"/>
                </a:solidFill>
                <a:latin typeface="Calibri"/>
                <a:ea typeface="Calibri"/>
                <a:cs typeface="Calibri"/>
                <a:sym typeface="Calibri"/>
              </a:rPr>
              <a:t>N</a:t>
            </a:r>
            <a:r>
              <a:rPr lang="en" sz="2400">
                <a:solidFill>
                  <a:srgbClr val="000000"/>
                </a:solidFill>
                <a:latin typeface="Calibri"/>
                <a:ea typeface="Calibri"/>
                <a:cs typeface="Calibri"/>
                <a:sym typeface="Calibri"/>
              </a:rPr>
              <a:t>etworking</a:t>
            </a:r>
            <a:endParaRPr sz="2400">
              <a:solidFill>
                <a:srgbClr val="000000"/>
              </a:solidFill>
              <a:latin typeface="Calibri"/>
              <a:ea typeface="Calibri"/>
              <a:cs typeface="Calibri"/>
              <a:sym typeface="Calibri"/>
            </a:endParaRPr>
          </a:p>
          <a:p>
            <a:pPr marL="0" lvl="0" indent="0" algn="l" rtl="0">
              <a:lnSpc>
                <a:spcPct val="100000"/>
              </a:lnSpc>
              <a:spcBef>
                <a:spcPts val="1000"/>
              </a:spcBef>
              <a:spcAft>
                <a:spcPts val="0"/>
              </a:spcAft>
              <a:buNone/>
            </a:pPr>
            <a:r>
              <a:rPr lang="en" sz="2400" b="1">
                <a:solidFill>
                  <a:srgbClr val="CC0000"/>
                </a:solidFill>
                <a:latin typeface="Calibri"/>
                <a:ea typeface="Calibri"/>
                <a:cs typeface="Calibri"/>
                <a:sym typeface="Calibri"/>
              </a:rPr>
              <a:t>Key idea</a:t>
            </a:r>
            <a:r>
              <a:rPr lang="en" sz="2400">
                <a:solidFill>
                  <a:srgbClr val="000000"/>
                </a:solidFill>
                <a:latin typeface="Calibri"/>
                <a:ea typeface="Calibri"/>
                <a:cs typeface="Calibri"/>
                <a:sym typeface="Calibri"/>
              </a:rPr>
              <a:t>: Utilize idle CPU resources to accelerate packet processing</a:t>
            </a:r>
            <a:endParaRPr sz="2400">
              <a:solidFill>
                <a:srgbClr val="000000"/>
              </a:solidFill>
              <a:latin typeface="Calibri"/>
              <a:ea typeface="Calibri"/>
              <a:cs typeface="Calibri"/>
              <a:sym typeface="Calibri"/>
            </a:endParaRPr>
          </a:p>
          <a:p>
            <a:pPr marL="0" lvl="0" indent="457200" algn="l" rtl="0">
              <a:lnSpc>
                <a:spcPct val="100000"/>
              </a:lnSpc>
              <a:spcBef>
                <a:spcPts val="1000"/>
              </a:spcBef>
              <a:spcAft>
                <a:spcPts val="0"/>
              </a:spcAft>
              <a:buNone/>
            </a:pPr>
            <a:r>
              <a:rPr lang="en" sz="2400">
                <a:solidFill>
                  <a:srgbClr val="1155CC"/>
                </a:solidFill>
                <a:latin typeface="Calibri"/>
                <a:ea typeface="Calibri"/>
                <a:cs typeface="Calibri"/>
                <a:sym typeface="Calibri"/>
              </a:rPr>
              <a:t>✅  Software-based</a:t>
            </a:r>
            <a:r>
              <a:rPr lang="en" sz="2400">
                <a:solidFill>
                  <a:srgbClr val="434343"/>
                </a:solidFill>
                <a:latin typeface="Calibri"/>
                <a:ea typeface="Calibri"/>
                <a:cs typeface="Calibri"/>
                <a:sym typeface="Calibri"/>
              </a:rPr>
              <a:t> </a:t>
            </a:r>
            <a:r>
              <a:rPr lang="en" sz="2400">
                <a:solidFill>
                  <a:srgbClr val="000000"/>
                </a:solidFill>
                <a:latin typeface="Calibri"/>
                <a:ea typeface="Calibri"/>
                <a:cs typeface="Calibri"/>
                <a:sym typeface="Calibri"/>
              </a:rPr>
              <a:t>solution</a:t>
            </a:r>
            <a:endParaRPr sz="2400">
              <a:solidFill>
                <a:srgbClr val="000000"/>
              </a:solidFill>
              <a:latin typeface="Calibri"/>
              <a:ea typeface="Calibri"/>
              <a:cs typeface="Calibri"/>
              <a:sym typeface="Calibri"/>
            </a:endParaRPr>
          </a:p>
          <a:p>
            <a:pPr marL="0" lvl="0" indent="457200" algn="l" rtl="0">
              <a:lnSpc>
                <a:spcPct val="100000"/>
              </a:lnSpc>
              <a:spcBef>
                <a:spcPts val="1000"/>
              </a:spcBef>
              <a:spcAft>
                <a:spcPts val="0"/>
              </a:spcAft>
              <a:buNone/>
            </a:pPr>
            <a:r>
              <a:rPr lang="en" sz="2400">
                <a:solidFill>
                  <a:srgbClr val="434343"/>
                </a:solidFill>
                <a:latin typeface="Calibri"/>
                <a:ea typeface="Calibri"/>
                <a:cs typeface="Calibri"/>
                <a:sym typeface="Calibri"/>
              </a:rPr>
              <a:t>✅  </a:t>
            </a:r>
            <a:r>
              <a:rPr lang="en" sz="2400">
                <a:solidFill>
                  <a:srgbClr val="000000"/>
                </a:solidFill>
                <a:latin typeface="Calibri"/>
                <a:ea typeface="Calibri"/>
                <a:cs typeface="Calibri"/>
                <a:sym typeface="Calibri"/>
              </a:rPr>
              <a:t>Full network</a:t>
            </a:r>
            <a:r>
              <a:rPr lang="en" sz="2400">
                <a:solidFill>
                  <a:srgbClr val="434343"/>
                </a:solidFill>
                <a:latin typeface="Calibri"/>
                <a:ea typeface="Calibri"/>
                <a:cs typeface="Calibri"/>
                <a:sym typeface="Calibri"/>
              </a:rPr>
              <a:t> </a:t>
            </a:r>
            <a:r>
              <a:rPr lang="en" sz="2400">
                <a:solidFill>
                  <a:srgbClr val="1155CC"/>
                </a:solidFill>
                <a:latin typeface="Calibri"/>
                <a:ea typeface="Calibri"/>
                <a:cs typeface="Calibri"/>
                <a:sym typeface="Calibri"/>
              </a:rPr>
              <a:t>isolation / flexibility</a:t>
            </a:r>
            <a:endParaRPr sz="2400">
              <a:solidFill>
                <a:srgbClr val="1155CC"/>
              </a:solidFill>
              <a:latin typeface="Calibri"/>
              <a:ea typeface="Calibri"/>
              <a:cs typeface="Calibri"/>
              <a:sym typeface="Calibri"/>
            </a:endParaRPr>
          </a:p>
          <a:p>
            <a:pPr marL="0" lvl="0" indent="457200" algn="l" rtl="0">
              <a:lnSpc>
                <a:spcPct val="100000"/>
              </a:lnSpc>
              <a:spcBef>
                <a:spcPts val="1000"/>
              </a:spcBef>
              <a:spcAft>
                <a:spcPts val="0"/>
              </a:spcAft>
              <a:buNone/>
            </a:pPr>
            <a:r>
              <a:rPr lang="en" sz="2400">
                <a:solidFill>
                  <a:srgbClr val="434343"/>
                </a:solidFill>
                <a:latin typeface="Calibri"/>
                <a:ea typeface="Calibri"/>
                <a:cs typeface="Calibri"/>
                <a:sym typeface="Calibri"/>
              </a:rPr>
              <a:t>✅  </a:t>
            </a:r>
            <a:r>
              <a:rPr lang="en" sz="2400">
                <a:solidFill>
                  <a:srgbClr val="000000"/>
                </a:solidFill>
                <a:latin typeface="Calibri"/>
                <a:ea typeface="Calibri"/>
                <a:cs typeface="Calibri"/>
                <a:sym typeface="Calibri"/>
              </a:rPr>
              <a:t>Completely</a:t>
            </a:r>
            <a:r>
              <a:rPr lang="en" sz="2400">
                <a:solidFill>
                  <a:srgbClr val="434343"/>
                </a:solidFill>
                <a:latin typeface="Calibri"/>
                <a:ea typeface="Calibri"/>
                <a:cs typeface="Calibri"/>
                <a:sym typeface="Calibri"/>
              </a:rPr>
              <a:t> </a:t>
            </a:r>
            <a:r>
              <a:rPr lang="en" sz="2400">
                <a:solidFill>
                  <a:srgbClr val="1155CC"/>
                </a:solidFill>
                <a:latin typeface="Calibri"/>
                <a:ea typeface="Calibri"/>
                <a:cs typeface="Calibri"/>
                <a:sym typeface="Calibri"/>
              </a:rPr>
              <a:t>backward compatible</a:t>
            </a:r>
            <a:br>
              <a:rPr lang="en" sz="2400">
                <a:solidFill>
                  <a:srgbClr val="1155CC"/>
                </a:solidFill>
                <a:latin typeface="Calibri"/>
                <a:ea typeface="Calibri"/>
                <a:cs typeface="Calibri"/>
                <a:sym typeface="Calibri"/>
              </a:rPr>
            </a:br>
            <a:r>
              <a:rPr lang="en" sz="2400">
                <a:solidFill>
                  <a:srgbClr val="1155CC"/>
                </a:solidFill>
                <a:latin typeface="Calibri"/>
                <a:ea typeface="Calibri"/>
                <a:cs typeface="Calibri"/>
                <a:sym typeface="Calibri"/>
              </a:rPr>
              <a:t>		    </a:t>
            </a:r>
            <a:r>
              <a:rPr lang="en" sz="2400">
                <a:solidFill>
                  <a:srgbClr val="000000"/>
                </a:solidFill>
                <a:latin typeface="Calibri"/>
                <a:ea typeface="Calibri"/>
                <a:cs typeface="Calibri"/>
                <a:sym typeface="Calibri"/>
              </a:rPr>
              <a:t>Immediately deployable in real systems</a:t>
            </a:r>
            <a:endParaRPr sz="2400">
              <a:solidFill>
                <a:srgbClr val="000000"/>
              </a:solidFill>
              <a:latin typeface="Calibri"/>
              <a:ea typeface="Calibri"/>
              <a:cs typeface="Calibri"/>
              <a:sym typeface="Calibri"/>
            </a:endParaRPr>
          </a:p>
          <a:p>
            <a:pPr marL="0" lvl="0" indent="0" algn="l" rtl="0">
              <a:lnSpc>
                <a:spcPct val="100000"/>
              </a:lnSpc>
              <a:spcBef>
                <a:spcPts val="1000"/>
              </a:spcBef>
              <a:spcAft>
                <a:spcPts val="0"/>
              </a:spcAft>
              <a:buNone/>
            </a:pPr>
            <a:r>
              <a:rPr lang="en" sz="2400">
                <a:solidFill>
                  <a:srgbClr val="434343"/>
                </a:solidFill>
                <a:latin typeface="Calibri"/>
                <a:ea typeface="Calibri"/>
                <a:cs typeface="Calibri"/>
                <a:sym typeface="Calibri"/>
              </a:rPr>
              <a:t>	✅  </a:t>
            </a:r>
            <a:r>
              <a:rPr lang="en" sz="2400">
                <a:solidFill>
                  <a:srgbClr val="000000"/>
                </a:solidFill>
                <a:latin typeface="Calibri"/>
                <a:ea typeface="Calibri"/>
                <a:cs typeface="Calibri"/>
                <a:sym typeface="Calibri"/>
              </a:rPr>
              <a:t>Better</a:t>
            </a:r>
            <a:r>
              <a:rPr lang="en" sz="2400">
                <a:solidFill>
                  <a:srgbClr val="434343"/>
                </a:solidFill>
                <a:latin typeface="Calibri"/>
                <a:ea typeface="Calibri"/>
                <a:cs typeface="Calibri"/>
                <a:sym typeface="Calibri"/>
              </a:rPr>
              <a:t> </a:t>
            </a:r>
            <a:r>
              <a:rPr lang="en" sz="2400">
                <a:solidFill>
                  <a:srgbClr val="1155CC"/>
                </a:solidFill>
                <a:latin typeface="Calibri"/>
                <a:ea typeface="Calibri"/>
                <a:cs typeface="Calibri"/>
                <a:sym typeface="Calibri"/>
              </a:rPr>
              <a:t>performance</a:t>
            </a:r>
            <a:endParaRPr sz="2400">
              <a:solidFill>
                <a:srgbClr val="434343"/>
              </a:solidFill>
              <a:latin typeface="Calibri"/>
              <a:ea typeface="Calibri"/>
              <a:cs typeface="Calibri"/>
              <a:sym typeface="Calibri"/>
            </a:endParaRPr>
          </a:p>
        </p:txBody>
      </p:sp>
      <p:sp>
        <p:nvSpPr>
          <p:cNvPr id="521" name="Google Shape;521;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522" name="Google Shape;522;p40"/>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Our solution - FALCON</a:t>
            </a:r>
            <a:endParaRPr b="1">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528" name="Google Shape;528;p41"/>
          <p:cNvSpPr/>
          <p:nvPr/>
        </p:nvSpPr>
        <p:spPr>
          <a:xfrm>
            <a:off x="1411202" y="2750738"/>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529" name="Google Shape;529;p41"/>
          <p:cNvSpPr/>
          <p:nvPr/>
        </p:nvSpPr>
        <p:spPr>
          <a:xfrm>
            <a:off x="933901" y="2750738"/>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530" name="Google Shape;530;p41"/>
          <p:cNvSpPr/>
          <p:nvPr/>
        </p:nvSpPr>
        <p:spPr>
          <a:xfrm>
            <a:off x="456599" y="2750738"/>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531" name="Google Shape;531;p41"/>
          <p:cNvSpPr txBox="1"/>
          <p:nvPr/>
        </p:nvSpPr>
        <p:spPr>
          <a:xfrm>
            <a:off x="-1" y="2752543"/>
            <a:ext cx="4920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p:txBody>
      </p:sp>
      <p:cxnSp>
        <p:nvCxnSpPr>
          <p:cNvPr id="532" name="Google Shape;532;p41"/>
          <p:cNvCxnSpPr/>
          <p:nvPr/>
        </p:nvCxnSpPr>
        <p:spPr>
          <a:xfrm>
            <a:off x="1888488" y="2996668"/>
            <a:ext cx="386100" cy="9000"/>
          </a:xfrm>
          <a:prstGeom prst="straightConnector1">
            <a:avLst/>
          </a:prstGeom>
          <a:noFill/>
          <a:ln w="19050" cap="flat" cmpd="sng">
            <a:solidFill>
              <a:schemeClr val="dk1"/>
            </a:solidFill>
            <a:prstDash val="solid"/>
            <a:round/>
            <a:headEnd type="none" w="med" len="med"/>
            <a:tailEnd type="triangle" w="med" len="med"/>
          </a:ln>
        </p:spPr>
      </p:cxnSp>
      <p:sp>
        <p:nvSpPr>
          <p:cNvPr id="533" name="Google Shape;533;p41"/>
          <p:cNvSpPr/>
          <p:nvPr/>
        </p:nvSpPr>
        <p:spPr>
          <a:xfrm>
            <a:off x="2320800" y="2750743"/>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Core0</a:t>
            </a:r>
            <a:endParaRPr sz="2000">
              <a:latin typeface="Calibri"/>
              <a:ea typeface="Calibri"/>
              <a:cs typeface="Calibri"/>
              <a:sym typeface="Calibri"/>
            </a:endParaRPr>
          </a:p>
        </p:txBody>
      </p:sp>
      <p:sp>
        <p:nvSpPr>
          <p:cNvPr id="534" name="Google Shape;534;p41"/>
          <p:cNvSpPr/>
          <p:nvPr/>
        </p:nvSpPr>
        <p:spPr>
          <a:xfrm>
            <a:off x="2320800" y="3265843"/>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Core1</a:t>
            </a:r>
            <a:endParaRPr sz="2000">
              <a:latin typeface="Calibri"/>
              <a:ea typeface="Calibri"/>
              <a:cs typeface="Calibri"/>
              <a:sym typeface="Calibri"/>
            </a:endParaRPr>
          </a:p>
        </p:txBody>
      </p:sp>
      <p:sp>
        <p:nvSpPr>
          <p:cNvPr id="535" name="Google Shape;535;p41"/>
          <p:cNvSpPr/>
          <p:nvPr/>
        </p:nvSpPr>
        <p:spPr>
          <a:xfrm>
            <a:off x="2320800" y="3780943"/>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Core2</a:t>
            </a:r>
            <a:endParaRPr sz="2000">
              <a:latin typeface="Calibri"/>
              <a:ea typeface="Calibri"/>
              <a:cs typeface="Calibri"/>
              <a:sym typeface="Calibri"/>
            </a:endParaRPr>
          </a:p>
        </p:txBody>
      </p:sp>
      <p:sp>
        <p:nvSpPr>
          <p:cNvPr id="536" name="Google Shape;536;p41"/>
          <p:cNvSpPr txBox="1"/>
          <p:nvPr/>
        </p:nvSpPr>
        <p:spPr>
          <a:xfrm>
            <a:off x="6229526" y="4299118"/>
            <a:ext cx="816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Time</a:t>
            </a:r>
            <a:endParaRPr sz="2400">
              <a:latin typeface="Calibri"/>
              <a:ea typeface="Calibri"/>
              <a:cs typeface="Calibri"/>
              <a:sym typeface="Calibri"/>
            </a:endParaRPr>
          </a:p>
        </p:txBody>
      </p:sp>
      <p:cxnSp>
        <p:nvCxnSpPr>
          <p:cNvPr id="537" name="Google Shape;537;p41"/>
          <p:cNvCxnSpPr/>
          <p:nvPr/>
        </p:nvCxnSpPr>
        <p:spPr>
          <a:xfrm>
            <a:off x="3137438" y="2752156"/>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538" name="Google Shape;538;p41"/>
          <p:cNvCxnSpPr/>
          <p:nvPr/>
        </p:nvCxnSpPr>
        <p:spPr>
          <a:xfrm>
            <a:off x="3137425" y="3264781"/>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539" name="Google Shape;539;p41"/>
          <p:cNvCxnSpPr/>
          <p:nvPr/>
        </p:nvCxnSpPr>
        <p:spPr>
          <a:xfrm>
            <a:off x="3137438" y="3777406"/>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540" name="Google Shape;540;p41"/>
          <p:cNvCxnSpPr/>
          <p:nvPr/>
        </p:nvCxnSpPr>
        <p:spPr>
          <a:xfrm>
            <a:off x="3145536" y="4296618"/>
            <a:ext cx="3900600" cy="0"/>
          </a:xfrm>
          <a:prstGeom prst="straightConnector1">
            <a:avLst/>
          </a:prstGeom>
          <a:noFill/>
          <a:ln w="19050" cap="flat" cmpd="sng">
            <a:solidFill>
              <a:schemeClr val="dk1"/>
            </a:solidFill>
            <a:prstDash val="solid"/>
            <a:round/>
            <a:headEnd type="none" w="med" len="med"/>
            <a:tailEnd type="triangle" w="med" len="med"/>
          </a:ln>
        </p:spPr>
      </p:cxnSp>
      <p:sp>
        <p:nvSpPr>
          <p:cNvPr id="541" name="Google Shape;541;p41"/>
          <p:cNvSpPr txBox="1"/>
          <p:nvPr/>
        </p:nvSpPr>
        <p:spPr>
          <a:xfrm>
            <a:off x="7466088" y="2715768"/>
            <a:ext cx="167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Application</a:t>
            </a:r>
            <a:endParaRPr sz="2400">
              <a:latin typeface="Calibri"/>
              <a:ea typeface="Calibri"/>
              <a:cs typeface="Calibri"/>
              <a:sym typeface="Calibri"/>
            </a:endParaRPr>
          </a:p>
        </p:txBody>
      </p:sp>
      <p:cxnSp>
        <p:nvCxnSpPr>
          <p:cNvPr id="542" name="Google Shape;542;p41"/>
          <p:cNvCxnSpPr/>
          <p:nvPr/>
        </p:nvCxnSpPr>
        <p:spPr>
          <a:xfrm>
            <a:off x="7046113" y="2993356"/>
            <a:ext cx="386100" cy="9000"/>
          </a:xfrm>
          <a:prstGeom prst="straightConnector1">
            <a:avLst/>
          </a:prstGeom>
          <a:noFill/>
          <a:ln w="19050" cap="flat" cmpd="sng">
            <a:solidFill>
              <a:schemeClr val="dk1"/>
            </a:solidFill>
            <a:prstDash val="solid"/>
            <a:round/>
            <a:headEnd type="none" w="med" len="med"/>
            <a:tailEnd type="triangle" w="med" len="med"/>
          </a:ln>
        </p:spPr>
      </p:cxnSp>
      <p:cxnSp>
        <p:nvCxnSpPr>
          <p:cNvPr id="543" name="Google Shape;543;p41"/>
          <p:cNvCxnSpPr/>
          <p:nvPr/>
        </p:nvCxnSpPr>
        <p:spPr>
          <a:xfrm>
            <a:off x="3145536" y="3783231"/>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544" name="Google Shape;544;p41"/>
          <p:cNvCxnSpPr/>
          <p:nvPr/>
        </p:nvCxnSpPr>
        <p:spPr>
          <a:xfrm>
            <a:off x="3145536" y="3264058"/>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545" name="Google Shape;545;p41"/>
          <p:cNvCxnSpPr/>
          <p:nvPr/>
        </p:nvCxnSpPr>
        <p:spPr>
          <a:xfrm>
            <a:off x="3145536" y="2751994"/>
            <a:ext cx="3900600" cy="0"/>
          </a:xfrm>
          <a:prstGeom prst="straightConnector1">
            <a:avLst/>
          </a:prstGeom>
          <a:noFill/>
          <a:ln w="19050" cap="flat" cmpd="sng">
            <a:solidFill>
              <a:schemeClr val="dk1"/>
            </a:solidFill>
            <a:prstDash val="solid"/>
            <a:round/>
            <a:headEnd type="none" w="med" len="med"/>
            <a:tailEnd type="none" w="med" len="med"/>
          </a:ln>
        </p:spPr>
      </p:cxnSp>
      <p:sp>
        <p:nvSpPr>
          <p:cNvPr id="546" name="Google Shape;546;p41"/>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FALCON - SoftIRQs Pipelining</a:t>
            </a:r>
            <a:endParaRPr b="1">
              <a:latin typeface="Calibri"/>
              <a:ea typeface="Calibri"/>
              <a:cs typeface="Calibri"/>
              <a:sym typeface="Calibri"/>
            </a:endParaRPr>
          </a:p>
        </p:txBody>
      </p:sp>
      <p:sp>
        <p:nvSpPr>
          <p:cNvPr id="547" name="Google Shape;547;p41"/>
          <p:cNvSpPr/>
          <p:nvPr/>
        </p:nvSpPr>
        <p:spPr>
          <a:xfrm>
            <a:off x="3137397" y="2754768"/>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548" name="Google Shape;548;p41"/>
          <p:cNvSpPr/>
          <p:nvPr/>
        </p:nvSpPr>
        <p:spPr>
          <a:xfrm>
            <a:off x="3594597" y="2754768"/>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549" name="Google Shape;549;p41"/>
          <p:cNvSpPr/>
          <p:nvPr/>
        </p:nvSpPr>
        <p:spPr>
          <a:xfrm>
            <a:off x="4052018" y="2754543"/>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550" name="Google Shape;550;p41"/>
          <p:cNvSpPr/>
          <p:nvPr/>
        </p:nvSpPr>
        <p:spPr>
          <a:xfrm>
            <a:off x="4508947" y="2754768"/>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551" name="Google Shape;551;p41"/>
          <p:cNvSpPr/>
          <p:nvPr/>
        </p:nvSpPr>
        <p:spPr>
          <a:xfrm>
            <a:off x="4966147" y="2754768"/>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552" name="Google Shape;552;p41"/>
          <p:cNvSpPr/>
          <p:nvPr/>
        </p:nvSpPr>
        <p:spPr>
          <a:xfrm>
            <a:off x="5423568" y="2754543"/>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553" name="Google Shape;553;p41"/>
          <p:cNvSpPr/>
          <p:nvPr/>
        </p:nvSpPr>
        <p:spPr>
          <a:xfrm>
            <a:off x="5880997" y="2752218"/>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554" name="Google Shape;554;p41"/>
          <p:cNvSpPr/>
          <p:nvPr/>
        </p:nvSpPr>
        <p:spPr>
          <a:xfrm>
            <a:off x="6338197" y="2752218"/>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555" name="Google Shape;555;p41"/>
          <p:cNvSpPr txBox="1">
            <a:spLocks noGrp="1"/>
          </p:cNvSpPr>
          <p:nvPr>
            <p:ph type="body" idx="1"/>
          </p:nvPr>
        </p:nvSpPr>
        <p:spPr>
          <a:xfrm>
            <a:off x="228600" y="612648"/>
            <a:ext cx="8520600" cy="5541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1000"/>
              </a:spcAft>
              <a:buClr>
                <a:srgbClr val="000000"/>
              </a:buClr>
              <a:buSzPts val="2400"/>
              <a:buFont typeface="Calibri"/>
              <a:buChar char="●"/>
            </a:pPr>
            <a:r>
              <a:rPr lang="en" sz="2400" b="1">
                <a:solidFill>
                  <a:srgbClr val="3C78D8"/>
                </a:solidFill>
                <a:latin typeface="Calibri"/>
                <a:ea typeface="Calibri"/>
                <a:cs typeface="Calibri"/>
                <a:sym typeface="Calibri"/>
              </a:rPr>
              <a:t>Blue</a:t>
            </a:r>
            <a:r>
              <a:rPr lang="en" sz="2400">
                <a:solidFill>
                  <a:srgbClr val="000000"/>
                </a:solidFill>
                <a:latin typeface="Calibri"/>
                <a:ea typeface="Calibri"/>
                <a:cs typeface="Calibri"/>
                <a:sym typeface="Calibri"/>
              </a:rPr>
              <a:t> - 1st SoftIRQ ; </a:t>
            </a:r>
            <a:r>
              <a:rPr lang="en" sz="2400" b="1">
                <a:solidFill>
                  <a:srgbClr val="6AA84F"/>
                </a:solidFill>
                <a:latin typeface="Calibri"/>
                <a:ea typeface="Calibri"/>
                <a:cs typeface="Calibri"/>
                <a:sym typeface="Calibri"/>
              </a:rPr>
              <a:t>Green</a:t>
            </a:r>
            <a:r>
              <a:rPr lang="en" sz="2400">
                <a:solidFill>
                  <a:srgbClr val="000000"/>
                </a:solidFill>
                <a:latin typeface="Calibri"/>
                <a:ea typeface="Calibri"/>
                <a:cs typeface="Calibri"/>
                <a:sym typeface="Calibri"/>
              </a:rPr>
              <a:t> - 2nd SoftIRQ; </a:t>
            </a:r>
            <a:r>
              <a:rPr lang="en" sz="2400" b="1">
                <a:solidFill>
                  <a:srgbClr val="F1C232"/>
                </a:solidFill>
                <a:latin typeface="Calibri"/>
                <a:ea typeface="Calibri"/>
                <a:cs typeface="Calibri"/>
                <a:sym typeface="Calibri"/>
              </a:rPr>
              <a:t>Yellow</a:t>
            </a:r>
            <a:r>
              <a:rPr lang="en" sz="2400">
                <a:solidFill>
                  <a:srgbClr val="000000"/>
                </a:solidFill>
                <a:latin typeface="Calibri"/>
                <a:ea typeface="Calibri"/>
                <a:cs typeface="Calibri"/>
                <a:sym typeface="Calibri"/>
              </a:rPr>
              <a:t> - 3rd SoftIRQ</a:t>
            </a:r>
            <a:endParaRPr sz="2400">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561" name="Google Shape;561;p42"/>
          <p:cNvSpPr/>
          <p:nvPr/>
        </p:nvSpPr>
        <p:spPr>
          <a:xfrm>
            <a:off x="1411202" y="2750738"/>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562" name="Google Shape;562;p42"/>
          <p:cNvSpPr/>
          <p:nvPr/>
        </p:nvSpPr>
        <p:spPr>
          <a:xfrm>
            <a:off x="933901" y="2750738"/>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563" name="Google Shape;563;p42"/>
          <p:cNvSpPr/>
          <p:nvPr/>
        </p:nvSpPr>
        <p:spPr>
          <a:xfrm>
            <a:off x="456599" y="2750738"/>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564" name="Google Shape;564;p42"/>
          <p:cNvSpPr txBox="1"/>
          <p:nvPr/>
        </p:nvSpPr>
        <p:spPr>
          <a:xfrm>
            <a:off x="-1" y="2752543"/>
            <a:ext cx="4920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p:txBody>
      </p:sp>
      <p:cxnSp>
        <p:nvCxnSpPr>
          <p:cNvPr id="565" name="Google Shape;565;p42"/>
          <p:cNvCxnSpPr/>
          <p:nvPr/>
        </p:nvCxnSpPr>
        <p:spPr>
          <a:xfrm>
            <a:off x="1888488" y="2996668"/>
            <a:ext cx="386100" cy="9000"/>
          </a:xfrm>
          <a:prstGeom prst="straightConnector1">
            <a:avLst/>
          </a:prstGeom>
          <a:noFill/>
          <a:ln w="19050" cap="flat" cmpd="sng">
            <a:solidFill>
              <a:schemeClr val="dk1"/>
            </a:solidFill>
            <a:prstDash val="solid"/>
            <a:round/>
            <a:headEnd type="none" w="med" len="med"/>
            <a:tailEnd type="triangle" w="med" len="med"/>
          </a:ln>
        </p:spPr>
      </p:cxnSp>
      <p:sp>
        <p:nvSpPr>
          <p:cNvPr id="566" name="Google Shape;566;p42"/>
          <p:cNvSpPr/>
          <p:nvPr/>
        </p:nvSpPr>
        <p:spPr>
          <a:xfrm>
            <a:off x="2320800" y="2750743"/>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Core0</a:t>
            </a:r>
            <a:endParaRPr sz="2000">
              <a:latin typeface="Calibri"/>
              <a:ea typeface="Calibri"/>
              <a:cs typeface="Calibri"/>
              <a:sym typeface="Calibri"/>
            </a:endParaRPr>
          </a:p>
        </p:txBody>
      </p:sp>
      <p:sp>
        <p:nvSpPr>
          <p:cNvPr id="567" name="Google Shape;567;p42"/>
          <p:cNvSpPr/>
          <p:nvPr/>
        </p:nvSpPr>
        <p:spPr>
          <a:xfrm>
            <a:off x="2320800" y="3265843"/>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Core1</a:t>
            </a:r>
            <a:endParaRPr sz="2000">
              <a:latin typeface="Calibri"/>
              <a:ea typeface="Calibri"/>
              <a:cs typeface="Calibri"/>
              <a:sym typeface="Calibri"/>
            </a:endParaRPr>
          </a:p>
        </p:txBody>
      </p:sp>
      <p:sp>
        <p:nvSpPr>
          <p:cNvPr id="568" name="Google Shape;568;p42"/>
          <p:cNvSpPr/>
          <p:nvPr/>
        </p:nvSpPr>
        <p:spPr>
          <a:xfrm>
            <a:off x="2320800" y="3780943"/>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Core2</a:t>
            </a:r>
            <a:endParaRPr sz="2000">
              <a:latin typeface="Calibri"/>
              <a:ea typeface="Calibri"/>
              <a:cs typeface="Calibri"/>
              <a:sym typeface="Calibri"/>
            </a:endParaRPr>
          </a:p>
        </p:txBody>
      </p:sp>
      <p:sp>
        <p:nvSpPr>
          <p:cNvPr id="569" name="Google Shape;569;p42"/>
          <p:cNvSpPr txBox="1"/>
          <p:nvPr/>
        </p:nvSpPr>
        <p:spPr>
          <a:xfrm>
            <a:off x="6229526" y="4299118"/>
            <a:ext cx="816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Time</a:t>
            </a:r>
            <a:endParaRPr sz="2400">
              <a:latin typeface="Calibri"/>
              <a:ea typeface="Calibri"/>
              <a:cs typeface="Calibri"/>
              <a:sym typeface="Calibri"/>
            </a:endParaRPr>
          </a:p>
        </p:txBody>
      </p:sp>
      <p:cxnSp>
        <p:nvCxnSpPr>
          <p:cNvPr id="570" name="Google Shape;570;p42"/>
          <p:cNvCxnSpPr/>
          <p:nvPr/>
        </p:nvCxnSpPr>
        <p:spPr>
          <a:xfrm>
            <a:off x="3137438" y="2752156"/>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571" name="Google Shape;571;p42"/>
          <p:cNvCxnSpPr/>
          <p:nvPr/>
        </p:nvCxnSpPr>
        <p:spPr>
          <a:xfrm>
            <a:off x="3137425" y="3264781"/>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572" name="Google Shape;572;p42"/>
          <p:cNvCxnSpPr/>
          <p:nvPr/>
        </p:nvCxnSpPr>
        <p:spPr>
          <a:xfrm>
            <a:off x="3137438" y="3777406"/>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573" name="Google Shape;573;p42"/>
          <p:cNvCxnSpPr/>
          <p:nvPr/>
        </p:nvCxnSpPr>
        <p:spPr>
          <a:xfrm>
            <a:off x="3145536" y="4296618"/>
            <a:ext cx="3900600" cy="0"/>
          </a:xfrm>
          <a:prstGeom prst="straightConnector1">
            <a:avLst/>
          </a:prstGeom>
          <a:noFill/>
          <a:ln w="19050" cap="flat" cmpd="sng">
            <a:solidFill>
              <a:schemeClr val="dk1"/>
            </a:solidFill>
            <a:prstDash val="solid"/>
            <a:round/>
            <a:headEnd type="none" w="med" len="med"/>
            <a:tailEnd type="triangle" w="med" len="med"/>
          </a:ln>
        </p:spPr>
      </p:cxnSp>
      <p:sp>
        <p:nvSpPr>
          <p:cNvPr id="574" name="Google Shape;574;p42"/>
          <p:cNvSpPr txBox="1"/>
          <p:nvPr/>
        </p:nvSpPr>
        <p:spPr>
          <a:xfrm>
            <a:off x="7466088" y="2715768"/>
            <a:ext cx="167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Application</a:t>
            </a:r>
            <a:endParaRPr sz="2400">
              <a:latin typeface="Calibri"/>
              <a:ea typeface="Calibri"/>
              <a:cs typeface="Calibri"/>
              <a:sym typeface="Calibri"/>
            </a:endParaRPr>
          </a:p>
        </p:txBody>
      </p:sp>
      <p:cxnSp>
        <p:nvCxnSpPr>
          <p:cNvPr id="575" name="Google Shape;575;p42"/>
          <p:cNvCxnSpPr/>
          <p:nvPr/>
        </p:nvCxnSpPr>
        <p:spPr>
          <a:xfrm>
            <a:off x="7046113" y="2993356"/>
            <a:ext cx="386100" cy="9000"/>
          </a:xfrm>
          <a:prstGeom prst="straightConnector1">
            <a:avLst/>
          </a:prstGeom>
          <a:noFill/>
          <a:ln w="19050" cap="flat" cmpd="sng">
            <a:solidFill>
              <a:schemeClr val="dk1"/>
            </a:solidFill>
            <a:prstDash val="solid"/>
            <a:round/>
            <a:headEnd type="none" w="med" len="med"/>
            <a:tailEnd type="triangle" w="med" len="med"/>
          </a:ln>
        </p:spPr>
      </p:cxnSp>
      <p:cxnSp>
        <p:nvCxnSpPr>
          <p:cNvPr id="576" name="Google Shape;576;p42"/>
          <p:cNvCxnSpPr/>
          <p:nvPr/>
        </p:nvCxnSpPr>
        <p:spPr>
          <a:xfrm>
            <a:off x="3145536" y="3783231"/>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577" name="Google Shape;577;p42"/>
          <p:cNvCxnSpPr/>
          <p:nvPr/>
        </p:nvCxnSpPr>
        <p:spPr>
          <a:xfrm>
            <a:off x="3145536" y="3264058"/>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578" name="Google Shape;578;p42"/>
          <p:cNvCxnSpPr/>
          <p:nvPr/>
        </p:nvCxnSpPr>
        <p:spPr>
          <a:xfrm>
            <a:off x="3145536" y="2751994"/>
            <a:ext cx="3900600" cy="0"/>
          </a:xfrm>
          <a:prstGeom prst="straightConnector1">
            <a:avLst/>
          </a:prstGeom>
          <a:noFill/>
          <a:ln w="19050" cap="flat" cmpd="sng">
            <a:solidFill>
              <a:schemeClr val="dk1"/>
            </a:solidFill>
            <a:prstDash val="solid"/>
            <a:round/>
            <a:headEnd type="none" w="med" len="med"/>
            <a:tailEnd type="none" w="med" len="med"/>
          </a:ln>
        </p:spPr>
      </p:cxnSp>
      <p:sp>
        <p:nvSpPr>
          <p:cNvPr id="579" name="Google Shape;579;p42"/>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FALCON - SoftIRQs Pipelining</a:t>
            </a:r>
            <a:endParaRPr b="1">
              <a:latin typeface="Calibri"/>
              <a:ea typeface="Calibri"/>
              <a:cs typeface="Calibri"/>
              <a:sym typeface="Calibri"/>
            </a:endParaRPr>
          </a:p>
        </p:txBody>
      </p:sp>
      <p:sp>
        <p:nvSpPr>
          <p:cNvPr id="580" name="Google Shape;580;p42"/>
          <p:cNvSpPr/>
          <p:nvPr/>
        </p:nvSpPr>
        <p:spPr>
          <a:xfrm>
            <a:off x="3137397" y="2754768"/>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581" name="Google Shape;581;p42"/>
          <p:cNvSpPr/>
          <p:nvPr/>
        </p:nvSpPr>
        <p:spPr>
          <a:xfrm>
            <a:off x="3594597" y="2754768"/>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582" name="Google Shape;582;p42"/>
          <p:cNvSpPr/>
          <p:nvPr/>
        </p:nvSpPr>
        <p:spPr>
          <a:xfrm>
            <a:off x="4052018" y="2754543"/>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583" name="Google Shape;583;p42"/>
          <p:cNvSpPr/>
          <p:nvPr/>
        </p:nvSpPr>
        <p:spPr>
          <a:xfrm>
            <a:off x="4508947" y="2754768"/>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584" name="Google Shape;584;p42"/>
          <p:cNvSpPr/>
          <p:nvPr/>
        </p:nvSpPr>
        <p:spPr>
          <a:xfrm>
            <a:off x="4966147" y="2754768"/>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585" name="Google Shape;585;p42"/>
          <p:cNvSpPr/>
          <p:nvPr/>
        </p:nvSpPr>
        <p:spPr>
          <a:xfrm>
            <a:off x="5423568" y="2754543"/>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586" name="Google Shape;586;p42"/>
          <p:cNvSpPr/>
          <p:nvPr/>
        </p:nvSpPr>
        <p:spPr>
          <a:xfrm>
            <a:off x="5880997" y="2752218"/>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587" name="Google Shape;587;p42"/>
          <p:cNvSpPr/>
          <p:nvPr/>
        </p:nvSpPr>
        <p:spPr>
          <a:xfrm>
            <a:off x="6338197" y="2752218"/>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588" name="Google Shape;588;p42"/>
          <p:cNvSpPr txBox="1">
            <a:spLocks noGrp="1"/>
          </p:cNvSpPr>
          <p:nvPr>
            <p:ph type="body" idx="1"/>
          </p:nvPr>
        </p:nvSpPr>
        <p:spPr>
          <a:xfrm>
            <a:off x="228600" y="612648"/>
            <a:ext cx="8520600" cy="10518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Clr>
                <a:srgbClr val="000000"/>
              </a:buClr>
              <a:buSzPts val="2400"/>
              <a:buFont typeface="Calibri"/>
              <a:buChar char="●"/>
            </a:pPr>
            <a:r>
              <a:rPr lang="en" sz="2400" b="1">
                <a:solidFill>
                  <a:srgbClr val="3C78D8"/>
                </a:solidFill>
                <a:latin typeface="Calibri"/>
                <a:ea typeface="Calibri"/>
                <a:cs typeface="Calibri"/>
                <a:sym typeface="Calibri"/>
              </a:rPr>
              <a:t>Blue</a:t>
            </a:r>
            <a:r>
              <a:rPr lang="en" sz="2400">
                <a:solidFill>
                  <a:srgbClr val="000000"/>
                </a:solidFill>
                <a:latin typeface="Calibri"/>
                <a:ea typeface="Calibri"/>
                <a:cs typeface="Calibri"/>
                <a:sym typeface="Calibri"/>
              </a:rPr>
              <a:t> - 1st SoftIRQ ; </a:t>
            </a:r>
            <a:r>
              <a:rPr lang="en" sz="2400" b="1">
                <a:solidFill>
                  <a:srgbClr val="6AA84F"/>
                </a:solidFill>
                <a:latin typeface="Calibri"/>
                <a:ea typeface="Calibri"/>
                <a:cs typeface="Calibri"/>
                <a:sym typeface="Calibri"/>
              </a:rPr>
              <a:t>Green</a:t>
            </a:r>
            <a:r>
              <a:rPr lang="en" sz="2400">
                <a:solidFill>
                  <a:srgbClr val="000000"/>
                </a:solidFill>
                <a:latin typeface="Calibri"/>
                <a:ea typeface="Calibri"/>
                <a:cs typeface="Calibri"/>
                <a:sym typeface="Calibri"/>
              </a:rPr>
              <a:t> - 2nd SoftIRQ; </a:t>
            </a:r>
            <a:r>
              <a:rPr lang="en" sz="2400" b="1">
                <a:solidFill>
                  <a:srgbClr val="F1C232"/>
                </a:solidFill>
                <a:latin typeface="Calibri"/>
                <a:ea typeface="Calibri"/>
                <a:cs typeface="Calibri"/>
                <a:sym typeface="Calibri"/>
              </a:rPr>
              <a:t>Yellow</a:t>
            </a:r>
            <a:r>
              <a:rPr lang="en" sz="2400">
                <a:solidFill>
                  <a:srgbClr val="000000"/>
                </a:solidFill>
                <a:latin typeface="Calibri"/>
                <a:ea typeface="Calibri"/>
                <a:cs typeface="Calibri"/>
                <a:sym typeface="Calibri"/>
              </a:rPr>
              <a:t> - 3rd SoftIRQ</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These 3 stages can be dispatched and parallelized</a:t>
            </a:r>
            <a:endParaRPr sz="24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Containers are taking over the cloud</a:t>
            </a:r>
            <a:endParaRPr b="1">
              <a:latin typeface="Calibri"/>
              <a:ea typeface="Calibri"/>
              <a:cs typeface="Calibri"/>
              <a:sym typeface="Calibri"/>
            </a:endParaRPr>
          </a:p>
        </p:txBody>
      </p:sp>
      <p:pic>
        <p:nvPicPr>
          <p:cNvPr id="77" name="Google Shape;77;p16"/>
          <p:cNvPicPr preferRelativeResize="0"/>
          <p:nvPr/>
        </p:nvPicPr>
        <p:blipFill>
          <a:blip r:embed="rId3">
            <a:alphaModFix/>
          </a:blip>
          <a:stretch>
            <a:fillRect/>
          </a:stretch>
        </p:blipFill>
        <p:spPr>
          <a:xfrm>
            <a:off x="4627425" y="1238638"/>
            <a:ext cx="2211000" cy="1238150"/>
          </a:xfrm>
          <a:prstGeom prst="rect">
            <a:avLst/>
          </a:prstGeom>
          <a:noFill/>
          <a:ln>
            <a:noFill/>
          </a:ln>
        </p:spPr>
      </p:pic>
      <p:pic>
        <p:nvPicPr>
          <p:cNvPr id="78" name="Google Shape;78;p16"/>
          <p:cNvPicPr preferRelativeResize="0"/>
          <p:nvPr/>
        </p:nvPicPr>
        <p:blipFill>
          <a:blip r:embed="rId4">
            <a:alphaModFix/>
          </a:blip>
          <a:stretch>
            <a:fillRect/>
          </a:stretch>
        </p:blipFill>
        <p:spPr>
          <a:xfrm>
            <a:off x="7551823" y="1358597"/>
            <a:ext cx="1592175" cy="998216"/>
          </a:xfrm>
          <a:prstGeom prst="rect">
            <a:avLst/>
          </a:prstGeom>
          <a:noFill/>
          <a:ln>
            <a:noFill/>
          </a:ln>
        </p:spPr>
      </p:pic>
      <p:pic>
        <p:nvPicPr>
          <p:cNvPr id="79" name="Google Shape;79;p16"/>
          <p:cNvPicPr preferRelativeResize="0"/>
          <p:nvPr/>
        </p:nvPicPr>
        <p:blipFill>
          <a:blip r:embed="rId5">
            <a:alphaModFix/>
          </a:blip>
          <a:stretch>
            <a:fillRect/>
          </a:stretch>
        </p:blipFill>
        <p:spPr>
          <a:xfrm>
            <a:off x="7022375" y="2687225"/>
            <a:ext cx="2121626" cy="1060825"/>
          </a:xfrm>
          <a:prstGeom prst="rect">
            <a:avLst/>
          </a:prstGeom>
          <a:noFill/>
          <a:ln>
            <a:noFill/>
          </a:ln>
        </p:spPr>
      </p:pic>
      <p:sp>
        <p:nvSpPr>
          <p:cNvPr id="80" name="Google Shape;80;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pic>
        <p:nvPicPr>
          <p:cNvPr id="81" name="Google Shape;81;p16"/>
          <p:cNvPicPr preferRelativeResize="0"/>
          <p:nvPr/>
        </p:nvPicPr>
        <p:blipFill>
          <a:blip r:embed="rId6">
            <a:alphaModFix/>
          </a:blip>
          <a:stretch>
            <a:fillRect/>
          </a:stretch>
        </p:blipFill>
        <p:spPr>
          <a:xfrm>
            <a:off x="6369325" y="615600"/>
            <a:ext cx="1219443" cy="729776"/>
          </a:xfrm>
          <a:prstGeom prst="rect">
            <a:avLst/>
          </a:prstGeom>
          <a:noFill/>
          <a:ln>
            <a:noFill/>
          </a:ln>
        </p:spPr>
      </p:pic>
      <p:sp>
        <p:nvSpPr>
          <p:cNvPr id="82" name="Google Shape;82;p16"/>
          <p:cNvSpPr txBox="1">
            <a:spLocks noGrp="1"/>
          </p:cNvSpPr>
          <p:nvPr>
            <p:ph type="body" idx="1"/>
          </p:nvPr>
        </p:nvSpPr>
        <p:spPr>
          <a:xfrm>
            <a:off x="228550" y="3099825"/>
            <a:ext cx="5110200" cy="140370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2400">
                <a:solidFill>
                  <a:srgbClr val="000000"/>
                </a:solidFill>
                <a:latin typeface="Calibri"/>
                <a:ea typeface="Calibri"/>
                <a:cs typeface="Calibri"/>
                <a:sym typeface="Calibri"/>
              </a:rPr>
              <a:t>Based on report, Google launches over </a:t>
            </a:r>
            <a:r>
              <a:rPr lang="en" sz="2400" b="1">
                <a:solidFill>
                  <a:srgbClr val="FF9900"/>
                </a:solidFill>
                <a:latin typeface="Calibri"/>
                <a:ea typeface="Calibri"/>
                <a:cs typeface="Calibri"/>
                <a:sym typeface="Calibri"/>
              </a:rPr>
              <a:t>7k+</a:t>
            </a:r>
            <a:r>
              <a:rPr lang="en" sz="2400">
                <a:solidFill>
                  <a:srgbClr val="000000"/>
                </a:solidFill>
                <a:latin typeface="Calibri"/>
                <a:ea typeface="Calibri"/>
                <a:cs typeface="Calibri"/>
                <a:sym typeface="Calibri"/>
              </a:rPr>
              <a:t> containers </a:t>
            </a:r>
            <a:r>
              <a:rPr lang="en" sz="2400" b="1">
                <a:solidFill>
                  <a:srgbClr val="FF9900"/>
                </a:solidFill>
                <a:latin typeface="Calibri"/>
                <a:ea typeface="Calibri"/>
                <a:cs typeface="Calibri"/>
                <a:sym typeface="Calibri"/>
              </a:rPr>
              <a:t>per sec</a:t>
            </a:r>
            <a:r>
              <a:rPr lang="en" sz="2400">
                <a:solidFill>
                  <a:srgbClr val="000000"/>
                </a:solidFill>
                <a:latin typeface="Calibri"/>
                <a:ea typeface="Calibri"/>
                <a:cs typeface="Calibri"/>
                <a:sym typeface="Calibri"/>
              </a:rPr>
              <a:t> for its searching service.</a:t>
            </a:r>
            <a:endParaRPr sz="2400">
              <a:solidFill>
                <a:srgbClr val="000000"/>
              </a:solidFill>
              <a:latin typeface="Calibri"/>
              <a:ea typeface="Calibri"/>
              <a:cs typeface="Calibri"/>
              <a:sym typeface="Calibri"/>
            </a:endParaRPr>
          </a:p>
        </p:txBody>
      </p:sp>
      <p:pic>
        <p:nvPicPr>
          <p:cNvPr id="83" name="Google Shape;83;p16"/>
          <p:cNvPicPr preferRelativeResize="0"/>
          <p:nvPr/>
        </p:nvPicPr>
        <p:blipFill>
          <a:blip r:embed="rId7">
            <a:alphaModFix/>
          </a:blip>
          <a:stretch>
            <a:fillRect/>
          </a:stretch>
        </p:blipFill>
        <p:spPr>
          <a:xfrm>
            <a:off x="5450763" y="2476765"/>
            <a:ext cx="1790600" cy="1481736"/>
          </a:xfrm>
          <a:prstGeom prst="rect">
            <a:avLst/>
          </a:prstGeom>
          <a:noFill/>
          <a:ln>
            <a:noFill/>
          </a:ln>
        </p:spPr>
      </p:pic>
      <p:sp>
        <p:nvSpPr>
          <p:cNvPr id="84" name="Google Shape;84;p16"/>
          <p:cNvSpPr txBox="1">
            <a:spLocks noGrp="1"/>
          </p:cNvSpPr>
          <p:nvPr>
            <p:ph type="body" idx="1"/>
          </p:nvPr>
        </p:nvSpPr>
        <p:spPr>
          <a:xfrm>
            <a:off x="228550" y="615600"/>
            <a:ext cx="4260300" cy="2213400"/>
          </a:xfrm>
          <a:prstGeom prst="rect">
            <a:avLst/>
          </a:prstGeom>
        </p:spPr>
        <p:txBody>
          <a:bodyPr spcFirstLastPara="1" wrap="square" lIns="91425" tIns="91425" rIns="91425" bIns="91425" anchor="t" anchorCtr="0">
            <a:spAutoFit/>
          </a:bodyPr>
          <a:lstStyle/>
          <a:p>
            <a:pPr marL="457200" lvl="0" indent="-381000" algn="l" rtl="0">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Lightweight</a:t>
            </a:r>
            <a:endParaRPr sz="2400">
              <a:solidFill>
                <a:schemeClr val="dk1"/>
              </a:solidFill>
              <a:latin typeface="Calibri"/>
              <a:ea typeface="Calibri"/>
              <a:cs typeface="Calibri"/>
              <a:sym typeface="Calibri"/>
            </a:endParaRPr>
          </a:p>
          <a:p>
            <a:pPr marL="457200" lvl="0" indent="-381000" algn="l" rtl="0">
              <a:lnSpc>
                <a:spcPct val="115000"/>
              </a:lnSpc>
              <a:spcBef>
                <a:spcPts val="100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OS level virtualization</a:t>
            </a:r>
            <a:endParaRPr sz="2400">
              <a:solidFill>
                <a:schemeClr val="dk1"/>
              </a:solidFill>
              <a:latin typeface="Calibri"/>
              <a:ea typeface="Calibri"/>
              <a:cs typeface="Calibri"/>
              <a:sym typeface="Calibri"/>
            </a:endParaRPr>
          </a:p>
          <a:p>
            <a:pPr marL="457200" lvl="0" indent="-381000" algn="l" rtl="0">
              <a:lnSpc>
                <a:spcPct val="115000"/>
              </a:lnSpc>
              <a:spcBef>
                <a:spcPts val="1000"/>
              </a:spcBef>
              <a:spcAft>
                <a:spcPts val="0"/>
              </a:spcAft>
              <a:buClr>
                <a:schemeClr val="dk1"/>
              </a:buClr>
              <a:buSzPts val="2400"/>
              <a:buFont typeface="Calibri"/>
              <a:buChar char="●"/>
            </a:pPr>
            <a:r>
              <a:rPr lang="en" sz="2400" b="1">
                <a:solidFill>
                  <a:srgbClr val="FF9900"/>
                </a:solidFill>
                <a:latin typeface="Calibri"/>
                <a:ea typeface="Calibri"/>
                <a:cs typeface="Calibri"/>
                <a:sym typeface="Calibri"/>
              </a:rPr>
              <a:t>Higher</a:t>
            </a:r>
            <a:r>
              <a:rPr lang="en" sz="2400">
                <a:solidFill>
                  <a:schemeClr val="dk1"/>
                </a:solidFill>
                <a:latin typeface="Calibri"/>
                <a:ea typeface="Calibri"/>
                <a:cs typeface="Calibri"/>
                <a:sym typeface="Calibri"/>
              </a:rPr>
              <a:t> application density</a:t>
            </a:r>
            <a:endParaRPr sz="2400">
              <a:solidFill>
                <a:schemeClr val="dk1"/>
              </a:solidFill>
              <a:latin typeface="Calibri"/>
              <a:ea typeface="Calibri"/>
              <a:cs typeface="Calibri"/>
              <a:sym typeface="Calibri"/>
            </a:endParaRPr>
          </a:p>
          <a:p>
            <a:pPr marL="457200" lvl="0" indent="-381000" algn="l" rtl="0">
              <a:lnSpc>
                <a:spcPct val="115000"/>
              </a:lnSpc>
              <a:spcBef>
                <a:spcPts val="1000"/>
              </a:spcBef>
              <a:spcAft>
                <a:spcPts val="1000"/>
              </a:spcAft>
              <a:buClr>
                <a:schemeClr val="dk1"/>
              </a:buClr>
              <a:buSzPts val="2400"/>
              <a:buFont typeface="Calibri"/>
              <a:buChar char="●"/>
            </a:pPr>
            <a:r>
              <a:rPr lang="en" sz="2400" b="1">
                <a:solidFill>
                  <a:srgbClr val="FF9900"/>
                </a:solidFill>
                <a:latin typeface="Calibri"/>
                <a:ea typeface="Calibri"/>
                <a:cs typeface="Calibri"/>
                <a:sym typeface="Calibri"/>
              </a:rPr>
              <a:t>Better</a:t>
            </a:r>
            <a:r>
              <a:rPr lang="en" sz="2400">
                <a:solidFill>
                  <a:schemeClr val="dk1"/>
                </a:solidFill>
                <a:latin typeface="Calibri"/>
                <a:ea typeface="Calibri"/>
                <a:cs typeface="Calibri"/>
                <a:sym typeface="Calibri"/>
              </a:rPr>
              <a:t> resource utilization</a:t>
            </a:r>
            <a:endParaRPr sz="24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594" name="Google Shape;594;p43"/>
          <p:cNvSpPr/>
          <p:nvPr/>
        </p:nvSpPr>
        <p:spPr>
          <a:xfrm>
            <a:off x="1411202" y="274320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595" name="Google Shape;595;p43"/>
          <p:cNvSpPr/>
          <p:nvPr/>
        </p:nvSpPr>
        <p:spPr>
          <a:xfrm>
            <a:off x="933901" y="274320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596" name="Google Shape;596;p43"/>
          <p:cNvSpPr/>
          <p:nvPr/>
        </p:nvSpPr>
        <p:spPr>
          <a:xfrm>
            <a:off x="456599" y="274320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597" name="Google Shape;597;p43"/>
          <p:cNvSpPr txBox="1"/>
          <p:nvPr/>
        </p:nvSpPr>
        <p:spPr>
          <a:xfrm>
            <a:off x="-1" y="2745005"/>
            <a:ext cx="4920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p:txBody>
      </p:sp>
      <p:cxnSp>
        <p:nvCxnSpPr>
          <p:cNvPr id="598" name="Google Shape;598;p43"/>
          <p:cNvCxnSpPr/>
          <p:nvPr/>
        </p:nvCxnSpPr>
        <p:spPr>
          <a:xfrm>
            <a:off x="1888488" y="2989130"/>
            <a:ext cx="386100" cy="9000"/>
          </a:xfrm>
          <a:prstGeom prst="straightConnector1">
            <a:avLst/>
          </a:prstGeom>
          <a:noFill/>
          <a:ln w="19050" cap="flat" cmpd="sng">
            <a:solidFill>
              <a:schemeClr val="dk1"/>
            </a:solidFill>
            <a:prstDash val="solid"/>
            <a:round/>
            <a:headEnd type="none" w="med" len="med"/>
            <a:tailEnd type="triangle" w="med" len="med"/>
          </a:ln>
        </p:spPr>
      </p:cxnSp>
      <p:sp>
        <p:nvSpPr>
          <p:cNvPr id="599" name="Google Shape;599;p43"/>
          <p:cNvSpPr/>
          <p:nvPr/>
        </p:nvSpPr>
        <p:spPr>
          <a:xfrm>
            <a:off x="2320800" y="274320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Core0</a:t>
            </a:r>
            <a:endParaRPr sz="2000">
              <a:latin typeface="Calibri"/>
              <a:ea typeface="Calibri"/>
              <a:cs typeface="Calibri"/>
              <a:sym typeface="Calibri"/>
            </a:endParaRPr>
          </a:p>
        </p:txBody>
      </p:sp>
      <p:sp>
        <p:nvSpPr>
          <p:cNvPr id="600" name="Google Shape;600;p43"/>
          <p:cNvSpPr/>
          <p:nvPr/>
        </p:nvSpPr>
        <p:spPr>
          <a:xfrm>
            <a:off x="2320800" y="325830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Core1</a:t>
            </a:r>
            <a:endParaRPr sz="2000">
              <a:latin typeface="Calibri"/>
              <a:ea typeface="Calibri"/>
              <a:cs typeface="Calibri"/>
              <a:sym typeface="Calibri"/>
            </a:endParaRPr>
          </a:p>
        </p:txBody>
      </p:sp>
      <p:sp>
        <p:nvSpPr>
          <p:cNvPr id="601" name="Google Shape;601;p43"/>
          <p:cNvSpPr/>
          <p:nvPr/>
        </p:nvSpPr>
        <p:spPr>
          <a:xfrm>
            <a:off x="2320800" y="377340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Core2</a:t>
            </a:r>
            <a:endParaRPr sz="2000">
              <a:latin typeface="Calibri"/>
              <a:ea typeface="Calibri"/>
              <a:cs typeface="Calibri"/>
              <a:sym typeface="Calibri"/>
            </a:endParaRPr>
          </a:p>
        </p:txBody>
      </p:sp>
      <p:cxnSp>
        <p:nvCxnSpPr>
          <p:cNvPr id="602" name="Google Shape;602;p43"/>
          <p:cNvCxnSpPr/>
          <p:nvPr/>
        </p:nvCxnSpPr>
        <p:spPr>
          <a:xfrm>
            <a:off x="3137438" y="2744618"/>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603" name="Google Shape;603;p43"/>
          <p:cNvCxnSpPr/>
          <p:nvPr/>
        </p:nvCxnSpPr>
        <p:spPr>
          <a:xfrm>
            <a:off x="3137425" y="3257243"/>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604" name="Google Shape;604;p43"/>
          <p:cNvCxnSpPr/>
          <p:nvPr/>
        </p:nvCxnSpPr>
        <p:spPr>
          <a:xfrm>
            <a:off x="3137438" y="3769868"/>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605" name="Google Shape;605;p43"/>
          <p:cNvCxnSpPr/>
          <p:nvPr/>
        </p:nvCxnSpPr>
        <p:spPr>
          <a:xfrm>
            <a:off x="3145536" y="4289080"/>
            <a:ext cx="3900600" cy="0"/>
          </a:xfrm>
          <a:prstGeom prst="straightConnector1">
            <a:avLst/>
          </a:prstGeom>
          <a:noFill/>
          <a:ln w="19050" cap="flat" cmpd="sng">
            <a:solidFill>
              <a:schemeClr val="dk1"/>
            </a:solidFill>
            <a:prstDash val="solid"/>
            <a:round/>
            <a:headEnd type="none" w="med" len="med"/>
            <a:tailEnd type="triangle" w="med" len="med"/>
          </a:ln>
        </p:spPr>
      </p:cxnSp>
      <p:sp>
        <p:nvSpPr>
          <p:cNvPr id="606" name="Google Shape;606;p43"/>
          <p:cNvSpPr txBox="1"/>
          <p:nvPr/>
        </p:nvSpPr>
        <p:spPr>
          <a:xfrm>
            <a:off x="7466088" y="3751418"/>
            <a:ext cx="167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Application</a:t>
            </a:r>
            <a:endParaRPr sz="2400">
              <a:latin typeface="Calibri"/>
              <a:ea typeface="Calibri"/>
              <a:cs typeface="Calibri"/>
              <a:sym typeface="Calibri"/>
            </a:endParaRPr>
          </a:p>
        </p:txBody>
      </p:sp>
      <p:cxnSp>
        <p:nvCxnSpPr>
          <p:cNvPr id="607" name="Google Shape;607;p43"/>
          <p:cNvCxnSpPr/>
          <p:nvPr/>
        </p:nvCxnSpPr>
        <p:spPr>
          <a:xfrm>
            <a:off x="7046113" y="4029005"/>
            <a:ext cx="386100" cy="9000"/>
          </a:xfrm>
          <a:prstGeom prst="straightConnector1">
            <a:avLst/>
          </a:prstGeom>
          <a:noFill/>
          <a:ln w="19050" cap="flat" cmpd="sng">
            <a:solidFill>
              <a:schemeClr val="dk1"/>
            </a:solidFill>
            <a:prstDash val="solid"/>
            <a:round/>
            <a:headEnd type="none" w="med" len="med"/>
            <a:tailEnd type="triangle" w="med" len="med"/>
          </a:ln>
        </p:spPr>
      </p:cxnSp>
      <p:cxnSp>
        <p:nvCxnSpPr>
          <p:cNvPr id="608" name="Google Shape;608;p43"/>
          <p:cNvCxnSpPr/>
          <p:nvPr/>
        </p:nvCxnSpPr>
        <p:spPr>
          <a:xfrm>
            <a:off x="3145536" y="3775693"/>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609" name="Google Shape;609;p43"/>
          <p:cNvCxnSpPr/>
          <p:nvPr/>
        </p:nvCxnSpPr>
        <p:spPr>
          <a:xfrm>
            <a:off x="3145536" y="3256520"/>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610" name="Google Shape;610;p43"/>
          <p:cNvCxnSpPr/>
          <p:nvPr/>
        </p:nvCxnSpPr>
        <p:spPr>
          <a:xfrm>
            <a:off x="3145536" y="2744456"/>
            <a:ext cx="3900600" cy="0"/>
          </a:xfrm>
          <a:prstGeom prst="straightConnector1">
            <a:avLst/>
          </a:prstGeom>
          <a:noFill/>
          <a:ln w="19050" cap="flat" cmpd="sng">
            <a:solidFill>
              <a:schemeClr val="dk1"/>
            </a:solidFill>
            <a:prstDash val="solid"/>
            <a:round/>
            <a:headEnd type="none" w="med" len="med"/>
            <a:tailEnd type="none" w="med" len="med"/>
          </a:ln>
        </p:spPr>
      </p:cxnSp>
      <p:sp>
        <p:nvSpPr>
          <p:cNvPr id="611" name="Google Shape;611;p43"/>
          <p:cNvSpPr/>
          <p:nvPr/>
        </p:nvSpPr>
        <p:spPr>
          <a:xfrm>
            <a:off x="3137397" y="2747230"/>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612" name="Google Shape;612;p43"/>
          <p:cNvSpPr/>
          <p:nvPr/>
        </p:nvSpPr>
        <p:spPr>
          <a:xfrm>
            <a:off x="3594597" y="2747230"/>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613" name="Google Shape;613;p43"/>
          <p:cNvSpPr/>
          <p:nvPr/>
        </p:nvSpPr>
        <p:spPr>
          <a:xfrm>
            <a:off x="4052018" y="2747005"/>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614" name="Google Shape;614;p43"/>
          <p:cNvSpPr/>
          <p:nvPr/>
        </p:nvSpPr>
        <p:spPr>
          <a:xfrm>
            <a:off x="3594709" y="3258680"/>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615" name="Google Shape;615;p43"/>
          <p:cNvSpPr/>
          <p:nvPr/>
        </p:nvSpPr>
        <p:spPr>
          <a:xfrm>
            <a:off x="4052131" y="3258455"/>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616" name="Google Shape;616;p43"/>
          <p:cNvSpPr/>
          <p:nvPr/>
        </p:nvSpPr>
        <p:spPr>
          <a:xfrm>
            <a:off x="4509331" y="3258455"/>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617" name="Google Shape;617;p43"/>
          <p:cNvSpPr/>
          <p:nvPr/>
        </p:nvSpPr>
        <p:spPr>
          <a:xfrm>
            <a:off x="4052118" y="3777855"/>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618" name="Google Shape;618;p43"/>
          <p:cNvSpPr/>
          <p:nvPr/>
        </p:nvSpPr>
        <p:spPr>
          <a:xfrm>
            <a:off x="4509318" y="3777855"/>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619" name="Google Shape;619;p43"/>
          <p:cNvSpPr/>
          <p:nvPr/>
        </p:nvSpPr>
        <p:spPr>
          <a:xfrm>
            <a:off x="4966518" y="3777855"/>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620" name="Google Shape;620;p43"/>
          <p:cNvSpPr/>
          <p:nvPr/>
        </p:nvSpPr>
        <p:spPr>
          <a:xfrm>
            <a:off x="4508947" y="2747230"/>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4</a:t>
            </a:r>
            <a:endParaRPr sz="2000"/>
          </a:p>
        </p:txBody>
      </p:sp>
      <p:sp>
        <p:nvSpPr>
          <p:cNvPr id="621" name="Google Shape;621;p43"/>
          <p:cNvSpPr/>
          <p:nvPr/>
        </p:nvSpPr>
        <p:spPr>
          <a:xfrm>
            <a:off x="4966147" y="2747230"/>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5</a:t>
            </a:r>
            <a:endParaRPr sz="2000"/>
          </a:p>
        </p:txBody>
      </p:sp>
      <p:sp>
        <p:nvSpPr>
          <p:cNvPr id="622" name="Google Shape;622;p43"/>
          <p:cNvSpPr/>
          <p:nvPr/>
        </p:nvSpPr>
        <p:spPr>
          <a:xfrm>
            <a:off x="5423568" y="2747005"/>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6</a:t>
            </a:r>
            <a:endParaRPr sz="2000"/>
          </a:p>
        </p:txBody>
      </p:sp>
      <p:sp>
        <p:nvSpPr>
          <p:cNvPr id="623" name="Google Shape;623;p43"/>
          <p:cNvSpPr/>
          <p:nvPr/>
        </p:nvSpPr>
        <p:spPr>
          <a:xfrm>
            <a:off x="4966534" y="3260093"/>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4</a:t>
            </a:r>
            <a:endParaRPr sz="2000"/>
          </a:p>
        </p:txBody>
      </p:sp>
      <p:sp>
        <p:nvSpPr>
          <p:cNvPr id="624" name="Google Shape;624;p43"/>
          <p:cNvSpPr/>
          <p:nvPr/>
        </p:nvSpPr>
        <p:spPr>
          <a:xfrm>
            <a:off x="5423956" y="3259868"/>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5</a:t>
            </a:r>
            <a:endParaRPr sz="2000"/>
          </a:p>
        </p:txBody>
      </p:sp>
      <p:sp>
        <p:nvSpPr>
          <p:cNvPr id="625" name="Google Shape;625;p43"/>
          <p:cNvSpPr/>
          <p:nvPr/>
        </p:nvSpPr>
        <p:spPr>
          <a:xfrm>
            <a:off x="5881156" y="3259868"/>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6</a:t>
            </a:r>
            <a:endParaRPr sz="2000"/>
          </a:p>
        </p:txBody>
      </p:sp>
      <p:sp>
        <p:nvSpPr>
          <p:cNvPr id="626" name="Google Shape;626;p43"/>
          <p:cNvSpPr/>
          <p:nvPr/>
        </p:nvSpPr>
        <p:spPr>
          <a:xfrm>
            <a:off x="5423993" y="3776430"/>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4</a:t>
            </a:r>
            <a:endParaRPr sz="2000"/>
          </a:p>
        </p:txBody>
      </p:sp>
      <p:sp>
        <p:nvSpPr>
          <p:cNvPr id="627" name="Google Shape;627;p43"/>
          <p:cNvSpPr/>
          <p:nvPr/>
        </p:nvSpPr>
        <p:spPr>
          <a:xfrm>
            <a:off x="5881193" y="3776430"/>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5</a:t>
            </a:r>
            <a:endParaRPr sz="2000"/>
          </a:p>
        </p:txBody>
      </p:sp>
      <p:sp>
        <p:nvSpPr>
          <p:cNvPr id="628" name="Google Shape;628;p43"/>
          <p:cNvSpPr/>
          <p:nvPr/>
        </p:nvSpPr>
        <p:spPr>
          <a:xfrm>
            <a:off x="6338393" y="3776430"/>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6</a:t>
            </a:r>
            <a:endParaRPr sz="2000"/>
          </a:p>
        </p:txBody>
      </p:sp>
      <p:sp>
        <p:nvSpPr>
          <p:cNvPr id="629" name="Google Shape;629;p43"/>
          <p:cNvSpPr txBox="1"/>
          <p:nvPr/>
        </p:nvSpPr>
        <p:spPr>
          <a:xfrm>
            <a:off x="6229526" y="4292250"/>
            <a:ext cx="816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Time</a:t>
            </a:r>
            <a:endParaRPr sz="2400">
              <a:latin typeface="Calibri"/>
              <a:ea typeface="Calibri"/>
              <a:cs typeface="Calibri"/>
              <a:sym typeface="Calibri"/>
            </a:endParaRPr>
          </a:p>
        </p:txBody>
      </p:sp>
      <p:sp>
        <p:nvSpPr>
          <p:cNvPr id="630" name="Google Shape;630;p43"/>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FALCON - SoftIRQs Pipelining</a:t>
            </a:r>
            <a:endParaRPr b="1">
              <a:latin typeface="Calibri"/>
              <a:ea typeface="Calibri"/>
              <a:cs typeface="Calibri"/>
              <a:sym typeface="Calibri"/>
            </a:endParaRPr>
          </a:p>
        </p:txBody>
      </p:sp>
      <p:sp>
        <p:nvSpPr>
          <p:cNvPr id="631" name="Google Shape;631;p43"/>
          <p:cNvSpPr txBox="1">
            <a:spLocks noGrp="1"/>
          </p:cNvSpPr>
          <p:nvPr>
            <p:ph type="body" idx="1"/>
          </p:nvPr>
        </p:nvSpPr>
        <p:spPr>
          <a:xfrm>
            <a:off x="228600" y="612648"/>
            <a:ext cx="8520600" cy="5541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Stage transition functions (Hashing)</a:t>
            </a:r>
            <a:endParaRPr sz="2400">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637" name="Google Shape;637;p44"/>
          <p:cNvSpPr/>
          <p:nvPr/>
        </p:nvSpPr>
        <p:spPr>
          <a:xfrm>
            <a:off x="1411202" y="274320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638" name="Google Shape;638;p44"/>
          <p:cNvSpPr/>
          <p:nvPr/>
        </p:nvSpPr>
        <p:spPr>
          <a:xfrm>
            <a:off x="933901" y="274320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639" name="Google Shape;639;p44"/>
          <p:cNvSpPr/>
          <p:nvPr/>
        </p:nvSpPr>
        <p:spPr>
          <a:xfrm>
            <a:off x="456599" y="274320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640" name="Google Shape;640;p44"/>
          <p:cNvSpPr txBox="1"/>
          <p:nvPr/>
        </p:nvSpPr>
        <p:spPr>
          <a:xfrm>
            <a:off x="-1" y="2745005"/>
            <a:ext cx="4920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p:txBody>
      </p:sp>
      <p:cxnSp>
        <p:nvCxnSpPr>
          <p:cNvPr id="641" name="Google Shape;641;p44"/>
          <p:cNvCxnSpPr/>
          <p:nvPr/>
        </p:nvCxnSpPr>
        <p:spPr>
          <a:xfrm>
            <a:off x="1888488" y="2989130"/>
            <a:ext cx="386100" cy="9000"/>
          </a:xfrm>
          <a:prstGeom prst="straightConnector1">
            <a:avLst/>
          </a:prstGeom>
          <a:noFill/>
          <a:ln w="19050" cap="flat" cmpd="sng">
            <a:solidFill>
              <a:schemeClr val="dk1"/>
            </a:solidFill>
            <a:prstDash val="solid"/>
            <a:round/>
            <a:headEnd type="none" w="med" len="med"/>
            <a:tailEnd type="triangle" w="med" len="med"/>
          </a:ln>
        </p:spPr>
      </p:cxnSp>
      <p:sp>
        <p:nvSpPr>
          <p:cNvPr id="642" name="Google Shape;642;p44"/>
          <p:cNvSpPr/>
          <p:nvPr/>
        </p:nvSpPr>
        <p:spPr>
          <a:xfrm>
            <a:off x="2320800" y="274320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Core0</a:t>
            </a:r>
            <a:endParaRPr sz="2000">
              <a:latin typeface="Calibri"/>
              <a:ea typeface="Calibri"/>
              <a:cs typeface="Calibri"/>
              <a:sym typeface="Calibri"/>
            </a:endParaRPr>
          </a:p>
        </p:txBody>
      </p:sp>
      <p:sp>
        <p:nvSpPr>
          <p:cNvPr id="643" name="Google Shape;643;p44"/>
          <p:cNvSpPr/>
          <p:nvPr/>
        </p:nvSpPr>
        <p:spPr>
          <a:xfrm>
            <a:off x="2320800" y="325830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Core1</a:t>
            </a:r>
            <a:endParaRPr sz="2000">
              <a:latin typeface="Calibri"/>
              <a:ea typeface="Calibri"/>
              <a:cs typeface="Calibri"/>
              <a:sym typeface="Calibri"/>
            </a:endParaRPr>
          </a:p>
        </p:txBody>
      </p:sp>
      <p:sp>
        <p:nvSpPr>
          <p:cNvPr id="644" name="Google Shape;644;p44"/>
          <p:cNvSpPr/>
          <p:nvPr/>
        </p:nvSpPr>
        <p:spPr>
          <a:xfrm>
            <a:off x="2320800" y="377340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Core2</a:t>
            </a:r>
            <a:endParaRPr sz="2000">
              <a:latin typeface="Calibri"/>
              <a:ea typeface="Calibri"/>
              <a:cs typeface="Calibri"/>
              <a:sym typeface="Calibri"/>
            </a:endParaRPr>
          </a:p>
        </p:txBody>
      </p:sp>
      <p:cxnSp>
        <p:nvCxnSpPr>
          <p:cNvPr id="645" name="Google Shape;645;p44"/>
          <p:cNvCxnSpPr/>
          <p:nvPr/>
        </p:nvCxnSpPr>
        <p:spPr>
          <a:xfrm>
            <a:off x="3137438" y="2744618"/>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646" name="Google Shape;646;p44"/>
          <p:cNvCxnSpPr/>
          <p:nvPr/>
        </p:nvCxnSpPr>
        <p:spPr>
          <a:xfrm>
            <a:off x="3137425" y="3257243"/>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647" name="Google Shape;647;p44"/>
          <p:cNvCxnSpPr/>
          <p:nvPr/>
        </p:nvCxnSpPr>
        <p:spPr>
          <a:xfrm>
            <a:off x="3137438" y="3769868"/>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648" name="Google Shape;648;p44"/>
          <p:cNvCxnSpPr/>
          <p:nvPr/>
        </p:nvCxnSpPr>
        <p:spPr>
          <a:xfrm>
            <a:off x="3145536" y="4289080"/>
            <a:ext cx="3900600" cy="0"/>
          </a:xfrm>
          <a:prstGeom prst="straightConnector1">
            <a:avLst/>
          </a:prstGeom>
          <a:noFill/>
          <a:ln w="19050" cap="flat" cmpd="sng">
            <a:solidFill>
              <a:schemeClr val="dk1"/>
            </a:solidFill>
            <a:prstDash val="solid"/>
            <a:round/>
            <a:headEnd type="none" w="med" len="med"/>
            <a:tailEnd type="triangle" w="med" len="med"/>
          </a:ln>
        </p:spPr>
      </p:cxnSp>
      <p:sp>
        <p:nvSpPr>
          <p:cNvPr id="649" name="Google Shape;649;p44"/>
          <p:cNvSpPr txBox="1"/>
          <p:nvPr/>
        </p:nvSpPr>
        <p:spPr>
          <a:xfrm>
            <a:off x="7466088" y="3751418"/>
            <a:ext cx="167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Application</a:t>
            </a:r>
            <a:endParaRPr sz="2400">
              <a:latin typeface="Calibri"/>
              <a:ea typeface="Calibri"/>
              <a:cs typeface="Calibri"/>
              <a:sym typeface="Calibri"/>
            </a:endParaRPr>
          </a:p>
        </p:txBody>
      </p:sp>
      <p:cxnSp>
        <p:nvCxnSpPr>
          <p:cNvPr id="650" name="Google Shape;650;p44"/>
          <p:cNvCxnSpPr/>
          <p:nvPr/>
        </p:nvCxnSpPr>
        <p:spPr>
          <a:xfrm>
            <a:off x="7046113" y="4029005"/>
            <a:ext cx="386100" cy="9000"/>
          </a:xfrm>
          <a:prstGeom prst="straightConnector1">
            <a:avLst/>
          </a:prstGeom>
          <a:noFill/>
          <a:ln w="19050" cap="flat" cmpd="sng">
            <a:solidFill>
              <a:schemeClr val="dk1"/>
            </a:solidFill>
            <a:prstDash val="solid"/>
            <a:round/>
            <a:headEnd type="none" w="med" len="med"/>
            <a:tailEnd type="triangle" w="med" len="med"/>
          </a:ln>
        </p:spPr>
      </p:cxnSp>
      <p:cxnSp>
        <p:nvCxnSpPr>
          <p:cNvPr id="651" name="Google Shape;651;p44"/>
          <p:cNvCxnSpPr/>
          <p:nvPr/>
        </p:nvCxnSpPr>
        <p:spPr>
          <a:xfrm>
            <a:off x="3145536" y="3775693"/>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652" name="Google Shape;652;p44"/>
          <p:cNvCxnSpPr/>
          <p:nvPr/>
        </p:nvCxnSpPr>
        <p:spPr>
          <a:xfrm>
            <a:off x="3145536" y="3256520"/>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653" name="Google Shape;653;p44"/>
          <p:cNvCxnSpPr/>
          <p:nvPr/>
        </p:nvCxnSpPr>
        <p:spPr>
          <a:xfrm>
            <a:off x="3145536" y="2744456"/>
            <a:ext cx="3900600" cy="0"/>
          </a:xfrm>
          <a:prstGeom prst="straightConnector1">
            <a:avLst/>
          </a:prstGeom>
          <a:noFill/>
          <a:ln w="19050" cap="flat" cmpd="sng">
            <a:solidFill>
              <a:schemeClr val="dk1"/>
            </a:solidFill>
            <a:prstDash val="solid"/>
            <a:round/>
            <a:headEnd type="none" w="med" len="med"/>
            <a:tailEnd type="none" w="med" len="med"/>
          </a:ln>
        </p:spPr>
      </p:cxnSp>
      <p:sp>
        <p:nvSpPr>
          <p:cNvPr id="654" name="Google Shape;654;p44"/>
          <p:cNvSpPr/>
          <p:nvPr/>
        </p:nvSpPr>
        <p:spPr>
          <a:xfrm>
            <a:off x="3137397" y="2747230"/>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655" name="Google Shape;655;p44"/>
          <p:cNvSpPr/>
          <p:nvPr/>
        </p:nvSpPr>
        <p:spPr>
          <a:xfrm>
            <a:off x="3594597" y="2747230"/>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656" name="Google Shape;656;p44"/>
          <p:cNvSpPr/>
          <p:nvPr/>
        </p:nvSpPr>
        <p:spPr>
          <a:xfrm>
            <a:off x="4052018" y="2747005"/>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657" name="Google Shape;657;p44"/>
          <p:cNvSpPr/>
          <p:nvPr/>
        </p:nvSpPr>
        <p:spPr>
          <a:xfrm>
            <a:off x="3594709" y="3258680"/>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658" name="Google Shape;658;p44"/>
          <p:cNvSpPr/>
          <p:nvPr/>
        </p:nvSpPr>
        <p:spPr>
          <a:xfrm>
            <a:off x="4052131" y="3258455"/>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659" name="Google Shape;659;p44"/>
          <p:cNvSpPr/>
          <p:nvPr/>
        </p:nvSpPr>
        <p:spPr>
          <a:xfrm>
            <a:off x="4509331" y="3258455"/>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660" name="Google Shape;660;p44"/>
          <p:cNvSpPr/>
          <p:nvPr/>
        </p:nvSpPr>
        <p:spPr>
          <a:xfrm>
            <a:off x="4052118" y="3777855"/>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661" name="Google Shape;661;p44"/>
          <p:cNvSpPr/>
          <p:nvPr/>
        </p:nvSpPr>
        <p:spPr>
          <a:xfrm>
            <a:off x="4509318" y="3777855"/>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662" name="Google Shape;662;p44"/>
          <p:cNvSpPr/>
          <p:nvPr/>
        </p:nvSpPr>
        <p:spPr>
          <a:xfrm>
            <a:off x="4966518" y="3777855"/>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663" name="Google Shape;663;p44"/>
          <p:cNvSpPr/>
          <p:nvPr/>
        </p:nvSpPr>
        <p:spPr>
          <a:xfrm>
            <a:off x="4508947" y="2747230"/>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4</a:t>
            </a:r>
            <a:endParaRPr sz="2000"/>
          </a:p>
        </p:txBody>
      </p:sp>
      <p:sp>
        <p:nvSpPr>
          <p:cNvPr id="664" name="Google Shape;664;p44"/>
          <p:cNvSpPr/>
          <p:nvPr/>
        </p:nvSpPr>
        <p:spPr>
          <a:xfrm>
            <a:off x="4966147" y="2747230"/>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5</a:t>
            </a:r>
            <a:endParaRPr sz="2000"/>
          </a:p>
        </p:txBody>
      </p:sp>
      <p:sp>
        <p:nvSpPr>
          <p:cNvPr id="665" name="Google Shape;665;p44"/>
          <p:cNvSpPr/>
          <p:nvPr/>
        </p:nvSpPr>
        <p:spPr>
          <a:xfrm>
            <a:off x="5423568" y="2747005"/>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6</a:t>
            </a:r>
            <a:endParaRPr sz="2000"/>
          </a:p>
        </p:txBody>
      </p:sp>
      <p:sp>
        <p:nvSpPr>
          <p:cNvPr id="666" name="Google Shape;666;p44"/>
          <p:cNvSpPr/>
          <p:nvPr/>
        </p:nvSpPr>
        <p:spPr>
          <a:xfrm>
            <a:off x="4966534" y="3260093"/>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4</a:t>
            </a:r>
            <a:endParaRPr sz="2000"/>
          </a:p>
        </p:txBody>
      </p:sp>
      <p:sp>
        <p:nvSpPr>
          <p:cNvPr id="667" name="Google Shape;667;p44"/>
          <p:cNvSpPr/>
          <p:nvPr/>
        </p:nvSpPr>
        <p:spPr>
          <a:xfrm>
            <a:off x="5423956" y="3259868"/>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5</a:t>
            </a:r>
            <a:endParaRPr sz="2000"/>
          </a:p>
        </p:txBody>
      </p:sp>
      <p:sp>
        <p:nvSpPr>
          <p:cNvPr id="668" name="Google Shape;668;p44"/>
          <p:cNvSpPr/>
          <p:nvPr/>
        </p:nvSpPr>
        <p:spPr>
          <a:xfrm>
            <a:off x="5881156" y="3259868"/>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6</a:t>
            </a:r>
            <a:endParaRPr sz="2000"/>
          </a:p>
        </p:txBody>
      </p:sp>
      <p:sp>
        <p:nvSpPr>
          <p:cNvPr id="669" name="Google Shape;669;p44"/>
          <p:cNvSpPr/>
          <p:nvPr/>
        </p:nvSpPr>
        <p:spPr>
          <a:xfrm>
            <a:off x="5423993" y="3776430"/>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4</a:t>
            </a:r>
            <a:endParaRPr sz="2000"/>
          </a:p>
        </p:txBody>
      </p:sp>
      <p:sp>
        <p:nvSpPr>
          <p:cNvPr id="670" name="Google Shape;670;p44"/>
          <p:cNvSpPr/>
          <p:nvPr/>
        </p:nvSpPr>
        <p:spPr>
          <a:xfrm>
            <a:off x="5881193" y="3776430"/>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5</a:t>
            </a:r>
            <a:endParaRPr sz="2000"/>
          </a:p>
        </p:txBody>
      </p:sp>
      <p:sp>
        <p:nvSpPr>
          <p:cNvPr id="671" name="Google Shape;671;p44"/>
          <p:cNvSpPr/>
          <p:nvPr/>
        </p:nvSpPr>
        <p:spPr>
          <a:xfrm>
            <a:off x="6338393" y="3776430"/>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6</a:t>
            </a:r>
            <a:endParaRPr sz="2000"/>
          </a:p>
        </p:txBody>
      </p:sp>
      <p:sp>
        <p:nvSpPr>
          <p:cNvPr id="672" name="Google Shape;672;p44"/>
          <p:cNvSpPr txBox="1"/>
          <p:nvPr/>
        </p:nvSpPr>
        <p:spPr>
          <a:xfrm>
            <a:off x="6229526" y="4292250"/>
            <a:ext cx="816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Time</a:t>
            </a:r>
            <a:endParaRPr sz="2400">
              <a:latin typeface="Calibri"/>
              <a:ea typeface="Calibri"/>
              <a:cs typeface="Calibri"/>
              <a:sym typeface="Calibri"/>
            </a:endParaRPr>
          </a:p>
        </p:txBody>
      </p:sp>
      <p:sp>
        <p:nvSpPr>
          <p:cNvPr id="673" name="Google Shape;673;p44"/>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FALCON - SoftIRQs Pipelining</a:t>
            </a:r>
            <a:endParaRPr b="1">
              <a:latin typeface="Calibri"/>
              <a:ea typeface="Calibri"/>
              <a:cs typeface="Calibri"/>
              <a:sym typeface="Calibri"/>
            </a:endParaRPr>
          </a:p>
        </p:txBody>
      </p:sp>
      <p:sp>
        <p:nvSpPr>
          <p:cNvPr id="674" name="Google Shape;674;p44"/>
          <p:cNvSpPr txBox="1">
            <a:spLocks noGrp="1"/>
          </p:cNvSpPr>
          <p:nvPr>
            <p:ph type="body" idx="1"/>
          </p:nvPr>
        </p:nvSpPr>
        <p:spPr>
          <a:xfrm>
            <a:off x="228600" y="612648"/>
            <a:ext cx="8520600" cy="10518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Stage transition functions (Hashing)</a:t>
            </a:r>
            <a:endParaRPr sz="2400">
              <a:solidFill>
                <a:srgbClr val="000000"/>
              </a:solidFill>
              <a:latin typeface="Calibri"/>
              <a:ea typeface="Calibri"/>
              <a:cs typeface="Calibri"/>
              <a:sym typeface="Calibri"/>
            </a:endParaRPr>
          </a:p>
          <a:p>
            <a:pPr marL="914400" lvl="1" indent="-381000" algn="l" rtl="0">
              <a:lnSpc>
                <a:spcPct val="100000"/>
              </a:lnSpc>
              <a:spcBef>
                <a:spcPts val="1000"/>
              </a:spcBef>
              <a:spcAft>
                <a:spcPts val="1000"/>
              </a:spcAft>
              <a:buClr>
                <a:srgbClr val="000000"/>
              </a:buClr>
              <a:buSzPts val="2400"/>
              <a:buFont typeface="Calibri"/>
              <a:buChar char="○"/>
            </a:pPr>
            <a:r>
              <a:rPr lang="en" sz="2400" b="1">
                <a:solidFill>
                  <a:srgbClr val="FF9900"/>
                </a:solidFill>
                <a:latin typeface="Calibri"/>
                <a:ea typeface="Calibri"/>
                <a:cs typeface="Calibri"/>
                <a:sym typeface="Calibri"/>
              </a:rPr>
              <a:t>4</a:t>
            </a:r>
            <a:r>
              <a:rPr lang="en" sz="2400">
                <a:solidFill>
                  <a:srgbClr val="000000"/>
                </a:solidFill>
                <a:latin typeface="Calibri"/>
                <a:ea typeface="Calibri"/>
                <a:cs typeface="Calibri"/>
                <a:sym typeface="Calibri"/>
              </a:rPr>
              <a:t> tuples (IPs+Ports) -&gt; </a:t>
            </a:r>
            <a:r>
              <a:rPr lang="en" sz="2400" b="1">
                <a:solidFill>
                  <a:srgbClr val="FF9900"/>
                </a:solidFill>
                <a:latin typeface="Calibri"/>
                <a:ea typeface="Calibri"/>
                <a:cs typeface="Calibri"/>
                <a:sym typeface="Calibri"/>
              </a:rPr>
              <a:t>5</a:t>
            </a:r>
            <a:r>
              <a:rPr lang="en" sz="2400">
                <a:solidFill>
                  <a:srgbClr val="000000"/>
                </a:solidFill>
                <a:latin typeface="Calibri"/>
                <a:ea typeface="Calibri"/>
                <a:cs typeface="Calibri"/>
                <a:sym typeface="Calibri"/>
              </a:rPr>
              <a:t> tuples (IPs+Ports+</a:t>
            </a:r>
            <a:r>
              <a:rPr lang="en" sz="2400" b="1">
                <a:solidFill>
                  <a:srgbClr val="FF9900"/>
                </a:solidFill>
                <a:latin typeface="Calibri"/>
                <a:ea typeface="Calibri"/>
                <a:cs typeface="Calibri"/>
                <a:sym typeface="Calibri"/>
              </a:rPr>
              <a:t>DeviceID</a:t>
            </a:r>
            <a:r>
              <a:rPr lang="en" sz="2400">
                <a:solidFill>
                  <a:srgbClr val="000000"/>
                </a:solidFill>
                <a:latin typeface="Calibri"/>
                <a:ea typeface="Calibri"/>
                <a:cs typeface="Calibri"/>
                <a:sym typeface="Calibri"/>
              </a:rPr>
              <a:t>)</a:t>
            </a:r>
            <a:endParaRPr sz="2400">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680" name="Google Shape;680;p45"/>
          <p:cNvSpPr/>
          <p:nvPr/>
        </p:nvSpPr>
        <p:spPr>
          <a:xfrm>
            <a:off x="1411202" y="274320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681" name="Google Shape;681;p45"/>
          <p:cNvSpPr/>
          <p:nvPr/>
        </p:nvSpPr>
        <p:spPr>
          <a:xfrm>
            <a:off x="933901" y="274320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682" name="Google Shape;682;p45"/>
          <p:cNvSpPr/>
          <p:nvPr/>
        </p:nvSpPr>
        <p:spPr>
          <a:xfrm>
            <a:off x="456599" y="274320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683" name="Google Shape;683;p45"/>
          <p:cNvSpPr txBox="1"/>
          <p:nvPr/>
        </p:nvSpPr>
        <p:spPr>
          <a:xfrm>
            <a:off x="-1" y="2745005"/>
            <a:ext cx="4920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p:txBody>
      </p:sp>
      <p:cxnSp>
        <p:nvCxnSpPr>
          <p:cNvPr id="684" name="Google Shape;684;p45"/>
          <p:cNvCxnSpPr/>
          <p:nvPr/>
        </p:nvCxnSpPr>
        <p:spPr>
          <a:xfrm>
            <a:off x="1888488" y="2989130"/>
            <a:ext cx="386100" cy="9000"/>
          </a:xfrm>
          <a:prstGeom prst="straightConnector1">
            <a:avLst/>
          </a:prstGeom>
          <a:noFill/>
          <a:ln w="19050" cap="flat" cmpd="sng">
            <a:solidFill>
              <a:schemeClr val="dk1"/>
            </a:solidFill>
            <a:prstDash val="solid"/>
            <a:round/>
            <a:headEnd type="none" w="med" len="med"/>
            <a:tailEnd type="triangle" w="med" len="med"/>
          </a:ln>
        </p:spPr>
      </p:cxnSp>
      <p:sp>
        <p:nvSpPr>
          <p:cNvPr id="685" name="Google Shape;685;p45"/>
          <p:cNvSpPr/>
          <p:nvPr/>
        </p:nvSpPr>
        <p:spPr>
          <a:xfrm>
            <a:off x="2320800" y="274320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Core0</a:t>
            </a:r>
            <a:endParaRPr sz="2000">
              <a:latin typeface="Calibri"/>
              <a:ea typeface="Calibri"/>
              <a:cs typeface="Calibri"/>
              <a:sym typeface="Calibri"/>
            </a:endParaRPr>
          </a:p>
        </p:txBody>
      </p:sp>
      <p:sp>
        <p:nvSpPr>
          <p:cNvPr id="686" name="Google Shape;686;p45"/>
          <p:cNvSpPr/>
          <p:nvPr/>
        </p:nvSpPr>
        <p:spPr>
          <a:xfrm>
            <a:off x="2320800" y="325830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Core1</a:t>
            </a:r>
            <a:endParaRPr sz="2000">
              <a:latin typeface="Calibri"/>
              <a:ea typeface="Calibri"/>
              <a:cs typeface="Calibri"/>
              <a:sym typeface="Calibri"/>
            </a:endParaRPr>
          </a:p>
        </p:txBody>
      </p:sp>
      <p:sp>
        <p:nvSpPr>
          <p:cNvPr id="687" name="Google Shape;687;p45"/>
          <p:cNvSpPr/>
          <p:nvPr/>
        </p:nvSpPr>
        <p:spPr>
          <a:xfrm>
            <a:off x="2320800" y="377340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Core2</a:t>
            </a:r>
            <a:endParaRPr sz="2000">
              <a:latin typeface="Calibri"/>
              <a:ea typeface="Calibri"/>
              <a:cs typeface="Calibri"/>
              <a:sym typeface="Calibri"/>
            </a:endParaRPr>
          </a:p>
        </p:txBody>
      </p:sp>
      <p:cxnSp>
        <p:nvCxnSpPr>
          <p:cNvPr id="688" name="Google Shape;688;p45"/>
          <p:cNvCxnSpPr/>
          <p:nvPr/>
        </p:nvCxnSpPr>
        <p:spPr>
          <a:xfrm>
            <a:off x="3137438" y="2744618"/>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689" name="Google Shape;689;p45"/>
          <p:cNvCxnSpPr/>
          <p:nvPr/>
        </p:nvCxnSpPr>
        <p:spPr>
          <a:xfrm>
            <a:off x="3137425" y="3257243"/>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690" name="Google Shape;690;p45"/>
          <p:cNvCxnSpPr/>
          <p:nvPr/>
        </p:nvCxnSpPr>
        <p:spPr>
          <a:xfrm>
            <a:off x="3137438" y="3769868"/>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691" name="Google Shape;691;p45"/>
          <p:cNvCxnSpPr/>
          <p:nvPr/>
        </p:nvCxnSpPr>
        <p:spPr>
          <a:xfrm>
            <a:off x="3145536" y="4289080"/>
            <a:ext cx="3900600" cy="0"/>
          </a:xfrm>
          <a:prstGeom prst="straightConnector1">
            <a:avLst/>
          </a:prstGeom>
          <a:noFill/>
          <a:ln w="19050" cap="flat" cmpd="sng">
            <a:solidFill>
              <a:schemeClr val="dk1"/>
            </a:solidFill>
            <a:prstDash val="solid"/>
            <a:round/>
            <a:headEnd type="none" w="med" len="med"/>
            <a:tailEnd type="triangle" w="med" len="med"/>
          </a:ln>
        </p:spPr>
      </p:cxnSp>
      <p:sp>
        <p:nvSpPr>
          <p:cNvPr id="692" name="Google Shape;692;p45"/>
          <p:cNvSpPr txBox="1"/>
          <p:nvPr/>
        </p:nvSpPr>
        <p:spPr>
          <a:xfrm>
            <a:off x="7466088" y="3751418"/>
            <a:ext cx="167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Application</a:t>
            </a:r>
            <a:endParaRPr sz="2400">
              <a:latin typeface="Calibri"/>
              <a:ea typeface="Calibri"/>
              <a:cs typeface="Calibri"/>
              <a:sym typeface="Calibri"/>
            </a:endParaRPr>
          </a:p>
        </p:txBody>
      </p:sp>
      <p:cxnSp>
        <p:nvCxnSpPr>
          <p:cNvPr id="693" name="Google Shape;693;p45"/>
          <p:cNvCxnSpPr/>
          <p:nvPr/>
        </p:nvCxnSpPr>
        <p:spPr>
          <a:xfrm>
            <a:off x="7046113" y="4029005"/>
            <a:ext cx="386100" cy="9000"/>
          </a:xfrm>
          <a:prstGeom prst="straightConnector1">
            <a:avLst/>
          </a:prstGeom>
          <a:noFill/>
          <a:ln w="19050" cap="flat" cmpd="sng">
            <a:solidFill>
              <a:schemeClr val="dk1"/>
            </a:solidFill>
            <a:prstDash val="solid"/>
            <a:round/>
            <a:headEnd type="none" w="med" len="med"/>
            <a:tailEnd type="triangle" w="med" len="med"/>
          </a:ln>
        </p:spPr>
      </p:cxnSp>
      <p:cxnSp>
        <p:nvCxnSpPr>
          <p:cNvPr id="694" name="Google Shape;694;p45"/>
          <p:cNvCxnSpPr/>
          <p:nvPr/>
        </p:nvCxnSpPr>
        <p:spPr>
          <a:xfrm>
            <a:off x="3145536" y="3775693"/>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695" name="Google Shape;695;p45"/>
          <p:cNvCxnSpPr/>
          <p:nvPr/>
        </p:nvCxnSpPr>
        <p:spPr>
          <a:xfrm>
            <a:off x="3145536" y="3256520"/>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696" name="Google Shape;696;p45"/>
          <p:cNvCxnSpPr/>
          <p:nvPr/>
        </p:nvCxnSpPr>
        <p:spPr>
          <a:xfrm>
            <a:off x="3145536" y="2744456"/>
            <a:ext cx="3900600" cy="0"/>
          </a:xfrm>
          <a:prstGeom prst="straightConnector1">
            <a:avLst/>
          </a:prstGeom>
          <a:noFill/>
          <a:ln w="19050" cap="flat" cmpd="sng">
            <a:solidFill>
              <a:schemeClr val="dk1"/>
            </a:solidFill>
            <a:prstDash val="solid"/>
            <a:round/>
            <a:headEnd type="none" w="med" len="med"/>
            <a:tailEnd type="none" w="med" len="med"/>
          </a:ln>
        </p:spPr>
      </p:cxnSp>
      <p:sp>
        <p:nvSpPr>
          <p:cNvPr id="697" name="Google Shape;697;p45"/>
          <p:cNvSpPr/>
          <p:nvPr/>
        </p:nvSpPr>
        <p:spPr>
          <a:xfrm>
            <a:off x="3137397" y="2747230"/>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698" name="Google Shape;698;p45"/>
          <p:cNvSpPr/>
          <p:nvPr/>
        </p:nvSpPr>
        <p:spPr>
          <a:xfrm>
            <a:off x="3594597" y="2747230"/>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699" name="Google Shape;699;p45"/>
          <p:cNvSpPr/>
          <p:nvPr/>
        </p:nvSpPr>
        <p:spPr>
          <a:xfrm>
            <a:off x="4052018" y="2747005"/>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700" name="Google Shape;700;p45"/>
          <p:cNvSpPr/>
          <p:nvPr/>
        </p:nvSpPr>
        <p:spPr>
          <a:xfrm>
            <a:off x="3594709" y="3258680"/>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701" name="Google Shape;701;p45"/>
          <p:cNvSpPr/>
          <p:nvPr/>
        </p:nvSpPr>
        <p:spPr>
          <a:xfrm>
            <a:off x="4052131" y="3258455"/>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702" name="Google Shape;702;p45"/>
          <p:cNvSpPr/>
          <p:nvPr/>
        </p:nvSpPr>
        <p:spPr>
          <a:xfrm>
            <a:off x="4509331" y="3258455"/>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703" name="Google Shape;703;p45"/>
          <p:cNvSpPr/>
          <p:nvPr/>
        </p:nvSpPr>
        <p:spPr>
          <a:xfrm>
            <a:off x="4052118" y="3777855"/>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704" name="Google Shape;704;p45"/>
          <p:cNvSpPr/>
          <p:nvPr/>
        </p:nvSpPr>
        <p:spPr>
          <a:xfrm>
            <a:off x="4509318" y="3777855"/>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705" name="Google Shape;705;p45"/>
          <p:cNvSpPr/>
          <p:nvPr/>
        </p:nvSpPr>
        <p:spPr>
          <a:xfrm>
            <a:off x="4966518" y="3777855"/>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706" name="Google Shape;706;p45"/>
          <p:cNvSpPr/>
          <p:nvPr/>
        </p:nvSpPr>
        <p:spPr>
          <a:xfrm>
            <a:off x="4508947" y="2747230"/>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4</a:t>
            </a:r>
            <a:endParaRPr sz="2000"/>
          </a:p>
        </p:txBody>
      </p:sp>
      <p:sp>
        <p:nvSpPr>
          <p:cNvPr id="707" name="Google Shape;707;p45"/>
          <p:cNvSpPr/>
          <p:nvPr/>
        </p:nvSpPr>
        <p:spPr>
          <a:xfrm>
            <a:off x="4966147" y="2747230"/>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5</a:t>
            </a:r>
            <a:endParaRPr sz="2000"/>
          </a:p>
        </p:txBody>
      </p:sp>
      <p:sp>
        <p:nvSpPr>
          <p:cNvPr id="708" name="Google Shape;708;p45"/>
          <p:cNvSpPr/>
          <p:nvPr/>
        </p:nvSpPr>
        <p:spPr>
          <a:xfrm>
            <a:off x="5423568" y="2747005"/>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6</a:t>
            </a:r>
            <a:endParaRPr sz="2000"/>
          </a:p>
        </p:txBody>
      </p:sp>
      <p:sp>
        <p:nvSpPr>
          <p:cNvPr id="709" name="Google Shape;709;p45"/>
          <p:cNvSpPr/>
          <p:nvPr/>
        </p:nvSpPr>
        <p:spPr>
          <a:xfrm>
            <a:off x="4966534" y="3260093"/>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4</a:t>
            </a:r>
            <a:endParaRPr sz="2000"/>
          </a:p>
        </p:txBody>
      </p:sp>
      <p:sp>
        <p:nvSpPr>
          <p:cNvPr id="710" name="Google Shape;710;p45"/>
          <p:cNvSpPr/>
          <p:nvPr/>
        </p:nvSpPr>
        <p:spPr>
          <a:xfrm>
            <a:off x="5423956" y="3259868"/>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5</a:t>
            </a:r>
            <a:endParaRPr sz="2000"/>
          </a:p>
        </p:txBody>
      </p:sp>
      <p:sp>
        <p:nvSpPr>
          <p:cNvPr id="711" name="Google Shape;711;p45"/>
          <p:cNvSpPr/>
          <p:nvPr/>
        </p:nvSpPr>
        <p:spPr>
          <a:xfrm>
            <a:off x="5881156" y="3259868"/>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6</a:t>
            </a:r>
            <a:endParaRPr sz="2000"/>
          </a:p>
        </p:txBody>
      </p:sp>
      <p:sp>
        <p:nvSpPr>
          <p:cNvPr id="712" name="Google Shape;712;p45"/>
          <p:cNvSpPr/>
          <p:nvPr/>
        </p:nvSpPr>
        <p:spPr>
          <a:xfrm>
            <a:off x="5423993" y="3776430"/>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4</a:t>
            </a:r>
            <a:endParaRPr sz="2000"/>
          </a:p>
        </p:txBody>
      </p:sp>
      <p:sp>
        <p:nvSpPr>
          <p:cNvPr id="713" name="Google Shape;713;p45"/>
          <p:cNvSpPr/>
          <p:nvPr/>
        </p:nvSpPr>
        <p:spPr>
          <a:xfrm>
            <a:off x="5881193" y="3776430"/>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5</a:t>
            </a:r>
            <a:endParaRPr sz="2000"/>
          </a:p>
        </p:txBody>
      </p:sp>
      <p:sp>
        <p:nvSpPr>
          <p:cNvPr id="714" name="Google Shape;714;p45"/>
          <p:cNvSpPr/>
          <p:nvPr/>
        </p:nvSpPr>
        <p:spPr>
          <a:xfrm>
            <a:off x="6338393" y="3776430"/>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6</a:t>
            </a:r>
            <a:endParaRPr sz="2000"/>
          </a:p>
        </p:txBody>
      </p:sp>
      <p:sp>
        <p:nvSpPr>
          <p:cNvPr id="715" name="Google Shape;715;p45"/>
          <p:cNvSpPr txBox="1"/>
          <p:nvPr/>
        </p:nvSpPr>
        <p:spPr>
          <a:xfrm>
            <a:off x="6229526" y="4292250"/>
            <a:ext cx="816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Time</a:t>
            </a:r>
            <a:endParaRPr sz="2400">
              <a:latin typeface="Calibri"/>
              <a:ea typeface="Calibri"/>
              <a:cs typeface="Calibri"/>
              <a:sym typeface="Calibri"/>
            </a:endParaRPr>
          </a:p>
        </p:txBody>
      </p:sp>
      <p:sp>
        <p:nvSpPr>
          <p:cNvPr id="716" name="Google Shape;716;p45"/>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FALCON - SoftIRQs Pipelining</a:t>
            </a:r>
            <a:endParaRPr b="1">
              <a:latin typeface="Calibri"/>
              <a:ea typeface="Calibri"/>
              <a:cs typeface="Calibri"/>
              <a:sym typeface="Calibri"/>
            </a:endParaRPr>
          </a:p>
        </p:txBody>
      </p:sp>
      <p:sp>
        <p:nvSpPr>
          <p:cNvPr id="717" name="Google Shape;717;p45"/>
          <p:cNvSpPr txBox="1">
            <a:spLocks noGrp="1"/>
          </p:cNvSpPr>
          <p:nvPr>
            <p:ph type="body" idx="1"/>
          </p:nvPr>
        </p:nvSpPr>
        <p:spPr>
          <a:xfrm>
            <a:off x="228600" y="612648"/>
            <a:ext cx="8520600" cy="20472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Stage transition functions (Hashing)</a:t>
            </a:r>
            <a:endParaRPr sz="2400">
              <a:solidFill>
                <a:srgbClr val="000000"/>
              </a:solidFill>
              <a:latin typeface="Calibri"/>
              <a:ea typeface="Calibri"/>
              <a:cs typeface="Calibri"/>
              <a:sym typeface="Calibri"/>
            </a:endParaRPr>
          </a:p>
          <a:p>
            <a:pPr marL="914400" lvl="1" indent="-381000" algn="l" rtl="0">
              <a:lnSpc>
                <a:spcPct val="100000"/>
              </a:lnSpc>
              <a:spcBef>
                <a:spcPts val="1000"/>
              </a:spcBef>
              <a:spcAft>
                <a:spcPts val="0"/>
              </a:spcAft>
              <a:buClr>
                <a:srgbClr val="000000"/>
              </a:buClr>
              <a:buSzPts val="2400"/>
              <a:buFont typeface="Calibri"/>
              <a:buChar char="○"/>
            </a:pPr>
            <a:r>
              <a:rPr lang="en" sz="2400" b="1">
                <a:solidFill>
                  <a:srgbClr val="FF9900"/>
                </a:solidFill>
                <a:latin typeface="Calibri"/>
                <a:ea typeface="Calibri"/>
                <a:cs typeface="Calibri"/>
                <a:sym typeface="Calibri"/>
              </a:rPr>
              <a:t>4</a:t>
            </a:r>
            <a:r>
              <a:rPr lang="en" sz="2400">
                <a:solidFill>
                  <a:srgbClr val="000000"/>
                </a:solidFill>
                <a:latin typeface="Calibri"/>
                <a:ea typeface="Calibri"/>
                <a:cs typeface="Calibri"/>
                <a:sym typeface="Calibri"/>
              </a:rPr>
              <a:t> tuples (IPs+Ports) -&gt; </a:t>
            </a:r>
            <a:r>
              <a:rPr lang="en" sz="2400" b="1">
                <a:solidFill>
                  <a:srgbClr val="FF9900"/>
                </a:solidFill>
                <a:latin typeface="Calibri"/>
                <a:ea typeface="Calibri"/>
                <a:cs typeface="Calibri"/>
                <a:sym typeface="Calibri"/>
              </a:rPr>
              <a:t>5</a:t>
            </a:r>
            <a:r>
              <a:rPr lang="en" sz="2400">
                <a:solidFill>
                  <a:srgbClr val="000000"/>
                </a:solidFill>
                <a:latin typeface="Calibri"/>
                <a:ea typeface="Calibri"/>
                <a:cs typeface="Calibri"/>
                <a:sym typeface="Calibri"/>
              </a:rPr>
              <a:t> tuples (IPs+Ports+</a:t>
            </a:r>
            <a:r>
              <a:rPr lang="en" sz="2400" b="1">
                <a:solidFill>
                  <a:srgbClr val="FF9900"/>
                </a:solidFill>
                <a:latin typeface="Calibri"/>
                <a:ea typeface="Calibri"/>
                <a:cs typeface="Calibri"/>
                <a:sym typeface="Calibri"/>
              </a:rPr>
              <a:t>DeviceID</a:t>
            </a:r>
            <a:r>
              <a:rPr lang="en" sz="2400">
                <a:solidFill>
                  <a:srgbClr val="000000"/>
                </a:solidFill>
                <a:latin typeface="Calibri"/>
                <a:ea typeface="Calibri"/>
                <a:cs typeface="Calibri"/>
                <a:sym typeface="Calibri"/>
              </a:rPr>
              <a:t>)</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Parallelization (Overlapping SoftIRQs)</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Maintain In-order</a:t>
            </a:r>
            <a:endParaRPr sz="2400">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723" name="Google Shape;723;p46"/>
          <p:cNvSpPr/>
          <p:nvPr/>
        </p:nvSpPr>
        <p:spPr>
          <a:xfrm>
            <a:off x="1411202" y="274320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724" name="Google Shape;724;p46"/>
          <p:cNvSpPr/>
          <p:nvPr/>
        </p:nvSpPr>
        <p:spPr>
          <a:xfrm>
            <a:off x="933901" y="274320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725" name="Google Shape;725;p46"/>
          <p:cNvSpPr/>
          <p:nvPr/>
        </p:nvSpPr>
        <p:spPr>
          <a:xfrm>
            <a:off x="456599" y="274320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726" name="Google Shape;726;p46"/>
          <p:cNvSpPr txBox="1"/>
          <p:nvPr/>
        </p:nvSpPr>
        <p:spPr>
          <a:xfrm>
            <a:off x="-1" y="2745005"/>
            <a:ext cx="4920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p:txBody>
      </p:sp>
      <p:cxnSp>
        <p:nvCxnSpPr>
          <p:cNvPr id="727" name="Google Shape;727;p46"/>
          <p:cNvCxnSpPr/>
          <p:nvPr/>
        </p:nvCxnSpPr>
        <p:spPr>
          <a:xfrm>
            <a:off x="1888488" y="2989130"/>
            <a:ext cx="386100" cy="9000"/>
          </a:xfrm>
          <a:prstGeom prst="straightConnector1">
            <a:avLst/>
          </a:prstGeom>
          <a:noFill/>
          <a:ln w="19050" cap="flat" cmpd="sng">
            <a:solidFill>
              <a:schemeClr val="dk1"/>
            </a:solidFill>
            <a:prstDash val="solid"/>
            <a:round/>
            <a:headEnd type="none" w="med" len="med"/>
            <a:tailEnd type="triangle" w="med" len="med"/>
          </a:ln>
        </p:spPr>
      </p:cxnSp>
      <p:sp>
        <p:nvSpPr>
          <p:cNvPr id="728" name="Google Shape;728;p46"/>
          <p:cNvSpPr/>
          <p:nvPr/>
        </p:nvSpPr>
        <p:spPr>
          <a:xfrm>
            <a:off x="2320800" y="274320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Core0</a:t>
            </a:r>
            <a:endParaRPr sz="2000">
              <a:latin typeface="Calibri"/>
              <a:ea typeface="Calibri"/>
              <a:cs typeface="Calibri"/>
              <a:sym typeface="Calibri"/>
            </a:endParaRPr>
          </a:p>
        </p:txBody>
      </p:sp>
      <p:sp>
        <p:nvSpPr>
          <p:cNvPr id="729" name="Google Shape;729;p46"/>
          <p:cNvSpPr/>
          <p:nvPr/>
        </p:nvSpPr>
        <p:spPr>
          <a:xfrm>
            <a:off x="2320800" y="325830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Core1</a:t>
            </a:r>
            <a:endParaRPr sz="2000">
              <a:latin typeface="Calibri"/>
              <a:ea typeface="Calibri"/>
              <a:cs typeface="Calibri"/>
              <a:sym typeface="Calibri"/>
            </a:endParaRPr>
          </a:p>
        </p:txBody>
      </p:sp>
      <p:sp>
        <p:nvSpPr>
          <p:cNvPr id="730" name="Google Shape;730;p46"/>
          <p:cNvSpPr/>
          <p:nvPr/>
        </p:nvSpPr>
        <p:spPr>
          <a:xfrm>
            <a:off x="2320800" y="377340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Core2</a:t>
            </a:r>
            <a:endParaRPr sz="2000">
              <a:latin typeface="Calibri"/>
              <a:ea typeface="Calibri"/>
              <a:cs typeface="Calibri"/>
              <a:sym typeface="Calibri"/>
            </a:endParaRPr>
          </a:p>
        </p:txBody>
      </p:sp>
      <p:sp>
        <p:nvSpPr>
          <p:cNvPr id="731" name="Google Shape;731;p46"/>
          <p:cNvSpPr txBox="1"/>
          <p:nvPr/>
        </p:nvSpPr>
        <p:spPr>
          <a:xfrm>
            <a:off x="6229526" y="4292130"/>
            <a:ext cx="816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Time</a:t>
            </a:r>
            <a:endParaRPr sz="2400">
              <a:latin typeface="Calibri"/>
              <a:ea typeface="Calibri"/>
              <a:cs typeface="Calibri"/>
              <a:sym typeface="Calibri"/>
            </a:endParaRPr>
          </a:p>
        </p:txBody>
      </p:sp>
      <p:cxnSp>
        <p:nvCxnSpPr>
          <p:cNvPr id="732" name="Google Shape;732;p46"/>
          <p:cNvCxnSpPr/>
          <p:nvPr/>
        </p:nvCxnSpPr>
        <p:spPr>
          <a:xfrm>
            <a:off x="3137438" y="2744618"/>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733" name="Google Shape;733;p46"/>
          <p:cNvCxnSpPr/>
          <p:nvPr/>
        </p:nvCxnSpPr>
        <p:spPr>
          <a:xfrm>
            <a:off x="3137425" y="3257243"/>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734" name="Google Shape;734;p46"/>
          <p:cNvCxnSpPr/>
          <p:nvPr/>
        </p:nvCxnSpPr>
        <p:spPr>
          <a:xfrm>
            <a:off x="3137438" y="3769868"/>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735" name="Google Shape;735;p46"/>
          <p:cNvCxnSpPr/>
          <p:nvPr/>
        </p:nvCxnSpPr>
        <p:spPr>
          <a:xfrm>
            <a:off x="3145536" y="4289080"/>
            <a:ext cx="3900600" cy="0"/>
          </a:xfrm>
          <a:prstGeom prst="straightConnector1">
            <a:avLst/>
          </a:prstGeom>
          <a:noFill/>
          <a:ln w="19050" cap="flat" cmpd="sng">
            <a:solidFill>
              <a:schemeClr val="dk1"/>
            </a:solidFill>
            <a:prstDash val="solid"/>
            <a:round/>
            <a:headEnd type="none" w="med" len="med"/>
            <a:tailEnd type="triangle" w="med" len="med"/>
          </a:ln>
        </p:spPr>
      </p:cxnSp>
      <p:sp>
        <p:nvSpPr>
          <p:cNvPr id="736" name="Google Shape;736;p46"/>
          <p:cNvSpPr/>
          <p:nvPr/>
        </p:nvSpPr>
        <p:spPr>
          <a:xfrm>
            <a:off x="3137397" y="2744955"/>
            <a:ext cx="9144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737" name="Google Shape;737;p46"/>
          <p:cNvSpPr/>
          <p:nvPr/>
        </p:nvSpPr>
        <p:spPr>
          <a:xfrm>
            <a:off x="4051797" y="2744955"/>
            <a:ext cx="9144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738" name="Google Shape;738;p46"/>
          <p:cNvSpPr/>
          <p:nvPr/>
        </p:nvSpPr>
        <p:spPr>
          <a:xfrm>
            <a:off x="4966193" y="2744730"/>
            <a:ext cx="9144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739" name="Google Shape;739;p46"/>
          <p:cNvSpPr txBox="1"/>
          <p:nvPr/>
        </p:nvSpPr>
        <p:spPr>
          <a:xfrm>
            <a:off x="7466088" y="3751418"/>
            <a:ext cx="167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Application</a:t>
            </a:r>
            <a:endParaRPr sz="2400">
              <a:latin typeface="Calibri"/>
              <a:ea typeface="Calibri"/>
              <a:cs typeface="Calibri"/>
              <a:sym typeface="Calibri"/>
            </a:endParaRPr>
          </a:p>
        </p:txBody>
      </p:sp>
      <p:sp>
        <p:nvSpPr>
          <p:cNvPr id="740" name="Google Shape;740;p46"/>
          <p:cNvSpPr/>
          <p:nvPr/>
        </p:nvSpPr>
        <p:spPr>
          <a:xfrm>
            <a:off x="4052022" y="3259580"/>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741" name="Google Shape;741;p46"/>
          <p:cNvSpPr/>
          <p:nvPr/>
        </p:nvSpPr>
        <p:spPr>
          <a:xfrm>
            <a:off x="4966418" y="3260230"/>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742" name="Google Shape;742;p46"/>
          <p:cNvSpPr/>
          <p:nvPr/>
        </p:nvSpPr>
        <p:spPr>
          <a:xfrm>
            <a:off x="5886856" y="3259468"/>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743" name="Google Shape;743;p46"/>
          <p:cNvSpPr/>
          <p:nvPr/>
        </p:nvSpPr>
        <p:spPr>
          <a:xfrm>
            <a:off x="4509131" y="3775955"/>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744" name="Google Shape;744;p46"/>
          <p:cNvSpPr/>
          <p:nvPr/>
        </p:nvSpPr>
        <p:spPr>
          <a:xfrm>
            <a:off x="5423568" y="3771655"/>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745" name="Google Shape;745;p46"/>
          <p:cNvSpPr/>
          <p:nvPr/>
        </p:nvSpPr>
        <p:spPr>
          <a:xfrm>
            <a:off x="6350118" y="3770930"/>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cxnSp>
        <p:nvCxnSpPr>
          <p:cNvPr id="746" name="Google Shape;746;p46"/>
          <p:cNvCxnSpPr/>
          <p:nvPr/>
        </p:nvCxnSpPr>
        <p:spPr>
          <a:xfrm>
            <a:off x="7046113" y="4029005"/>
            <a:ext cx="386100" cy="9000"/>
          </a:xfrm>
          <a:prstGeom prst="straightConnector1">
            <a:avLst/>
          </a:prstGeom>
          <a:noFill/>
          <a:ln w="19050" cap="flat" cmpd="sng">
            <a:solidFill>
              <a:schemeClr val="dk1"/>
            </a:solidFill>
            <a:prstDash val="solid"/>
            <a:round/>
            <a:headEnd type="none" w="med" len="med"/>
            <a:tailEnd type="triangle" w="med" len="med"/>
          </a:ln>
        </p:spPr>
      </p:cxnSp>
      <p:cxnSp>
        <p:nvCxnSpPr>
          <p:cNvPr id="747" name="Google Shape;747;p46"/>
          <p:cNvCxnSpPr/>
          <p:nvPr/>
        </p:nvCxnSpPr>
        <p:spPr>
          <a:xfrm>
            <a:off x="3145536" y="3775693"/>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748" name="Google Shape;748;p46"/>
          <p:cNvCxnSpPr/>
          <p:nvPr/>
        </p:nvCxnSpPr>
        <p:spPr>
          <a:xfrm>
            <a:off x="3145536" y="3256520"/>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749" name="Google Shape;749;p46"/>
          <p:cNvCxnSpPr/>
          <p:nvPr/>
        </p:nvCxnSpPr>
        <p:spPr>
          <a:xfrm>
            <a:off x="3145536" y="2744456"/>
            <a:ext cx="3900600" cy="0"/>
          </a:xfrm>
          <a:prstGeom prst="straightConnector1">
            <a:avLst/>
          </a:prstGeom>
          <a:noFill/>
          <a:ln w="19050" cap="flat" cmpd="sng">
            <a:solidFill>
              <a:schemeClr val="dk1"/>
            </a:solidFill>
            <a:prstDash val="solid"/>
            <a:round/>
            <a:headEnd type="none" w="med" len="med"/>
            <a:tailEnd type="none" w="med" len="med"/>
          </a:ln>
        </p:spPr>
      </p:cxnSp>
      <p:sp>
        <p:nvSpPr>
          <p:cNvPr id="750" name="Google Shape;750;p46"/>
          <p:cNvSpPr/>
          <p:nvPr/>
        </p:nvSpPr>
        <p:spPr>
          <a:xfrm>
            <a:off x="5880818" y="2744455"/>
            <a:ext cx="9144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751" name="Google Shape;751;p46"/>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FALCON - SoftIRQs Splitting</a:t>
            </a:r>
            <a:endParaRPr b="1">
              <a:latin typeface="Calibri"/>
              <a:ea typeface="Calibri"/>
              <a:cs typeface="Calibri"/>
              <a:sym typeface="Calibri"/>
            </a:endParaRPr>
          </a:p>
        </p:txBody>
      </p:sp>
      <p:sp>
        <p:nvSpPr>
          <p:cNvPr id="752" name="Google Shape;752;p46"/>
          <p:cNvSpPr/>
          <p:nvPr/>
        </p:nvSpPr>
        <p:spPr>
          <a:xfrm>
            <a:off x="3137400" y="2658425"/>
            <a:ext cx="914400" cy="707700"/>
          </a:xfrm>
          <a:prstGeom prst="roundRect">
            <a:avLst>
              <a:gd name="adj" fmla="val 16667"/>
            </a:avLst>
          </a:prstGeom>
          <a:noFill/>
          <a:ln w="38100" cap="flat" cmpd="sng">
            <a:solidFill>
              <a:srgbClr val="CC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6"/>
          <p:cNvSpPr txBox="1">
            <a:spLocks noGrp="1"/>
          </p:cNvSpPr>
          <p:nvPr>
            <p:ph type="body" idx="1"/>
          </p:nvPr>
        </p:nvSpPr>
        <p:spPr>
          <a:xfrm>
            <a:off x="228600" y="612648"/>
            <a:ext cx="8520600" cy="10518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For TCP, the 1st stage is heavily loaded</a:t>
            </a:r>
            <a:endParaRPr sz="2400">
              <a:solidFill>
                <a:srgbClr val="000000"/>
              </a:solidFill>
              <a:latin typeface="Calibri"/>
              <a:ea typeface="Calibri"/>
              <a:cs typeface="Calibri"/>
              <a:sym typeface="Calibri"/>
            </a:endParaRPr>
          </a:p>
          <a:p>
            <a:pPr marL="914400" lvl="1" indent="-381000" algn="l" rtl="0">
              <a:lnSpc>
                <a:spcPct val="10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SKB allocation + GRO processing</a:t>
            </a:r>
            <a:endParaRPr sz="2400">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759" name="Google Shape;759;p47"/>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FALCON - SoftIRQs Splitting</a:t>
            </a:r>
            <a:endParaRPr b="1">
              <a:latin typeface="Calibri"/>
              <a:ea typeface="Calibri"/>
              <a:cs typeface="Calibri"/>
              <a:sym typeface="Calibri"/>
            </a:endParaRPr>
          </a:p>
        </p:txBody>
      </p:sp>
      <p:sp>
        <p:nvSpPr>
          <p:cNvPr id="760" name="Google Shape;760;p47"/>
          <p:cNvSpPr txBox="1">
            <a:spLocks noGrp="1"/>
          </p:cNvSpPr>
          <p:nvPr>
            <p:ph type="body" idx="1"/>
          </p:nvPr>
        </p:nvSpPr>
        <p:spPr>
          <a:xfrm>
            <a:off x="228600" y="612648"/>
            <a:ext cx="8520600" cy="15495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For TCP, the 1st stage is heavily loaded</a:t>
            </a:r>
            <a:endParaRPr sz="2400">
              <a:solidFill>
                <a:srgbClr val="000000"/>
              </a:solidFill>
              <a:latin typeface="Calibri"/>
              <a:ea typeface="Calibri"/>
              <a:cs typeface="Calibri"/>
              <a:sym typeface="Calibri"/>
            </a:endParaRPr>
          </a:p>
          <a:p>
            <a:pPr marL="914400" lvl="1" indent="-381000" algn="l" rtl="0">
              <a:lnSpc>
                <a:spcPct val="10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SKB allocation + GRO processing</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Enable transition function when doing GRO</a:t>
            </a:r>
            <a:endParaRPr sz="2400">
              <a:solidFill>
                <a:srgbClr val="000000"/>
              </a:solidFill>
              <a:latin typeface="Calibri"/>
              <a:ea typeface="Calibri"/>
              <a:cs typeface="Calibri"/>
              <a:sym typeface="Calibri"/>
            </a:endParaRPr>
          </a:p>
        </p:txBody>
      </p:sp>
      <p:sp>
        <p:nvSpPr>
          <p:cNvPr id="761" name="Google Shape;761;p47"/>
          <p:cNvSpPr/>
          <p:nvPr/>
        </p:nvSpPr>
        <p:spPr>
          <a:xfrm>
            <a:off x="1411202" y="2743200"/>
            <a:ext cx="431100" cy="444600"/>
          </a:xfrm>
          <a:prstGeom prst="flowChartConnector">
            <a:avLst/>
          </a:prstGeom>
          <a:solidFill>
            <a:srgbClr val="EEEEEE"/>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762" name="Google Shape;762;p47"/>
          <p:cNvSpPr/>
          <p:nvPr/>
        </p:nvSpPr>
        <p:spPr>
          <a:xfrm>
            <a:off x="933901" y="2743200"/>
            <a:ext cx="431100" cy="444600"/>
          </a:xfrm>
          <a:prstGeom prst="flowChartConnector">
            <a:avLst/>
          </a:prstGeom>
          <a:solidFill>
            <a:srgbClr val="EEEEEE"/>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763" name="Google Shape;763;p47"/>
          <p:cNvSpPr/>
          <p:nvPr/>
        </p:nvSpPr>
        <p:spPr>
          <a:xfrm>
            <a:off x="456599" y="2743200"/>
            <a:ext cx="431100" cy="444600"/>
          </a:xfrm>
          <a:prstGeom prst="flowChartConnector">
            <a:avLst/>
          </a:prstGeom>
          <a:solidFill>
            <a:srgbClr val="EEEEEE"/>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764" name="Google Shape;764;p47"/>
          <p:cNvSpPr txBox="1"/>
          <p:nvPr/>
        </p:nvSpPr>
        <p:spPr>
          <a:xfrm>
            <a:off x="-1" y="2745005"/>
            <a:ext cx="4920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p:txBody>
      </p:sp>
      <p:cxnSp>
        <p:nvCxnSpPr>
          <p:cNvPr id="765" name="Google Shape;765;p47"/>
          <p:cNvCxnSpPr/>
          <p:nvPr/>
        </p:nvCxnSpPr>
        <p:spPr>
          <a:xfrm>
            <a:off x="1888488" y="2989130"/>
            <a:ext cx="386100" cy="9000"/>
          </a:xfrm>
          <a:prstGeom prst="straightConnector1">
            <a:avLst/>
          </a:prstGeom>
          <a:noFill/>
          <a:ln w="19050" cap="flat" cmpd="sng">
            <a:solidFill>
              <a:srgbClr val="000000"/>
            </a:solidFill>
            <a:prstDash val="solid"/>
            <a:round/>
            <a:headEnd type="none" w="med" len="med"/>
            <a:tailEnd type="triangle" w="med" len="med"/>
          </a:ln>
        </p:spPr>
      </p:cxnSp>
      <p:sp>
        <p:nvSpPr>
          <p:cNvPr id="766" name="Google Shape;766;p47"/>
          <p:cNvSpPr/>
          <p:nvPr/>
        </p:nvSpPr>
        <p:spPr>
          <a:xfrm>
            <a:off x="2322576" y="2743205"/>
            <a:ext cx="816600" cy="515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Core0</a:t>
            </a:r>
            <a:endParaRPr sz="2000">
              <a:latin typeface="Calibri"/>
              <a:ea typeface="Calibri"/>
              <a:cs typeface="Calibri"/>
              <a:sym typeface="Calibri"/>
            </a:endParaRPr>
          </a:p>
        </p:txBody>
      </p:sp>
      <p:sp>
        <p:nvSpPr>
          <p:cNvPr id="767" name="Google Shape;767;p47"/>
          <p:cNvSpPr/>
          <p:nvPr/>
        </p:nvSpPr>
        <p:spPr>
          <a:xfrm>
            <a:off x="2322576" y="3258305"/>
            <a:ext cx="816600" cy="515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Core1</a:t>
            </a:r>
            <a:endParaRPr sz="2000">
              <a:latin typeface="Calibri"/>
              <a:ea typeface="Calibri"/>
              <a:cs typeface="Calibri"/>
              <a:sym typeface="Calibri"/>
            </a:endParaRPr>
          </a:p>
        </p:txBody>
      </p:sp>
      <p:cxnSp>
        <p:nvCxnSpPr>
          <p:cNvPr id="768" name="Google Shape;768;p47"/>
          <p:cNvCxnSpPr/>
          <p:nvPr/>
        </p:nvCxnSpPr>
        <p:spPr>
          <a:xfrm>
            <a:off x="3139213" y="2744618"/>
            <a:ext cx="0" cy="517200"/>
          </a:xfrm>
          <a:prstGeom prst="straightConnector1">
            <a:avLst/>
          </a:prstGeom>
          <a:noFill/>
          <a:ln w="19050" cap="flat" cmpd="sng">
            <a:solidFill>
              <a:srgbClr val="000000"/>
            </a:solidFill>
            <a:prstDash val="solid"/>
            <a:round/>
            <a:headEnd type="none" w="med" len="med"/>
            <a:tailEnd type="none" w="med" len="med"/>
          </a:ln>
        </p:spPr>
      </p:cxnSp>
      <p:cxnSp>
        <p:nvCxnSpPr>
          <p:cNvPr id="769" name="Google Shape;769;p47"/>
          <p:cNvCxnSpPr/>
          <p:nvPr/>
        </p:nvCxnSpPr>
        <p:spPr>
          <a:xfrm>
            <a:off x="3139201" y="3257243"/>
            <a:ext cx="0" cy="517200"/>
          </a:xfrm>
          <a:prstGeom prst="straightConnector1">
            <a:avLst/>
          </a:prstGeom>
          <a:noFill/>
          <a:ln w="19050" cap="flat" cmpd="sng">
            <a:solidFill>
              <a:srgbClr val="000000"/>
            </a:solidFill>
            <a:prstDash val="solid"/>
            <a:round/>
            <a:headEnd type="none" w="med" len="med"/>
            <a:tailEnd type="none" w="med" len="med"/>
          </a:ln>
        </p:spPr>
      </p:cxnSp>
      <p:sp>
        <p:nvSpPr>
          <p:cNvPr id="770" name="Google Shape;770;p47"/>
          <p:cNvSpPr/>
          <p:nvPr/>
        </p:nvSpPr>
        <p:spPr>
          <a:xfrm>
            <a:off x="3139173" y="2744955"/>
            <a:ext cx="457200" cy="5151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771" name="Google Shape;771;p47"/>
          <p:cNvSpPr/>
          <p:nvPr/>
        </p:nvSpPr>
        <p:spPr>
          <a:xfrm>
            <a:off x="3596373" y="2744955"/>
            <a:ext cx="457200" cy="5151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772" name="Google Shape;772;p47"/>
          <p:cNvSpPr/>
          <p:nvPr/>
        </p:nvSpPr>
        <p:spPr>
          <a:xfrm>
            <a:off x="4053794" y="2744730"/>
            <a:ext cx="457200" cy="5151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773" name="Google Shape;773;p47"/>
          <p:cNvSpPr/>
          <p:nvPr/>
        </p:nvSpPr>
        <p:spPr>
          <a:xfrm>
            <a:off x="3596448" y="3259580"/>
            <a:ext cx="457200" cy="5151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774" name="Google Shape;774;p47"/>
          <p:cNvSpPr/>
          <p:nvPr/>
        </p:nvSpPr>
        <p:spPr>
          <a:xfrm>
            <a:off x="4053869" y="3259355"/>
            <a:ext cx="457200" cy="5151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775" name="Google Shape;775;p47"/>
          <p:cNvSpPr/>
          <p:nvPr/>
        </p:nvSpPr>
        <p:spPr>
          <a:xfrm>
            <a:off x="4511069" y="3259355"/>
            <a:ext cx="457200" cy="5151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776" name="Google Shape;776;p47"/>
          <p:cNvSpPr txBox="1"/>
          <p:nvPr/>
        </p:nvSpPr>
        <p:spPr>
          <a:xfrm>
            <a:off x="7466088" y="4260943"/>
            <a:ext cx="167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Application</a:t>
            </a:r>
            <a:endParaRPr sz="2400">
              <a:latin typeface="Calibri"/>
              <a:ea typeface="Calibri"/>
              <a:cs typeface="Calibri"/>
              <a:sym typeface="Calibri"/>
            </a:endParaRPr>
          </a:p>
        </p:txBody>
      </p:sp>
      <p:cxnSp>
        <p:nvCxnSpPr>
          <p:cNvPr id="777" name="Google Shape;777;p47"/>
          <p:cNvCxnSpPr/>
          <p:nvPr/>
        </p:nvCxnSpPr>
        <p:spPr>
          <a:xfrm>
            <a:off x="7046113" y="4538530"/>
            <a:ext cx="386100" cy="9000"/>
          </a:xfrm>
          <a:prstGeom prst="straightConnector1">
            <a:avLst/>
          </a:prstGeom>
          <a:noFill/>
          <a:ln w="19050" cap="flat" cmpd="sng">
            <a:solidFill>
              <a:srgbClr val="000000"/>
            </a:solidFill>
            <a:prstDash val="solid"/>
            <a:round/>
            <a:headEnd type="none" w="med" len="med"/>
            <a:tailEnd type="triangle" w="med" len="med"/>
          </a:ln>
        </p:spPr>
      </p:cxnSp>
      <p:cxnSp>
        <p:nvCxnSpPr>
          <p:cNvPr id="778" name="Google Shape;778;p47"/>
          <p:cNvCxnSpPr/>
          <p:nvPr/>
        </p:nvCxnSpPr>
        <p:spPr>
          <a:xfrm>
            <a:off x="3145536" y="3775693"/>
            <a:ext cx="3900600" cy="0"/>
          </a:xfrm>
          <a:prstGeom prst="straightConnector1">
            <a:avLst/>
          </a:prstGeom>
          <a:noFill/>
          <a:ln w="19050" cap="flat" cmpd="sng">
            <a:solidFill>
              <a:srgbClr val="000000"/>
            </a:solidFill>
            <a:prstDash val="solid"/>
            <a:round/>
            <a:headEnd type="none" w="med" len="med"/>
            <a:tailEnd type="triangle" w="med" len="med"/>
          </a:ln>
        </p:spPr>
      </p:cxnSp>
      <p:cxnSp>
        <p:nvCxnSpPr>
          <p:cNvPr id="779" name="Google Shape;779;p47"/>
          <p:cNvCxnSpPr/>
          <p:nvPr/>
        </p:nvCxnSpPr>
        <p:spPr>
          <a:xfrm>
            <a:off x="3145536" y="3256520"/>
            <a:ext cx="3900600" cy="0"/>
          </a:xfrm>
          <a:prstGeom prst="straightConnector1">
            <a:avLst/>
          </a:prstGeom>
          <a:noFill/>
          <a:ln w="19050" cap="flat" cmpd="sng">
            <a:solidFill>
              <a:srgbClr val="000000"/>
            </a:solidFill>
            <a:prstDash val="solid"/>
            <a:round/>
            <a:headEnd type="none" w="med" len="med"/>
            <a:tailEnd type="none" w="med" len="med"/>
          </a:ln>
        </p:spPr>
      </p:cxnSp>
      <p:cxnSp>
        <p:nvCxnSpPr>
          <p:cNvPr id="780" name="Google Shape;780;p47"/>
          <p:cNvCxnSpPr/>
          <p:nvPr/>
        </p:nvCxnSpPr>
        <p:spPr>
          <a:xfrm>
            <a:off x="3145536" y="2744456"/>
            <a:ext cx="3900600" cy="0"/>
          </a:xfrm>
          <a:prstGeom prst="straightConnector1">
            <a:avLst/>
          </a:prstGeom>
          <a:noFill/>
          <a:ln w="19050" cap="flat" cmpd="sng">
            <a:solidFill>
              <a:srgbClr val="000000"/>
            </a:solidFill>
            <a:prstDash val="solid"/>
            <a:round/>
            <a:headEnd type="none" w="med" len="med"/>
            <a:tailEnd type="none" w="med" len="med"/>
          </a:ln>
        </p:spPr>
      </p:cxnSp>
      <p:sp>
        <p:nvSpPr>
          <p:cNvPr id="781" name="Google Shape;781;p47"/>
          <p:cNvSpPr/>
          <p:nvPr/>
        </p:nvSpPr>
        <p:spPr>
          <a:xfrm>
            <a:off x="2320800" y="3773405"/>
            <a:ext cx="816600" cy="515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Core2</a:t>
            </a:r>
            <a:endParaRPr sz="2000">
              <a:latin typeface="Calibri"/>
              <a:ea typeface="Calibri"/>
              <a:cs typeface="Calibri"/>
              <a:sym typeface="Calibri"/>
            </a:endParaRPr>
          </a:p>
        </p:txBody>
      </p:sp>
      <p:cxnSp>
        <p:nvCxnSpPr>
          <p:cNvPr id="782" name="Google Shape;782;p47"/>
          <p:cNvCxnSpPr/>
          <p:nvPr/>
        </p:nvCxnSpPr>
        <p:spPr>
          <a:xfrm>
            <a:off x="3137438" y="3769868"/>
            <a:ext cx="0" cy="517200"/>
          </a:xfrm>
          <a:prstGeom prst="straightConnector1">
            <a:avLst/>
          </a:prstGeom>
          <a:noFill/>
          <a:ln w="19050" cap="flat" cmpd="sng">
            <a:solidFill>
              <a:srgbClr val="000000"/>
            </a:solidFill>
            <a:prstDash val="solid"/>
            <a:round/>
            <a:headEnd type="none" w="med" len="med"/>
            <a:tailEnd type="none" w="med" len="med"/>
          </a:ln>
        </p:spPr>
      </p:cxnSp>
      <p:cxnSp>
        <p:nvCxnSpPr>
          <p:cNvPr id="783" name="Google Shape;783;p47"/>
          <p:cNvCxnSpPr/>
          <p:nvPr/>
        </p:nvCxnSpPr>
        <p:spPr>
          <a:xfrm>
            <a:off x="3145536" y="4289080"/>
            <a:ext cx="3900600" cy="0"/>
          </a:xfrm>
          <a:prstGeom prst="straightConnector1">
            <a:avLst/>
          </a:prstGeom>
          <a:noFill/>
          <a:ln w="19050" cap="flat" cmpd="sng">
            <a:solidFill>
              <a:srgbClr val="000000"/>
            </a:solidFill>
            <a:prstDash val="solid"/>
            <a:round/>
            <a:headEnd type="none" w="med" len="med"/>
            <a:tailEnd type="triangle" w="med" len="med"/>
          </a:ln>
        </p:spPr>
      </p:cxnSp>
      <p:sp>
        <p:nvSpPr>
          <p:cNvPr id="784" name="Google Shape;784;p47"/>
          <p:cNvSpPr/>
          <p:nvPr/>
        </p:nvSpPr>
        <p:spPr>
          <a:xfrm>
            <a:off x="2320800" y="4282930"/>
            <a:ext cx="816600" cy="5151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Core3</a:t>
            </a:r>
            <a:endParaRPr sz="2000">
              <a:latin typeface="Calibri"/>
              <a:ea typeface="Calibri"/>
              <a:cs typeface="Calibri"/>
              <a:sym typeface="Calibri"/>
            </a:endParaRPr>
          </a:p>
        </p:txBody>
      </p:sp>
      <p:cxnSp>
        <p:nvCxnSpPr>
          <p:cNvPr id="785" name="Google Shape;785;p47"/>
          <p:cNvCxnSpPr/>
          <p:nvPr/>
        </p:nvCxnSpPr>
        <p:spPr>
          <a:xfrm>
            <a:off x="3137438" y="4279392"/>
            <a:ext cx="0" cy="517200"/>
          </a:xfrm>
          <a:prstGeom prst="straightConnector1">
            <a:avLst/>
          </a:prstGeom>
          <a:noFill/>
          <a:ln w="19050" cap="flat" cmpd="sng">
            <a:solidFill>
              <a:srgbClr val="000000"/>
            </a:solidFill>
            <a:prstDash val="solid"/>
            <a:round/>
            <a:headEnd type="none" w="med" len="med"/>
            <a:tailEnd type="none" w="med" len="med"/>
          </a:ln>
        </p:spPr>
      </p:cxnSp>
      <p:cxnSp>
        <p:nvCxnSpPr>
          <p:cNvPr id="786" name="Google Shape;786;p47"/>
          <p:cNvCxnSpPr/>
          <p:nvPr/>
        </p:nvCxnSpPr>
        <p:spPr>
          <a:xfrm>
            <a:off x="3145536" y="4798605"/>
            <a:ext cx="3900600" cy="0"/>
          </a:xfrm>
          <a:prstGeom prst="straightConnector1">
            <a:avLst/>
          </a:prstGeom>
          <a:noFill/>
          <a:ln w="19050" cap="flat" cmpd="sng">
            <a:solidFill>
              <a:srgbClr val="000000"/>
            </a:solidFill>
            <a:prstDash val="solid"/>
            <a:round/>
            <a:headEnd type="none" w="med" len="med"/>
            <a:tailEnd type="triangle" w="med" len="med"/>
          </a:ln>
        </p:spPr>
      </p:cxnSp>
      <p:sp>
        <p:nvSpPr>
          <p:cNvPr id="787" name="Google Shape;787;p47"/>
          <p:cNvSpPr/>
          <p:nvPr/>
        </p:nvSpPr>
        <p:spPr>
          <a:xfrm>
            <a:off x="4050792" y="3771668"/>
            <a:ext cx="457200" cy="515100"/>
          </a:xfrm>
          <a:prstGeom prst="rect">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788" name="Google Shape;788;p47"/>
          <p:cNvSpPr/>
          <p:nvPr/>
        </p:nvSpPr>
        <p:spPr>
          <a:xfrm>
            <a:off x="4507992" y="3771668"/>
            <a:ext cx="457200" cy="515100"/>
          </a:xfrm>
          <a:prstGeom prst="rect">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789" name="Google Shape;789;p47"/>
          <p:cNvSpPr/>
          <p:nvPr/>
        </p:nvSpPr>
        <p:spPr>
          <a:xfrm>
            <a:off x="4965192" y="3771668"/>
            <a:ext cx="457200" cy="515100"/>
          </a:xfrm>
          <a:prstGeom prst="rect">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790" name="Google Shape;790;p47"/>
          <p:cNvSpPr/>
          <p:nvPr/>
        </p:nvSpPr>
        <p:spPr>
          <a:xfrm>
            <a:off x="4507992" y="4291368"/>
            <a:ext cx="457200" cy="515100"/>
          </a:xfrm>
          <a:prstGeom prst="rect">
            <a:avLst/>
          </a:prstGeom>
          <a:solidFill>
            <a:srgbClr val="FFE59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791" name="Google Shape;791;p47"/>
          <p:cNvSpPr/>
          <p:nvPr/>
        </p:nvSpPr>
        <p:spPr>
          <a:xfrm>
            <a:off x="4965192" y="4291368"/>
            <a:ext cx="457200" cy="515100"/>
          </a:xfrm>
          <a:prstGeom prst="rect">
            <a:avLst/>
          </a:prstGeom>
          <a:solidFill>
            <a:srgbClr val="FFE59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792" name="Google Shape;792;p47"/>
          <p:cNvSpPr/>
          <p:nvPr/>
        </p:nvSpPr>
        <p:spPr>
          <a:xfrm>
            <a:off x="5422392" y="4291368"/>
            <a:ext cx="457200" cy="515100"/>
          </a:xfrm>
          <a:prstGeom prst="rect">
            <a:avLst/>
          </a:prstGeom>
          <a:solidFill>
            <a:srgbClr val="FFE59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793" name="Google Shape;793;p47"/>
          <p:cNvSpPr/>
          <p:nvPr/>
        </p:nvSpPr>
        <p:spPr>
          <a:xfrm>
            <a:off x="4510873" y="2744680"/>
            <a:ext cx="457200" cy="5151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4</a:t>
            </a:r>
            <a:endParaRPr sz="2000"/>
          </a:p>
        </p:txBody>
      </p:sp>
      <p:sp>
        <p:nvSpPr>
          <p:cNvPr id="794" name="Google Shape;794;p47"/>
          <p:cNvSpPr/>
          <p:nvPr/>
        </p:nvSpPr>
        <p:spPr>
          <a:xfrm>
            <a:off x="4968073" y="2744680"/>
            <a:ext cx="457200" cy="5151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5</a:t>
            </a:r>
            <a:endParaRPr sz="2000"/>
          </a:p>
        </p:txBody>
      </p:sp>
      <p:sp>
        <p:nvSpPr>
          <p:cNvPr id="795" name="Google Shape;795;p47"/>
          <p:cNvSpPr/>
          <p:nvPr/>
        </p:nvSpPr>
        <p:spPr>
          <a:xfrm>
            <a:off x="4968573" y="3259330"/>
            <a:ext cx="457200" cy="5151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4</a:t>
            </a:r>
            <a:endParaRPr sz="2000"/>
          </a:p>
        </p:txBody>
      </p:sp>
      <p:sp>
        <p:nvSpPr>
          <p:cNvPr id="796" name="Google Shape;796;p47"/>
          <p:cNvSpPr/>
          <p:nvPr/>
        </p:nvSpPr>
        <p:spPr>
          <a:xfrm>
            <a:off x="5425994" y="3259105"/>
            <a:ext cx="457200" cy="515100"/>
          </a:xfrm>
          <a:prstGeom prst="rect">
            <a:avLst/>
          </a:prstGeom>
          <a:solidFill>
            <a:srgbClr val="A4C2F4"/>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5</a:t>
            </a:r>
            <a:endParaRPr sz="2000"/>
          </a:p>
        </p:txBody>
      </p:sp>
      <p:sp>
        <p:nvSpPr>
          <p:cNvPr id="797" name="Google Shape;797;p47"/>
          <p:cNvSpPr/>
          <p:nvPr/>
        </p:nvSpPr>
        <p:spPr>
          <a:xfrm>
            <a:off x="5421342" y="3771630"/>
            <a:ext cx="457200" cy="515100"/>
          </a:xfrm>
          <a:prstGeom prst="rect">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4</a:t>
            </a:r>
            <a:endParaRPr sz="2000"/>
          </a:p>
        </p:txBody>
      </p:sp>
      <p:sp>
        <p:nvSpPr>
          <p:cNvPr id="798" name="Google Shape;798;p47"/>
          <p:cNvSpPr/>
          <p:nvPr/>
        </p:nvSpPr>
        <p:spPr>
          <a:xfrm>
            <a:off x="5878542" y="3771630"/>
            <a:ext cx="457200" cy="515100"/>
          </a:xfrm>
          <a:prstGeom prst="rect">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5</a:t>
            </a:r>
            <a:endParaRPr sz="2000"/>
          </a:p>
        </p:txBody>
      </p:sp>
      <p:sp>
        <p:nvSpPr>
          <p:cNvPr id="799" name="Google Shape;799;p47"/>
          <p:cNvSpPr/>
          <p:nvPr/>
        </p:nvSpPr>
        <p:spPr>
          <a:xfrm>
            <a:off x="5883192" y="4291418"/>
            <a:ext cx="457200" cy="515100"/>
          </a:xfrm>
          <a:prstGeom prst="rect">
            <a:avLst/>
          </a:prstGeom>
          <a:solidFill>
            <a:srgbClr val="FFE59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4</a:t>
            </a:r>
            <a:endParaRPr sz="2000"/>
          </a:p>
        </p:txBody>
      </p:sp>
      <p:sp>
        <p:nvSpPr>
          <p:cNvPr id="800" name="Google Shape;800;p47"/>
          <p:cNvSpPr/>
          <p:nvPr/>
        </p:nvSpPr>
        <p:spPr>
          <a:xfrm>
            <a:off x="6340392" y="4291418"/>
            <a:ext cx="457200" cy="515100"/>
          </a:xfrm>
          <a:prstGeom prst="rect">
            <a:avLst/>
          </a:prstGeom>
          <a:solidFill>
            <a:srgbClr val="FFE599"/>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5</a:t>
            </a: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806" name="Google Shape;806;p48"/>
          <p:cNvSpPr/>
          <p:nvPr/>
        </p:nvSpPr>
        <p:spPr>
          <a:xfrm>
            <a:off x="5628300" y="3029007"/>
            <a:ext cx="365700" cy="731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8"/>
          <p:cNvSpPr/>
          <p:nvPr/>
        </p:nvSpPr>
        <p:spPr>
          <a:xfrm>
            <a:off x="6359820" y="3029007"/>
            <a:ext cx="365700" cy="731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8"/>
          <p:cNvSpPr/>
          <p:nvPr/>
        </p:nvSpPr>
        <p:spPr>
          <a:xfrm>
            <a:off x="7091340" y="3029007"/>
            <a:ext cx="365700" cy="731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8"/>
          <p:cNvSpPr/>
          <p:nvPr/>
        </p:nvSpPr>
        <p:spPr>
          <a:xfrm>
            <a:off x="7822860" y="3029007"/>
            <a:ext cx="365700" cy="731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8"/>
          <p:cNvSpPr/>
          <p:nvPr/>
        </p:nvSpPr>
        <p:spPr>
          <a:xfrm>
            <a:off x="5628300" y="3248307"/>
            <a:ext cx="365700" cy="512100"/>
          </a:xfrm>
          <a:prstGeom prst="rect">
            <a:avLst/>
          </a:prstGeom>
          <a:solidFill>
            <a:srgbClr val="FFD96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8"/>
          <p:cNvSpPr/>
          <p:nvPr/>
        </p:nvSpPr>
        <p:spPr>
          <a:xfrm>
            <a:off x="7091345" y="3577407"/>
            <a:ext cx="365700" cy="183000"/>
          </a:xfrm>
          <a:prstGeom prst="rect">
            <a:avLst/>
          </a:prstGeom>
          <a:solidFill>
            <a:srgbClr val="93C47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8"/>
          <p:cNvSpPr/>
          <p:nvPr/>
        </p:nvSpPr>
        <p:spPr>
          <a:xfrm>
            <a:off x="7822870" y="3431307"/>
            <a:ext cx="365700" cy="329100"/>
          </a:xfrm>
          <a:prstGeom prst="rect">
            <a:avLst/>
          </a:prstGeom>
          <a:solidFill>
            <a:srgbClr val="FFD96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8"/>
          <p:cNvSpPr/>
          <p:nvPr/>
        </p:nvSpPr>
        <p:spPr>
          <a:xfrm>
            <a:off x="6359820" y="3101907"/>
            <a:ext cx="365700" cy="658500"/>
          </a:xfrm>
          <a:prstGeom prst="rect">
            <a:avLst/>
          </a:prstGeom>
          <a:solidFill>
            <a:srgbClr val="E0666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8"/>
          <p:cNvSpPr txBox="1"/>
          <p:nvPr/>
        </p:nvSpPr>
        <p:spPr>
          <a:xfrm>
            <a:off x="5486400" y="376040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70%</a:t>
            </a:r>
            <a:endParaRPr sz="2000">
              <a:latin typeface="Calibri"/>
              <a:ea typeface="Calibri"/>
              <a:cs typeface="Calibri"/>
              <a:sym typeface="Calibri"/>
            </a:endParaRPr>
          </a:p>
        </p:txBody>
      </p:sp>
      <p:sp>
        <p:nvSpPr>
          <p:cNvPr id="815" name="Google Shape;815;p48"/>
          <p:cNvSpPr txBox="1"/>
          <p:nvPr/>
        </p:nvSpPr>
        <p:spPr>
          <a:xfrm>
            <a:off x="6217925" y="376052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90%</a:t>
            </a:r>
            <a:endParaRPr sz="2000">
              <a:latin typeface="Calibri"/>
              <a:ea typeface="Calibri"/>
              <a:cs typeface="Calibri"/>
              <a:sym typeface="Calibri"/>
            </a:endParaRPr>
          </a:p>
        </p:txBody>
      </p:sp>
      <p:sp>
        <p:nvSpPr>
          <p:cNvPr id="816" name="Google Shape;816;p48"/>
          <p:cNvSpPr txBox="1"/>
          <p:nvPr/>
        </p:nvSpPr>
        <p:spPr>
          <a:xfrm>
            <a:off x="6949450" y="376052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25%</a:t>
            </a:r>
            <a:endParaRPr sz="2000">
              <a:latin typeface="Calibri"/>
              <a:ea typeface="Calibri"/>
              <a:cs typeface="Calibri"/>
              <a:sym typeface="Calibri"/>
            </a:endParaRPr>
          </a:p>
        </p:txBody>
      </p:sp>
      <p:sp>
        <p:nvSpPr>
          <p:cNvPr id="817" name="Google Shape;817;p48"/>
          <p:cNvSpPr txBox="1"/>
          <p:nvPr/>
        </p:nvSpPr>
        <p:spPr>
          <a:xfrm>
            <a:off x="7680975" y="376052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45%</a:t>
            </a:r>
            <a:endParaRPr sz="2000">
              <a:latin typeface="Calibri"/>
              <a:ea typeface="Calibri"/>
              <a:cs typeface="Calibri"/>
              <a:sym typeface="Calibri"/>
            </a:endParaRPr>
          </a:p>
        </p:txBody>
      </p:sp>
      <p:sp>
        <p:nvSpPr>
          <p:cNvPr id="818" name="Google Shape;818;p48"/>
          <p:cNvSpPr txBox="1"/>
          <p:nvPr/>
        </p:nvSpPr>
        <p:spPr>
          <a:xfrm>
            <a:off x="5486400" y="253640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0</a:t>
            </a:r>
            <a:endParaRPr sz="2000">
              <a:latin typeface="Calibri"/>
              <a:ea typeface="Calibri"/>
              <a:cs typeface="Calibri"/>
              <a:sym typeface="Calibri"/>
            </a:endParaRPr>
          </a:p>
        </p:txBody>
      </p:sp>
      <p:sp>
        <p:nvSpPr>
          <p:cNvPr id="819" name="Google Shape;819;p48"/>
          <p:cNvSpPr txBox="1"/>
          <p:nvPr/>
        </p:nvSpPr>
        <p:spPr>
          <a:xfrm>
            <a:off x="6217925" y="2536283"/>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820" name="Google Shape;820;p48"/>
          <p:cNvSpPr txBox="1"/>
          <p:nvPr/>
        </p:nvSpPr>
        <p:spPr>
          <a:xfrm>
            <a:off x="6949438" y="253640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821" name="Google Shape;821;p48"/>
          <p:cNvSpPr txBox="1"/>
          <p:nvPr/>
        </p:nvSpPr>
        <p:spPr>
          <a:xfrm>
            <a:off x="7680975" y="2536283"/>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822" name="Google Shape;822;p48"/>
          <p:cNvSpPr/>
          <p:nvPr/>
        </p:nvSpPr>
        <p:spPr>
          <a:xfrm>
            <a:off x="5994060" y="890363"/>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0</a:t>
            </a:r>
            <a:endParaRPr sz="2000">
              <a:latin typeface="Calibri"/>
              <a:ea typeface="Calibri"/>
              <a:cs typeface="Calibri"/>
              <a:sym typeface="Calibri"/>
            </a:endParaRPr>
          </a:p>
        </p:txBody>
      </p:sp>
      <p:sp>
        <p:nvSpPr>
          <p:cNvPr id="823" name="Google Shape;823;p48"/>
          <p:cNvSpPr/>
          <p:nvPr/>
        </p:nvSpPr>
        <p:spPr>
          <a:xfrm>
            <a:off x="6725580" y="890363"/>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824" name="Google Shape;824;p48"/>
          <p:cNvSpPr/>
          <p:nvPr/>
        </p:nvSpPr>
        <p:spPr>
          <a:xfrm>
            <a:off x="7457100" y="890363"/>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cxnSp>
        <p:nvCxnSpPr>
          <p:cNvPr id="825" name="Google Shape;825;p48"/>
          <p:cNvCxnSpPr>
            <a:endCxn id="818" idx="0"/>
          </p:cNvCxnSpPr>
          <p:nvPr/>
        </p:nvCxnSpPr>
        <p:spPr>
          <a:xfrm rot="5400000">
            <a:off x="5511750" y="1828708"/>
            <a:ext cx="1007100" cy="408300"/>
          </a:xfrm>
          <a:prstGeom prst="curvedConnector3">
            <a:avLst>
              <a:gd name="adj1" fmla="val 50000"/>
            </a:avLst>
          </a:prstGeom>
          <a:noFill/>
          <a:ln w="19050" cap="flat" cmpd="sng">
            <a:solidFill>
              <a:schemeClr val="dk1"/>
            </a:solidFill>
            <a:prstDash val="solid"/>
            <a:round/>
            <a:headEnd type="none" w="med" len="med"/>
            <a:tailEnd type="triangle" w="med" len="med"/>
          </a:ln>
        </p:spPr>
      </p:cxnSp>
      <p:cxnSp>
        <p:nvCxnSpPr>
          <p:cNvPr id="826" name="Google Shape;826;p48"/>
          <p:cNvCxnSpPr/>
          <p:nvPr/>
        </p:nvCxnSpPr>
        <p:spPr>
          <a:xfrm rot="-5400000" flipH="1">
            <a:off x="7299550" y="1828695"/>
            <a:ext cx="1007100" cy="408300"/>
          </a:xfrm>
          <a:prstGeom prst="curvedConnector3">
            <a:avLst>
              <a:gd name="adj1" fmla="val 50000"/>
            </a:avLst>
          </a:prstGeom>
          <a:noFill/>
          <a:ln w="19050" cap="flat" cmpd="sng">
            <a:solidFill>
              <a:schemeClr val="dk1"/>
            </a:solidFill>
            <a:prstDash val="solid"/>
            <a:round/>
            <a:headEnd type="none" w="med" len="med"/>
            <a:tailEnd type="triangle" w="med" len="med"/>
          </a:ln>
        </p:spPr>
      </p:cxnSp>
      <p:cxnSp>
        <p:nvCxnSpPr>
          <p:cNvPr id="827" name="Google Shape;827;p48"/>
          <p:cNvCxnSpPr/>
          <p:nvPr/>
        </p:nvCxnSpPr>
        <p:spPr>
          <a:xfrm rot="5400000">
            <a:off x="6243300" y="1828708"/>
            <a:ext cx="1007100" cy="408300"/>
          </a:xfrm>
          <a:prstGeom prst="curvedConnector3">
            <a:avLst>
              <a:gd name="adj1" fmla="val 50000"/>
            </a:avLst>
          </a:prstGeom>
          <a:noFill/>
          <a:ln w="19050" cap="flat" cmpd="sng">
            <a:solidFill>
              <a:schemeClr val="dk1"/>
            </a:solidFill>
            <a:prstDash val="solid"/>
            <a:round/>
            <a:headEnd type="none" w="med" len="med"/>
            <a:tailEnd type="triangle" w="med" len="med"/>
          </a:ln>
        </p:spPr>
      </p:cxnSp>
      <p:sp>
        <p:nvSpPr>
          <p:cNvPr id="828" name="Google Shape;828;p48"/>
          <p:cNvSpPr txBox="1"/>
          <p:nvPr/>
        </p:nvSpPr>
        <p:spPr>
          <a:xfrm>
            <a:off x="7438750" y="1894858"/>
            <a:ext cx="728700" cy="276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hash</a:t>
            </a:r>
            <a:endParaRPr sz="2000">
              <a:latin typeface="Calibri"/>
              <a:ea typeface="Calibri"/>
              <a:cs typeface="Calibri"/>
              <a:sym typeface="Calibri"/>
            </a:endParaRPr>
          </a:p>
        </p:txBody>
      </p:sp>
      <p:sp>
        <p:nvSpPr>
          <p:cNvPr id="829" name="Google Shape;829;p48"/>
          <p:cNvSpPr txBox="1"/>
          <p:nvPr/>
        </p:nvSpPr>
        <p:spPr>
          <a:xfrm>
            <a:off x="5650950" y="1894858"/>
            <a:ext cx="728700" cy="276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hash</a:t>
            </a:r>
            <a:endParaRPr sz="2000">
              <a:latin typeface="Calibri"/>
              <a:ea typeface="Calibri"/>
              <a:cs typeface="Calibri"/>
              <a:sym typeface="Calibri"/>
            </a:endParaRPr>
          </a:p>
        </p:txBody>
      </p:sp>
      <p:sp>
        <p:nvSpPr>
          <p:cNvPr id="830" name="Google Shape;830;p48"/>
          <p:cNvSpPr txBox="1"/>
          <p:nvPr/>
        </p:nvSpPr>
        <p:spPr>
          <a:xfrm>
            <a:off x="6382500" y="1894858"/>
            <a:ext cx="728700" cy="276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hash</a:t>
            </a:r>
            <a:endParaRPr sz="2000">
              <a:latin typeface="Calibri"/>
              <a:ea typeface="Calibri"/>
              <a:cs typeface="Calibri"/>
              <a:sym typeface="Calibri"/>
            </a:endParaRPr>
          </a:p>
        </p:txBody>
      </p:sp>
      <p:sp>
        <p:nvSpPr>
          <p:cNvPr id="831" name="Google Shape;831;p48"/>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FALCON - SoftIRQs Balancing</a:t>
            </a:r>
            <a:endParaRPr b="1">
              <a:latin typeface="Calibri"/>
              <a:ea typeface="Calibri"/>
              <a:cs typeface="Calibri"/>
              <a:sym typeface="Calibri"/>
            </a:endParaRPr>
          </a:p>
        </p:txBody>
      </p:sp>
      <p:sp>
        <p:nvSpPr>
          <p:cNvPr id="832" name="Google Shape;832;p48"/>
          <p:cNvSpPr txBox="1">
            <a:spLocks noGrp="1"/>
          </p:cNvSpPr>
          <p:nvPr>
            <p:ph type="body" idx="1"/>
          </p:nvPr>
        </p:nvSpPr>
        <p:spPr>
          <a:xfrm>
            <a:off x="228600" y="1243584"/>
            <a:ext cx="5257800" cy="12930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Dispatch SoftIRQs onto overloaded core can even make performance worse</a:t>
            </a:r>
            <a:endParaRPr sz="2400">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838" name="Google Shape;838;p49"/>
          <p:cNvSpPr/>
          <p:nvPr/>
        </p:nvSpPr>
        <p:spPr>
          <a:xfrm>
            <a:off x="5628300" y="3029007"/>
            <a:ext cx="365700" cy="731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9"/>
          <p:cNvSpPr/>
          <p:nvPr/>
        </p:nvSpPr>
        <p:spPr>
          <a:xfrm>
            <a:off x="6359820" y="3029007"/>
            <a:ext cx="365700" cy="731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9"/>
          <p:cNvSpPr/>
          <p:nvPr/>
        </p:nvSpPr>
        <p:spPr>
          <a:xfrm>
            <a:off x="7091340" y="3029007"/>
            <a:ext cx="365700" cy="731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9"/>
          <p:cNvSpPr/>
          <p:nvPr/>
        </p:nvSpPr>
        <p:spPr>
          <a:xfrm>
            <a:off x="7822860" y="3029007"/>
            <a:ext cx="365700" cy="731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9"/>
          <p:cNvSpPr/>
          <p:nvPr/>
        </p:nvSpPr>
        <p:spPr>
          <a:xfrm>
            <a:off x="5628300" y="3248307"/>
            <a:ext cx="365700" cy="512100"/>
          </a:xfrm>
          <a:prstGeom prst="rect">
            <a:avLst/>
          </a:prstGeom>
          <a:solidFill>
            <a:srgbClr val="FFD96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9"/>
          <p:cNvSpPr/>
          <p:nvPr/>
        </p:nvSpPr>
        <p:spPr>
          <a:xfrm>
            <a:off x="7091345" y="3577407"/>
            <a:ext cx="365700" cy="183000"/>
          </a:xfrm>
          <a:prstGeom prst="rect">
            <a:avLst/>
          </a:prstGeom>
          <a:solidFill>
            <a:srgbClr val="93C47D"/>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9"/>
          <p:cNvSpPr/>
          <p:nvPr/>
        </p:nvSpPr>
        <p:spPr>
          <a:xfrm>
            <a:off x="7822870" y="3431307"/>
            <a:ext cx="365700" cy="329100"/>
          </a:xfrm>
          <a:prstGeom prst="rect">
            <a:avLst/>
          </a:prstGeom>
          <a:solidFill>
            <a:srgbClr val="FFD96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9"/>
          <p:cNvSpPr/>
          <p:nvPr/>
        </p:nvSpPr>
        <p:spPr>
          <a:xfrm>
            <a:off x="6359820" y="3101907"/>
            <a:ext cx="365700" cy="658500"/>
          </a:xfrm>
          <a:prstGeom prst="rect">
            <a:avLst/>
          </a:prstGeom>
          <a:solidFill>
            <a:srgbClr val="E0666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9"/>
          <p:cNvSpPr txBox="1"/>
          <p:nvPr/>
        </p:nvSpPr>
        <p:spPr>
          <a:xfrm>
            <a:off x="5486400" y="376040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70%</a:t>
            </a:r>
            <a:endParaRPr sz="2000">
              <a:latin typeface="Calibri"/>
              <a:ea typeface="Calibri"/>
              <a:cs typeface="Calibri"/>
              <a:sym typeface="Calibri"/>
            </a:endParaRPr>
          </a:p>
        </p:txBody>
      </p:sp>
      <p:sp>
        <p:nvSpPr>
          <p:cNvPr id="847" name="Google Shape;847;p49"/>
          <p:cNvSpPr txBox="1"/>
          <p:nvPr/>
        </p:nvSpPr>
        <p:spPr>
          <a:xfrm>
            <a:off x="6217925" y="376052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90%</a:t>
            </a:r>
            <a:endParaRPr sz="2000">
              <a:latin typeface="Calibri"/>
              <a:ea typeface="Calibri"/>
              <a:cs typeface="Calibri"/>
              <a:sym typeface="Calibri"/>
            </a:endParaRPr>
          </a:p>
        </p:txBody>
      </p:sp>
      <p:sp>
        <p:nvSpPr>
          <p:cNvPr id="848" name="Google Shape;848;p49"/>
          <p:cNvSpPr txBox="1"/>
          <p:nvPr/>
        </p:nvSpPr>
        <p:spPr>
          <a:xfrm>
            <a:off x="6949450" y="376052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25%</a:t>
            </a:r>
            <a:endParaRPr sz="2000">
              <a:latin typeface="Calibri"/>
              <a:ea typeface="Calibri"/>
              <a:cs typeface="Calibri"/>
              <a:sym typeface="Calibri"/>
            </a:endParaRPr>
          </a:p>
        </p:txBody>
      </p:sp>
      <p:sp>
        <p:nvSpPr>
          <p:cNvPr id="849" name="Google Shape;849;p49"/>
          <p:cNvSpPr txBox="1"/>
          <p:nvPr/>
        </p:nvSpPr>
        <p:spPr>
          <a:xfrm>
            <a:off x="7680975" y="376052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45%</a:t>
            </a:r>
            <a:endParaRPr sz="2000">
              <a:latin typeface="Calibri"/>
              <a:ea typeface="Calibri"/>
              <a:cs typeface="Calibri"/>
              <a:sym typeface="Calibri"/>
            </a:endParaRPr>
          </a:p>
        </p:txBody>
      </p:sp>
      <p:sp>
        <p:nvSpPr>
          <p:cNvPr id="850" name="Google Shape;850;p49"/>
          <p:cNvSpPr txBox="1"/>
          <p:nvPr/>
        </p:nvSpPr>
        <p:spPr>
          <a:xfrm>
            <a:off x="5486400" y="253640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0</a:t>
            </a:r>
            <a:endParaRPr sz="2000">
              <a:latin typeface="Calibri"/>
              <a:ea typeface="Calibri"/>
              <a:cs typeface="Calibri"/>
              <a:sym typeface="Calibri"/>
            </a:endParaRPr>
          </a:p>
        </p:txBody>
      </p:sp>
      <p:sp>
        <p:nvSpPr>
          <p:cNvPr id="851" name="Google Shape;851;p49"/>
          <p:cNvSpPr txBox="1"/>
          <p:nvPr/>
        </p:nvSpPr>
        <p:spPr>
          <a:xfrm>
            <a:off x="6217925" y="2536283"/>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852" name="Google Shape;852;p49"/>
          <p:cNvSpPr txBox="1"/>
          <p:nvPr/>
        </p:nvSpPr>
        <p:spPr>
          <a:xfrm>
            <a:off x="6949438" y="253640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853" name="Google Shape;853;p49"/>
          <p:cNvSpPr txBox="1"/>
          <p:nvPr/>
        </p:nvSpPr>
        <p:spPr>
          <a:xfrm>
            <a:off x="7680975" y="2536283"/>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854" name="Google Shape;854;p49"/>
          <p:cNvSpPr/>
          <p:nvPr/>
        </p:nvSpPr>
        <p:spPr>
          <a:xfrm>
            <a:off x="5994060" y="890363"/>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0</a:t>
            </a:r>
            <a:endParaRPr sz="2000">
              <a:latin typeface="Calibri"/>
              <a:ea typeface="Calibri"/>
              <a:cs typeface="Calibri"/>
              <a:sym typeface="Calibri"/>
            </a:endParaRPr>
          </a:p>
        </p:txBody>
      </p:sp>
      <p:sp>
        <p:nvSpPr>
          <p:cNvPr id="855" name="Google Shape;855;p49"/>
          <p:cNvSpPr/>
          <p:nvPr/>
        </p:nvSpPr>
        <p:spPr>
          <a:xfrm>
            <a:off x="6725580" y="890363"/>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856" name="Google Shape;856;p49"/>
          <p:cNvSpPr/>
          <p:nvPr/>
        </p:nvSpPr>
        <p:spPr>
          <a:xfrm>
            <a:off x="7457100" y="890363"/>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cxnSp>
        <p:nvCxnSpPr>
          <p:cNvPr id="857" name="Google Shape;857;p49"/>
          <p:cNvCxnSpPr>
            <a:endCxn id="850" idx="0"/>
          </p:cNvCxnSpPr>
          <p:nvPr/>
        </p:nvCxnSpPr>
        <p:spPr>
          <a:xfrm rot="5400000">
            <a:off x="5511750" y="1828708"/>
            <a:ext cx="1007100" cy="4083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858" name="Google Shape;858;p49"/>
          <p:cNvCxnSpPr/>
          <p:nvPr/>
        </p:nvCxnSpPr>
        <p:spPr>
          <a:xfrm rot="-5400000" flipH="1">
            <a:off x="7299550" y="1828695"/>
            <a:ext cx="1007100" cy="4083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859" name="Google Shape;859;p49"/>
          <p:cNvCxnSpPr/>
          <p:nvPr/>
        </p:nvCxnSpPr>
        <p:spPr>
          <a:xfrm rot="5400000">
            <a:off x="6243300" y="1828708"/>
            <a:ext cx="1007100" cy="408300"/>
          </a:xfrm>
          <a:prstGeom prst="curvedConnector3">
            <a:avLst>
              <a:gd name="adj1" fmla="val 50000"/>
            </a:avLst>
          </a:prstGeom>
          <a:noFill/>
          <a:ln w="19050" cap="flat" cmpd="sng">
            <a:solidFill>
              <a:schemeClr val="dk2"/>
            </a:solidFill>
            <a:prstDash val="solid"/>
            <a:round/>
            <a:headEnd type="none" w="med" len="med"/>
            <a:tailEnd type="triangle" w="med" len="med"/>
          </a:ln>
        </p:spPr>
      </p:cxnSp>
      <p:sp>
        <p:nvSpPr>
          <p:cNvPr id="860" name="Google Shape;860;p49"/>
          <p:cNvSpPr txBox="1"/>
          <p:nvPr/>
        </p:nvSpPr>
        <p:spPr>
          <a:xfrm>
            <a:off x="7438750" y="1894858"/>
            <a:ext cx="728700" cy="276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hash</a:t>
            </a:r>
            <a:endParaRPr sz="2000">
              <a:latin typeface="Calibri"/>
              <a:ea typeface="Calibri"/>
              <a:cs typeface="Calibri"/>
              <a:sym typeface="Calibri"/>
            </a:endParaRPr>
          </a:p>
        </p:txBody>
      </p:sp>
      <p:sp>
        <p:nvSpPr>
          <p:cNvPr id="861" name="Google Shape;861;p49"/>
          <p:cNvSpPr txBox="1"/>
          <p:nvPr/>
        </p:nvSpPr>
        <p:spPr>
          <a:xfrm>
            <a:off x="5650950" y="1894858"/>
            <a:ext cx="728700" cy="276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hash</a:t>
            </a:r>
            <a:endParaRPr sz="2000">
              <a:latin typeface="Calibri"/>
              <a:ea typeface="Calibri"/>
              <a:cs typeface="Calibri"/>
              <a:sym typeface="Calibri"/>
            </a:endParaRPr>
          </a:p>
        </p:txBody>
      </p:sp>
      <p:sp>
        <p:nvSpPr>
          <p:cNvPr id="862" name="Google Shape;862;p49"/>
          <p:cNvSpPr txBox="1"/>
          <p:nvPr/>
        </p:nvSpPr>
        <p:spPr>
          <a:xfrm>
            <a:off x="6382500" y="1894858"/>
            <a:ext cx="728700" cy="276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hash</a:t>
            </a:r>
            <a:endParaRPr sz="2000">
              <a:latin typeface="Calibri"/>
              <a:ea typeface="Calibri"/>
              <a:cs typeface="Calibri"/>
              <a:sym typeface="Calibri"/>
            </a:endParaRPr>
          </a:p>
        </p:txBody>
      </p:sp>
      <p:sp>
        <p:nvSpPr>
          <p:cNvPr id="863" name="Google Shape;863;p49"/>
          <p:cNvSpPr/>
          <p:nvPr/>
        </p:nvSpPr>
        <p:spPr>
          <a:xfrm>
            <a:off x="6607350" y="2572847"/>
            <a:ext cx="600375" cy="101975"/>
          </a:xfrm>
          <a:custGeom>
            <a:avLst/>
            <a:gdLst/>
            <a:ahLst/>
            <a:cxnLst/>
            <a:rect l="l" t="t" r="r" b="b"/>
            <a:pathLst>
              <a:path w="24015" h="4079" extrusionOk="0">
                <a:moveTo>
                  <a:pt x="0" y="3709"/>
                </a:moveTo>
                <a:cubicBezTo>
                  <a:pt x="1971" y="3093"/>
                  <a:pt x="7821" y="-47"/>
                  <a:pt x="11823" y="15"/>
                </a:cubicBezTo>
                <a:cubicBezTo>
                  <a:pt x="15826" y="77"/>
                  <a:pt x="21983" y="3402"/>
                  <a:pt x="24015" y="4079"/>
                </a:cubicBezTo>
              </a:path>
            </a:pathLst>
          </a:custGeom>
          <a:noFill/>
          <a:ln w="19050" cap="flat" cmpd="sng">
            <a:solidFill>
              <a:srgbClr val="E06666"/>
            </a:solidFill>
            <a:prstDash val="solid"/>
            <a:round/>
            <a:headEnd type="none" w="med" len="med"/>
            <a:tailEnd type="triangle" w="med" len="med"/>
          </a:ln>
        </p:spPr>
      </p:sp>
      <p:sp>
        <p:nvSpPr>
          <p:cNvPr id="864" name="Google Shape;864;p49"/>
          <p:cNvSpPr txBox="1"/>
          <p:nvPr/>
        </p:nvSpPr>
        <p:spPr>
          <a:xfrm>
            <a:off x="6725563" y="2260408"/>
            <a:ext cx="894600" cy="276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E06666"/>
                </a:solidFill>
                <a:latin typeface="Calibri"/>
                <a:ea typeface="Calibri"/>
                <a:cs typeface="Calibri"/>
                <a:sym typeface="Calibri"/>
              </a:rPr>
              <a:t>rehash</a:t>
            </a:r>
            <a:endParaRPr sz="2000">
              <a:solidFill>
                <a:srgbClr val="E06666"/>
              </a:solidFill>
              <a:latin typeface="Calibri"/>
              <a:ea typeface="Calibri"/>
              <a:cs typeface="Calibri"/>
              <a:sym typeface="Calibri"/>
            </a:endParaRPr>
          </a:p>
        </p:txBody>
      </p:sp>
      <p:sp>
        <p:nvSpPr>
          <p:cNvPr id="865" name="Google Shape;865;p49"/>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FALCON - SoftIRQs Balancing</a:t>
            </a:r>
            <a:endParaRPr b="1">
              <a:latin typeface="Calibri"/>
              <a:ea typeface="Calibri"/>
              <a:cs typeface="Calibri"/>
              <a:sym typeface="Calibri"/>
            </a:endParaRPr>
          </a:p>
        </p:txBody>
      </p:sp>
      <p:sp>
        <p:nvSpPr>
          <p:cNvPr id="866" name="Google Shape;866;p49"/>
          <p:cNvSpPr txBox="1">
            <a:spLocks noGrp="1"/>
          </p:cNvSpPr>
          <p:nvPr>
            <p:ph type="body" idx="1"/>
          </p:nvPr>
        </p:nvSpPr>
        <p:spPr>
          <a:xfrm>
            <a:off x="228600" y="1243584"/>
            <a:ext cx="5257800" cy="17907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Dispatch SoftIRQs onto overloaded core can even make performance worse</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Rehashing based on load</a:t>
            </a:r>
            <a:endParaRPr sz="2400">
              <a:solidFill>
                <a:srgbClr val="000000"/>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
        <p:nvSpPr>
          <p:cNvPr id="872" name="Google Shape;872;p50"/>
          <p:cNvSpPr/>
          <p:nvPr/>
        </p:nvSpPr>
        <p:spPr>
          <a:xfrm>
            <a:off x="5628300" y="3029007"/>
            <a:ext cx="365700" cy="731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0"/>
          <p:cNvSpPr/>
          <p:nvPr/>
        </p:nvSpPr>
        <p:spPr>
          <a:xfrm>
            <a:off x="6359820" y="3029007"/>
            <a:ext cx="365700" cy="731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0"/>
          <p:cNvSpPr/>
          <p:nvPr/>
        </p:nvSpPr>
        <p:spPr>
          <a:xfrm>
            <a:off x="7091340" y="3029007"/>
            <a:ext cx="365700" cy="731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0"/>
          <p:cNvSpPr/>
          <p:nvPr/>
        </p:nvSpPr>
        <p:spPr>
          <a:xfrm>
            <a:off x="7822860" y="3029007"/>
            <a:ext cx="365700" cy="731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0"/>
          <p:cNvSpPr/>
          <p:nvPr/>
        </p:nvSpPr>
        <p:spPr>
          <a:xfrm>
            <a:off x="6359820" y="3101907"/>
            <a:ext cx="365700" cy="658500"/>
          </a:xfrm>
          <a:prstGeom prst="rect">
            <a:avLst/>
          </a:prstGeom>
          <a:solidFill>
            <a:srgbClr val="E0666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0"/>
          <p:cNvSpPr txBox="1"/>
          <p:nvPr/>
        </p:nvSpPr>
        <p:spPr>
          <a:xfrm>
            <a:off x="5486400" y="376040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70%</a:t>
            </a:r>
            <a:endParaRPr sz="2000">
              <a:latin typeface="Calibri"/>
              <a:ea typeface="Calibri"/>
              <a:cs typeface="Calibri"/>
              <a:sym typeface="Calibri"/>
            </a:endParaRPr>
          </a:p>
        </p:txBody>
      </p:sp>
      <p:sp>
        <p:nvSpPr>
          <p:cNvPr id="878" name="Google Shape;878;p50"/>
          <p:cNvSpPr txBox="1"/>
          <p:nvPr/>
        </p:nvSpPr>
        <p:spPr>
          <a:xfrm>
            <a:off x="6217925" y="376052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90%</a:t>
            </a:r>
            <a:endParaRPr sz="2000">
              <a:latin typeface="Calibri"/>
              <a:ea typeface="Calibri"/>
              <a:cs typeface="Calibri"/>
              <a:sym typeface="Calibri"/>
            </a:endParaRPr>
          </a:p>
        </p:txBody>
      </p:sp>
      <p:sp>
        <p:nvSpPr>
          <p:cNvPr id="879" name="Google Shape;879;p50"/>
          <p:cNvSpPr txBox="1"/>
          <p:nvPr/>
        </p:nvSpPr>
        <p:spPr>
          <a:xfrm>
            <a:off x="6949450" y="376052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25%</a:t>
            </a:r>
            <a:endParaRPr sz="2000">
              <a:latin typeface="Calibri"/>
              <a:ea typeface="Calibri"/>
              <a:cs typeface="Calibri"/>
              <a:sym typeface="Calibri"/>
            </a:endParaRPr>
          </a:p>
        </p:txBody>
      </p:sp>
      <p:sp>
        <p:nvSpPr>
          <p:cNvPr id="880" name="Google Shape;880;p50"/>
          <p:cNvSpPr txBox="1"/>
          <p:nvPr/>
        </p:nvSpPr>
        <p:spPr>
          <a:xfrm>
            <a:off x="7680975" y="3760525"/>
            <a:ext cx="791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100%</a:t>
            </a:r>
            <a:endParaRPr sz="2000">
              <a:latin typeface="Calibri"/>
              <a:ea typeface="Calibri"/>
              <a:cs typeface="Calibri"/>
              <a:sym typeface="Calibri"/>
            </a:endParaRPr>
          </a:p>
        </p:txBody>
      </p:sp>
      <p:sp>
        <p:nvSpPr>
          <p:cNvPr id="881" name="Google Shape;881;p50"/>
          <p:cNvSpPr txBox="1"/>
          <p:nvPr/>
        </p:nvSpPr>
        <p:spPr>
          <a:xfrm>
            <a:off x="5486400" y="253640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0</a:t>
            </a:r>
            <a:endParaRPr sz="2000">
              <a:latin typeface="Calibri"/>
              <a:ea typeface="Calibri"/>
              <a:cs typeface="Calibri"/>
              <a:sym typeface="Calibri"/>
            </a:endParaRPr>
          </a:p>
        </p:txBody>
      </p:sp>
      <p:sp>
        <p:nvSpPr>
          <p:cNvPr id="882" name="Google Shape;882;p50"/>
          <p:cNvSpPr txBox="1"/>
          <p:nvPr/>
        </p:nvSpPr>
        <p:spPr>
          <a:xfrm>
            <a:off x="6217925" y="2536283"/>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883" name="Google Shape;883;p50"/>
          <p:cNvSpPr txBox="1"/>
          <p:nvPr/>
        </p:nvSpPr>
        <p:spPr>
          <a:xfrm>
            <a:off x="6949438" y="2536408"/>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884" name="Google Shape;884;p50"/>
          <p:cNvSpPr txBox="1"/>
          <p:nvPr/>
        </p:nvSpPr>
        <p:spPr>
          <a:xfrm>
            <a:off x="7680975" y="2536283"/>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885" name="Google Shape;885;p50"/>
          <p:cNvSpPr/>
          <p:nvPr/>
        </p:nvSpPr>
        <p:spPr>
          <a:xfrm>
            <a:off x="5994060" y="890363"/>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0</a:t>
            </a:r>
            <a:endParaRPr sz="2000">
              <a:latin typeface="Calibri"/>
              <a:ea typeface="Calibri"/>
              <a:cs typeface="Calibri"/>
              <a:sym typeface="Calibri"/>
            </a:endParaRPr>
          </a:p>
        </p:txBody>
      </p:sp>
      <p:sp>
        <p:nvSpPr>
          <p:cNvPr id="886" name="Google Shape;886;p50"/>
          <p:cNvSpPr/>
          <p:nvPr/>
        </p:nvSpPr>
        <p:spPr>
          <a:xfrm>
            <a:off x="6725580" y="890363"/>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887" name="Google Shape;887;p50"/>
          <p:cNvSpPr/>
          <p:nvPr/>
        </p:nvSpPr>
        <p:spPr>
          <a:xfrm>
            <a:off x="7457100" y="890363"/>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cxnSp>
        <p:nvCxnSpPr>
          <p:cNvPr id="888" name="Google Shape;888;p50"/>
          <p:cNvCxnSpPr>
            <a:endCxn id="881" idx="0"/>
          </p:cNvCxnSpPr>
          <p:nvPr/>
        </p:nvCxnSpPr>
        <p:spPr>
          <a:xfrm rot="5400000">
            <a:off x="5511750" y="1828708"/>
            <a:ext cx="1007100" cy="4083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889" name="Google Shape;889;p50"/>
          <p:cNvCxnSpPr/>
          <p:nvPr/>
        </p:nvCxnSpPr>
        <p:spPr>
          <a:xfrm rot="-5400000" flipH="1">
            <a:off x="7299550" y="1828695"/>
            <a:ext cx="1007100" cy="4083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890" name="Google Shape;890;p50"/>
          <p:cNvCxnSpPr/>
          <p:nvPr/>
        </p:nvCxnSpPr>
        <p:spPr>
          <a:xfrm rot="5400000">
            <a:off x="6243300" y="1828708"/>
            <a:ext cx="1007100" cy="408300"/>
          </a:xfrm>
          <a:prstGeom prst="curvedConnector3">
            <a:avLst>
              <a:gd name="adj1" fmla="val 50000"/>
            </a:avLst>
          </a:prstGeom>
          <a:noFill/>
          <a:ln w="19050" cap="flat" cmpd="sng">
            <a:solidFill>
              <a:schemeClr val="dk2"/>
            </a:solidFill>
            <a:prstDash val="solid"/>
            <a:round/>
            <a:headEnd type="none" w="med" len="med"/>
            <a:tailEnd type="triangle" w="med" len="med"/>
          </a:ln>
        </p:spPr>
      </p:cxnSp>
      <p:sp>
        <p:nvSpPr>
          <p:cNvPr id="891" name="Google Shape;891;p50"/>
          <p:cNvSpPr txBox="1"/>
          <p:nvPr/>
        </p:nvSpPr>
        <p:spPr>
          <a:xfrm>
            <a:off x="7438750" y="1894858"/>
            <a:ext cx="728700" cy="276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hash</a:t>
            </a:r>
            <a:endParaRPr sz="2000">
              <a:latin typeface="Calibri"/>
              <a:ea typeface="Calibri"/>
              <a:cs typeface="Calibri"/>
              <a:sym typeface="Calibri"/>
            </a:endParaRPr>
          </a:p>
        </p:txBody>
      </p:sp>
      <p:sp>
        <p:nvSpPr>
          <p:cNvPr id="892" name="Google Shape;892;p50"/>
          <p:cNvSpPr txBox="1"/>
          <p:nvPr/>
        </p:nvSpPr>
        <p:spPr>
          <a:xfrm>
            <a:off x="5650950" y="1894858"/>
            <a:ext cx="728700" cy="276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hash</a:t>
            </a:r>
            <a:endParaRPr sz="2000">
              <a:latin typeface="Calibri"/>
              <a:ea typeface="Calibri"/>
              <a:cs typeface="Calibri"/>
              <a:sym typeface="Calibri"/>
            </a:endParaRPr>
          </a:p>
        </p:txBody>
      </p:sp>
      <p:sp>
        <p:nvSpPr>
          <p:cNvPr id="893" name="Google Shape;893;p50"/>
          <p:cNvSpPr txBox="1"/>
          <p:nvPr/>
        </p:nvSpPr>
        <p:spPr>
          <a:xfrm>
            <a:off x="6382500" y="1894858"/>
            <a:ext cx="728700" cy="276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hash</a:t>
            </a:r>
            <a:endParaRPr sz="2000">
              <a:latin typeface="Calibri"/>
              <a:ea typeface="Calibri"/>
              <a:cs typeface="Calibri"/>
              <a:sym typeface="Calibri"/>
            </a:endParaRPr>
          </a:p>
        </p:txBody>
      </p:sp>
      <p:sp>
        <p:nvSpPr>
          <p:cNvPr id="894" name="Google Shape;894;p50"/>
          <p:cNvSpPr/>
          <p:nvPr/>
        </p:nvSpPr>
        <p:spPr>
          <a:xfrm>
            <a:off x="6607350" y="2572847"/>
            <a:ext cx="600375" cy="101975"/>
          </a:xfrm>
          <a:custGeom>
            <a:avLst/>
            <a:gdLst/>
            <a:ahLst/>
            <a:cxnLst/>
            <a:rect l="l" t="t" r="r" b="b"/>
            <a:pathLst>
              <a:path w="24015" h="4079" extrusionOk="0">
                <a:moveTo>
                  <a:pt x="0" y="3709"/>
                </a:moveTo>
                <a:cubicBezTo>
                  <a:pt x="1971" y="3093"/>
                  <a:pt x="7821" y="-47"/>
                  <a:pt x="11823" y="15"/>
                </a:cubicBezTo>
                <a:cubicBezTo>
                  <a:pt x="15826" y="77"/>
                  <a:pt x="21983" y="3402"/>
                  <a:pt x="24015" y="4079"/>
                </a:cubicBezTo>
              </a:path>
            </a:pathLst>
          </a:custGeom>
          <a:noFill/>
          <a:ln w="19050" cap="flat" cmpd="sng">
            <a:solidFill>
              <a:srgbClr val="E06666"/>
            </a:solidFill>
            <a:prstDash val="solid"/>
            <a:round/>
            <a:headEnd type="none" w="med" len="med"/>
            <a:tailEnd type="triangle" w="med" len="med"/>
          </a:ln>
        </p:spPr>
      </p:sp>
      <p:sp>
        <p:nvSpPr>
          <p:cNvPr id="895" name="Google Shape;895;p50"/>
          <p:cNvSpPr txBox="1"/>
          <p:nvPr/>
        </p:nvSpPr>
        <p:spPr>
          <a:xfrm>
            <a:off x="6725563" y="2260408"/>
            <a:ext cx="894600" cy="276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rgbClr val="E06666"/>
                </a:solidFill>
                <a:latin typeface="Calibri"/>
                <a:ea typeface="Calibri"/>
                <a:cs typeface="Calibri"/>
                <a:sym typeface="Calibri"/>
              </a:rPr>
              <a:t>rehash</a:t>
            </a:r>
            <a:endParaRPr sz="2000">
              <a:solidFill>
                <a:srgbClr val="E06666"/>
              </a:solidFill>
              <a:latin typeface="Calibri"/>
              <a:ea typeface="Calibri"/>
              <a:cs typeface="Calibri"/>
              <a:sym typeface="Calibri"/>
            </a:endParaRPr>
          </a:p>
        </p:txBody>
      </p:sp>
      <p:sp>
        <p:nvSpPr>
          <p:cNvPr id="896" name="Google Shape;896;p50"/>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FALCON - SoftIRQs Balancing</a:t>
            </a:r>
            <a:endParaRPr b="1">
              <a:latin typeface="Calibri"/>
              <a:ea typeface="Calibri"/>
              <a:cs typeface="Calibri"/>
              <a:sym typeface="Calibri"/>
            </a:endParaRPr>
          </a:p>
        </p:txBody>
      </p:sp>
      <p:sp>
        <p:nvSpPr>
          <p:cNvPr id="897" name="Google Shape;897;p50"/>
          <p:cNvSpPr/>
          <p:nvPr/>
        </p:nvSpPr>
        <p:spPr>
          <a:xfrm>
            <a:off x="5628300" y="3136392"/>
            <a:ext cx="365700" cy="658500"/>
          </a:xfrm>
          <a:prstGeom prst="rect">
            <a:avLst/>
          </a:prstGeom>
          <a:solidFill>
            <a:srgbClr val="E0666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0"/>
          <p:cNvSpPr/>
          <p:nvPr/>
        </p:nvSpPr>
        <p:spPr>
          <a:xfrm>
            <a:off x="7091345" y="3154711"/>
            <a:ext cx="365700" cy="621900"/>
          </a:xfrm>
          <a:prstGeom prst="rect">
            <a:avLst/>
          </a:prstGeom>
          <a:solidFill>
            <a:srgbClr val="E0666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0"/>
          <p:cNvSpPr/>
          <p:nvPr/>
        </p:nvSpPr>
        <p:spPr>
          <a:xfrm>
            <a:off x="7822885" y="3028995"/>
            <a:ext cx="365700" cy="731400"/>
          </a:xfrm>
          <a:prstGeom prst="rect">
            <a:avLst/>
          </a:prstGeom>
          <a:solidFill>
            <a:srgbClr val="E0666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0"/>
          <p:cNvSpPr txBox="1">
            <a:spLocks noGrp="1"/>
          </p:cNvSpPr>
          <p:nvPr>
            <p:ph type="body" idx="1"/>
          </p:nvPr>
        </p:nvSpPr>
        <p:spPr>
          <a:xfrm>
            <a:off x="228600" y="1243584"/>
            <a:ext cx="5257800" cy="17907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Dispatch SoftIRQs onto overloaded core can even make performance worse</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Rehashing based on load</a:t>
            </a:r>
            <a:endParaRPr sz="2400">
              <a:solidFill>
                <a:srgbClr val="000000"/>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
        <p:nvSpPr>
          <p:cNvPr id="906" name="Google Shape;906;p51"/>
          <p:cNvSpPr/>
          <p:nvPr/>
        </p:nvSpPr>
        <p:spPr>
          <a:xfrm>
            <a:off x="5615050" y="3486195"/>
            <a:ext cx="365700" cy="731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1"/>
          <p:cNvSpPr/>
          <p:nvPr/>
        </p:nvSpPr>
        <p:spPr>
          <a:xfrm>
            <a:off x="6346570" y="3486195"/>
            <a:ext cx="365700" cy="731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1"/>
          <p:cNvSpPr/>
          <p:nvPr/>
        </p:nvSpPr>
        <p:spPr>
          <a:xfrm>
            <a:off x="7078090" y="3486195"/>
            <a:ext cx="365700" cy="731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1"/>
          <p:cNvSpPr/>
          <p:nvPr/>
        </p:nvSpPr>
        <p:spPr>
          <a:xfrm>
            <a:off x="7809610" y="3486195"/>
            <a:ext cx="365700" cy="731400"/>
          </a:xfrm>
          <a:prstGeom prst="rect">
            <a:avLst/>
          </a:prstGeom>
          <a:solidFill>
            <a:srgbClr val="E0666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51"/>
          <p:cNvSpPr/>
          <p:nvPr/>
        </p:nvSpPr>
        <p:spPr>
          <a:xfrm>
            <a:off x="5615050" y="3569542"/>
            <a:ext cx="365700" cy="658500"/>
          </a:xfrm>
          <a:prstGeom prst="rect">
            <a:avLst/>
          </a:prstGeom>
          <a:solidFill>
            <a:srgbClr val="E0666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1"/>
          <p:cNvSpPr/>
          <p:nvPr/>
        </p:nvSpPr>
        <p:spPr>
          <a:xfrm>
            <a:off x="7078095" y="3587861"/>
            <a:ext cx="365700" cy="621900"/>
          </a:xfrm>
          <a:prstGeom prst="rect">
            <a:avLst/>
          </a:prstGeom>
          <a:solidFill>
            <a:srgbClr val="E0666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1"/>
          <p:cNvSpPr/>
          <p:nvPr/>
        </p:nvSpPr>
        <p:spPr>
          <a:xfrm>
            <a:off x="6346570" y="3559095"/>
            <a:ext cx="365700" cy="658500"/>
          </a:xfrm>
          <a:prstGeom prst="rect">
            <a:avLst/>
          </a:prstGeom>
          <a:solidFill>
            <a:srgbClr val="E0666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1"/>
          <p:cNvSpPr txBox="1"/>
          <p:nvPr/>
        </p:nvSpPr>
        <p:spPr>
          <a:xfrm>
            <a:off x="5473150" y="4217595"/>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70%</a:t>
            </a:r>
            <a:endParaRPr sz="2000">
              <a:latin typeface="Calibri"/>
              <a:ea typeface="Calibri"/>
              <a:cs typeface="Calibri"/>
              <a:sym typeface="Calibri"/>
            </a:endParaRPr>
          </a:p>
        </p:txBody>
      </p:sp>
      <p:sp>
        <p:nvSpPr>
          <p:cNvPr id="914" name="Google Shape;914;p51"/>
          <p:cNvSpPr txBox="1"/>
          <p:nvPr/>
        </p:nvSpPr>
        <p:spPr>
          <a:xfrm>
            <a:off x="6204675" y="4217715"/>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90%</a:t>
            </a:r>
            <a:endParaRPr sz="2000">
              <a:latin typeface="Calibri"/>
              <a:ea typeface="Calibri"/>
              <a:cs typeface="Calibri"/>
              <a:sym typeface="Calibri"/>
            </a:endParaRPr>
          </a:p>
        </p:txBody>
      </p:sp>
      <p:sp>
        <p:nvSpPr>
          <p:cNvPr id="915" name="Google Shape;915;p51"/>
          <p:cNvSpPr txBox="1"/>
          <p:nvPr/>
        </p:nvSpPr>
        <p:spPr>
          <a:xfrm>
            <a:off x="6936200" y="4217715"/>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25%</a:t>
            </a:r>
            <a:endParaRPr sz="2000">
              <a:latin typeface="Calibri"/>
              <a:ea typeface="Calibri"/>
              <a:cs typeface="Calibri"/>
              <a:sym typeface="Calibri"/>
            </a:endParaRPr>
          </a:p>
        </p:txBody>
      </p:sp>
      <p:sp>
        <p:nvSpPr>
          <p:cNvPr id="916" name="Google Shape;916;p51"/>
          <p:cNvSpPr txBox="1"/>
          <p:nvPr/>
        </p:nvSpPr>
        <p:spPr>
          <a:xfrm>
            <a:off x="7667725" y="4217725"/>
            <a:ext cx="7914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100%</a:t>
            </a:r>
            <a:endParaRPr sz="2000">
              <a:latin typeface="Calibri"/>
              <a:ea typeface="Calibri"/>
              <a:cs typeface="Calibri"/>
              <a:sym typeface="Calibri"/>
            </a:endParaRPr>
          </a:p>
        </p:txBody>
      </p:sp>
      <p:sp>
        <p:nvSpPr>
          <p:cNvPr id="917" name="Google Shape;917;p51"/>
          <p:cNvSpPr txBox="1"/>
          <p:nvPr/>
        </p:nvSpPr>
        <p:spPr>
          <a:xfrm>
            <a:off x="5473150" y="2993595"/>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0</a:t>
            </a:r>
            <a:endParaRPr sz="2000">
              <a:latin typeface="Calibri"/>
              <a:ea typeface="Calibri"/>
              <a:cs typeface="Calibri"/>
              <a:sym typeface="Calibri"/>
            </a:endParaRPr>
          </a:p>
        </p:txBody>
      </p:sp>
      <p:sp>
        <p:nvSpPr>
          <p:cNvPr id="918" name="Google Shape;918;p51"/>
          <p:cNvSpPr txBox="1"/>
          <p:nvPr/>
        </p:nvSpPr>
        <p:spPr>
          <a:xfrm>
            <a:off x="6204675" y="2993470"/>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919" name="Google Shape;919;p51"/>
          <p:cNvSpPr txBox="1"/>
          <p:nvPr/>
        </p:nvSpPr>
        <p:spPr>
          <a:xfrm>
            <a:off x="6936188" y="2993595"/>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920" name="Google Shape;920;p51"/>
          <p:cNvSpPr txBox="1"/>
          <p:nvPr/>
        </p:nvSpPr>
        <p:spPr>
          <a:xfrm>
            <a:off x="7667725" y="2993470"/>
            <a:ext cx="649500" cy="492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921" name="Google Shape;921;p51"/>
          <p:cNvSpPr/>
          <p:nvPr/>
        </p:nvSpPr>
        <p:spPr>
          <a:xfrm>
            <a:off x="5980810" y="1438425"/>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0</a:t>
            </a:r>
            <a:endParaRPr sz="2000">
              <a:latin typeface="Calibri"/>
              <a:ea typeface="Calibri"/>
              <a:cs typeface="Calibri"/>
              <a:sym typeface="Calibri"/>
            </a:endParaRPr>
          </a:p>
        </p:txBody>
      </p:sp>
      <p:cxnSp>
        <p:nvCxnSpPr>
          <p:cNvPr id="922" name="Google Shape;922;p51"/>
          <p:cNvCxnSpPr>
            <a:endCxn id="917" idx="0"/>
          </p:cNvCxnSpPr>
          <p:nvPr/>
        </p:nvCxnSpPr>
        <p:spPr>
          <a:xfrm rot="5400000">
            <a:off x="5498500" y="2285895"/>
            <a:ext cx="1007100" cy="4083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923" name="Google Shape;923;p51"/>
          <p:cNvCxnSpPr/>
          <p:nvPr/>
        </p:nvCxnSpPr>
        <p:spPr>
          <a:xfrm rot="-5400000" flipH="1">
            <a:off x="7286300" y="2285883"/>
            <a:ext cx="1007100" cy="408300"/>
          </a:xfrm>
          <a:prstGeom prst="curvedConnector3">
            <a:avLst>
              <a:gd name="adj1" fmla="val 50000"/>
            </a:avLst>
          </a:prstGeom>
          <a:noFill/>
          <a:ln w="19050" cap="flat" cmpd="sng">
            <a:solidFill>
              <a:schemeClr val="dk2"/>
            </a:solidFill>
            <a:prstDash val="solid"/>
            <a:round/>
            <a:headEnd type="none" w="med" len="med"/>
            <a:tailEnd type="triangle" w="med" len="med"/>
          </a:ln>
        </p:spPr>
      </p:cxnSp>
      <p:cxnSp>
        <p:nvCxnSpPr>
          <p:cNvPr id="924" name="Google Shape;924;p51"/>
          <p:cNvCxnSpPr/>
          <p:nvPr/>
        </p:nvCxnSpPr>
        <p:spPr>
          <a:xfrm rot="5400000">
            <a:off x="6230050" y="2285895"/>
            <a:ext cx="1007100" cy="408300"/>
          </a:xfrm>
          <a:prstGeom prst="curvedConnector3">
            <a:avLst>
              <a:gd name="adj1" fmla="val 50000"/>
            </a:avLst>
          </a:prstGeom>
          <a:noFill/>
          <a:ln w="19050" cap="flat" cmpd="sng">
            <a:solidFill>
              <a:schemeClr val="dk2"/>
            </a:solidFill>
            <a:prstDash val="solid"/>
            <a:round/>
            <a:headEnd type="none" w="med" len="med"/>
            <a:tailEnd type="triangle" w="med" len="med"/>
          </a:ln>
        </p:spPr>
      </p:cxnSp>
      <p:sp>
        <p:nvSpPr>
          <p:cNvPr id="925" name="Google Shape;925;p51"/>
          <p:cNvSpPr txBox="1">
            <a:spLocks noGrp="1"/>
          </p:cNvSpPr>
          <p:nvPr>
            <p:ph type="title"/>
          </p:nvPr>
        </p:nvSpPr>
        <p:spPr>
          <a:xfrm>
            <a:off x="22860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FALCON - SoftIRQs Balancing</a:t>
            </a:r>
            <a:endParaRPr b="1">
              <a:latin typeface="Calibri"/>
              <a:ea typeface="Calibri"/>
              <a:cs typeface="Calibri"/>
              <a:sym typeface="Calibri"/>
            </a:endParaRPr>
          </a:p>
        </p:txBody>
      </p:sp>
      <p:sp>
        <p:nvSpPr>
          <p:cNvPr id="926" name="Google Shape;926;p51"/>
          <p:cNvSpPr/>
          <p:nvPr/>
        </p:nvSpPr>
        <p:spPr>
          <a:xfrm>
            <a:off x="5980805" y="488575"/>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927" name="Google Shape;927;p51"/>
          <p:cNvSpPr/>
          <p:nvPr/>
        </p:nvSpPr>
        <p:spPr>
          <a:xfrm>
            <a:off x="5980805" y="963502"/>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928" name="Google Shape;928;p51"/>
          <p:cNvSpPr/>
          <p:nvPr/>
        </p:nvSpPr>
        <p:spPr>
          <a:xfrm>
            <a:off x="6665698" y="1438425"/>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0</a:t>
            </a:r>
            <a:endParaRPr sz="2000">
              <a:latin typeface="Calibri"/>
              <a:ea typeface="Calibri"/>
              <a:cs typeface="Calibri"/>
              <a:sym typeface="Calibri"/>
            </a:endParaRPr>
          </a:p>
        </p:txBody>
      </p:sp>
      <p:sp>
        <p:nvSpPr>
          <p:cNvPr id="929" name="Google Shape;929;p51"/>
          <p:cNvSpPr/>
          <p:nvPr/>
        </p:nvSpPr>
        <p:spPr>
          <a:xfrm>
            <a:off x="6665693" y="488575"/>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930" name="Google Shape;930;p51"/>
          <p:cNvSpPr/>
          <p:nvPr/>
        </p:nvSpPr>
        <p:spPr>
          <a:xfrm>
            <a:off x="6665693" y="963502"/>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931" name="Google Shape;931;p51"/>
          <p:cNvSpPr/>
          <p:nvPr/>
        </p:nvSpPr>
        <p:spPr>
          <a:xfrm>
            <a:off x="7425498" y="1438425"/>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0</a:t>
            </a:r>
            <a:endParaRPr sz="2000">
              <a:latin typeface="Calibri"/>
              <a:ea typeface="Calibri"/>
              <a:cs typeface="Calibri"/>
              <a:sym typeface="Calibri"/>
            </a:endParaRPr>
          </a:p>
        </p:txBody>
      </p:sp>
      <p:sp>
        <p:nvSpPr>
          <p:cNvPr id="932" name="Google Shape;932;p51"/>
          <p:cNvSpPr/>
          <p:nvPr/>
        </p:nvSpPr>
        <p:spPr>
          <a:xfrm>
            <a:off x="7425493" y="488575"/>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933" name="Google Shape;933;p51"/>
          <p:cNvSpPr/>
          <p:nvPr/>
        </p:nvSpPr>
        <p:spPr>
          <a:xfrm>
            <a:off x="7425493" y="963502"/>
            <a:ext cx="457200" cy="4572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934" name="Google Shape;934;p51"/>
          <p:cNvSpPr txBox="1">
            <a:spLocks noGrp="1"/>
          </p:cNvSpPr>
          <p:nvPr>
            <p:ph type="body" idx="1"/>
          </p:nvPr>
        </p:nvSpPr>
        <p:spPr>
          <a:xfrm>
            <a:off x="228600" y="1243584"/>
            <a:ext cx="5257800" cy="26577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Dispatch SoftIRQs onto overloaded core can even make performance worse</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Rehashing based on load</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When whole system is overloaded, FALCON can be dynamically disabled.</a:t>
            </a:r>
            <a:endParaRPr sz="2400">
              <a:solidFill>
                <a:srgbClr val="000000"/>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52"/>
          <p:cNvSpPr txBox="1">
            <a:spLocks noGrp="1"/>
          </p:cNvSpPr>
          <p:nvPr>
            <p:ph type="body" idx="1"/>
          </p:nvPr>
        </p:nvSpPr>
        <p:spPr>
          <a:xfrm>
            <a:off x="228550" y="632250"/>
            <a:ext cx="8520600" cy="3879000"/>
          </a:xfrm>
          <a:prstGeom prst="rect">
            <a:avLst/>
          </a:prstGeom>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2400">
                <a:solidFill>
                  <a:srgbClr val="000000"/>
                </a:solidFill>
                <a:latin typeface="Calibri"/>
                <a:ea typeface="Calibri"/>
                <a:cs typeface="Calibri"/>
                <a:sym typeface="Calibri"/>
              </a:rPr>
              <a:t>Hardware:	Intel 40 logical cores @ 2.2GHz, 128 GB RAM</a:t>
            </a:r>
            <a:endParaRPr sz="24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r>
              <a:rPr lang="en" sz="2400">
                <a:solidFill>
                  <a:srgbClr val="000000"/>
                </a:solidFill>
                <a:latin typeface="Calibri"/>
                <a:ea typeface="Calibri"/>
                <a:cs typeface="Calibri"/>
                <a:sym typeface="Calibri"/>
              </a:rPr>
              <a:t>NIC: Mellanox ConnectX-5 EN (100 Gbps)</a:t>
            </a:r>
            <a:endParaRPr sz="24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r>
              <a:rPr lang="en" sz="2400">
                <a:solidFill>
                  <a:srgbClr val="000000"/>
                </a:solidFill>
                <a:latin typeface="Calibri"/>
                <a:ea typeface="Calibri"/>
                <a:cs typeface="Calibri"/>
                <a:sym typeface="Calibri"/>
              </a:rPr>
              <a:t>Software:	Ubuntu 18.04 with Linux kernel v5.4</a:t>
            </a:r>
            <a:endParaRPr sz="24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endParaRPr sz="24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r>
              <a:rPr lang="en" sz="2400">
                <a:solidFill>
                  <a:srgbClr val="000000"/>
                </a:solidFill>
                <a:latin typeface="Calibri"/>
                <a:ea typeface="Calibri"/>
                <a:cs typeface="Calibri"/>
                <a:sym typeface="Calibri"/>
              </a:rPr>
              <a:t>Performance comparisons:	Host vs. Container vs. FALCON</a:t>
            </a:r>
            <a:endParaRPr sz="24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endParaRPr sz="2400">
              <a:solidFill>
                <a:srgbClr val="000000"/>
              </a:solidFill>
              <a:latin typeface="Calibri"/>
              <a:ea typeface="Calibri"/>
              <a:cs typeface="Calibri"/>
              <a:sym typeface="Calibri"/>
            </a:endParaRPr>
          </a:p>
          <a:p>
            <a:pPr marL="0" lvl="0" indent="0" algn="l" rtl="0">
              <a:lnSpc>
                <a:spcPct val="100000"/>
              </a:lnSpc>
              <a:spcBef>
                <a:spcPts val="0"/>
              </a:spcBef>
              <a:spcAft>
                <a:spcPts val="0"/>
              </a:spcAft>
              <a:buNone/>
            </a:pPr>
            <a:r>
              <a:rPr lang="en" sz="2400">
                <a:solidFill>
                  <a:srgbClr val="000000"/>
                </a:solidFill>
                <a:latin typeface="Calibri"/>
                <a:ea typeface="Calibri"/>
                <a:cs typeface="Calibri"/>
                <a:sym typeface="Calibri"/>
              </a:rPr>
              <a:t>Experiments:</a:t>
            </a:r>
            <a:endParaRPr sz="2400">
              <a:solidFill>
                <a:srgbClr val="000000"/>
              </a:solidFill>
              <a:latin typeface="Calibri"/>
              <a:ea typeface="Calibri"/>
              <a:cs typeface="Calibri"/>
              <a:sym typeface="Calibri"/>
            </a:endParaRPr>
          </a:p>
          <a:p>
            <a:pPr marL="457200" lvl="0" indent="-381000" algn="l" rtl="0">
              <a:lnSpc>
                <a:spcPct val="10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Single-flow and multi-flow microbenchmarks</a:t>
            </a:r>
            <a:endParaRPr sz="2400">
              <a:solidFill>
                <a:srgbClr val="000000"/>
              </a:solidFill>
              <a:latin typeface="Calibri"/>
              <a:ea typeface="Calibri"/>
              <a:cs typeface="Calibri"/>
              <a:sym typeface="Calibri"/>
            </a:endParaRPr>
          </a:p>
          <a:p>
            <a:pPr marL="457200" lvl="0" indent="-381000" algn="l" rtl="0">
              <a:lnSpc>
                <a:spcPct val="10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Load balancing</a:t>
            </a:r>
            <a:endParaRPr sz="2400">
              <a:solidFill>
                <a:srgbClr val="000000"/>
              </a:solidFill>
              <a:latin typeface="Calibri"/>
              <a:ea typeface="Calibri"/>
              <a:cs typeface="Calibri"/>
              <a:sym typeface="Calibri"/>
            </a:endParaRPr>
          </a:p>
          <a:p>
            <a:pPr marL="457200" lvl="0" indent="-381000" algn="l" rtl="0">
              <a:lnSpc>
                <a:spcPct val="10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Cloudsuite benchmark (memcached)</a:t>
            </a:r>
            <a:endParaRPr sz="2400">
              <a:solidFill>
                <a:srgbClr val="000000"/>
              </a:solidFill>
              <a:latin typeface="Calibri"/>
              <a:ea typeface="Calibri"/>
              <a:cs typeface="Calibri"/>
              <a:sym typeface="Calibri"/>
            </a:endParaRPr>
          </a:p>
        </p:txBody>
      </p:sp>
      <p:sp>
        <p:nvSpPr>
          <p:cNvPr id="940" name="Google Shape;940;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941" name="Google Shape;941;p52"/>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Evaluation - Setup</a:t>
            </a:r>
            <a:endParaRPr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5892850" y="838876"/>
            <a:ext cx="3106775" cy="1841851"/>
          </a:xfrm>
          <a:prstGeom prst="rect">
            <a:avLst/>
          </a:prstGeom>
          <a:noFill/>
          <a:ln>
            <a:noFill/>
          </a:ln>
        </p:spPr>
      </p:pic>
      <p:sp>
        <p:nvSpPr>
          <p:cNvPr id="90" name="Google Shape;90;p17"/>
          <p:cNvSpPr txBox="1">
            <a:spLocks noGrp="1"/>
          </p:cNvSpPr>
          <p:nvPr>
            <p:ph type="body" idx="1"/>
          </p:nvPr>
        </p:nvSpPr>
        <p:spPr>
          <a:xfrm>
            <a:off x="228550" y="615600"/>
            <a:ext cx="5664300" cy="22884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Clr>
                <a:srgbClr val="000000"/>
              </a:buClr>
              <a:buSzPts val="2400"/>
              <a:buFont typeface="Calibri"/>
              <a:buChar char="●"/>
            </a:pPr>
            <a:r>
              <a:rPr lang="en" sz="2400" b="1">
                <a:solidFill>
                  <a:srgbClr val="FF9900"/>
                </a:solidFill>
                <a:latin typeface="Calibri"/>
                <a:ea typeface="Calibri"/>
                <a:cs typeface="Calibri"/>
                <a:sym typeface="Calibri"/>
              </a:rPr>
              <a:t>Overlay networks</a:t>
            </a:r>
            <a:r>
              <a:rPr lang="en" sz="2400">
                <a:solidFill>
                  <a:srgbClr val="000000"/>
                </a:solidFill>
                <a:latin typeface="Calibri"/>
                <a:ea typeface="Calibri"/>
                <a:cs typeface="Calibri"/>
                <a:sym typeface="Calibri"/>
              </a:rPr>
              <a:t> provide connectivity</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Typical solutions: Docker Overlay, Flannel, Calico, Weave…</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Generally build upon tunneling approach like </a:t>
            </a:r>
            <a:r>
              <a:rPr lang="en" sz="2400" b="1">
                <a:solidFill>
                  <a:srgbClr val="FF9900"/>
                </a:solidFill>
                <a:latin typeface="Calibri"/>
                <a:ea typeface="Calibri"/>
                <a:cs typeface="Calibri"/>
                <a:sym typeface="Calibri"/>
              </a:rPr>
              <a:t>VxLAN</a:t>
            </a:r>
            <a:r>
              <a:rPr lang="en" sz="2400">
                <a:solidFill>
                  <a:srgbClr val="000000"/>
                </a:solidFill>
                <a:latin typeface="Calibri"/>
                <a:ea typeface="Calibri"/>
                <a:cs typeface="Calibri"/>
                <a:sym typeface="Calibri"/>
              </a:rPr>
              <a:t> protocol</a:t>
            </a:r>
            <a:endParaRPr sz="2400">
              <a:solidFill>
                <a:srgbClr val="000000"/>
              </a:solidFill>
              <a:latin typeface="Calibri"/>
              <a:ea typeface="Calibri"/>
              <a:cs typeface="Calibri"/>
              <a:sym typeface="Calibri"/>
            </a:endParaRPr>
          </a:p>
        </p:txBody>
      </p:sp>
      <p:sp>
        <p:nvSpPr>
          <p:cNvPr id="91" name="Google Shape;9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92" name="Google Shape;92;p17"/>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latin typeface="Calibri"/>
                <a:ea typeface="Calibri"/>
                <a:cs typeface="Calibri"/>
                <a:sym typeface="Calibri"/>
              </a:rPr>
              <a:t>How do containers communicate?</a:t>
            </a:r>
            <a:endParaRPr b="1">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947" name="Google Shape;947;p53"/>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Single-flow Performance</a:t>
            </a:r>
            <a:endParaRPr b="1">
              <a:latin typeface="Calibri"/>
              <a:ea typeface="Calibri"/>
              <a:cs typeface="Calibri"/>
              <a:sym typeface="Calibri"/>
            </a:endParaRPr>
          </a:p>
        </p:txBody>
      </p:sp>
      <p:pic>
        <p:nvPicPr>
          <p:cNvPr id="948" name="Google Shape;948;p53" title="Chart"/>
          <p:cNvPicPr preferRelativeResize="0"/>
          <p:nvPr/>
        </p:nvPicPr>
        <p:blipFill>
          <a:blip r:embed="rId3">
            <a:alphaModFix/>
          </a:blip>
          <a:stretch>
            <a:fillRect/>
          </a:stretch>
        </p:blipFill>
        <p:spPr>
          <a:xfrm>
            <a:off x="1273150" y="1166750"/>
            <a:ext cx="6431391" cy="3976751"/>
          </a:xfrm>
          <a:prstGeom prst="rect">
            <a:avLst/>
          </a:prstGeom>
          <a:noFill/>
          <a:ln>
            <a:noFill/>
          </a:ln>
        </p:spPr>
      </p:pic>
      <p:sp>
        <p:nvSpPr>
          <p:cNvPr id="949" name="Google Shape;949;p53"/>
          <p:cNvSpPr txBox="1">
            <a:spLocks noGrp="1"/>
          </p:cNvSpPr>
          <p:nvPr>
            <p:ph type="body" idx="1"/>
          </p:nvPr>
        </p:nvSpPr>
        <p:spPr>
          <a:xfrm>
            <a:off x="228600" y="612648"/>
            <a:ext cx="8520600" cy="5541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More than </a:t>
            </a:r>
            <a:r>
              <a:rPr lang="en" sz="2400" b="1">
                <a:solidFill>
                  <a:srgbClr val="FF9900"/>
                </a:solidFill>
                <a:latin typeface="Calibri"/>
                <a:ea typeface="Calibri"/>
                <a:cs typeface="Calibri"/>
                <a:sym typeface="Calibri"/>
              </a:rPr>
              <a:t>2x</a:t>
            </a:r>
            <a:r>
              <a:rPr lang="en" sz="2400">
                <a:solidFill>
                  <a:srgbClr val="000000"/>
                </a:solidFill>
                <a:latin typeface="Calibri"/>
                <a:ea typeface="Calibri"/>
                <a:cs typeface="Calibri"/>
                <a:sym typeface="Calibri"/>
              </a:rPr>
              <a:t> improvement than vanilla container</a:t>
            </a:r>
            <a:endParaRPr sz="2400" b="1">
              <a:solidFill>
                <a:srgbClr val="000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955" name="Google Shape;955;p54"/>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Single-flow Performance</a:t>
            </a:r>
            <a:endParaRPr b="1">
              <a:latin typeface="Calibri"/>
              <a:ea typeface="Calibri"/>
              <a:cs typeface="Calibri"/>
              <a:sym typeface="Calibri"/>
            </a:endParaRPr>
          </a:p>
        </p:txBody>
      </p:sp>
      <p:pic>
        <p:nvPicPr>
          <p:cNvPr id="956" name="Google Shape;956;p54" title="Chart"/>
          <p:cNvPicPr preferRelativeResize="0"/>
          <p:nvPr/>
        </p:nvPicPr>
        <p:blipFill>
          <a:blip r:embed="rId3">
            <a:alphaModFix/>
          </a:blip>
          <a:stretch>
            <a:fillRect/>
          </a:stretch>
        </p:blipFill>
        <p:spPr>
          <a:xfrm>
            <a:off x="0" y="1828800"/>
            <a:ext cx="4572000" cy="2827009"/>
          </a:xfrm>
          <a:prstGeom prst="rect">
            <a:avLst/>
          </a:prstGeom>
          <a:noFill/>
          <a:ln>
            <a:noFill/>
          </a:ln>
        </p:spPr>
      </p:pic>
      <p:pic>
        <p:nvPicPr>
          <p:cNvPr id="957" name="Google Shape;957;p54" title="Chart"/>
          <p:cNvPicPr preferRelativeResize="0"/>
          <p:nvPr/>
        </p:nvPicPr>
        <p:blipFill>
          <a:blip r:embed="rId4">
            <a:alphaModFix/>
          </a:blip>
          <a:stretch>
            <a:fillRect/>
          </a:stretch>
        </p:blipFill>
        <p:spPr>
          <a:xfrm>
            <a:off x="4572000" y="1828800"/>
            <a:ext cx="4571952" cy="2827000"/>
          </a:xfrm>
          <a:prstGeom prst="rect">
            <a:avLst/>
          </a:prstGeom>
          <a:noFill/>
          <a:ln>
            <a:noFill/>
          </a:ln>
        </p:spPr>
      </p:pic>
      <p:sp>
        <p:nvSpPr>
          <p:cNvPr id="958" name="Google Shape;958;p54"/>
          <p:cNvSpPr txBox="1">
            <a:spLocks noGrp="1"/>
          </p:cNvSpPr>
          <p:nvPr>
            <p:ph type="body" idx="1"/>
          </p:nvPr>
        </p:nvSpPr>
        <p:spPr>
          <a:xfrm>
            <a:off x="228600" y="612648"/>
            <a:ext cx="8520600" cy="5541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Both median and tail latency get close to host networks</a:t>
            </a:r>
            <a:endParaRPr sz="2400" b="1">
              <a:solidFill>
                <a:srgbClr val="000000"/>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964" name="Google Shape;964;p55"/>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Multi-flow Performance</a:t>
            </a:r>
            <a:endParaRPr b="1">
              <a:latin typeface="Calibri"/>
              <a:ea typeface="Calibri"/>
              <a:cs typeface="Calibri"/>
              <a:sym typeface="Calibri"/>
            </a:endParaRPr>
          </a:p>
        </p:txBody>
      </p:sp>
      <p:pic>
        <p:nvPicPr>
          <p:cNvPr id="965" name="Google Shape;965;p55" title="Chart"/>
          <p:cNvPicPr preferRelativeResize="0"/>
          <p:nvPr/>
        </p:nvPicPr>
        <p:blipFill>
          <a:blip r:embed="rId3">
            <a:alphaModFix/>
          </a:blip>
          <a:stretch>
            <a:fillRect/>
          </a:stretch>
        </p:blipFill>
        <p:spPr>
          <a:xfrm>
            <a:off x="0" y="1828800"/>
            <a:ext cx="4572000" cy="2827026"/>
          </a:xfrm>
          <a:prstGeom prst="rect">
            <a:avLst/>
          </a:prstGeom>
          <a:noFill/>
          <a:ln>
            <a:noFill/>
          </a:ln>
        </p:spPr>
      </p:pic>
      <p:pic>
        <p:nvPicPr>
          <p:cNvPr id="966" name="Google Shape;966;p55" title="Chart"/>
          <p:cNvPicPr preferRelativeResize="0"/>
          <p:nvPr/>
        </p:nvPicPr>
        <p:blipFill>
          <a:blip r:embed="rId4">
            <a:alphaModFix/>
          </a:blip>
          <a:stretch>
            <a:fillRect/>
          </a:stretch>
        </p:blipFill>
        <p:spPr>
          <a:xfrm>
            <a:off x="4572000" y="1828800"/>
            <a:ext cx="4572012" cy="28270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973" name="Google Shape;973;p56"/>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Load Balancing</a:t>
            </a:r>
            <a:endParaRPr b="1">
              <a:latin typeface="Calibri"/>
              <a:ea typeface="Calibri"/>
              <a:cs typeface="Calibri"/>
              <a:sym typeface="Calibri"/>
            </a:endParaRPr>
          </a:p>
        </p:txBody>
      </p:sp>
      <p:pic>
        <p:nvPicPr>
          <p:cNvPr id="975" name="Google Shape;975;p56" title="Chart"/>
          <p:cNvPicPr preferRelativeResize="0"/>
          <p:nvPr/>
        </p:nvPicPr>
        <p:blipFill>
          <a:blip r:embed="rId3">
            <a:alphaModFix/>
          </a:blip>
          <a:stretch>
            <a:fillRect/>
          </a:stretch>
        </p:blipFill>
        <p:spPr>
          <a:xfrm>
            <a:off x="1273138" y="1166750"/>
            <a:ext cx="6431415" cy="39767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981" name="Google Shape;981;p57"/>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Memcached Performance</a:t>
            </a:r>
            <a:endParaRPr b="1">
              <a:latin typeface="Calibri"/>
              <a:ea typeface="Calibri"/>
              <a:cs typeface="Calibri"/>
              <a:sym typeface="Calibri"/>
            </a:endParaRPr>
          </a:p>
        </p:txBody>
      </p:sp>
      <p:pic>
        <p:nvPicPr>
          <p:cNvPr id="982" name="Google Shape;982;p57" title="Chart"/>
          <p:cNvPicPr preferRelativeResize="0"/>
          <p:nvPr/>
        </p:nvPicPr>
        <p:blipFill>
          <a:blip r:embed="rId3">
            <a:alphaModFix/>
          </a:blip>
          <a:stretch>
            <a:fillRect/>
          </a:stretch>
        </p:blipFill>
        <p:spPr>
          <a:xfrm>
            <a:off x="1273150" y="1166750"/>
            <a:ext cx="6431400" cy="39767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58"/>
          <p:cNvSpPr txBox="1">
            <a:spLocks noGrp="1"/>
          </p:cNvSpPr>
          <p:nvPr>
            <p:ph type="body" idx="1"/>
          </p:nvPr>
        </p:nvSpPr>
        <p:spPr>
          <a:xfrm>
            <a:off x="228600" y="615600"/>
            <a:ext cx="8520600" cy="43713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Overlay packet processing in OS is not optimized to utilize multicore system.</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FALCON accelerates the performance of overlay networks...</a:t>
            </a:r>
            <a:endParaRPr sz="2400">
              <a:solidFill>
                <a:srgbClr val="000000"/>
              </a:solidFill>
              <a:latin typeface="Calibri"/>
              <a:ea typeface="Calibri"/>
              <a:cs typeface="Calibri"/>
              <a:sym typeface="Calibri"/>
            </a:endParaRPr>
          </a:p>
          <a:p>
            <a:pPr marL="914400" lvl="1" indent="-381000" algn="l" rtl="0">
              <a:lnSpc>
                <a:spcPct val="10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Without losing any security, generality, or compatibility.</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Purely software-based solution that is immediately deployable.</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Our implementation is open-sourced at: </a:t>
            </a:r>
            <a:r>
              <a:rPr lang="en" sz="2400" u="sng">
                <a:solidFill>
                  <a:srgbClr val="3C78D8"/>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github.com/munikarmanish/falcon</a:t>
            </a:r>
            <a:endParaRPr sz="2400">
              <a:solidFill>
                <a:srgbClr val="3C78D8"/>
              </a:solidFill>
              <a:latin typeface="Calibri"/>
              <a:ea typeface="Calibri"/>
              <a:cs typeface="Calibri"/>
              <a:sym typeface="Calibri"/>
            </a:endParaRPr>
          </a:p>
          <a:p>
            <a:pPr marL="0" lvl="0" indent="0" algn="l" rtl="0">
              <a:lnSpc>
                <a:spcPct val="100000"/>
              </a:lnSpc>
              <a:spcBef>
                <a:spcPts val="1000"/>
              </a:spcBef>
              <a:spcAft>
                <a:spcPts val="0"/>
              </a:spcAft>
              <a:buNone/>
            </a:pPr>
            <a:endParaRPr sz="2400">
              <a:solidFill>
                <a:srgbClr val="000000"/>
              </a:solidFill>
              <a:latin typeface="Calibri"/>
              <a:ea typeface="Calibri"/>
              <a:cs typeface="Calibri"/>
              <a:sym typeface="Calibri"/>
            </a:endParaRPr>
          </a:p>
          <a:p>
            <a:pPr marL="0" lvl="0" indent="0" algn="ctr" rtl="0">
              <a:lnSpc>
                <a:spcPct val="100000"/>
              </a:lnSpc>
              <a:spcBef>
                <a:spcPts val="1000"/>
              </a:spcBef>
              <a:spcAft>
                <a:spcPts val="0"/>
              </a:spcAft>
              <a:buNone/>
            </a:pPr>
            <a:r>
              <a:rPr lang="en" sz="3000" b="1">
                <a:solidFill>
                  <a:srgbClr val="000000"/>
                </a:solidFill>
                <a:latin typeface="Calibri"/>
                <a:ea typeface="Calibri"/>
                <a:cs typeface="Calibri"/>
                <a:sym typeface="Calibri"/>
              </a:rPr>
              <a:t>Thank you!</a:t>
            </a:r>
            <a:endParaRPr sz="3000" b="1">
              <a:solidFill>
                <a:srgbClr val="000000"/>
              </a:solidFill>
              <a:latin typeface="Calibri"/>
              <a:ea typeface="Calibri"/>
              <a:cs typeface="Calibri"/>
              <a:sym typeface="Calibri"/>
            </a:endParaRPr>
          </a:p>
        </p:txBody>
      </p:sp>
      <p:sp>
        <p:nvSpPr>
          <p:cNvPr id="989" name="Google Shape;989;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990" name="Google Shape;990;p58"/>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Conclusion</a:t>
            </a:r>
            <a:endParaRPr b="1">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5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Calibri"/>
                <a:ea typeface="Calibri"/>
                <a:cs typeface="Calibri"/>
                <a:sym typeface="Calibri"/>
              </a:rPr>
              <a:t>Backup Slides</a:t>
            </a:r>
            <a:endParaRPr>
              <a:latin typeface="Calibri"/>
              <a:ea typeface="Calibri"/>
              <a:cs typeface="Calibri"/>
              <a:sym typeface="Calibri"/>
            </a:endParaRPr>
          </a:p>
        </p:txBody>
      </p:sp>
      <p:sp>
        <p:nvSpPr>
          <p:cNvPr id="996" name="Google Shape;996;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6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68300" algn="l" rtl="0">
              <a:lnSpc>
                <a:spcPct val="90000"/>
              </a:lnSpc>
              <a:spcBef>
                <a:spcPts val="0"/>
              </a:spcBef>
              <a:spcAft>
                <a:spcPts val="0"/>
              </a:spcAft>
              <a:buClr>
                <a:srgbClr val="434343"/>
              </a:buClr>
              <a:buSzPts val="2200"/>
              <a:buFont typeface="Calibri"/>
              <a:buChar char="●"/>
            </a:pPr>
            <a:r>
              <a:rPr lang="en" sz="2200">
                <a:solidFill>
                  <a:srgbClr val="434343"/>
                </a:solidFill>
                <a:latin typeface="Calibri"/>
                <a:ea typeface="Calibri"/>
                <a:cs typeface="Calibri"/>
                <a:sym typeface="Calibri"/>
              </a:rPr>
              <a:t>Additional virtual devices</a:t>
            </a:r>
            <a:endParaRPr sz="2200">
              <a:solidFill>
                <a:srgbClr val="434343"/>
              </a:solidFill>
              <a:latin typeface="Calibri"/>
              <a:ea typeface="Calibri"/>
              <a:cs typeface="Calibri"/>
              <a:sym typeface="Calibri"/>
            </a:endParaRPr>
          </a:p>
          <a:p>
            <a:pPr marL="914400" lvl="1" indent="-368300" algn="l" rtl="0">
              <a:lnSpc>
                <a:spcPct val="90000"/>
              </a:lnSpc>
              <a:spcBef>
                <a:spcPts val="1000"/>
              </a:spcBef>
              <a:spcAft>
                <a:spcPts val="0"/>
              </a:spcAft>
              <a:buClr>
                <a:srgbClr val="434343"/>
              </a:buClr>
              <a:buSzPts val="2200"/>
              <a:buFont typeface="Calibri"/>
              <a:buChar char="○"/>
            </a:pPr>
            <a:r>
              <a:rPr lang="en" sz="2200">
                <a:solidFill>
                  <a:srgbClr val="434343"/>
                </a:solidFill>
                <a:latin typeface="Calibri"/>
                <a:ea typeface="Calibri"/>
                <a:cs typeface="Calibri"/>
                <a:sym typeface="Calibri"/>
              </a:rPr>
              <a:t>Prolonged packet processing path</a:t>
            </a:r>
            <a:endParaRPr sz="2200">
              <a:solidFill>
                <a:srgbClr val="434343"/>
              </a:solidFill>
              <a:latin typeface="Calibri"/>
              <a:ea typeface="Calibri"/>
              <a:cs typeface="Calibri"/>
              <a:sym typeface="Calibri"/>
            </a:endParaRPr>
          </a:p>
          <a:p>
            <a:pPr marL="457200" lvl="0" indent="-368300" algn="l" rtl="0">
              <a:lnSpc>
                <a:spcPct val="90000"/>
              </a:lnSpc>
              <a:spcBef>
                <a:spcPts val="1000"/>
              </a:spcBef>
              <a:spcAft>
                <a:spcPts val="0"/>
              </a:spcAft>
              <a:buClr>
                <a:srgbClr val="434343"/>
              </a:buClr>
              <a:buSzPts val="2200"/>
              <a:buFont typeface="Calibri"/>
              <a:buChar char="●"/>
            </a:pPr>
            <a:r>
              <a:rPr lang="en" sz="2200">
                <a:solidFill>
                  <a:srgbClr val="434343"/>
                </a:solidFill>
                <a:latin typeface="Calibri"/>
                <a:ea typeface="Calibri"/>
                <a:cs typeface="Calibri"/>
                <a:sym typeface="Calibri"/>
              </a:rPr>
              <a:t>Serialization of single-flow processing</a:t>
            </a:r>
            <a:endParaRPr sz="2200">
              <a:solidFill>
                <a:srgbClr val="434343"/>
              </a:solidFill>
              <a:latin typeface="Calibri"/>
              <a:ea typeface="Calibri"/>
              <a:cs typeface="Calibri"/>
              <a:sym typeface="Calibri"/>
            </a:endParaRPr>
          </a:p>
          <a:p>
            <a:pPr marL="914400" lvl="1" indent="-368300" algn="l" rtl="0">
              <a:lnSpc>
                <a:spcPct val="90000"/>
              </a:lnSpc>
              <a:spcBef>
                <a:spcPts val="1000"/>
              </a:spcBef>
              <a:spcAft>
                <a:spcPts val="0"/>
              </a:spcAft>
              <a:buClr>
                <a:srgbClr val="434343"/>
              </a:buClr>
              <a:buSzPts val="2200"/>
              <a:buFont typeface="Calibri"/>
              <a:buChar char="○"/>
            </a:pPr>
            <a:r>
              <a:rPr lang="en" sz="2200">
                <a:solidFill>
                  <a:srgbClr val="434343"/>
                </a:solidFill>
                <a:latin typeface="Calibri"/>
                <a:ea typeface="Calibri"/>
                <a:cs typeface="Calibri"/>
                <a:sym typeface="Calibri"/>
              </a:rPr>
              <a:t>Quick saturation</a:t>
            </a:r>
            <a:endParaRPr sz="2200">
              <a:solidFill>
                <a:srgbClr val="434343"/>
              </a:solidFill>
              <a:latin typeface="Calibri"/>
              <a:ea typeface="Calibri"/>
              <a:cs typeface="Calibri"/>
              <a:sym typeface="Calibri"/>
            </a:endParaRPr>
          </a:p>
          <a:p>
            <a:pPr marL="914400" lvl="1" indent="-368300" algn="l" rtl="0">
              <a:lnSpc>
                <a:spcPct val="90000"/>
              </a:lnSpc>
              <a:spcBef>
                <a:spcPts val="1000"/>
              </a:spcBef>
              <a:spcAft>
                <a:spcPts val="0"/>
              </a:spcAft>
              <a:buClr>
                <a:srgbClr val="434343"/>
              </a:buClr>
              <a:buSzPts val="2200"/>
              <a:buFont typeface="Calibri"/>
              <a:buChar char="○"/>
            </a:pPr>
            <a:r>
              <a:rPr lang="en" sz="2200">
                <a:solidFill>
                  <a:srgbClr val="434343"/>
                </a:solidFill>
                <a:latin typeface="Calibri"/>
                <a:ea typeface="Calibri"/>
                <a:cs typeface="Calibri"/>
                <a:sym typeface="Calibri"/>
              </a:rPr>
              <a:t>Longer queueing delays</a:t>
            </a:r>
            <a:endParaRPr sz="2200">
              <a:solidFill>
                <a:srgbClr val="434343"/>
              </a:solidFill>
              <a:latin typeface="Calibri"/>
              <a:ea typeface="Calibri"/>
              <a:cs typeface="Calibri"/>
              <a:sym typeface="Calibri"/>
            </a:endParaRPr>
          </a:p>
          <a:p>
            <a:pPr marL="914400" lvl="1" indent="-368300" algn="l" rtl="0">
              <a:lnSpc>
                <a:spcPct val="90000"/>
              </a:lnSpc>
              <a:spcBef>
                <a:spcPts val="1000"/>
              </a:spcBef>
              <a:spcAft>
                <a:spcPts val="0"/>
              </a:spcAft>
              <a:buClr>
                <a:srgbClr val="434343"/>
              </a:buClr>
              <a:buSzPts val="2200"/>
              <a:buFont typeface="Calibri"/>
              <a:buChar char="○"/>
            </a:pPr>
            <a:r>
              <a:rPr lang="en" sz="2200">
                <a:solidFill>
                  <a:srgbClr val="434343"/>
                </a:solidFill>
                <a:latin typeface="Calibri"/>
                <a:ea typeface="Calibri"/>
                <a:cs typeface="Calibri"/>
                <a:sym typeface="Calibri"/>
              </a:rPr>
              <a:t>Load imbalance</a:t>
            </a:r>
            <a:endParaRPr sz="2200">
              <a:solidFill>
                <a:srgbClr val="434343"/>
              </a:solidFill>
              <a:latin typeface="Calibri"/>
              <a:ea typeface="Calibri"/>
              <a:cs typeface="Calibri"/>
              <a:sym typeface="Calibri"/>
            </a:endParaRPr>
          </a:p>
          <a:p>
            <a:pPr marL="0" lvl="0" indent="0" algn="l" rtl="0">
              <a:lnSpc>
                <a:spcPct val="90000"/>
              </a:lnSpc>
              <a:spcBef>
                <a:spcPts val="1000"/>
              </a:spcBef>
              <a:spcAft>
                <a:spcPts val="1000"/>
              </a:spcAft>
              <a:buNone/>
            </a:pPr>
            <a:r>
              <a:rPr lang="en" sz="2200">
                <a:solidFill>
                  <a:srgbClr val="434343"/>
                </a:solidFill>
                <a:latin typeface="Calibri"/>
                <a:ea typeface="Calibri"/>
                <a:cs typeface="Calibri"/>
                <a:sym typeface="Calibri"/>
              </a:rPr>
              <a:t>&lt;</a:t>
            </a:r>
            <a:r>
              <a:rPr lang="en" sz="2200" i="1">
                <a:solidFill>
                  <a:srgbClr val="434343"/>
                </a:solidFill>
                <a:latin typeface="Calibri"/>
                <a:ea typeface="Calibri"/>
                <a:cs typeface="Calibri"/>
                <a:sym typeface="Calibri"/>
              </a:rPr>
              <a:t>show the packet path from NIC to Application</a:t>
            </a:r>
            <a:r>
              <a:rPr lang="en" sz="2200">
                <a:solidFill>
                  <a:srgbClr val="434343"/>
                </a:solidFill>
                <a:latin typeface="Calibri"/>
                <a:ea typeface="Calibri"/>
                <a:cs typeface="Calibri"/>
                <a:sym typeface="Calibri"/>
              </a:rPr>
              <a:t>&gt;</a:t>
            </a:r>
            <a:endParaRPr sz="2200">
              <a:solidFill>
                <a:srgbClr val="434343"/>
              </a:solidFill>
              <a:latin typeface="Calibri"/>
              <a:ea typeface="Calibri"/>
              <a:cs typeface="Calibri"/>
              <a:sym typeface="Calibri"/>
            </a:endParaRPr>
          </a:p>
        </p:txBody>
      </p:sp>
      <p:pic>
        <p:nvPicPr>
          <p:cNvPr id="1002" name="Google Shape;1002;p60"/>
          <p:cNvPicPr preferRelativeResize="0"/>
          <p:nvPr/>
        </p:nvPicPr>
        <p:blipFill>
          <a:blip r:embed="rId3">
            <a:alphaModFix/>
          </a:blip>
          <a:stretch>
            <a:fillRect/>
          </a:stretch>
        </p:blipFill>
        <p:spPr>
          <a:xfrm>
            <a:off x="5292700" y="2213050"/>
            <a:ext cx="3612277" cy="1427150"/>
          </a:xfrm>
          <a:prstGeom prst="rect">
            <a:avLst/>
          </a:prstGeom>
          <a:noFill/>
          <a:ln w="9525" cap="flat" cmpd="sng">
            <a:solidFill>
              <a:schemeClr val="dk2"/>
            </a:solidFill>
            <a:prstDash val="solid"/>
            <a:round/>
            <a:headEnd type="none" w="sm" len="sm"/>
            <a:tailEnd type="none" w="sm" len="sm"/>
          </a:ln>
        </p:spPr>
      </p:pic>
      <p:sp>
        <p:nvSpPr>
          <p:cNvPr id="1003" name="Google Shape;1003;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1004" name="Google Shape;1004;p60"/>
          <p:cNvSpPr txBox="1">
            <a:spLocks noGrp="1"/>
          </p:cNvSpPr>
          <p:nvPr>
            <p:ph type="title"/>
          </p:nvPr>
        </p:nvSpPr>
        <p:spPr>
          <a:xfrm>
            <a:off x="311700" y="11765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latin typeface="Calibri"/>
                <a:ea typeface="Calibri"/>
                <a:cs typeface="Calibri"/>
                <a:sym typeface="Calibri"/>
              </a:rPr>
              <a:t>Why is overlay network slow?</a:t>
            </a:r>
            <a:endParaRPr b="1">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61"/>
          <p:cNvSpPr txBox="1">
            <a:spLocks noGrp="1"/>
          </p:cNvSpPr>
          <p:nvPr>
            <p:ph type="body" idx="1"/>
          </p:nvPr>
        </p:nvSpPr>
        <p:spPr>
          <a:xfrm>
            <a:off x="311700" y="733250"/>
            <a:ext cx="8520600" cy="3870600"/>
          </a:xfrm>
          <a:prstGeom prst="rect">
            <a:avLst/>
          </a:prstGeom>
        </p:spPr>
        <p:txBody>
          <a:bodyPr spcFirstLastPara="1" wrap="square" lIns="91425" tIns="91425" rIns="91425" bIns="91425" anchor="t" anchorCtr="0">
            <a:spAutoFit/>
          </a:bodyPr>
          <a:lstStyle/>
          <a:p>
            <a:pPr marL="457200" lvl="0" indent="-381000" algn="l" rtl="0">
              <a:lnSpc>
                <a:spcPct val="90000"/>
              </a:lnSpc>
              <a:spcBef>
                <a:spcPts val="0"/>
              </a:spcBef>
              <a:spcAft>
                <a:spcPts val="0"/>
              </a:spcAft>
              <a:buClr>
                <a:schemeClr val="dk1"/>
              </a:buClr>
              <a:buSzPts val="2400"/>
              <a:buFont typeface="Calibri"/>
              <a:buChar char="●"/>
            </a:pPr>
            <a:r>
              <a:rPr lang="en" sz="2400">
                <a:solidFill>
                  <a:srgbClr val="1155CC"/>
                </a:solidFill>
                <a:latin typeface="Calibri"/>
                <a:ea typeface="Calibri"/>
                <a:cs typeface="Calibri"/>
                <a:sym typeface="Calibri"/>
              </a:rPr>
              <a:t>Host</a:t>
            </a:r>
            <a:r>
              <a:rPr lang="en" sz="2400">
                <a:solidFill>
                  <a:schemeClr val="dk1"/>
                </a:solidFill>
                <a:latin typeface="Calibri"/>
                <a:ea typeface="Calibri"/>
                <a:cs typeface="Calibri"/>
                <a:sym typeface="Calibri"/>
              </a:rPr>
              <a:t> mode (containers use host network namespace)</a:t>
            </a:r>
            <a:endParaRPr sz="2400">
              <a:solidFill>
                <a:schemeClr val="dk1"/>
              </a:solidFill>
              <a:latin typeface="Calibri"/>
              <a:ea typeface="Calibri"/>
              <a:cs typeface="Calibri"/>
              <a:sym typeface="Calibri"/>
            </a:endParaRPr>
          </a:p>
          <a:p>
            <a:pPr marL="457200" lvl="0" indent="457200" algn="l" rtl="0">
              <a:lnSpc>
                <a:spcPct val="90000"/>
              </a:lnSpc>
              <a:spcBef>
                <a:spcPts val="1000"/>
              </a:spcBef>
              <a:spcAft>
                <a:spcPts val="0"/>
              </a:spcAft>
              <a:buNone/>
            </a:pPr>
            <a:r>
              <a:rPr lang="en" sz="2000">
                <a:solidFill>
                  <a:srgbClr val="38761D"/>
                </a:solidFill>
                <a:latin typeface="Calibri"/>
                <a:ea typeface="Calibri"/>
                <a:cs typeface="Calibri"/>
                <a:sym typeface="Calibri"/>
              </a:rPr>
              <a:t>✔  Simple and fast</a:t>
            </a:r>
            <a:endParaRPr sz="2000">
              <a:solidFill>
                <a:srgbClr val="38761D"/>
              </a:solidFill>
              <a:latin typeface="Calibri"/>
              <a:ea typeface="Calibri"/>
              <a:cs typeface="Calibri"/>
              <a:sym typeface="Calibri"/>
            </a:endParaRPr>
          </a:p>
          <a:p>
            <a:pPr marL="457200" lvl="0" indent="457200" algn="l" rtl="0">
              <a:lnSpc>
                <a:spcPct val="90000"/>
              </a:lnSpc>
              <a:spcBef>
                <a:spcPts val="1000"/>
              </a:spcBef>
              <a:spcAft>
                <a:spcPts val="0"/>
              </a:spcAft>
              <a:buNone/>
            </a:pPr>
            <a:r>
              <a:rPr lang="en" sz="2000">
                <a:solidFill>
                  <a:srgbClr val="CC0000"/>
                </a:solidFill>
                <a:latin typeface="Calibri"/>
                <a:ea typeface="Calibri"/>
                <a:cs typeface="Calibri"/>
                <a:sym typeface="Calibri"/>
              </a:rPr>
              <a:t>❌ No network isolation/flexibility</a:t>
            </a:r>
            <a:endParaRPr sz="2000">
              <a:solidFill>
                <a:srgbClr val="CC0000"/>
              </a:solidFill>
              <a:latin typeface="Calibri"/>
              <a:ea typeface="Calibri"/>
              <a:cs typeface="Calibri"/>
              <a:sym typeface="Calibri"/>
            </a:endParaRPr>
          </a:p>
          <a:p>
            <a:pPr marL="457200" lvl="0" indent="-381000" algn="l" rtl="0">
              <a:lnSpc>
                <a:spcPct val="90000"/>
              </a:lnSpc>
              <a:spcBef>
                <a:spcPts val="1000"/>
              </a:spcBef>
              <a:spcAft>
                <a:spcPts val="0"/>
              </a:spcAft>
              <a:buClr>
                <a:schemeClr val="dk1"/>
              </a:buClr>
              <a:buSzPts val="2400"/>
              <a:buFont typeface="Calibri"/>
              <a:buChar char="●"/>
            </a:pPr>
            <a:r>
              <a:rPr lang="en" sz="2400">
                <a:solidFill>
                  <a:srgbClr val="1155CC"/>
                </a:solidFill>
                <a:latin typeface="Calibri"/>
                <a:ea typeface="Calibri"/>
                <a:cs typeface="Calibri"/>
                <a:sym typeface="Calibri"/>
              </a:rPr>
              <a:t>Macvlan</a:t>
            </a:r>
            <a:r>
              <a:rPr lang="en" sz="2400">
                <a:solidFill>
                  <a:schemeClr val="dk1"/>
                </a:solidFill>
                <a:latin typeface="Calibri"/>
                <a:ea typeface="Calibri"/>
                <a:cs typeface="Calibri"/>
                <a:sym typeface="Calibri"/>
              </a:rPr>
              <a:t> mode (assign multiple MAC to same physical NIC)</a:t>
            </a:r>
            <a:endParaRPr sz="2400">
              <a:solidFill>
                <a:schemeClr val="dk1"/>
              </a:solidFill>
              <a:latin typeface="Calibri"/>
              <a:ea typeface="Calibri"/>
              <a:cs typeface="Calibri"/>
              <a:sym typeface="Calibri"/>
            </a:endParaRPr>
          </a:p>
          <a:p>
            <a:pPr marL="457200" lvl="0" indent="457200" algn="l" rtl="0">
              <a:lnSpc>
                <a:spcPct val="90000"/>
              </a:lnSpc>
              <a:spcBef>
                <a:spcPts val="1000"/>
              </a:spcBef>
              <a:spcAft>
                <a:spcPts val="0"/>
              </a:spcAft>
              <a:buNone/>
            </a:pPr>
            <a:r>
              <a:rPr lang="en" sz="2000">
                <a:solidFill>
                  <a:srgbClr val="38761D"/>
                </a:solidFill>
                <a:latin typeface="Calibri"/>
                <a:ea typeface="Calibri"/>
                <a:cs typeface="Calibri"/>
                <a:sym typeface="Calibri"/>
              </a:rPr>
              <a:t>✔  Fast and some isolation/flexibility</a:t>
            </a:r>
            <a:endParaRPr sz="2000">
              <a:solidFill>
                <a:srgbClr val="38761D"/>
              </a:solidFill>
              <a:latin typeface="Calibri"/>
              <a:ea typeface="Calibri"/>
              <a:cs typeface="Calibri"/>
              <a:sym typeface="Calibri"/>
            </a:endParaRPr>
          </a:p>
          <a:p>
            <a:pPr marL="457200" lvl="0" indent="457200" algn="l" rtl="0">
              <a:lnSpc>
                <a:spcPct val="90000"/>
              </a:lnSpc>
              <a:spcBef>
                <a:spcPts val="1000"/>
              </a:spcBef>
              <a:spcAft>
                <a:spcPts val="0"/>
              </a:spcAft>
              <a:buNone/>
            </a:pPr>
            <a:r>
              <a:rPr lang="en" sz="2000">
                <a:solidFill>
                  <a:srgbClr val="CC0000"/>
                </a:solidFill>
                <a:latin typeface="Calibri"/>
                <a:ea typeface="Calibri"/>
                <a:cs typeface="Calibri"/>
                <a:sym typeface="Calibri"/>
              </a:rPr>
              <a:t>❌ Complex host network routing management</a:t>
            </a:r>
            <a:endParaRPr sz="2000">
              <a:solidFill>
                <a:srgbClr val="CC0000"/>
              </a:solidFill>
              <a:latin typeface="Calibri"/>
              <a:ea typeface="Calibri"/>
              <a:cs typeface="Calibri"/>
              <a:sym typeface="Calibri"/>
            </a:endParaRPr>
          </a:p>
          <a:p>
            <a:pPr marL="457200" lvl="0" indent="-381000" algn="l" rtl="0">
              <a:lnSpc>
                <a:spcPct val="90000"/>
              </a:lnSpc>
              <a:spcBef>
                <a:spcPts val="1000"/>
              </a:spcBef>
              <a:spcAft>
                <a:spcPts val="0"/>
              </a:spcAft>
              <a:buClr>
                <a:schemeClr val="dk1"/>
              </a:buClr>
              <a:buSzPts val="2400"/>
              <a:buFont typeface="Calibri"/>
              <a:buChar char="●"/>
            </a:pPr>
            <a:r>
              <a:rPr lang="en" sz="2400">
                <a:solidFill>
                  <a:srgbClr val="1155CC"/>
                </a:solidFill>
                <a:latin typeface="Calibri"/>
                <a:ea typeface="Calibri"/>
                <a:cs typeface="Calibri"/>
                <a:sym typeface="Calibri"/>
              </a:rPr>
              <a:t>Overlay</a:t>
            </a:r>
            <a:r>
              <a:rPr lang="en" sz="2400">
                <a:solidFill>
                  <a:schemeClr val="dk1"/>
                </a:solidFill>
                <a:latin typeface="Calibri"/>
                <a:ea typeface="Calibri"/>
                <a:cs typeface="Calibri"/>
                <a:sym typeface="Calibri"/>
              </a:rPr>
              <a:t> mode (packet encapsulation)</a:t>
            </a:r>
            <a:endParaRPr sz="2400">
              <a:solidFill>
                <a:schemeClr val="dk1"/>
              </a:solidFill>
              <a:latin typeface="Calibri"/>
              <a:ea typeface="Calibri"/>
              <a:cs typeface="Calibri"/>
              <a:sym typeface="Calibri"/>
            </a:endParaRPr>
          </a:p>
          <a:p>
            <a:pPr marL="457200" lvl="0" indent="457200" algn="l" rtl="0">
              <a:lnSpc>
                <a:spcPct val="90000"/>
              </a:lnSpc>
              <a:spcBef>
                <a:spcPts val="1000"/>
              </a:spcBef>
              <a:spcAft>
                <a:spcPts val="0"/>
              </a:spcAft>
              <a:buNone/>
            </a:pPr>
            <a:r>
              <a:rPr lang="en" sz="2000">
                <a:solidFill>
                  <a:srgbClr val="38761D"/>
                </a:solidFill>
                <a:latin typeface="Calibri"/>
                <a:ea typeface="Calibri"/>
                <a:cs typeface="Calibri"/>
                <a:sym typeface="Calibri"/>
              </a:rPr>
              <a:t>✔  Full network isolation and flexibility</a:t>
            </a:r>
            <a:endParaRPr sz="2000">
              <a:solidFill>
                <a:srgbClr val="38761D"/>
              </a:solidFill>
              <a:latin typeface="Calibri"/>
              <a:ea typeface="Calibri"/>
              <a:cs typeface="Calibri"/>
              <a:sym typeface="Calibri"/>
            </a:endParaRPr>
          </a:p>
          <a:p>
            <a:pPr marL="457200" lvl="0" indent="457200" algn="l" rtl="0">
              <a:lnSpc>
                <a:spcPct val="90000"/>
              </a:lnSpc>
              <a:spcBef>
                <a:spcPts val="1000"/>
              </a:spcBef>
              <a:spcAft>
                <a:spcPts val="0"/>
              </a:spcAft>
              <a:buNone/>
            </a:pPr>
            <a:r>
              <a:rPr lang="en" sz="2000">
                <a:solidFill>
                  <a:srgbClr val="CC0000"/>
                </a:solidFill>
                <a:latin typeface="Calibri"/>
                <a:ea typeface="Calibri"/>
                <a:cs typeface="Calibri"/>
                <a:sym typeface="Calibri"/>
              </a:rPr>
              <a:t>❌ High overheads / slow</a:t>
            </a:r>
            <a:endParaRPr sz="2400">
              <a:solidFill>
                <a:srgbClr val="CC0000"/>
              </a:solidFill>
              <a:latin typeface="Calibri"/>
              <a:ea typeface="Calibri"/>
              <a:cs typeface="Calibri"/>
              <a:sym typeface="Calibri"/>
            </a:endParaRPr>
          </a:p>
        </p:txBody>
      </p:sp>
      <p:sp>
        <p:nvSpPr>
          <p:cNvPr id="1010" name="Google Shape;1010;p61"/>
          <p:cNvSpPr txBox="1">
            <a:spLocks noGrp="1"/>
          </p:cNvSpPr>
          <p:nvPr>
            <p:ph type="title"/>
          </p:nvPr>
        </p:nvSpPr>
        <p:spPr>
          <a:xfrm>
            <a:off x="311700" y="11765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latin typeface="Calibri"/>
                <a:ea typeface="Calibri"/>
                <a:cs typeface="Calibri"/>
                <a:sym typeface="Calibri"/>
              </a:rPr>
              <a:t>How do containers communicate?</a:t>
            </a:r>
            <a:endParaRPr b="1">
              <a:latin typeface="Calibri"/>
              <a:ea typeface="Calibri"/>
              <a:cs typeface="Calibri"/>
              <a:sym typeface="Calibri"/>
            </a:endParaRPr>
          </a:p>
        </p:txBody>
      </p:sp>
      <p:sp>
        <p:nvSpPr>
          <p:cNvPr id="1011" name="Google Shape;1011;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6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Calibri"/>
                <a:ea typeface="Calibri"/>
                <a:cs typeface="Calibri"/>
                <a:sym typeface="Calibri"/>
              </a:rPr>
              <a:t>Overheads and Limitations</a:t>
            </a:r>
            <a:endParaRPr b="1">
              <a:latin typeface="Calibri"/>
              <a:ea typeface="Calibri"/>
              <a:cs typeface="Calibri"/>
              <a:sym typeface="Calibri"/>
            </a:endParaRPr>
          </a:p>
        </p:txBody>
      </p:sp>
      <p:sp>
        <p:nvSpPr>
          <p:cNvPr id="1017" name="Google Shape;1017;p62"/>
          <p:cNvSpPr txBox="1">
            <a:spLocks noGrp="1"/>
          </p:cNvSpPr>
          <p:nvPr>
            <p:ph type="body" idx="1"/>
          </p:nvPr>
        </p:nvSpPr>
        <p:spPr>
          <a:xfrm>
            <a:off x="311700" y="1152475"/>
            <a:ext cx="8520600" cy="3677700"/>
          </a:xfrm>
          <a:prstGeom prst="rect">
            <a:avLst/>
          </a:prstGeom>
        </p:spPr>
        <p:txBody>
          <a:bodyPr spcFirstLastPara="1" wrap="square" lIns="91425" tIns="91425" rIns="91425" bIns="91425" anchor="t" anchorCtr="0">
            <a:normAutofit/>
          </a:bodyPr>
          <a:lstStyle/>
          <a:p>
            <a:pPr marL="457200" lvl="0" indent="-355600" algn="l" rtl="0">
              <a:lnSpc>
                <a:spcPct val="100000"/>
              </a:lnSpc>
              <a:spcBef>
                <a:spcPts val="0"/>
              </a:spcBef>
              <a:spcAft>
                <a:spcPts val="0"/>
              </a:spcAft>
              <a:buClr>
                <a:srgbClr val="434343"/>
              </a:buClr>
              <a:buSzPts val="2000"/>
              <a:buFont typeface="Calibri"/>
              <a:buChar char="●"/>
            </a:pPr>
            <a:r>
              <a:rPr lang="en" sz="2000">
                <a:solidFill>
                  <a:srgbClr val="434343"/>
                </a:solidFill>
                <a:latin typeface="Calibri"/>
                <a:ea typeface="Calibri"/>
                <a:cs typeface="Calibri"/>
                <a:sym typeface="Calibri"/>
              </a:rPr>
              <a:t>Higher overall CPU utilization</a:t>
            </a:r>
            <a:endParaRPr sz="2000">
              <a:solidFill>
                <a:srgbClr val="434343"/>
              </a:solidFill>
              <a:latin typeface="Calibri"/>
              <a:ea typeface="Calibri"/>
              <a:cs typeface="Calibri"/>
              <a:sym typeface="Calibri"/>
            </a:endParaRPr>
          </a:p>
          <a:p>
            <a:pPr marL="914400" lvl="1" indent="-355600" algn="l" rtl="0">
              <a:lnSpc>
                <a:spcPct val="100000"/>
              </a:lnSpc>
              <a:spcBef>
                <a:spcPts val="0"/>
              </a:spcBef>
              <a:spcAft>
                <a:spcPts val="0"/>
              </a:spcAft>
              <a:buClr>
                <a:srgbClr val="434343"/>
              </a:buClr>
              <a:buSzPts val="2000"/>
              <a:buFont typeface="Calibri"/>
              <a:buChar char="○"/>
            </a:pPr>
            <a:r>
              <a:rPr lang="en" sz="2000">
                <a:solidFill>
                  <a:srgbClr val="434343"/>
                </a:solidFill>
                <a:latin typeface="Calibri"/>
                <a:ea typeface="Calibri"/>
                <a:cs typeface="Calibri"/>
                <a:sym typeface="Calibri"/>
              </a:rPr>
              <a:t>More softirq invocations</a:t>
            </a:r>
            <a:endParaRPr sz="2000">
              <a:solidFill>
                <a:srgbClr val="434343"/>
              </a:solidFill>
              <a:latin typeface="Calibri"/>
              <a:ea typeface="Calibri"/>
              <a:cs typeface="Calibri"/>
              <a:sym typeface="Calibri"/>
            </a:endParaRPr>
          </a:p>
          <a:p>
            <a:pPr marL="457200" lvl="0" indent="-355600" algn="l" rtl="0">
              <a:lnSpc>
                <a:spcPct val="100000"/>
              </a:lnSpc>
              <a:spcBef>
                <a:spcPts val="0"/>
              </a:spcBef>
              <a:spcAft>
                <a:spcPts val="0"/>
              </a:spcAft>
              <a:buClr>
                <a:srgbClr val="434343"/>
              </a:buClr>
              <a:buSzPts val="2000"/>
              <a:buFont typeface="Calibri"/>
              <a:buChar char="●"/>
            </a:pPr>
            <a:r>
              <a:rPr lang="en" sz="2000">
                <a:solidFill>
                  <a:srgbClr val="434343"/>
                </a:solidFill>
                <a:latin typeface="Calibri"/>
                <a:ea typeface="Calibri"/>
                <a:cs typeface="Calibri"/>
                <a:sym typeface="Calibri"/>
              </a:rPr>
              <a:t>Loss of data locality</a:t>
            </a:r>
            <a:endParaRPr sz="2000">
              <a:solidFill>
                <a:srgbClr val="434343"/>
              </a:solidFill>
              <a:latin typeface="Calibri"/>
              <a:ea typeface="Calibri"/>
              <a:cs typeface="Calibri"/>
              <a:sym typeface="Calibri"/>
            </a:endParaRPr>
          </a:p>
        </p:txBody>
      </p:sp>
      <p:pic>
        <p:nvPicPr>
          <p:cNvPr id="1018" name="Google Shape;1018;p62"/>
          <p:cNvPicPr preferRelativeResize="0"/>
          <p:nvPr/>
        </p:nvPicPr>
        <p:blipFill>
          <a:blip r:embed="rId3">
            <a:alphaModFix/>
          </a:blip>
          <a:stretch>
            <a:fillRect/>
          </a:stretch>
        </p:blipFill>
        <p:spPr>
          <a:xfrm>
            <a:off x="1878250" y="2239022"/>
            <a:ext cx="4757200" cy="2507175"/>
          </a:xfrm>
          <a:prstGeom prst="rect">
            <a:avLst/>
          </a:prstGeom>
          <a:noFill/>
          <a:ln>
            <a:noFill/>
          </a:ln>
        </p:spPr>
      </p:pic>
      <p:sp>
        <p:nvSpPr>
          <p:cNvPr id="1019" name="Google Shape;101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p:nvPr/>
        </p:nvSpPr>
        <p:spPr>
          <a:xfrm>
            <a:off x="6953812" y="3423950"/>
            <a:ext cx="809700" cy="443400"/>
          </a:xfrm>
          <a:prstGeom prst="rect">
            <a:avLst/>
          </a:prstGeom>
          <a:solidFill>
            <a:srgbClr val="FCE5C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Payload</a:t>
            </a:r>
            <a:endParaRPr>
              <a:latin typeface="Calibri"/>
              <a:ea typeface="Calibri"/>
              <a:cs typeface="Calibri"/>
              <a:sym typeface="Calibri"/>
            </a:endParaRPr>
          </a:p>
        </p:txBody>
      </p:sp>
      <p:cxnSp>
        <p:nvCxnSpPr>
          <p:cNvPr id="98" name="Google Shape;98;p18"/>
          <p:cNvCxnSpPr/>
          <p:nvPr/>
        </p:nvCxnSpPr>
        <p:spPr>
          <a:xfrm>
            <a:off x="4840650" y="3139950"/>
            <a:ext cx="0" cy="231000"/>
          </a:xfrm>
          <a:prstGeom prst="straightConnector1">
            <a:avLst/>
          </a:prstGeom>
          <a:noFill/>
          <a:ln w="19050" cap="flat" cmpd="sng">
            <a:solidFill>
              <a:schemeClr val="dk2"/>
            </a:solidFill>
            <a:prstDash val="dash"/>
            <a:round/>
            <a:headEnd type="none" w="med" len="med"/>
            <a:tailEnd type="none" w="med" len="med"/>
          </a:ln>
        </p:spPr>
      </p:cxnSp>
      <p:cxnSp>
        <p:nvCxnSpPr>
          <p:cNvPr id="99" name="Google Shape;99;p18"/>
          <p:cNvCxnSpPr/>
          <p:nvPr/>
        </p:nvCxnSpPr>
        <p:spPr>
          <a:xfrm>
            <a:off x="7763488" y="3139950"/>
            <a:ext cx="0" cy="231000"/>
          </a:xfrm>
          <a:prstGeom prst="straightConnector1">
            <a:avLst/>
          </a:prstGeom>
          <a:noFill/>
          <a:ln w="19050" cap="flat" cmpd="sng">
            <a:solidFill>
              <a:schemeClr val="dk2"/>
            </a:solidFill>
            <a:prstDash val="dash"/>
            <a:round/>
            <a:headEnd type="none" w="med" len="med"/>
            <a:tailEnd type="none" w="med" len="med"/>
          </a:ln>
        </p:spPr>
      </p:cxnSp>
      <p:sp>
        <p:nvSpPr>
          <p:cNvPr id="100" name="Google Shape;100;p18"/>
          <p:cNvSpPr txBox="1"/>
          <p:nvPr/>
        </p:nvSpPr>
        <p:spPr>
          <a:xfrm>
            <a:off x="5593488" y="3021650"/>
            <a:ext cx="141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Calibri"/>
                <a:ea typeface="Calibri"/>
                <a:cs typeface="Calibri"/>
                <a:sym typeface="Calibri"/>
              </a:rPr>
              <a:t>Original Packet</a:t>
            </a:r>
            <a:endParaRPr b="1">
              <a:solidFill>
                <a:schemeClr val="dk2"/>
              </a:solidFill>
              <a:latin typeface="Calibri"/>
              <a:ea typeface="Calibri"/>
              <a:cs typeface="Calibri"/>
              <a:sym typeface="Calibri"/>
            </a:endParaRPr>
          </a:p>
        </p:txBody>
      </p:sp>
      <p:sp>
        <p:nvSpPr>
          <p:cNvPr id="101" name="Google Shape;101;p18"/>
          <p:cNvSpPr/>
          <p:nvPr/>
        </p:nvSpPr>
        <p:spPr>
          <a:xfrm>
            <a:off x="4840638" y="3425150"/>
            <a:ext cx="1303500" cy="443400"/>
          </a:xfrm>
          <a:prstGeom prst="rect">
            <a:avLst/>
          </a:prstGeom>
          <a:solidFill>
            <a:srgbClr val="FCE5C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Inner Ethernet Header</a:t>
            </a:r>
            <a:endParaRPr>
              <a:latin typeface="Calibri"/>
              <a:ea typeface="Calibri"/>
              <a:cs typeface="Calibri"/>
              <a:sym typeface="Calibri"/>
            </a:endParaRPr>
          </a:p>
        </p:txBody>
      </p:sp>
      <p:sp>
        <p:nvSpPr>
          <p:cNvPr id="102" name="Google Shape;102;p18"/>
          <p:cNvSpPr/>
          <p:nvPr/>
        </p:nvSpPr>
        <p:spPr>
          <a:xfrm>
            <a:off x="6144138" y="3421850"/>
            <a:ext cx="809700" cy="443400"/>
          </a:xfrm>
          <a:prstGeom prst="rect">
            <a:avLst/>
          </a:prstGeom>
          <a:solidFill>
            <a:srgbClr val="FCE5C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Inner IP Header</a:t>
            </a:r>
            <a:endParaRPr>
              <a:latin typeface="Calibri"/>
              <a:ea typeface="Calibri"/>
              <a:cs typeface="Calibri"/>
              <a:sym typeface="Calibri"/>
            </a:endParaRPr>
          </a:p>
        </p:txBody>
      </p:sp>
      <p:cxnSp>
        <p:nvCxnSpPr>
          <p:cNvPr id="103" name="Google Shape;103;p18"/>
          <p:cNvCxnSpPr>
            <a:stCxn id="100" idx="3"/>
          </p:cNvCxnSpPr>
          <p:nvPr/>
        </p:nvCxnSpPr>
        <p:spPr>
          <a:xfrm>
            <a:off x="7010688" y="3221750"/>
            <a:ext cx="752700" cy="900"/>
          </a:xfrm>
          <a:prstGeom prst="straightConnector1">
            <a:avLst/>
          </a:prstGeom>
          <a:noFill/>
          <a:ln w="19050" cap="flat" cmpd="sng">
            <a:solidFill>
              <a:schemeClr val="dk2"/>
            </a:solidFill>
            <a:prstDash val="dash"/>
            <a:round/>
            <a:headEnd type="none" w="med" len="med"/>
            <a:tailEnd type="stealth" w="med" len="med"/>
          </a:ln>
        </p:spPr>
      </p:cxnSp>
      <p:cxnSp>
        <p:nvCxnSpPr>
          <p:cNvPr id="104" name="Google Shape;104;p18"/>
          <p:cNvCxnSpPr/>
          <p:nvPr/>
        </p:nvCxnSpPr>
        <p:spPr>
          <a:xfrm flipH="1">
            <a:off x="4859975" y="3221300"/>
            <a:ext cx="752700" cy="900"/>
          </a:xfrm>
          <a:prstGeom prst="straightConnector1">
            <a:avLst/>
          </a:prstGeom>
          <a:noFill/>
          <a:ln w="19050" cap="flat" cmpd="sng">
            <a:solidFill>
              <a:schemeClr val="dk2"/>
            </a:solidFill>
            <a:prstDash val="dash"/>
            <a:round/>
            <a:headEnd type="none" w="med" len="med"/>
            <a:tailEnd type="stealth" w="med" len="med"/>
          </a:ln>
        </p:spPr>
      </p:cxnSp>
      <p:sp>
        <p:nvSpPr>
          <p:cNvPr id="105" name="Google Shape;10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06" name="Google Shape;106;p18"/>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latin typeface="Calibri"/>
                <a:ea typeface="Calibri"/>
                <a:cs typeface="Calibri"/>
                <a:sym typeface="Calibri"/>
              </a:rPr>
              <a:t>How do containers communicate?</a:t>
            </a:r>
            <a:endParaRPr b="1">
              <a:latin typeface="Calibri"/>
              <a:ea typeface="Calibri"/>
              <a:cs typeface="Calibri"/>
              <a:sym typeface="Calibri"/>
            </a:endParaRPr>
          </a:p>
        </p:txBody>
      </p:sp>
      <p:pic>
        <p:nvPicPr>
          <p:cNvPr id="107" name="Google Shape;107;p18"/>
          <p:cNvPicPr preferRelativeResize="0"/>
          <p:nvPr/>
        </p:nvPicPr>
        <p:blipFill>
          <a:blip r:embed="rId3">
            <a:alphaModFix/>
          </a:blip>
          <a:stretch>
            <a:fillRect/>
          </a:stretch>
        </p:blipFill>
        <p:spPr>
          <a:xfrm>
            <a:off x="5892850" y="838876"/>
            <a:ext cx="3106775" cy="1841851"/>
          </a:xfrm>
          <a:prstGeom prst="rect">
            <a:avLst/>
          </a:prstGeom>
          <a:noFill/>
          <a:ln>
            <a:noFill/>
          </a:ln>
        </p:spPr>
      </p:pic>
      <p:sp>
        <p:nvSpPr>
          <p:cNvPr id="108" name="Google Shape;108;p18"/>
          <p:cNvSpPr txBox="1">
            <a:spLocks noGrp="1"/>
          </p:cNvSpPr>
          <p:nvPr>
            <p:ph type="body" idx="1"/>
          </p:nvPr>
        </p:nvSpPr>
        <p:spPr>
          <a:xfrm>
            <a:off x="228550" y="615600"/>
            <a:ext cx="5664300" cy="22884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Clr>
                <a:srgbClr val="000000"/>
              </a:buClr>
              <a:buSzPts val="2400"/>
              <a:buFont typeface="Calibri"/>
              <a:buChar char="●"/>
            </a:pPr>
            <a:r>
              <a:rPr lang="en" sz="2400" b="1">
                <a:solidFill>
                  <a:srgbClr val="FF9900"/>
                </a:solidFill>
                <a:latin typeface="Calibri"/>
                <a:ea typeface="Calibri"/>
                <a:cs typeface="Calibri"/>
                <a:sym typeface="Calibri"/>
              </a:rPr>
              <a:t>Overlay networks</a:t>
            </a:r>
            <a:r>
              <a:rPr lang="en" sz="2400">
                <a:solidFill>
                  <a:srgbClr val="000000"/>
                </a:solidFill>
                <a:latin typeface="Calibri"/>
                <a:ea typeface="Calibri"/>
                <a:cs typeface="Calibri"/>
                <a:sym typeface="Calibri"/>
              </a:rPr>
              <a:t> provide connectivity</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Typical solutions: Docker Overlay, Flannel, Calico, Weave…</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Generally build upon tunneling approach like </a:t>
            </a:r>
            <a:r>
              <a:rPr lang="en" sz="2400" b="1">
                <a:solidFill>
                  <a:srgbClr val="FF9900"/>
                </a:solidFill>
                <a:latin typeface="Calibri"/>
                <a:ea typeface="Calibri"/>
                <a:cs typeface="Calibri"/>
                <a:sym typeface="Calibri"/>
              </a:rPr>
              <a:t>VxLAN</a:t>
            </a:r>
            <a:r>
              <a:rPr lang="en" sz="2400">
                <a:solidFill>
                  <a:srgbClr val="000000"/>
                </a:solidFill>
                <a:latin typeface="Calibri"/>
                <a:ea typeface="Calibri"/>
                <a:cs typeface="Calibri"/>
                <a:sym typeface="Calibri"/>
              </a:rPr>
              <a:t> protocol</a:t>
            </a:r>
            <a:endParaRPr sz="2400">
              <a:solidFill>
                <a:srgbClr val="000000"/>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63"/>
          <p:cNvSpPr txBox="1">
            <a:spLocks noGrp="1"/>
          </p:cNvSpPr>
          <p:nvPr>
            <p:ph type="body" idx="1"/>
          </p:nvPr>
        </p:nvSpPr>
        <p:spPr>
          <a:xfrm>
            <a:off x="353400" y="546250"/>
            <a:ext cx="8520600" cy="12930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IRQ coalescing</a:t>
            </a:r>
            <a:endParaRPr sz="2400">
              <a:solidFill>
                <a:srgbClr val="000000"/>
              </a:solidFill>
              <a:latin typeface="Calibri"/>
              <a:ea typeface="Calibri"/>
              <a:cs typeface="Calibri"/>
              <a:sym typeface="Calibri"/>
            </a:endParaRPr>
          </a:p>
          <a:p>
            <a:pPr marL="457200" lvl="0" indent="-381000" algn="l" rtl="0">
              <a:lnSpc>
                <a:spcPct val="100000"/>
              </a:lnSpc>
              <a:spcBef>
                <a:spcPts val="0"/>
              </a:spcBef>
              <a:spcAft>
                <a:spcPts val="0"/>
              </a:spcAft>
              <a:buClr>
                <a:srgbClr val="000000"/>
              </a:buClr>
              <a:buSzPts val="2400"/>
              <a:buFont typeface="Calibri"/>
              <a:buChar char="●"/>
            </a:pPr>
            <a:r>
              <a:rPr lang="en" sz="2400">
                <a:solidFill>
                  <a:schemeClr val="dk1"/>
                </a:solidFill>
                <a:latin typeface="Calibri"/>
                <a:ea typeface="Calibri"/>
                <a:cs typeface="Calibri"/>
                <a:sym typeface="Calibri"/>
              </a:rPr>
              <a:t>GRO/GSO</a:t>
            </a:r>
            <a:endParaRPr sz="2400">
              <a:solidFill>
                <a:srgbClr val="000000"/>
              </a:solidFill>
              <a:latin typeface="Calibri"/>
              <a:ea typeface="Calibri"/>
              <a:cs typeface="Calibri"/>
              <a:sym typeface="Calibri"/>
            </a:endParaRPr>
          </a:p>
          <a:p>
            <a:pPr marL="457200" lvl="0" indent="-381000" algn="l" rtl="0">
              <a:lnSpc>
                <a:spcPct val="100000"/>
              </a:lnSpc>
              <a:spcBef>
                <a:spcPts val="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RSS/RPS</a:t>
            </a:r>
            <a:endParaRPr sz="2400">
              <a:solidFill>
                <a:srgbClr val="000000"/>
              </a:solidFill>
              <a:latin typeface="Calibri"/>
              <a:ea typeface="Calibri"/>
              <a:cs typeface="Calibri"/>
              <a:sym typeface="Calibri"/>
            </a:endParaRPr>
          </a:p>
        </p:txBody>
      </p:sp>
      <p:sp>
        <p:nvSpPr>
          <p:cNvPr id="1025" name="Google Shape;1025;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1026" name="Google Shape;1026;p63"/>
          <p:cNvSpPr txBox="1">
            <a:spLocks noGrp="1"/>
          </p:cNvSpPr>
          <p:nvPr>
            <p:ph type="title"/>
          </p:nvPr>
        </p:nvSpPr>
        <p:spPr>
          <a:xfrm>
            <a:off x="228550" y="-1020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Existing optimizations in Linux</a:t>
            </a:r>
            <a:endParaRPr b="1">
              <a:latin typeface="Calibri"/>
              <a:ea typeface="Calibri"/>
              <a:cs typeface="Calibri"/>
              <a:sym typeface="Calibri"/>
            </a:endParaRPr>
          </a:p>
        </p:txBody>
      </p:sp>
      <p:sp>
        <p:nvSpPr>
          <p:cNvPr id="1027" name="Google Shape;1027;p63"/>
          <p:cNvSpPr/>
          <p:nvPr/>
        </p:nvSpPr>
        <p:spPr>
          <a:xfrm>
            <a:off x="1899525" y="4743900"/>
            <a:ext cx="735000" cy="306600"/>
          </a:xfrm>
          <a:prstGeom prst="rect">
            <a:avLst/>
          </a:prstGeom>
          <a:solidFill>
            <a:srgbClr val="C9DAF8"/>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pNIC</a:t>
            </a:r>
            <a:endParaRPr sz="1800">
              <a:latin typeface="Calibri"/>
              <a:ea typeface="Calibri"/>
              <a:cs typeface="Calibri"/>
              <a:sym typeface="Calibri"/>
            </a:endParaRPr>
          </a:p>
        </p:txBody>
      </p:sp>
      <p:sp>
        <p:nvSpPr>
          <p:cNvPr id="1028" name="Google Shape;1028;p63"/>
          <p:cNvSpPr/>
          <p:nvPr/>
        </p:nvSpPr>
        <p:spPr>
          <a:xfrm>
            <a:off x="1559625" y="2372388"/>
            <a:ext cx="1414800" cy="505200"/>
          </a:xfrm>
          <a:prstGeom prst="rect">
            <a:avLst/>
          </a:prstGeom>
          <a:solidFill>
            <a:srgbClr val="C9DAF8"/>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Application (receiver)</a:t>
            </a:r>
            <a:endParaRPr sz="1800">
              <a:latin typeface="Calibri"/>
              <a:ea typeface="Calibri"/>
              <a:cs typeface="Calibri"/>
              <a:sym typeface="Calibri"/>
            </a:endParaRPr>
          </a:p>
        </p:txBody>
      </p:sp>
      <p:sp>
        <p:nvSpPr>
          <p:cNvPr id="1029" name="Google Shape;1029;p63"/>
          <p:cNvSpPr/>
          <p:nvPr/>
        </p:nvSpPr>
        <p:spPr>
          <a:xfrm>
            <a:off x="6909438" y="4094775"/>
            <a:ext cx="12951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bridge</a:t>
            </a:r>
            <a:endParaRPr sz="1800">
              <a:latin typeface="Calibri"/>
              <a:ea typeface="Calibri"/>
              <a:cs typeface="Calibri"/>
              <a:sym typeface="Calibri"/>
            </a:endParaRPr>
          </a:p>
        </p:txBody>
      </p:sp>
      <p:sp>
        <p:nvSpPr>
          <p:cNvPr id="1030" name="Google Shape;1030;p63"/>
          <p:cNvSpPr/>
          <p:nvPr/>
        </p:nvSpPr>
        <p:spPr>
          <a:xfrm>
            <a:off x="4304100" y="4726775"/>
            <a:ext cx="735000" cy="306600"/>
          </a:xfrm>
          <a:prstGeom prst="rect">
            <a:avLst/>
          </a:prstGeom>
          <a:solidFill>
            <a:srgbClr val="FCE5CD"/>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a:solidFill>
                  <a:schemeClr val="dk1"/>
                </a:solidFill>
                <a:latin typeface="Calibri"/>
                <a:ea typeface="Calibri"/>
                <a:cs typeface="Calibri"/>
                <a:sym typeface="Calibri"/>
              </a:rPr>
              <a:t>pNIC</a:t>
            </a:r>
            <a:endParaRPr sz="1800">
              <a:latin typeface="Calibri"/>
              <a:ea typeface="Calibri"/>
              <a:cs typeface="Calibri"/>
              <a:sym typeface="Calibri"/>
            </a:endParaRPr>
          </a:p>
        </p:txBody>
      </p:sp>
      <p:sp>
        <p:nvSpPr>
          <p:cNvPr id="1031" name="Google Shape;1031;p63"/>
          <p:cNvSpPr/>
          <p:nvPr/>
        </p:nvSpPr>
        <p:spPr>
          <a:xfrm>
            <a:off x="4227900" y="3021450"/>
            <a:ext cx="887400" cy="306600"/>
          </a:xfrm>
          <a:prstGeom prst="rect">
            <a:avLst/>
          </a:prstGeom>
          <a:solidFill>
            <a:srgbClr val="FCE5CD"/>
          </a:solidFill>
          <a:ln w="22225" cap="flat" cmpd="sng">
            <a:solidFill>
              <a:schemeClr val="dk1"/>
            </a:solidFill>
            <a:prstDash val="solid"/>
            <a:miter lim="800000"/>
            <a:headEnd type="none" w="sm" len="sm"/>
            <a:tailEnd type="none" w="sm" len="sm"/>
          </a:ln>
        </p:spPr>
        <p:txBody>
          <a:bodyPr spcFirstLastPara="1" wrap="square" lIns="110475" tIns="55225" rIns="110475" bIns="55225" anchor="ctr" anchorCtr="0">
            <a:noAutofit/>
          </a:bodyPr>
          <a:lstStyle/>
          <a:p>
            <a:pPr marL="0" marR="0" lvl="0" indent="0" algn="ctr" rtl="0">
              <a:spcBef>
                <a:spcPts val="0"/>
              </a:spcBef>
              <a:spcAft>
                <a:spcPts val="0"/>
              </a:spcAft>
              <a:buNone/>
            </a:pPr>
            <a:r>
              <a:rPr lang="en" sz="1800" i="0" u="none" strike="noStrike" cap="none">
                <a:solidFill>
                  <a:schemeClr val="dk1"/>
                </a:solidFill>
                <a:latin typeface="Calibri"/>
                <a:ea typeface="Calibri"/>
                <a:cs typeface="Calibri"/>
                <a:sym typeface="Calibri"/>
              </a:rPr>
              <a:t>V</a:t>
            </a:r>
            <a:r>
              <a:rPr lang="en" sz="1800">
                <a:solidFill>
                  <a:schemeClr val="dk1"/>
                </a:solidFill>
                <a:latin typeface="Calibri"/>
                <a:ea typeface="Calibri"/>
                <a:cs typeface="Calibri"/>
                <a:sym typeface="Calibri"/>
              </a:rPr>
              <a:t>x</a:t>
            </a:r>
            <a:r>
              <a:rPr lang="en" sz="1800" i="0" u="none" strike="noStrike" cap="none">
                <a:solidFill>
                  <a:schemeClr val="dk1"/>
                </a:solidFill>
                <a:latin typeface="Calibri"/>
                <a:ea typeface="Calibri"/>
                <a:cs typeface="Calibri"/>
                <a:sym typeface="Calibri"/>
              </a:rPr>
              <a:t>LAN</a:t>
            </a:r>
            <a:endParaRPr sz="1800">
              <a:latin typeface="Calibri"/>
              <a:ea typeface="Calibri"/>
              <a:cs typeface="Calibri"/>
              <a:sym typeface="Calibri"/>
            </a:endParaRPr>
          </a:p>
        </p:txBody>
      </p:sp>
      <p:sp>
        <p:nvSpPr>
          <p:cNvPr id="1032" name="Google Shape;1032;p63"/>
          <p:cNvSpPr/>
          <p:nvPr/>
        </p:nvSpPr>
        <p:spPr>
          <a:xfrm>
            <a:off x="6909438" y="3461750"/>
            <a:ext cx="12951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vNIC</a:t>
            </a:r>
            <a:endParaRPr sz="1800">
              <a:latin typeface="Calibri"/>
              <a:ea typeface="Calibri"/>
              <a:cs typeface="Calibri"/>
              <a:sym typeface="Calibri"/>
            </a:endParaRPr>
          </a:p>
        </p:txBody>
      </p:sp>
      <p:sp>
        <p:nvSpPr>
          <p:cNvPr id="1033" name="Google Shape;1033;p63"/>
          <p:cNvSpPr txBox="1"/>
          <p:nvPr/>
        </p:nvSpPr>
        <p:spPr>
          <a:xfrm>
            <a:off x="443350" y="3818813"/>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2</a:t>
            </a:r>
            <a:endParaRPr sz="2000">
              <a:latin typeface="Calibri"/>
              <a:ea typeface="Calibri"/>
              <a:cs typeface="Calibri"/>
              <a:sym typeface="Calibri"/>
            </a:endParaRPr>
          </a:p>
        </p:txBody>
      </p:sp>
      <p:sp>
        <p:nvSpPr>
          <p:cNvPr id="1034" name="Google Shape;1034;p63"/>
          <p:cNvSpPr txBox="1"/>
          <p:nvPr/>
        </p:nvSpPr>
        <p:spPr>
          <a:xfrm>
            <a:off x="443350" y="2952425"/>
            <a:ext cx="1034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3&amp;4</a:t>
            </a:r>
            <a:endParaRPr sz="2000">
              <a:latin typeface="Calibri"/>
              <a:ea typeface="Calibri"/>
              <a:cs typeface="Calibri"/>
              <a:sym typeface="Calibri"/>
            </a:endParaRPr>
          </a:p>
        </p:txBody>
      </p:sp>
      <p:sp>
        <p:nvSpPr>
          <p:cNvPr id="1035" name="Google Shape;1035;p63"/>
          <p:cNvSpPr txBox="1"/>
          <p:nvPr/>
        </p:nvSpPr>
        <p:spPr>
          <a:xfrm>
            <a:off x="443350" y="2354275"/>
            <a:ext cx="548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L 7</a:t>
            </a:r>
            <a:endParaRPr sz="2000">
              <a:latin typeface="Calibri"/>
              <a:ea typeface="Calibri"/>
              <a:cs typeface="Calibri"/>
              <a:sym typeface="Calibri"/>
            </a:endParaRPr>
          </a:p>
        </p:txBody>
      </p:sp>
      <p:sp>
        <p:nvSpPr>
          <p:cNvPr id="1036" name="Google Shape;1036;p63"/>
          <p:cNvSpPr txBox="1"/>
          <p:nvPr/>
        </p:nvSpPr>
        <p:spPr>
          <a:xfrm>
            <a:off x="443350" y="4650900"/>
            <a:ext cx="1295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Calibri"/>
                <a:ea typeface="Calibri"/>
                <a:cs typeface="Calibri"/>
                <a:sym typeface="Calibri"/>
              </a:rPr>
              <a:t>Hardware</a:t>
            </a:r>
            <a:endParaRPr sz="2000">
              <a:latin typeface="Calibri"/>
              <a:ea typeface="Calibri"/>
              <a:cs typeface="Calibri"/>
              <a:sym typeface="Calibri"/>
            </a:endParaRPr>
          </a:p>
        </p:txBody>
      </p:sp>
      <p:sp>
        <p:nvSpPr>
          <p:cNvPr id="1037" name="Google Shape;1037;p63"/>
          <p:cNvSpPr/>
          <p:nvPr/>
        </p:nvSpPr>
        <p:spPr>
          <a:xfrm>
            <a:off x="6849600" y="2372400"/>
            <a:ext cx="1414800" cy="505200"/>
          </a:xfrm>
          <a:prstGeom prst="rect">
            <a:avLst/>
          </a:prstGeom>
          <a:solidFill>
            <a:srgbClr val="FCE5CD"/>
          </a:solidFill>
          <a:ln w="22225" cap="flat" cmpd="sng">
            <a:solidFill>
              <a:schemeClr val="dk1"/>
            </a:solidFill>
            <a:prstDash val="solid"/>
            <a:miter lim="800000"/>
            <a:headEnd type="none" w="sm" len="sm"/>
            <a:tailEnd type="none" w="sm" len="sm"/>
          </a:ln>
          <a:effectLst>
            <a:outerShdw blurRad="50800" dist="38100" dir="2700000" algn="tl" rotWithShape="0">
              <a:srgbClr val="000000">
                <a:alpha val="0"/>
              </a:srgbClr>
            </a:outerShdw>
          </a:effectLst>
        </p:spPr>
        <p:txBody>
          <a:bodyPr spcFirstLastPara="1" wrap="square" lIns="110475" tIns="55225" rIns="110475" bIns="55225" anchor="ctr" anchorCtr="0">
            <a:noAutofit/>
          </a:bodyPr>
          <a:lstStyle/>
          <a:p>
            <a:pPr marL="0" marR="0" lvl="0" indent="0" algn="ctr" rtl="0">
              <a:lnSpc>
                <a:spcPct val="85000"/>
              </a:lnSpc>
              <a:spcBef>
                <a:spcPts val="0"/>
              </a:spcBef>
              <a:spcAft>
                <a:spcPts val="0"/>
              </a:spcAft>
              <a:buNone/>
            </a:pPr>
            <a:r>
              <a:rPr lang="en" sz="1800">
                <a:solidFill>
                  <a:schemeClr val="dk1"/>
                </a:solidFill>
                <a:latin typeface="Calibri"/>
                <a:ea typeface="Calibri"/>
                <a:cs typeface="Calibri"/>
                <a:sym typeface="Calibri"/>
              </a:rPr>
              <a:t>Container (receiver)</a:t>
            </a:r>
            <a:endParaRPr sz="1800">
              <a:latin typeface="Calibri"/>
              <a:ea typeface="Calibri"/>
              <a:cs typeface="Calibri"/>
              <a:sym typeface="Calibri"/>
            </a:endParaRPr>
          </a:p>
        </p:txBody>
      </p:sp>
      <p:cxnSp>
        <p:nvCxnSpPr>
          <p:cNvPr id="1038" name="Google Shape;1038;p63"/>
          <p:cNvCxnSpPr>
            <a:endCxn id="1028" idx="2"/>
          </p:cNvCxnSpPr>
          <p:nvPr/>
        </p:nvCxnSpPr>
        <p:spPr>
          <a:xfrm rot="10800000">
            <a:off x="2267025" y="2877588"/>
            <a:ext cx="0" cy="1866300"/>
          </a:xfrm>
          <a:prstGeom prst="straightConnector1">
            <a:avLst/>
          </a:prstGeom>
          <a:noFill/>
          <a:ln w="19050" cap="flat" cmpd="sng">
            <a:solidFill>
              <a:schemeClr val="dk1"/>
            </a:solidFill>
            <a:prstDash val="solid"/>
            <a:round/>
            <a:headEnd type="none" w="med" len="med"/>
            <a:tailEnd type="triangle" w="med" len="med"/>
          </a:ln>
        </p:spPr>
      </p:cxnSp>
      <p:cxnSp>
        <p:nvCxnSpPr>
          <p:cNvPr id="1039" name="Google Shape;1039;p63"/>
          <p:cNvCxnSpPr>
            <a:stCxn id="1030" idx="0"/>
            <a:endCxn id="1031" idx="2"/>
          </p:cNvCxnSpPr>
          <p:nvPr/>
        </p:nvCxnSpPr>
        <p:spPr>
          <a:xfrm rot="10800000">
            <a:off x="4671600" y="3328175"/>
            <a:ext cx="0" cy="1398600"/>
          </a:xfrm>
          <a:prstGeom prst="straightConnector1">
            <a:avLst/>
          </a:prstGeom>
          <a:noFill/>
          <a:ln w="19050" cap="flat" cmpd="sng">
            <a:solidFill>
              <a:srgbClr val="000000"/>
            </a:solidFill>
            <a:prstDash val="solid"/>
            <a:round/>
            <a:headEnd type="none" w="med" len="med"/>
            <a:tailEnd type="triangle" w="med" len="med"/>
          </a:ln>
        </p:spPr>
      </p:cxnSp>
      <p:cxnSp>
        <p:nvCxnSpPr>
          <p:cNvPr id="1040" name="Google Shape;1040;p63"/>
          <p:cNvCxnSpPr>
            <a:stCxn id="1031" idx="3"/>
            <a:endCxn id="1029" idx="1"/>
          </p:cNvCxnSpPr>
          <p:nvPr/>
        </p:nvCxnSpPr>
        <p:spPr>
          <a:xfrm>
            <a:off x="5115300" y="3174750"/>
            <a:ext cx="1794000" cy="1172700"/>
          </a:xfrm>
          <a:prstGeom prst="bentConnector3">
            <a:avLst>
              <a:gd name="adj1" fmla="val 50004"/>
            </a:avLst>
          </a:prstGeom>
          <a:noFill/>
          <a:ln w="19050" cap="flat" cmpd="sng">
            <a:solidFill>
              <a:srgbClr val="000000"/>
            </a:solidFill>
            <a:prstDash val="solid"/>
            <a:round/>
            <a:headEnd type="none" w="med" len="med"/>
            <a:tailEnd type="triangle" w="med" len="med"/>
          </a:ln>
        </p:spPr>
      </p:cxnSp>
      <p:cxnSp>
        <p:nvCxnSpPr>
          <p:cNvPr id="1041" name="Google Shape;1041;p63"/>
          <p:cNvCxnSpPr>
            <a:endCxn id="1032" idx="2"/>
          </p:cNvCxnSpPr>
          <p:nvPr/>
        </p:nvCxnSpPr>
        <p:spPr>
          <a:xfrm rot="10800000">
            <a:off x="7556988" y="3966950"/>
            <a:ext cx="0" cy="127800"/>
          </a:xfrm>
          <a:prstGeom prst="straightConnector1">
            <a:avLst/>
          </a:prstGeom>
          <a:noFill/>
          <a:ln w="19050" cap="flat" cmpd="sng">
            <a:solidFill>
              <a:srgbClr val="000000"/>
            </a:solidFill>
            <a:prstDash val="solid"/>
            <a:round/>
            <a:headEnd type="none" w="med" len="med"/>
            <a:tailEnd type="none" w="med" len="med"/>
          </a:ln>
        </p:spPr>
      </p:cxnSp>
      <p:cxnSp>
        <p:nvCxnSpPr>
          <p:cNvPr id="1042" name="Google Shape;1042;p63"/>
          <p:cNvCxnSpPr>
            <a:stCxn id="1032" idx="0"/>
            <a:endCxn id="1037" idx="2"/>
          </p:cNvCxnSpPr>
          <p:nvPr/>
        </p:nvCxnSpPr>
        <p:spPr>
          <a:xfrm rot="10800000">
            <a:off x="7556988" y="2877650"/>
            <a:ext cx="0" cy="584100"/>
          </a:xfrm>
          <a:prstGeom prst="straightConnector1">
            <a:avLst/>
          </a:prstGeom>
          <a:noFill/>
          <a:ln w="19050" cap="flat" cmpd="sng">
            <a:solidFill>
              <a:srgbClr val="000000"/>
            </a:solidFill>
            <a:prstDash val="solid"/>
            <a:round/>
            <a:headEnd type="none" w="med" len="med"/>
            <a:tailEnd type="triangle" w="med" len="med"/>
          </a:ln>
        </p:spPr>
      </p:cxnSp>
      <p:sp>
        <p:nvSpPr>
          <p:cNvPr id="1043" name="Google Shape;1043;p63"/>
          <p:cNvSpPr/>
          <p:nvPr/>
        </p:nvSpPr>
        <p:spPr>
          <a:xfrm>
            <a:off x="4197075" y="4266525"/>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IRQ</a:t>
            </a:r>
            <a:endParaRPr sz="1600" i="1">
              <a:latin typeface="Calibri"/>
              <a:ea typeface="Calibri"/>
              <a:cs typeface="Calibri"/>
              <a:sym typeface="Calibri"/>
            </a:endParaRPr>
          </a:p>
        </p:txBody>
      </p:sp>
      <p:sp>
        <p:nvSpPr>
          <p:cNvPr id="1044" name="Google Shape;1044;p63"/>
          <p:cNvSpPr/>
          <p:nvPr/>
        </p:nvSpPr>
        <p:spPr>
          <a:xfrm>
            <a:off x="4197226" y="3819125"/>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1045" name="Google Shape;1045;p63"/>
          <p:cNvSpPr/>
          <p:nvPr/>
        </p:nvSpPr>
        <p:spPr>
          <a:xfrm>
            <a:off x="5537850" y="3461750"/>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1046" name="Google Shape;1046;p63"/>
          <p:cNvSpPr/>
          <p:nvPr/>
        </p:nvSpPr>
        <p:spPr>
          <a:xfrm>
            <a:off x="7076175" y="3017750"/>
            <a:ext cx="948888"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cxnSp>
        <p:nvCxnSpPr>
          <p:cNvPr id="1047" name="Google Shape;1047;p63"/>
          <p:cNvCxnSpPr/>
          <p:nvPr/>
        </p:nvCxnSpPr>
        <p:spPr>
          <a:xfrm rot="10800000" flipH="1">
            <a:off x="443350" y="297697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1048" name="Google Shape;1048;p63"/>
          <p:cNvCxnSpPr/>
          <p:nvPr/>
        </p:nvCxnSpPr>
        <p:spPr>
          <a:xfrm rot="10800000" flipH="1">
            <a:off x="443350" y="3416125"/>
            <a:ext cx="8091000" cy="300"/>
          </a:xfrm>
          <a:prstGeom prst="straightConnector1">
            <a:avLst/>
          </a:prstGeom>
          <a:noFill/>
          <a:ln w="19050" cap="flat" cmpd="sng">
            <a:solidFill>
              <a:schemeClr val="dk2"/>
            </a:solidFill>
            <a:prstDash val="dash"/>
            <a:round/>
            <a:headEnd type="none" w="med" len="med"/>
            <a:tailEnd type="none" w="med" len="med"/>
          </a:ln>
        </p:spPr>
      </p:cxnSp>
      <p:cxnSp>
        <p:nvCxnSpPr>
          <p:cNvPr id="1049" name="Google Shape;1049;p63"/>
          <p:cNvCxnSpPr/>
          <p:nvPr/>
        </p:nvCxnSpPr>
        <p:spPr>
          <a:xfrm rot="10800000" flipH="1">
            <a:off x="443350" y="4675450"/>
            <a:ext cx="8091000" cy="300"/>
          </a:xfrm>
          <a:prstGeom prst="straightConnector1">
            <a:avLst/>
          </a:prstGeom>
          <a:noFill/>
          <a:ln w="19050" cap="flat" cmpd="sng">
            <a:solidFill>
              <a:schemeClr val="dk2"/>
            </a:solidFill>
            <a:prstDash val="dash"/>
            <a:round/>
            <a:headEnd type="none" w="med" len="med"/>
            <a:tailEnd type="none" w="med" len="med"/>
          </a:ln>
        </p:spPr>
      </p:cxnSp>
      <p:sp>
        <p:nvSpPr>
          <p:cNvPr id="1050" name="Google Shape;1050;p63"/>
          <p:cNvSpPr/>
          <p:nvPr/>
        </p:nvSpPr>
        <p:spPr>
          <a:xfrm>
            <a:off x="1789550" y="3688850"/>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SoftIRQ</a:t>
            </a:r>
            <a:endParaRPr sz="1600" i="1">
              <a:latin typeface="Calibri"/>
              <a:ea typeface="Calibri"/>
              <a:cs typeface="Calibri"/>
              <a:sym typeface="Calibri"/>
            </a:endParaRPr>
          </a:p>
        </p:txBody>
      </p:sp>
      <p:sp>
        <p:nvSpPr>
          <p:cNvPr id="1051" name="Google Shape;1051;p63"/>
          <p:cNvSpPr/>
          <p:nvPr/>
        </p:nvSpPr>
        <p:spPr>
          <a:xfrm>
            <a:off x="1789551" y="4113575"/>
            <a:ext cx="954936" cy="357912"/>
          </a:xfrm>
          <a:prstGeom prst="flowChartTerminator">
            <a:avLst/>
          </a:prstGeom>
          <a:solidFill>
            <a:srgbClr val="B6D7A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latin typeface="Calibri"/>
                <a:ea typeface="Calibri"/>
                <a:cs typeface="Calibri"/>
                <a:sym typeface="Calibri"/>
              </a:rPr>
              <a:t>IRQ</a:t>
            </a:r>
            <a:endParaRPr sz="1600" i="1">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64"/>
          <p:cNvSpPr txBox="1">
            <a:spLocks noGrp="1"/>
          </p:cNvSpPr>
          <p:nvPr>
            <p:ph type="body" idx="1"/>
          </p:nvPr>
        </p:nvSpPr>
        <p:spPr>
          <a:xfrm>
            <a:off x="311700" y="605400"/>
            <a:ext cx="8520600" cy="4248300"/>
          </a:xfrm>
          <a:prstGeom prst="rect">
            <a:avLst/>
          </a:prstGeom>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en" sz="2400">
                <a:solidFill>
                  <a:srgbClr val="434343"/>
                </a:solidFill>
                <a:latin typeface="Calibri"/>
                <a:ea typeface="Calibri"/>
                <a:cs typeface="Calibri"/>
                <a:sym typeface="Calibri"/>
              </a:rPr>
              <a:t>Hardware:	Intel Xeon Silver 4114 with 40 logical cores @ 2.2GHz, 128 GB RAM</a:t>
            </a:r>
            <a:endParaRPr sz="2400">
              <a:solidFill>
                <a:srgbClr val="434343"/>
              </a:solidFill>
              <a:latin typeface="Calibri"/>
              <a:ea typeface="Calibri"/>
              <a:cs typeface="Calibri"/>
              <a:sym typeface="Calibri"/>
            </a:endParaRPr>
          </a:p>
          <a:p>
            <a:pPr marL="0" lvl="0" indent="0" algn="l" rtl="0">
              <a:lnSpc>
                <a:spcPct val="100000"/>
              </a:lnSpc>
              <a:spcBef>
                <a:spcPts val="0"/>
              </a:spcBef>
              <a:spcAft>
                <a:spcPts val="0"/>
              </a:spcAft>
              <a:buNone/>
            </a:pPr>
            <a:r>
              <a:rPr lang="en" sz="2400">
                <a:solidFill>
                  <a:srgbClr val="434343"/>
                </a:solidFill>
                <a:latin typeface="Calibri"/>
                <a:ea typeface="Calibri"/>
                <a:cs typeface="Calibri"/>
                <a:sym typeface="Calibri"/>
              </a:rPr>
              <a:t>NIC:			Mellanox ConnectX-5 EN (100 Gbps)</a:t>
            </a:r>
            <a:endParaRPr sz="2400">
              <a:solidFill>
                <a:srgbClr val="434343"/>
              </a:solidFill>
              <a:latin typeface="Calibri"/>
              <a:ea typeface="Calibri"/>
              <a:cs typeface="Calibri"/>
              <a:sym typeface="Calibri"/>
            </a:endParaRPr>
          </a:p>
          <a:p>
            <a:pPr marL="0" lvl="0" indent="0" algn="l" rtl="0">
              <a:lnSpc>
                <a:spcPct val="100000"/>
              </a:lnSpc>
              <a:spcBef>
                <a:spcPts val="0"/>
              </a:spcBef>
              <a:spcAft>
                <a:spcPts val="0"/>
              </a:spcAft>
              <a:buNone/>
            </a:pPr>
            <a:r>
              <a:rPr lang="en" sz="2400">
                <a:solidFill>
                  <a:srgbClr val="434343"/>
                </a:solidFill>
                <a:latin typeface="Calibri"/>
                <a:ea typeface="Calibri"/>
                <a:cs typeface="Calibri"/>
                <a:sym typeface="Calibri"/>
              </a:rPr>
              <a:t>Software:	Ubuntu 18.04 with Linux kernel v5.4</a:t>
            </a:r>
            <a:endParaRPr sz="2400">
              <a:solidFill>
                <a:srgbClr val="434343"/>
              </a:solidFill>
              <a:latin typeface="Calibri"/>
              <a:ea typeface="Calibri"/>
              <a:cs typeface="Calibri"/>
              <a:sym typeface="Calibri"/>
            </a:endParaRPr>
          </a:p>
          <a:p>
            <a:pPr marL="0" lvl="0" indent="0" algn="l" rtl="0">
              <a:lnSpc>
                <a:spcPct val="100000"/>
              </a:lnSpc>
              <a:spcBef>
                <a:spcPts val="0"/>
              </a:spcBef>
              <a:spcAft>
                <a:spcPts val="0"/>
              </a:spcAft>
              <a:buNone/>
            </a:pPr>
            <a:endParaRPr sz="2400">
              <a:solidFill>
                <a:srgbClr val="434343"/>
              </a:solidFill>
              <a:latin typeface="Calibri"/>
              <a:ea typeface="Calibri"/>
              <a:cs typeface="Calibri"/>
              <a:sym typeface="Calibri"/>
            </a:endParaRPr>
          </a:p>
          <a:p>
            <a:pPr marL="0" lvl="0" indent="0" algn="l" rtl="0">
              <a:lnSpc>
                <a:spcPct val="100000"/>
              </a:lnSpc>
              <a:spcBef>
                <a:spcPts val="0"/>
              </a:spcBef>
              <a:spcAft>
                <a:spcPts val="0"/>
              </a:spcAft>
              <a:buNone/>
            </a:pPr>
            <a:r>
              <a:rPr lang="en" sz="2400">
                <a:solidFill>
                  <a:srgbClr val="434343"/>
                </a:solidFill>
                <a:latin typeface="Calibri"/>
                <a:ea typeface="Calibri"/>
                <a:cs typeface="Calibri"/>
                <a:sym typeface="Calibri"/>
              </a:rPr>
              <a:t>Performance comparisons:	Host vs. Container vs. FALCON</a:t>
            </a:r>
            <a:endParaRPr sz="2400">
              <a:solidFill>
                <a:srgbClr val="434343"/>
              </a:solidFill>
              <a:latin typeface="Calibri"/>
              <a:ea typeface="Calibri"/>
              <a:cs typeface="Calibri"/>
              <a:sym typeface="Calibri"/>
            </a:endParaRPr>
          </a:p>
          <a:p>
            <a:pPr marL="0" lvl="0" indent="0" algn="l" rtl="0">
              <a:lnSpc>
                <a:spcPct val="100000"/>
              </a:lnSpc>
              <a:spcBef>
                <a:spcPts val="0"/>
              </a:spcBef>
              <a:spcAft>
                <a:spcPts val="0"/>
              </a:spcAft>
              <a:buNone/>
            </a:pPr>
            <a:endParaRPr sz="2400">
              <a:solidFill>
                <a:srgbClr val="434343"/>
              </a:solidFill>
              <a:latin typeface="Calibri"/>
              <a:ea typeface="Calibri"/>
              <a:cs typeface="Calibri"/>
              <a:sym typeface="Calibri"/>
            </a:endParaRPr>
          </a:p>
          <a:p>
            <a:pPr marL="0" lvl="0" indent="0" algn="l" rtl="0">
              <a:lnSpc>
                <a:spcPct val="100000"/>
              </a:lnSpc>
              <a:spcBef>
                <a:spcPts val="0"/>
              </a:spcBef>
              <a:spcAft>
                <a:spcPts val="0"/>
              </a:spcAft>
              <a:buNone/>
            </a:pPr>
            <a:r>
              <a:rPr lang="en" sz="2400">
                <a:solidFill>
                  <a:srgbClr val="434343"/>
                </a:solidFill>
                <a:latin typeface="Calibri"/>
                <a:ea typeface="Calibri"/>
                <a:cs typeface="Calibri"/>
                <a:sym typeface="Calibri"/>
              </a:rPr>
              <a:t>Experiments:</a:t>
            </a:r>
            <a:endParaRPr sz="2400">
              <a:solidFill>
                <a:srgbClr val="434343"/>
              </a:solidFill>
              <a:latin typeface="Calibri"/>
              <a:ea typeface="Calibri"/>
              <a:cs typeface="Calibri"/>
              <a:sym typeface="Calibri"/>
            </a:endParaRPr>
          </a:p>
          <a:p>
            <a:pPr marL="457200" lvl="0" indent="-381000" algn="l" rtl="0">
              <a:lnSpc>
                <a:spcPct val="100000"/>
              </a:lnSpc>
              <a:spcBef>
                <a:spcPts val="0"/>
              </a:spcBef>
              <a:spcAft>
                <a:spcPts val="0"/>
              </a:spcAft>
              <a:buClr>
                <a:srgbClr val="434343"/>
              </a:buClr>
              <a:buSzPts val="2400"/>
              <a:buFont typeface="Calibri"/>
              <a:buChar char="●"/>
            </a:pPr>
            <a:r>
              <a:rPr lang="en" sz="2400">
                <a:solidFill>
                  <a:srgbClr val="434343"/>
                </a:solidFill>
                <a:latin typeface="Calibri"/>
                <a:ea typeface="Calibri"/>
                <a:cs typeface="Calibri"/>
                <a:sym typeface="Calibri"/>
              </a:rPr>
              <a:t>Single-flow and multi-flow microbenchmarks</a:t>
            </a:r>
            <a:endParaRPr sz="2400">
              <a:solidFill>
                <a:srgbClr val="434343"/>
              </a:solidFill>
              <a:latin typeface="Calibri"/>
              <a:ea typeface="Calibri"/>
              <a:cs typeface="Calibri"/>
              <a:sym typeface="Calibri"/>
            </a:endParaRPr>
          </a:p>
          <a:p>
            <a:pPr marL="457200" lvl="0" indent="-381000" algn="l" rtl="0">
              <a:lnSpc>
                <a:spcPct val="100000"/>
              </a:lnSpc>
              <a:spcBef>
                <a:spcPts val="0"/>
              </a:spcBef>
              <a:spcAft>
                <a:spcPts val="0"/>
              </a:spcAft>
              <a:buClr>
                <a:srgbClr val="434343"/>
              </a:buClr>
              <a:buSzPts val="2400"/>
              <a:buFont typeface="Calibri"/>
              <a:buChar char="●"/>
            </a:pPr>
            <a:r>
              <a:rPr lang="en" sz="2400">
                <a:solidFill>
                  <a:srgbClr val="434343"/>
                </a:solidFill>
                <a:latin typeface="Calibri"/>
                <a:ea typeface="Calibri"/>
                <a:cs typeface="Calibri"/>
                <a:sym typeface="Calibri"/>
              </a:rPr>
              <a:t>Cloudsuite benchmark (memcached &amp; nginx)</a:t>
            </a:r>
            <a:endParaRPr sz="2400">
              <a:solidFill>
                <a:srgbClr val="434343"/>
              </a:solidFill>
              <a:latin typeface="Calibri"/>
              <a:ea typeface="Calibri"/>
              <a:cs typeface="Calibri"/>
              <a:sym typeface="Calibri"/>
            </a:endParaRPr>
          </a:p>
          <a:p>
            <a:pPr marL="457200" lvl="0" indent="-381000" algn="l" rtl="0">
              <a:lnSpc>
                <a:spcPct val="100000"/>
              </a:lnSpc>
              <a:spcBef>
                <a:spcPts val="0"/>
              </a:spcBef>
              <a:spcAft>
                <a:spcPts val="0"/>
              </a:spcAft>
              <a:buClr>
                <a:srgbClr val="434343"/>
              </a:buClr>
              <a:buSzPts val="2400"/>
              <a:buFont typeface="Calibri"/>
              <a:buChar char="●"/>
            </a:pPr>
            <a:r>
              <a:rPr lang="en" sz="2400">
                <a:solidFill>
                  <a:srgbClr val="434343"/>
                </a:solidFill>
                <a:latin typeface="Calibri"/>
                <a:ea typeface="Calibri"/>
                <a:cs typeface="Calibri"/>
                <a:sym typeface="Calibri"/>
              </a:rPr>
              <a:t>Load balancing</a:t>
            </a:r>
            <a:endParaRPr sz="2400">
              <a:solidFill>
                <a:srgbClr val="434343"/>
              </a:solidFill>
              <a:latin typeface="Calibri"/>
              <a:ea typeface="Calibri"/>
              <a:cs typeface="Calibri"/>
              <a:sym typeface="Calibri"/>
            </a:endParaRPr>
          </a:p>
        </p:txBody>
      </p:sp>
      <p:sp>
        <p:nvSpPr>
          <p:cNvPr id="1057" name="Google Shape;105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
        <p:nvSpPr>
          <p:cNvPr id="1058" name="Google Shape;1058;p64"/>
          <p:cNvSpPr txBox="1">
            <a:spLocks noGrp="1"/>
          </p:cNvSpPr>
          <p:nvPr>
            <p:ph type="title"/>
          </p:nvPr>
        </p:nvSpPr>
        <p:spPr>
          <a:xfrm>
            <a:off x="228550" y="-1020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Evaluation - Setup</a:t>
            </a:r>
            <a:endParaRPr b="1">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
        <p:nvSpPr>
          <p:cNvPr id="1064" name="Google Shape;1064;p65"/>
          <p:cNvSpPr txBox="1">
            <a:spLocks noGrp="1"/>
          </p:cNvSpPr>
          <p:nvPr>
            <p:ph type="title"/>
          </p:nvPr>
        </p:nvSpPr>
        <p:spPr>
          <a:xfrm>
            <a:off x="228550" y="-1020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Single-flow performance</a:t>
            </a:r>
            <a:endParaRPr b="1">
              <a:latin typeface="Calibri"/>
              <a:ea typeface="Calibri"/>
              <a:cs typeface="Calibri"/>
              <a:sym typeface="Calibri"/>
            </a:endParaRPr>
          </a:p>
        </p:txBody>
      </p:sp>
      <p:pic>
        <p:nvPicPr>
          <p:cNvPr id="1065" name="Google Shape;1065;p65" title="Points scored"/>
          <p:cNvPicPr preferRelativeResize="0"/>
          <p:nvPr/>
        </p:nvPicPr>
        <p:blipFill>
          <a:blip r:embed="rId3">
            <a:alphaModFix/>
          </a:blip>
          <a:stretch>
            <a:fillRect/>
          </a:stretch>
        </p:blipFill>
        <p:spPr>
          <a:xfrm>
            <a:off x="0" y="2316466"/>
            <a:ext cx="4572000" cy="2827035"/>
          </a:xfrm>
          <a:prstGeom prst="rect">
            <a:avLst/>
          </a:prstGeom>
          <a:noFill/>
          <a:ln>
            <a:noFill/>
          </a:ln>
        </p:spPr>
      </p:pic>
      <p:pic>
        <p:nvPicPr>
          <p:cNvPr id="1066" name="Google Shape;1066;p65" title="Chart"/>
          <p:cNvPicPr preferRelativeResize="0"/>
          <p:nvPr/>
        </p:nvPicPr>
        <p:blipFill>
          <a:blip r:embed="rId4">
            <a:alphaModFix/>
          </a:blip>
          <a:stretch>
            <a:fillRect/>
          </a:stretch>
        </p:blipFill>
        <p:spPr>
          <a:xfrm>
            <a:off x="4572000" y="2316475"/>
            <a:ext cx="4572012" cy="28270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
        <p:nvSpPr>
          <p:cNvPr id="1072" name="Google Shape;1072;p66"/>
          <p:cNvSpPr txBox="1">
            <a:spLocks noGrp="1"/>
          </p:cNvSpPr>
          <p:nvPr>
            <p:ph type="title"/>
          </p:nvPr>
        </p:nvSpPr>
        <p:spPr>
          <a:xfrm>
            <a:off x="228550" y="-1020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FALCON Design - SoftIRQ Pipelining</a:t>
            </a:r>
            <a:endParaRPr b="1">
              <a:latin typeface="Calibri"/>
              <a:ea typeface="Calibri"/>
              <a:cs typeface="Calibri"/>
              <a:sym typeface="Calibri"/>
            </a:endParaRPr>
          </a:p>
        </p:txBody>
      </p:sp>
      <p:sp>
        <p:nvSpPr>
          <p:cNvPr id="1073" name="Google Shape;1073;p66"/>
          <p:cNvSpPr/>
          <p:nvPr/>
        </p:nvSpPr>
        <p:spPr>
          <a:xfrm>
            <a:off x="1675152" y="2584595"/>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1074" name="Google Shape;1074;p66"/>
          <p:cNvSpPr/>
          <p:nvPr/>
        </p:nvSpPr>
        <p:spPr>
          <a:xfrm>
            <a:off x="1197851" y="2584595"/>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1075" name="Google Shape;1075;p66"/>
          <p:cNvSpPr/>
          <p:nvPr/>
        </p:nvSpPr>
        <p:spPr>
          <a:xfrm>
            <a:off x="720549" y="2584595"/>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1076" name="Google Shape;1076;p66"/>
          <p:cNvSpPr txBox="1"/>
          <p:nvPr/>
        </p:nvSpPr>
        <p:spPr>
          <a:xfrm>
            <a:off x="228549" y="2549325"/>
            <a:ext cx="4920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p:txBody>
      </p:sp>
      <p:cxnSp>
        <p:nvCxnSpPr>
          <p:cNvPr id="1077" name="Google Shape;1077;p66"/>
          <p:cNvCxnSpPr/>
          <p:nvPr/>
        </p:nvCxnSpPr>
        <p:spPr>
          <a:xfrm>
            <a:off x="2152438" y="2823575"/>
            <a:ext cx="386100" cy="9000"/>
          </a:xfrm>
          <a:prstGeom prst="straightConnector1">
            <a:avLst/>
          </a:prstGeom>
          <a:noFill/>
          <a:ln w="19050" cap="flat" cmpd="sng">
            <a:solidFill>
              <a:schemeClr val="dk1"/>
            </a:solidFill>
            <a:prstDash val="solid"/>
            <a:round/>
            <a:headEnd type="none" w="med" len="med"/>
            <a:tailEnd type="triangle" w="med" len="med"/>
          </a:ln>
        </p:spPr>
      </p:cxnSp>
      <p:sp>
        <p:nvSpPr>
          <p:cNvPr id="1078" name="Google Shape;1078;p66"/>
          <p:cNvSpPr/>
          <p:nvPr/>
        </p:nvSpPr>
        <p:spPr>
          <a:xfrm>
            <a:off x="2584750" y="2584650"/>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Core0</a:t>
            </a:r>
            <a:endParaRPr sz="2000">
              <a:latin typeface="Calibri"/>
              <a:ea typeface="Calibri"/>
              <a:cs typeface="Calibri"/>
              <a:sym typeface="Calibri"/>
            </a:endParaRPr>
          </a:p>
        </p:txBody>
      </p:sp>
      <p:sp>
        <p:nvSpPr>
          <p:cNvPr id="1079" name="Google Shape;1079;p66"/>
          <p:cNvSpPr/>
          <p:nvPr/>
        </p:nvSpPr>
        <p:spPr>
          <a:xfrm>
            <a:off x="2584750" y="3099750"/>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Core1</a:t>
            </a:r>
            <a:endParaRPr sz="2000">
              <a:latin typeface="Calibri"/>
              <a:ea typeface="Calibri"/>
              <a:cs typeface="Calibri"/>
              <a:sym typeface="Calibri"/>
            </a:endParaRPr>
          </a:p>
        </p:txBody>
      </p:sp>
      <p:sp>
        <p:nvSpPr>
          <p:cNvPr id="1080" name="Google Shape;1080;p66"/>
          <p:cNvSpPr/>
          <p:nvPr/>
        </p:nvSpPr>
        <p:spPr>
          <a:xfrm>
            <a:off x="2584750" y="3614850"/>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Core2</a:t>
            </a:r>
            <a:endParaRPr sz="2000">
              <a:latin typeface="Calibri"/>
              <a:ea typeface="Calibri"/>
              <a:cs typeface="Calibri"/>
              <a:sym typeface="Calibri"/>
            </a:endParaRPr>
          </a:p>
        </p:txBody>
      </p:sp>
      <p:cxnSp>
        <p:nvCxnSpPr>
          <p:cNvPr id="1081" name="Google Shape;1081;p66"/>
          <p:cNvCxnSpPr>
            <a:endCxn id="1082" idx="1"/>
          </p:cNvCxnSpPr>
          <p:nvPr/>
        </p:nvCxnSpPr>
        <p:spPr>
          <a:xfrm>
            <a:off x="6587538" y="2828063"/>
            <a:ext cx="492000" cy="0"/>
          </a:xfrm>
          <a:prstGeom prst="straightConnector1">
            <a:avLst/>
          </a:prstGeom>
          <a:noFill/>
          <a:ln w="19050" cap="flat" cmpd="sng">
            <a:solidFill>
              <a:schemeClr val="dk1"/>
            </a:solidFill>
            <a:prstDash val="solid"/>
            <a:round/>
            <a:headEnd type="none" w="med" len="med"/>
            <a:tailEnd type="triangle" w="med" len="med"/>
          </a:ln>
        </p:spPr>
      </p:cxnSp>
      <p:sp>
        <p:nvSpPr>
          <p:cNvPr id="1082" name="Google Shape;1082;p66"/>
          <p:cNvSpPr txBox="1"/>
          <p:nvPr/>
        </p:nvSpPr>
        <p:spPr>
          <a:xfrm>
            <a:off x="7079538" y="2551013"/>
            <a:ext cx="167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Application</a:t>
            </a:r>
            <a:endParaRPr sz="2400">
              <a:latin typeface="Calibri"/>
              <a:ea typeface="Calibri"/>
              <a:cs typeface="Calibri"/>
              <a:sym typeface="Calibri"/>
            </a:endParaRPr>
          </a:p>
        </p:txBody>
      </p:sp>
      <p:sp>
        <p:nvSpPr>
          <p:cNvPr id="1083" name="Google Shape;1083;p66"/>
          <p:cNvSpPr txBox="1"/>
          <p:nvPr/>
        </p:nvSpPr>
        <p:spPr>
          <a:xfrm>
            <a:off x="5632251" y="4132050"/>
            <a:ext cx="816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Time</a:t>
            </a:r>
            <a:endParaRPr sz="2400">
              <a:latin typeface="Calibri"/>
              <a:ea typeface="Calibri"/>
              <a:cs typeface="Calibri"/>
              <a:sym typeface="Calibri"/>
            </a:endParaRPr>
          </a:p>
        </p:txBody>
      </p:sp>
      <p:cxnSp>
        <p:nvCxnSpPr>
          <p:cNvPr id="1084" name="Google Shape;1084;p66"/>
          <p:cNvCxnSpPr/>
          <p:nvPr/>
        </p:nvCxnSpPr>
        <p:spPr>
          <a:xfrm>
            <a:off x="3401388" y="2586063"/>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1085" name="Google Shape;1085;p66"/>
          <p:cNvCxnSpPr/>
          <p:nvPr/>
        </p:nvCxnSpPr>
        <p:spPr>
          <a:xfrm>
            <a:off x="3401375" y="3098688"/>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1086" name="Google Shape;1086;p66"/>
          <p:cNvCxnSpPr/>
          <p:nvPr/>
        </p:nvCxnSpPr>
        <p:spPr>
          <a:xfrm>
            <a:off x="3401388" y="3611313"/>
            <a:ext cx="0" cy="517200"/>
          </a:xfrm>
          <a:prstGeom prst="straightConnector1">
            <a:avLst/>
          </a:prstGeom>
          <a:noFill/>
          <a:ln w="19050" cap="flat" cmpd="sng">
            <a:solidFill>
              <a:schemeClr val="dk1"/>
            </a:solidFill>
            <a:prstDash val="solid"/>
            <a:round/>
            <a:headEnd type="none" w="med" len="med"/>
            <a:tailEnd type="none" w="med" len="med"/>
          </a:ln>
        </p:spPr>
      </p:cxnSp>
      <p:sp>
        <p:nvSpPr>
          <p:cNvPr id="1087" name="Google Shape;1087;p66"/>
          <p:cNvSpPr/>
          <p:nvPr/>
        </p:nvSpPr>
        <p:spPr>
          <a:xfrm>
            <a:off x="4393102" y="2620495"/>
            <a:ext cx="431100" cy="444600"/>
          </a:xfrm>
          <a:prstGeom prst="flowChartConnector">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1088" name="Google Shape;1088;p66"/>
          <p:cNvSpPr/>
          <p:nvPr/>
        </p:nvSpPr>
        <p:spPr>
          <a:xfrm>
            <a:off x="3915801" y="2620495"/>
            <a:ext cx="431100" cy="444600"/>
          </a:xfrm>
          <a:prstGeom prst="flowChartConnector">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1089" name="Google Shape;1089;p66"/>
          <p:cNvSpPr/>
          <p:nvPr/>
        </p:nvSpPr>
        <p:spPr>
          <a:xfrm>
            <a:off x="3438499" y="2620495"/>
            <a:ext cx="431100" cy="444600"/>
          </a:xfrm>
          <a:prstGeom prst="flowChartConnector">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1090" name="Google Shape;1090;p66"/>
          <p:cNvSpPr/>
          <p:nvPr/>
        </p:nvSpPr>
        <p:spPr>
          <a:xfrm>
            <a:off x="5825002" y="2620495"/>
            <a:ext cx="431100" cy="444600"/>
          </a:xfrm>
          <a:prstGeom prst="flowChartConnector">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1091" name="Google Shape;1091;p66"/>
          <p:cNvSpPr/>
          <p:nvPr/>
        </p:nvSpPr>
        <p:spPr>
          <a:xfrm>
            <a:off x="5347701" y="2620495"/>
            <a:ext cx="431100" cy="444600"/>
          </a:xfrm>
          <a:prstGeom prst="flowChartConnector">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1092" name="Google Shape;1092;p66"/>
          <p:cNvSpPr/>
          <p:nvPr/>
        </p:nvSpPr>
        <p:spPr>
          <a:xfrm>
            <a:off x="4870399" y="2620495"/>
            <a:ext cx="431100" cy="444600"/>
          </a:xfrm>
          <a:prstGeom prst="flowChartConnector">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cxnSp>
        <p:nvCxnSpPr>
          <p:cNvPr id="1093" name="Google Shape;1093;p66"/>
          <p:cNvCxnSpPr/>
          <p:nvPr/>
        </p:nvCxnSpPr>
        <p:spPr>
          <a:xfrm>
            <a:off x="3401450" y="4130525"/>
            <a:ext cx="3045600" cy="0"/>
          </a:xfrm>
          <a:prstGeom prst="straightConnector1">
            <a:avLst/>
          </a:prstGeom>
          <a:noFill/>
          <a:ln w="19050" cap="flat" cmpd="sng">
            <a:solidFill>
              <a:schemeClr val="dk1"/>
            </a:solidFill>
            <a:prstDash val="solid"/>
            <a:round/>
            <a:headEnd type="none" w="med" len="med"/>
            <a:tailEnd type="triangle" w="med" len="med"/>
          </a:ln>
        </p:spPr>
      </p:cxnSp>
      <p:cxnSp>
        <p:nvCxnSpPr>
          <p:cNvPr id="1094" name="Google Shape;1094;p66"/>
          <p:cNvCxnSpPr/>
          <p:nvPr/>
        </p:nvCxnSpPr>
        <p:spPr>
          <a:xfrm>
            <a:off x="3401450" y="3615900"/>
            <a:ext cx="3045600" cy="0"/>
          </a:xfrm>
          <a:prstGeom prst="straightConnector1">
            <a:avLst/>
          </a:prstGeom>
          <a:noFill/>
          <a:ln w="19050" cap="flat" cmpd="sng">
            <a:solidFill>
              <a:schemeClr val="dk1"/>
            </a:solidFill>
            <a:prstDash val="solid"/>
            <a:round/>
            <a:headEnd type="none" w="med" len="med"/>
            <a:tailEnd type="none" w="med" len="med"/>
          </a:ln>
        </p:spPr>
      </p:cxnSp>
      <p:cxnSp>
        <p:nvCxnSpPr>
          <p:cNvPr id="1095" name="Google Shape;1095;p66"/>
          <p:cNvCxnSpPr/>
          <p:nvPr/>
        </p:nvCxnSpPr>
        <p:spPr>
          <a:xfrm>
            <a:off x="3401450" y="3099750"/>
            <a:ext cx="3045600" cy="0"/>
          </a:xfrm>
          <a:prstGeom prst="straightConnector1">
            <a:avLst/>
          </a:prstGeom>
          <a:noFill/>
          <a:ln w="19050" cap="flat" cmpd="sng">
            <a:solidFill>
              <a:schemeClr val="dk1"/>
            </a:solidFill>
            <a:prstDash val="solid"/>
            <a:round/>
            <a:headEnd type="none" w="med" len="med"/>
            <a:tailEnd type="none" w="med" len="med"/>
          </a:ln>
        </p:spPr>
      </p:cxnSp>
      <p:cxnSp>
        <p:nvCxnSpPr>
          <p:cNvPr id="1096" name="Google Shape;1096;p66"/>
          <p:cNvCxnSpPr/>
          <p:nvPr/>
        </p:nvCxnSpPr>
        <p:spPr>
          <a:xfrm>
            <a:off x="3401450" y="2577925"/>
            <a:ext cx="3045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
        <p:nvSpPr>
          <p:cNvPr id="1102" name="Google Shape;1102;p67"/>
          <p:cNvSpPr txBox="1">
            <a:spLocks noGrp="1"/>
          </p:cNvSpPr>
          <p:nvPr>
            <p:ph type="title"/>
          </p:nvPr>
        </p:nvSpPr>
        <p:spPr>
          <a:xfrm>
            <a:off x="228550" y="-1020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FALCON Design - SoftIRQ Pipelining</a:t>
            </a:r>
            <a:endParaRPr b="1">
              <a:latin typeface="Calibri"/>
              <a:ea typeface="Calibri"/>
              <a:cs typeface="Calibri"/>
              <a:sym typeface="Calibri"/>
            </a:endParaRPr>
          </a:p>
        </p:txBody>
      </p:sp>
      <p:sp>
        <p:nvSpPr>
          <p:cNvPr id="1103" name="Google Shape;1103;p67"/>
          <p:cNvSpPr/>
          <p:nvPr/>
        </p:nvSpPr>
        <p:spPr>
          <a:xfrm>
            <a:off x="1675152" y="2584595"/>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1104" name="Google Shape;1104;p67"/>
          <p:cNvSpPr/>
          <p:nvPr/>
        </p:nvSpPr>
        <p:spPr>
          <a:xfrm>
            <a:off x="1197851" y="2584595"/>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1105" name="Google Shape;1105;p67"/>
          <p:cNvSpPr/>
          <p:nvPr/>
        </p:nvSpPr>
        <p:spPr>
          <a:xfrm>
            <a:off x="720549" y="2584595"/>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1106" name="Google Shape;1106;p67"/>
          <p:cNvSpPr txBox="1"/>
          <p:nvPr/>
        </p:nvSpPr>
        <p:spPr>
          <a:xfrm>
            <a:off x="228549" y="2549325"/>
            <a:ext cx="4920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p:txBody>
      </p:sp>
      <p:cxnSp>
        <p:nvCxnSpPr>
          <p:cNvPr id="1107" name="Google Shape;1107;p67"/>
          <p:cNvCxnSpPr/>
          <p:nvPr/>
        </p:nvCxnSpPr>
        <p:spPr>
          <a:xfrm>
            <a:off x="2152438" y="2823575"/>
            <a:ext cx="386100" cy="9000"/>
          </a:xfrm>
          <a:prstGeom prst="straightConnector1">
            <a:avLst/>
          </a:prstGeom>
          <a:noFill/>
          <a:ln w="19050" cap="flat" cmpd="sng">
            <a:solidFill>
              <a:schemeClr val="dk1"/>
            </a:solidFill>
            <a:prstDash val="solid"/>
            <a:round/>
            <a:headEnd type="none" w="med" len="med"/>
            <a:tailEnd type="triangle" w="med" len="med"/>
          </a:ln>
        </p:spPr>
      </p:cxnSp>
      <p:sp>
        <p:nvSpPr>
          <p:cNvPr id="1108" name="Google Shape;1108;p67"/>
          <p:cNvSpPr/>
          <p:nvPr/>
        </p:nvSpPr>
        <p:spPr>
          <a:xfrm>
            <a:off x="2584750" y="2584650"/>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Core0</a:t>
            </a:r>
            <a:endParaRPr sz="2000">
              <a:latin typeface="Calibri"/>
              <a:ea typeface="Calibri"/>
              <a:cs typeface="Calibri"/>
              <a:sym typeface="Calibri"/>
            </a:endParaRPr>
          </a:p>
        </p:txBody>
      </p:sp>
      <p:sp>
        <p:nvSpPr>
          <p:cNvPr id="1109" name="Google Shape;1109;p67"/>
          <p:cNvSpPr/>
          <p:nvPr/>
        </p:nvSpPr>
        <p:spPr>
          <a:xfrm>
            <a:off x="2584750" y="3099750"/>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Core1</a:t>
            </a:r>
            <a:endParaRPr sz="2000">
              <a:latin typeface="Calibri"/>
              <a:ea typeface="Calibri"/>
              <a:cs typeface="Calibri"/>
              <a:sym typeface="Calibri"/>
            </a:endParaRPr>
          </a:p>
        </p:txBody>
      </p:sp>
      <p:sp>
        <p:nvSpPr>
          <p:cNvPr id="1110" name="Google Shape;1110;p67"/>
          <p:cNvSpPr/>
          <p:nvPr/>
        </p:nvSpPr>
        <p:spPr>
          <a:xfrm>
            <a:off x="2584750" y="3614850"/>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Core2</a:t>
            </a:r>
            <a:endParaRPr sz="2000">
              <a:latin typeface="Calibri"/>
              <a:ea typeface="Calibri"/>
              <a:cs typeface="Calibri"/>
              <a:sym typeface="Calibri"/>
            </a:endParaRPr>
          </a:p>
        </p:txBody>
      </p:sp>
      <p:cxnSp>
        <p:nvCxnSpPr>
          <p:cNvPr id="1111" name="Google Shape;1111;p67"/>
          <p:cNvCxnSpPr>
            <a:endCxn id="1112" idx="1"/>
          </p:cNvCxnSpPr>
          <p:nvPr/>
        </p:nvCxnSpPr>
        <p:spPr>
          <a:xfrm>
            <a:off x="6579238" y="3869913"/>
            <a:ext cx="492000" cy="0"/>
          </a:xfrm>
          <a:prstGeom prst="straightConnector1">
            <a:avLst/>
          </a:prstGeom>
          <a:noFill/>
          <a:ln w="19050" cap="flat" cmpd="sng">
            <a:solidFill>
              <a:schemeClr val="dk1"/>
            </a:solidFill>
            <a:prstDash val="solid"/>
            <a:round/>
            <a:headEnd type="none" w="med" len="med"/>
            <a:tailEnd type="triangle" w="med" len="med"/>
          </a:ln>
        </p:spPr>
      </p:cxnSp>
      <p:sp>
        <p:nvSpPr>
          <p:cNvPr id="1112" name="Google Shape;1112;p67"/>
          <p:cNvSpPr txBox="1"/>
          <p:nvPr/>
        </p:nvSpPr>
        <p:spPr>
          <a:xfrm>
            <a:off x="7071238" y="3592863"/>
            <a:ext cx="167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Application</a:t>
            </a:r>
            <a:endParaRPr sz="2400">
              <a:latin typeface="Calibri"/>
              <a:ea typeface="Calibri"/>
              <a:cs typeface="Calibri"/>
              <a:sym typeface="Calibri"/>
            </a:endParaRPr>
          </a:p>
        </p:txBody>
      </p:sp>
      <p:sp>
        <p:nvSpPr>
          <p:cNvPr id="1113" name="Google Shape;1113;p67"/>
          <p:cNvSpPr txBox="1"/>
          <p:nvPr/>
        </p:nvSpPr>
        <p:spPr>
          <a:xfrm>
            <a:off x="5632251" y="4132050"/>
            <a:ext cx="816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Time</a:t>
            </a:r>
            <a:endParaRPr sz="2400">
              <a:latin typeface="Calibri"/>
              <a:ea typeface="Calibri"/>
              <a:cs typeface="Calibri"/>
              <a:sym typeface="Calibri"/>
            </a:endParaRPr>
          </a:p>
        </p:txBody>
      </p:sp>
      <p:cxnSp>
        <p:nvCxnSpPr>
          <p:cNvPr id="1114" name="Google Shape;1114;p67"/>
          <p:cNvCxnSpPr/>
          <p:nvPr/>
        </p:nvCxnSpPr>
        <p:spPr>
          <a:xfrm>
            <a:off x="3401388" y="2586063"/>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1115" name="Google Shape;1115;p67"/>
          <p:cNvCxnSpPr/>
          <p:nvPr/>
        </p:nvCxnSpPr>
        <p:spPr>
          <a:xfrm>
            <a:off x="3401375" y="3098688"/>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1116" name="Google Shape;1116;p67"/>
          <p:cNvCxnSpPr/>
          <p:nvPr/>
        </p:nvCxnSpPr>
        <p:spPr>
          <a:xfrm>
            <a:off x="3401388" y="3611313"/>
            <a:ext cx="0" cy="517200"/>
          </a:xfrm>
          <a:prstGeom prst="straightConnector1">
            <a:avLst/>
          </a:prstGeom>
          <a:noFill/>
          <a:ln w="19050" cap="flat" cmpd="sng">
            <a:solidFill>
              <a:schemeClr val="dk1"/>
            </a:solidFill>
            <a:prstDash val="solid"/>
            <a:round/>
            <a:headEnd type="none" w="med" len="med"/>
            <a:tailEnd type="none" w="med" len="med"/>
          </a:ln>
        </p:spPr>
      </p:cxnSp>
      <p:sp>
        <p:nvSpPr>
          <p:cNvPr id="1117" name="Google Shape;1117;p67"/>
          <p:cNvSpPr/>
          <p:nvPr/>
        </p:nvSpPr>
        <p:spPr>
          <a:xfrm>
            <a:off x="4393102" y="2620495"/>
            <a:ext cx="431100" cy="444600"/>
          </a:xfrm>
          <a:prstGeom prst="flowChartConnector">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1118" name="Google Shape;1118;p67"/>
          <p:cNvSpPr/>
          <p:nvPr/>
        </p:nvSpPr>
        <p:spPr>
          <a:xfrm>
            <a:off x="3915801" y="2620495"/>
            <a:ext cx="431100" cy="444600"/>
          </a:xfrm>
          <a:prstGeom prst="flowChartConnector">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1119" name="Google Shape;1119;p67"/>
          <p:cNvSpPr/>
          <p:nvPr/>
        </p:nvSpPr>
        <p:spPr>
          <a:xfrm>
            <a:off x="3438499" y="2620495"/>
            <a:ext cx="431100" cy="444600"/>
          </a:xfrm>
          <a:prstGeom prst="flowChartConnector">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cxnSp>
        <p:nvCxnSpPr>
          <p:cNvPr id="1120" name="Google Shape;1120;p67"/>
          <p:cNvCxnSpPr/>
          <p:nvPr/>
        </p:nvCxnSpPr>
        <p:spPr>
          <a:xfrm>
            <a:off x="3401450" y="4130525"/>
            <a:ext cx="3045600" cy="0"/>
          </a:xfrm>
          <a:prstGeom prst="straightConnector1">
            <a:avLst/>
          </a:prstGeom>
          <a:noFill/>
          <a:ln w="19050" cap="flat" cmpd="sng">
            <a:solidFill>
              <a:schemeClr val="dk1"/>
            </a:solidFill>
            <a:prstDash val="solid"/>
            <a:round/>
            <a:headEnd type="none" w="med" len="med"/>
            <a:tailEnd type="triangle" w="med" len="med"/>
          </a:ln>
        </p:spPr>
      </p:cxnSp>
      <p:cxnSp>
        <p:nvCxnSpPr>
          <p:cNvPr id="1121" name="Google Shape;1121;p67"/>
          <p:cNvCxnSpPr/>
          <p:nvPr/>
        </p:nvCxnSpPr>
        <p:spPr>
          <a:xfrm>
            <a:off x="3401450" y="3615900"/>
            <a:ext cx="3045600" cy="0"/>
          </a:xfrm>
          <a:prstGeom prst="straightConnector1">
            <a:avLst/>
          </a:prstGeom>
          <a:noFill/>
          <a:ln w="19050" cap="flat" cmpd="sng">
            <a:solidFill>
              <a:schemeClr val="dk1"/>
            </a:solidFill>
            <a:prstDash val="solid"/>
            <a:round/>
            <a:headEnd type="none" w="med" len="med"/>
            <a:tailEnd type="none" w="med" len="med"/>
          </a:ln>
        </p:spPr>
      </p:cxnSp>
      <p:cxnSp>
        <p:nvCxnSpPr>
          <p:cNvPr id="1122" name="Google Shape;1122;p67"/>
          <p:cNvCxnSpPr/>
          <p:nvPr/>
        </p:nvCxnSpPr>
        <p:spPr>
          <a:xfrm>
            <a:off x="3401450" y="3099750"/>
            <a:ext cx="3045600" cy="0"/>
          </a:xfrm>
          <a:prstGeom prst="straightConnector1">
            <a:avLst/>
          </a:prstGeom>
          <a:noFill/>
          <a:ln w="19050" cap="flat" cmpd="sng">
            <a:solidFill>
              <a:schemeClr val="dk1"/>
            </a:solidFill>
            <a:prstDash val="solid"/>
            <a:round/>
            <a:headEnd type="none" w="med" len="med"/>
            <a:tailEnd type="none" w="med" len="med"/>
          </a:ln>
        </p:spPr>
      </p:cxnSp>
      <p:cxnSp>
        <p:nvCxnSpPr>
          <p:cNvPr id="1123" name="Google Shape;1123;p67"/>
          <p:cNvCxnSpPr/>
          <p:nvPr/>
        </p:nvCxnSpPr>
        <p:spPr>
          <a:xfrm>
            <a:off x="3401450" y="2577925"/>
            <a:ext cx="3045600" cy="0"/>
          </a:xfrm>
          <a:prstGeom prst="straightConnector1">
            <a:avLst/>
          </a:prstGeom>
          <a:noFill/>
          <a:ln w="19050" cap="flat" cmpd="sng">
            <a:solidFill>
              <a:schemeClr val="dk1"/>
            </a:solidFill>
            <a:prstDash val="solid"/>
            <a:round/>
            <a:headEnd type="none" w="med" len="med"/>
            <a:tailEnd type="none" w="med" len="med"/>
          </a:ln>
        </p:spPr>
      </p:cxnSp>
      <p:sp>
        <p:nvSpPr>
          <p:cNvPr id="1124" name="Google Shape;1124;p67"/>
          <p:cNvSpPr/>
          <p:nvPr/>
        </p:nvSpPr>
        <p:spPr>
          <a:xfrm>
            <a:off x="4393102" y="3135520"/>
            <a:ext cx="431100" cy="444600"/>
          </a:xfrm>
          <a:prstGeom prst="flowChartConnector">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1125" name="Google Shape;1125;p67"/>
          <p:cNvSpPr/>
          <p:nvPr/>
        </p:nvSpPr>
        <p:spPr>
          <a:xfrm>
            <a:off x="3915801" y="3135520"/>
            <a:ext cx="431100" cy="444600"/>
          </a:xfrm>
          <a:prstGeom prst="flowChartConnector">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1126" name="Google Shape;1126;p67"/>
          <p:cNvSpPr/>
          <p:nvPr/>
        </p:nvSpPr>
        <p:spPr>
          <a:xfrm>
            <a:off x="4870399" y="3135520"/>
            <a:ext cx="431100" cy="444600"/>
          </a:xfrm>
          <a:prstGeom prst="flowChartConnector">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1127" name="Google Shape;1127;p67"/>
          <p:cNvSpPr/>
          <p:nvPr/>
        </p:nvSpPr>
        <p:spPr>
          <a:xfrm>
            <a:off x="4393102" y="3651670"/>
            <a:ext cx="431100" cy="444600"/>
          </a:xfrm>
          <a:prstGeom prst="flowChartConnector">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1128" name="Google Shape;1128;p67"/>
          <p:cNvSpPr/>
          <p:nvPr/>
        </p:nvSpPr>
        <p:spPr>
          <a:xfrm>
            <a:off x="5347701" y="3651670"/>
            <a:ext cx="431100" cy="444600"/>
          </a:xfrm>
          <a:prstGeom prst="flowChartConnector">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1129" name="Google Shape;1129;p67"/>
          <p:cNvSpPr/>
          <p:nvPr/>
        </p:nvSpPr>
        <p:spPr>
          <a:xfrm>
            <a:off x="4870399" y="3651670"/>
            <a:ext cx="431100" cy="444600"/>
          </a:xfrm>
          <a:prstGeom prst="flowChartConnector">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
        <p:nvSpPr>
          <p:cNvPr id="1135" name="Google Shape;1135;p68"/>
          <p:cNvSpPr txBox="1">
            <a:spLocks noGrp="1"/>
          </p:cNvSpPr>
          <p:nvPr>
            <p:ph type="title"/>
          </p:nvPr>
        </p:nvSpPr>
        <p:spPr>
          <a:xfrm>
            <a:off x="228550" y="-1020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FALCON Design - SoftIRQ Splitting</a:t>
            </a:r>
            <a:endParaRPr b="1">
              <a:latin typeface="Calibri"/>
              <a:ea typeface="Calibri"/>
              <a:cs typeface="Calibri"/>
              <a:sym typeface="Calibri"/>
            </a:endParaRPr>
          </a:p>
        </p:txBody>
      </p:sp>
      <p:sp>
        <p:nvSpPr>
          <p:cNvPr id="1136" name="Google Shape;1136;p68"/>
          <p:cNvSpPr/>
          <p:nvPr/>
        </p:nvSpPr>
        <p:spPr>
          <a:xfrm>
            <a:off x="212038" y="2488850"/>
            <a:ext cx="26004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137" name="Google Shape;1137;p68"/>
          <p:cNvSpPr/>
          <p:nvPr/>
        </p:nvSpPr>
        <p:spPr>
          <a:xfrm>
            <a:off x="2268952" y="252412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1138" name="Google Shape;1138;p68"/>
          <p:cNvSpPr/>
          <p:nvPr/>
        </p:nvSpPr>
        <p:spPr>
          <a:xfrm>
            <a:off x="1751176" y="252412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1139" name="Google Shape;1139;p68"/>
          <p:cNvSpPr/>
          <p:nvPr/>
        </p:nvSpPr>
        <p:spPr>
          <a:xfrm>
            <a:off x="1233399" y="252412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1140" name="Google Shape;1140;p68"/>
          <p:cNvSpPr/>
          <p:nvPr/>
        </p:nvSpPr>
        <p:spPr>
          <a:xfrm>
            <a:off x="715623" y="252412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4</a:t>
            </a:r>
            <a:endParaRPr sz="2000">
              <a:latin typeface="Calibri"/>
              <a:ea typeface="Calibri"/>
              <a:cs typeface="Calibri"/>
              <a:sym typeface="Calibri"/>
            </a:endParaRPr>
          </a:p>
        </p:txBody>
      </p:sp>
      <p:sp>
        <p:nvSpPr>
          <p:cNvPr id="1141" name="Google Shape;1141;p68"/>
          <p:cNvSpPr/>
          <p:nvPr/>
        </p:nvSpPr>
        <p:spPr>
          <a:xfrm>
            <a:off x="4161604" y="3012981"/>
            <a:ext cx="26004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142" name="Google Shape;1142;p68"/>
          <p:cNvSpPr/>
          <p:nvPr/>
        </p:nvSpPr>
        <p:spPr>
          <a:xfrm>
            <a:off x="5700742" y="3048251"/>
            <a:ext cx="431100" cy="444600"/>
          </a:xfrm>
          <a:prstGeom prst="flowChartConnector">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1143" name="Google Shape;1143;p68"/>
          <p:cNvSpPr/>
          <p:nvPr/>
        </p:nvSpPr>
        <p:spPr>
          <a:xfrm>
            <a:off x="5182966" y="3048251"/>
            <a:ext cx="431100" cy="444600"/>
          </a:xfrm>
          <a:prstGeom prst="flowChartConnector">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1144" name="Google Shape;1144;p68"/>
          <p:cNvSpPr/>
          <p:nvPr/>
        </p:nvSpPr>
        <p:spPr>
          <a:xfrm>
            <a:off x="4665189" y="3048251"/>
            <a:ext cx="431100" cy="444600"/>
          </a:xfrm>
          <a:prstGeom prst="flowChartConnector">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1145" name="Google Shape;1145;p68"/>
          <p:cNvSpPr/>
          <p:nvPr/>
        </p:nvSpPr>
        <p:spPr>
          <a:xfrm>
            <a:off x="4161604" y="2497875"/>
            <a:ext cx="26004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p>
        </p:txBody>
      </p:sp>
      <p:sp>
        <p:nvSpPr>
          <p:cNvPr id="1146" name="Google Shape;1146;p68"/>
          <p:cNvSpPr/>
          <p:nvPr/>
        </p:nvSpPr>
        <p:spPr>
          <a:xfrm>
            <a:off x="5182966" y="2533145"/>
            <a:ext cx="431100" cy="444600"/>
          </a:xfrm>
          <a:prstGeom prst="flowChartConnector">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1147" name="Google Shape;1147;p68"/>
          <p:cNvSpPr/>
          <p:nvPr/>
        </p:nvSpPr>
        <p:spPr>
          <a:xfrm>
            <a:off x="4665189" y="2533145"/>
            <a:ext cx="431100" cy="444600"/>
          </a:xfrm>
          <a:prstGeom prst="flowChartConnector">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1148" name="Google Shape;1148;p68"/>
          <p:cNvSpPr txBox="1"/>
          <p:nvPr/>
        </p:nvSpPr>
        <p:spPr>
          <a:xfrm>
            <a:off x="4161604" y="2523605"/>
            <a:ext cx="3747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p:txBody>
      </p:sp>
      <p:cxnSp>
        <p:nvCxnSpPr>
          <p:cNvPr id="1149" name="Google Shape;1149;p68"/>
          <p:cNvCxnSpPr>
            <a:stCxn id="1136" idx="3"/>
          </p:cNvCxnSpPr>
          <p:nvPr/>
        </p:nvCxnSpPr>
        <p:spPr>
          <a:xfrm>
            <a:off x="2812438" y="2746400"/>
            <a:ext cx="386100" cy="9000"/>
          </a:xfrm>
          <a:prstGeom prst="straightConnector1">
            <a:avLst/>
          </a:prstGeom>
          <a:noFill/>
          <a:ln w="19050" cap="flat" cmpd="sng">
            <a:solidFill>
              <a:schemeClr val="dk1"/>
            </a:solidFill>
            <a:prstDash val="solid"/>
            <a:round/>
            <a:headEnd type="none" w="med" len="med"/>
            <a:tailEnd type="triangle" w="med" len="med"/>
          </a:ln>
        </p:spPr>
      </p:cxnSp>
      <p:sp>
        <p:nvSpPr>
          <p:cNvPr id="1150" name="Google Shape;1150;p68"/>
          <p:cNvSpPr/>
          <p:nvPr/>
        </p:nvSpPr>
        <p:spPr>
          <a:xfrm>
            <a:off x="3199213" y="2497900"/>
            <a:ext cx="962400" cy="515100"/>
          </a:xfrm>
          <a:prstGeom prst="rect">
            <a:avLst/>
          </a:prstGeom>
          <a:solidFill>
            <a:srgbClr val="E0666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Core1</a:t>
            </a:r>
            <a:endParaRPr sz="2000">
              <a:latin typeface="Calibri"/>
              <a:ea typeface="Calibri"/>
              <a:cs typeface="Calibri"/>
              <a:sym typeface="Calibri"/>
            </a:endParaRPr>
          </a:p>
        </p:txBody>
      </p:sp>
      <p:sp>
        <p:nvSpPr>
          <p:cNvPr id="1151" name="Google Shape;1151;p68"/>
          <p:cNvSpPr/>
          <p:nvPr/>
        </p:nvSpPr>
        <p:spPr>
          <a:xfrm>
            <a:off x="3199213" y="3013001"/>
            <a:ext cx="9624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Core2</a:t>
            </a:r>
            <a:endParaRPr sz="2000">
              <a:latin typeface="Calibri"/>
              <a:ea typeface="Calibri"/>
              <a:cs typeface="Calibri"/>
              <a:sym typeface="Calibri"/>
            </a:endParaRPr>
          </a:p>
        </p:txBody>
      </p:sp>
      <p:cxnSp>
        <p:nvCxnSpPr>
          <p:cNvPr id="1152" name="Google Shape;1152;p68"/>
          <p:cNvCxnSpPr>
            <a:endCxn id="1153" idx="1"/>
          </p:cNvCxnSpPr>
          <p:nvPr/>
        </p:nvCxnSpPr>
        <p:spPr>
          <a:xfrm>
            <a:off x="6761988" y="3455238"/>
            <a:ext cx="492000" cy="0"/>
          </a:xfrm>
          <a:prstGeom prst="straightConnector1">
            <a:avLst/>
          </a:prstGeom>
          <a:noFill/>
          <a:ln w="19050" cap="flat" cmpd="sng">
            <a:solidFill>
              <a:schemeClr val="dk1"/>
            </a:solidFill>
            <a:prstDash val="solid"/>
            <a:round/>
            <a:headEnd type="none" w="med" len="med"/>
            <a:tailEnd type="triangle" w="med" len="med"/>
          </a:ln>
        </p:spPr>
      </p:cxnSp>
      <p:sp>
        <p:nvSpPr>
          <p:cNvPr id="1154" name="Google Shape;1154;p68"/>
          <p:cNvSpPr txBox="1"/>
          <p:nvPr/>
        </p:nvSpPr>
        <p:spPr>
          <a:xfrm>
            <a:off x="1127775" y="1934750"/>
            <a:ext cx="167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3C78D8"/>
                </a:solidFill>
                <a:latin typeface="Calibri"/>
                <a:ea typeface="Calibri"/>
                <a:cs typeface="Calibri"/>
                <a:sym typeface="Calibri"/>
              </a:rPr>
              <a:t>Physical NIC</a:t>
            </a:r>
            <a:endParaRPr sz="2400">
              <a:solidFill>
                <a:srgbClr val="3C78D8"/>
              </a:solidFill>
              <a:latin typeface="Calibri"/>
              <a:ea typeface="Calibri"/>
              <a:cs typeface="Calibri"/>
              <a:sym typeface="Calibri"/>
            </a:endParaRPr>
          </a:p>
        </p:txBody>
      </p:sp>
      <p:sp>
        <p:nvSpPr>
          <p:cNvPr id="1153" name="Google Shape;1153;p68"/>
          <p:cNvSpPr txBox="1"/>
          <p:nvPr/>
        </p:nvSpPr>
        <p:spPr>
          <a:xfrm>
            <a:off x="7253988" y="3178188"/>
            <a:ext cx="167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Application</a:t>
            </a:r>
            <a:endParaRPr sz="2400">
              <a:latin typeface="Calibri"/>
              <a:ea typeface="Calibri"/>
              <a:cs typeface="Calibri"/>
              <a:sym typeface="Calibri"/>
            </a:endParaRPr>
          </a:p>
        </p:txBody>
      </p:sp>
      <p:cxnSp>
        <p:nvCxnSpPr>
          <p:cNvPr id="1155" name="Google Shape;1155;p68"/>
          <p:cNvCxnSpPr/>
          <p:nvPr/>
        </p:nvCxnSpPr>
        <p:spPr>
          <a:xfrm rot="10800000" flipH="1">
            <a:off x="3199213" y="3858450"/>
            <a:ext cx="962400" cy="8700"/>
          </a:xfrm>
          <a:prstGeom prst="straightConnector1">
            <a:avLst/>
          </a:prstGeom>
          <a:noFill/>
          <a:ln w="19050" cap="flat" cmpd="sng">
            <a:solidFill>
              <a:schemeClr val="dk1"/>
            </a:solidFill>
            <a:prstDash val="solid"/>
            <a:round/>
            <a:headEnd type="none" w="med" len="med"/>
            <a:tailEnd type="triangle" w="med" len="med"/>
          </a:ln>
        </p:spPr>
      </p:cxnSp>
      <p:sp>
        <p:nvSpPr>
          <p:cNvPr id="1156" name="Google Shape;1156;p68"/>
          <p:cNvSpPr txBox="1"/>
          <p:nvPr/>
        </p:nvSpPr>
        <p:spPr>
          <a:xfrm>
            <a:off x="6774200" y="2746398"/>
            <a:ext cx="167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6AA84F"/>
                </a:solidFill>
                <a:latin typeface="Calibri"/>
                <a:ea typeface="Calibri"/>
                <a:cs typeface="Calibri"/>
                <a:sym typeface="Calibri"/>
              </a:rPr>
              <a:t>NAPI</a:t>
            </a:r>
            <a:endParaRPr sz="2400">
              <a:solidFill>
                <a:srgbClr val="6AA84F"/>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
        <p:nvSpPr>
          <p:cNvPr id="1162" name="Google Shape;1162;p69"/>
          <p:cNvSpPr/>
          <p:nvPr/>
        </p:nvSpPr>
        <p:spPr>
          <a:xfrm>
            <a:off x="1411202" y="232132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1163" name="Google Shape;1163;p69"/>
          <p:cNvSpPr/>
          <p:nvPr/>
        </p:nvSpPr>
        <p:spPr>
          <a:xfrm>
            <a:off x="933901" y="232132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1164" name="Google Shape;1164;p69"/>
          <p:cNvSpPr/>
          <p:nvPr/>
        </p:nvSpPr>
        <p:spPr>
          <a:xfrm>
            <a:off x="456599" y="232132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1165" name="Google Shape;1165;p69"/>
          <p:cNvSpPr txBox="1"/>
          <p:nvPr/>
        </p:nvSpPr>
        <p:spPr>
          <a:xfrm>
            <a:off x="-1" y="2323125"/>
            <a:ext cx="4920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p:txBody>
      </p:sp>
      <p:cxnSp>
        <p:nvCxnSpPr>
          <p:cNvPr id="1166" name="Google Shape;1166;p69"/>
          <p:cNvCxnSpPr/>
          <p:nvPr/>
        </p:nvCxnSpPr>
        <p:spPr>
          <a:xfrm>
            <a:off x="1888488" y="2567250"/>
            <a:ext cx="386100" cy="9000"/>
          </a:xfrm>
          <a:prstGeom prst="straightConnector1">
            <a:avLst/>
          </a:prstGeom>
          <a:noFill/>
          <a:ln w="19050" cap="flat" cmpd="sng">
            <a:solidFill>
              <a:schemeClr val="dk1"/>
            </a:solidFill>
            <a:prstDash val="solid"/>
            <a:round/>
            <a:headEnd type="none" w="med" len="med"/>
            <a:tailEnd type="triangle" w="med" len="med"/>
          </a:ln>
        </p:spPr>
      </p:cxnSp>
      <p:sp>
        <p:nvSpPr>
          <p:cNvPr id="1167" name="Google Shape;1167;p69"/>
          <p:cNvSpPr/>
          <p:nvPr/>
        </p:nvSpPr>
        <p:spPr>
          <a:xfrm>
            <a:off x="2320800" y="232132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Core0</a:t>
            </a:r>
            <a:endParaRPr sz="2000">
              <a:latin typeface="Calibri"/>
              <a:ea typeface="Calibri"/>
              <a:cs typeface="Calibri"/>
              <a:sym typeface="Calibri"/>
            </a:endParaRPr>
          </a:p>
        </p:txBody>
      </p:sp>
      <p:sp>
        <p:nvSpPr>
          <p:cNvPr id="1168" name="Google Shape;1168;p69"/>
          <p:cNvSpPr/>
          <p:nvPr/>
        </p:nvSpPr>
        <p:spPr>
          <a:xfrm>
            <a:off x="2320800" y="283642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Core1</a:t>
            </a:r>
            <a:endParaRPr sz="2000">
              <a:latin typeface="Calibri"/>
              <a:ea typeface="Calibri"/>
              <a:cs typeface="Calibri"/>
              <a:sym typeface="Calibri"/>
            </a:endParaRPr>
          </a:p>
        </p:txBody>
      </p:sp>
      <p:sp>
        <p:nvSpPr>
          <p:cNvPr id="1169" name="Google Shape;1169;p69"/>
          <p:cNvSpPr/>
          <p:nvPr/>
        </p:nvSpPr>
        <p:spPr>
          <a:xfrm>
            <a:off x="2320800" y="335152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Core2</a:t>
            </a:r>
            <a:endParaRPr sz="2000">
              <a:latin typeface="Calibri"/>
              <a:ea typeface="Calibri"/>
              <a:cs typeface="Calibri"/>
              <a:sym typeface="Calibri"/>
            </a:endParaRPr>
          </a:p>
        </p:txBody>
      </p:sp>
      <p:sp>
        <p:nvSpPr>
          <p:cNvPr id="1170" name="Google Shape;1170;p69"/>
          <p:cNvSpPr txBox="1"/>
          <p:nvPr/>
        </p:nvSpPr>
        <p:spPr>
          <a:xfrm>
            <a:off x="5368301" y="3868725"/>
            <a:ext cx="816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Time</a:t>
            </a:r>
            <a:endParaRPr sz="2400">
              <a:latin typeface="Calibri"/>
              <a:ea typeface="Calibri"/>
              <a:cs typeface="Calibri"/>
              <a:sym typeface="Calibri"/>
            </a:endParaRPr>
          </a:p>
        </p:txBody>
      </p:sp>
      <p:cxnSp>
        <p:nvCxnSpPr>
          <p:cNvPr id="1171" name="Google Shape;1171;p69"/>
          <p:cNvCxnSpPr/>
          <p:nvPr/>
        </p:nvCxnSpPr>
        <p:spPr>
          <a:xfrm>
            <a:off x="3137438" y="2322738"/>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1172" name="Google Shape;1172;p69"/>
          <p:cNvCxnSpPr/>
          <p:nvPr/>
        </p:nvCxnSpPr>
        <p:spPr>
          <a:xfrm>
            <a:off x="3137425" y="2835363"/>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1173" name="Google Shape;1173;p69"/>
          <p:cNvCxnSpPr/>
          <p:nvPr/>
        </p:nvCxnSpPr>
        <p:spPr>
          <a:xfrm>
            <a:off x="3137438" y="3347988"/>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1174" name="Google Shape;1174;p69"/>
          <p:cNvCxnSpPr/>
          <p:nvPr/>
        </p:nvCxnSpPr>
        <p:spPr>
          <a:xfrm>
            <a:off x="3145536" y="3867200"/>
            <a:ext cx="3900600" cy="0"/>
          </a:xfrm>
          <a:prstGeom prst="straightConnector1">
            <a:avLst/>
          </a:prstGeom>
          <a:noFill/>
          <a:ln w="19050" cap="flat" cmpd="sng">
            <a:solidFill>
              <a:schemeClr val="dk1"/>
            </a:solidFill>
            <a:prstDash val="solid"/>
            <a:round/>
            <a:headEnd type="none" w="med" len="med"/>
            <a:tailEnd type="triangle" w="med" len="med"/>
          </a:ln>
        </p:spPr>
      </p:cxnSp>
      <p:sp>
        <p:nvSpPr>
          <p:cNvPr id="1175" name="Google Shape;1175;p69"/>
          <p:cNvSpPr/>
          <p:nvPr/>
        </p:nvSpPr>
        <p:spPr>
          <a:xfrm>
            <a:off x="3137397" y="2323075"/>
            <a:ext cx="9144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1176" name="Google Shape;1176;p69"/>
          <p:cNvSpPr/>
          <p:nvPr/>
        </p:nvSpPr>
        <p:spPr>
          <a:xfrm>
            <a:off x="4051797" y="2323075"/>
            <a:ext cx="9144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1177" name="Google Shape;1177;p69"/>
          <p:cNvSpPr/>
          <p:nvPr/>
        </p:nvSpPr>
        <p:spPr>
          <a:xfrm>
            <a:off x="4966193" y="2322850"/>
            <a:ext cx="9144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1178" name="Google Shape;1178;p69"/>
          <p:cNvSpPr txBox="1"/>
          <p:nvPr/>
        </p:nvSpPr>
        <p:spPr>
          <a:xfrm>
            <a:off x="7466088" y="3329538"/>
            <a:ext cx="167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Application</a:t>
            </a:r>
            <a:endParaRPr sz="2400">
              <a:latin typeface="Calibri"/>
              <a:ea typeface="Calibri"/>
              <a:cs typeface="Calibri"/>
              <a:sym typeface="Calibri"/>
            </a:endParaRPr>
          </a:p>
        </p:txBody>
      </p:sp>
      <p:sp>
        <p:nvSpPr>
          <p:cNvPr id="1179" name="Google Shape;1179;p69"/>
          <p:cNvSpPr/>
          <p:nvPr/>
        </p:nvSpPr>
        <p:spPr>
          <a:xfrm>
            <a:off x="4052022" y="2837700"/>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1180" name="Google Shape;1180;p69"/>
          <p:cNvSpPr/>
          <p:nvPr/>
        </p:nvSpPr>
        <p:spPr>
          <a:xfrm>
            <a:off x="4966418" y="2838350"/>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1181" name="Google Shape;1181;p69"/>
          <p:cNvSpPr/>
          <p:nvPr/>
        </p:nvSpPr>
        <p:spPr>
          <a:xfrm>
            <a:off x="5886856" y="2837588"/>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1182" name="Google Shape;1182;p69"/>
          <p:cNvSpPr/>
          <p:nvPr/>
        </p:nvSpPr>
        <p:spPr>
          <a:xfrm>
            <a:off x="4509131" y="3354075"/>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1183" name="Google Shape;1183;p69"/>
          <p:cNvSpPr/>
          <p:nvPr/>
        </p:nvSpPr>
        <p:spPr>
          <a:xfrm>
            <a:off x="5423568" y="3349775"/>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1184" name="Google Shape;1184;p69"/>
          <p:cNvSpPr/>
          <p:nvPr/>
        </p:nvSpPr>
        <p:spPr>
          <a:xfrm>
            <a:off x="6350118" y="3349050"/>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1185" name="Google Shape;1185;p69"/>
          <p:cNvSpPr txBox="1">
            <a:spLocks noGrp="1"/>
          </p:cNvSpPr>
          <p:nvPr>
            <p:ph type="title"/>
          </p:nvPr>
        </p:nvSpPr>
        <p:spPr>
          <a:xfrm>
            <a:off x="228550" y="-1020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FALCON Design - SoftIRQ Splitting</a:t>
            </a:r>
            <a:endParaRPr b="1">
              <a:latin typeface="Calibri"/>
              <a:ea typeface="Calibri"/>
              <a:cs typeface="Calibri"/>
              <a:sym typeface="Calibri"/>
            </a:endParaRPr>
          </a:p>
        </p:txBody>
      </p:sp>
      <p:cxnSp>
        <p:nvCxnSpPr>
          <p:cNvPr id="1186" name="Google Shape;1186;p69"/>
          <p:cNvCxnSpPr/>
          <p:nvPr/>
        </p:nvCxnSpPr>
        <p:spPr>
          <a:xfrm>
            <a:off x="7046113" y="3607125"/>
            <a:ext cx="386100" cy="9000"/>
          </a:xfrm>
          <a:prstGeom prst="straightConnector1">
            <a:avLst/>
          </a:prstGeom>
          <a:noFill/>
          <a:ln w="19050" cap="flat" cmpd="sng">
            <a:solidFill>
              <a:schemeClr val="dk1"/>
            </a:solidFill>
            <a:prstDash val="solid"/>
            <a:round/>
            <a:headEnd type="none" w="med" len="med"/>
            <a:tailEnd type="triangle" w="med" len="med"/>
          </a:ln>
        </p:spPr>
      </p:cxnSp>
      <p:cxnSp>
        <p:nvCxnSpPr>
          <p:cNvPr id="1187" name="Google Shape;1187;p69"/>
          <p:cNvCxnSpPr/>
          <p:nvPr/>
        </p:nvCxnSpPr>
        <p:spPr>
          <a:xfrm>
            <a:off x="3145536" y="3353813"/>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1188" name="Google Shape;1188;p69"/>
          <p:cNvCxnSpPr/>
          <p:nvPr/>
        </p:nvCxnSpPr>
        <p:spPr>
          <a:xfrm>
            <a:off x="3145536" y="2834640"/>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1189" name="Google Shape;1189;p69"/>
          <p:cNvCxnSpPr/>
          <p:nvPr/>
        </p:nvCxnSpPr>
        <p:spPr>
          <a:xfrm>
            <a:off x="3145536" y="2322576"/>
            <a:ext cx="3900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
        <p:nvSpPr>
          <p:cNvPr id="1195" name="Google Shape;1195;p70"/>
          <p:cNvSpPr/>
          <p:nvPr/>
        </p:nvSpPr>
        <p:spPr>
          <a:xfrm>
            <a:off x="1411202" y="232132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1</a:t>
            </a:r>
            <a:endParaRPr sz="2000">
              <a:latin typeface="Calibri"/>
              <a:ea typeface="Calibri"/>
              <a:cs typeface="Calibri"/>
              <a:sym typeface="Calibri"/>
            </a:endParaRPr>
          </a:p>
        </p:txBody>
      </p:sp>
      <p:sp>
        <p:nvSpPr>
          <p:cNvPr id="1196" name="Google Shape;1196;p70"/>
          <p:cNvSpPr/>
          <p:nvPr/>
        </p:nvSpPr>
        <p:spPr>
          <a:xfrm>
            <a:off x="933901" y="232132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2</a:t>
            </a:r>
            <a:endParaRPr sz="2000">
              <a:latin typeface="Calibri"/>
              <a:ea typeface="Calibri"/>
              <a:cs typeface="Calibri"/>
              <a:sym typeface="Calibri"/>
            </a:endParaRPr>
          </a:p>
        </p:txBody>
      </p:sp>
      <p:sp>
        <p:nvSpPr>
          <p:cNvPr id="1197" name="Google Shape;1197;p70"/>
          <p:cNvSpPr/>
          <p:nvPr/>
        </p:nvSpPr>
        <p:spPr>
          <a:xfrm>
            <a:off x="456599" y="2321320"/>
            <a:ext cx="431100" cy="444600"/>
          </a:xfrm>
          <a:prstGeom prst="flowChartConnector">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3</a:t>
            </a:r>
            <a:endParaRPr sz="2000">
              <a:latin typeface="Calibri"/>
              <a:ea typeface="Calibri"/>
              <a:cs typeface="Calibri"/>
              <a:sym typeface="Calibri"/>
            </a:endParaRPr>
          </a:p>
        </p:txBody>
      </p:sp>
      <p:sp>
        <p:nvSpPr>
          <p:cNvPr id="1198" name="Google Shape;1198;p70"/>
          <p:cNvSpPr txBox="1"/>
          <p:nvPr/>
        </p:nvSpPr>
        <p:spPr>
          <a:xfrm>
            <a:off x="-1" y="2323125"/>
            <a:ext cx="492000" cy="77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a:t>
            </a:r>
            <a:endParaRPr sz="2000">
              <a:latin typeface="Calibri"/>
              <a:ea typeface="Calibri"/>
              <a:cs typeface="Calibri"/>
              <a:sym typeface="Calibri"/>
            </a:endParaRPr>
          </a:p>
        </p:txBody>
      </p:sp>
      <p:cxnSp>
        <p:nvCxnSpPr>
          <p:cNvPr id="1199" name="Google Shape;1199;p70"/>
          <p:cNvCxnSpPr/>
          <p:nvPr/>
        </p:nvCxnSpPr>
        <p:spPr>
          <a:xfrm>
            <a:off x="1888488" y="2567250"/>
            <a:ext cx="386100" cy="9000"/>
          </a:xfrm>
          <a:prstGeom prst="straightConnector1">
            <a:avLst/>
          </a:prstGeom>
          <a:noFill/>
          <a:ln w="19050" cap="flat" cmpd="sng">
            <a:solidFill>
              <a:schemeClr val="dk1"/>
            </a:solidFill>
            <a:prstDash val="solid"/>
            <a:round/>
            <a:headEnd type="none" w="med" len="med"/>
            <a:tailEnd type="triangle" w="med" len="med"/>
          </a:ln>
        </p:spPr>
      </p:cxnSp>
      <p:sp>
        <p:nvSpPr>
          <p:cNvPr id="1200" name="Google Shape;1200;p70"/>
          <p:cNvSpPr/>
          <p:nvPr/>
        </p:nvSpPr>
        <p:spPr>
          <a:xfrm>
            <a:off x="2322576" y="232132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Core0</a:t>
            </a:r>
            <a:endParaRPr sz="2000">
              <a:latin typeface="Calibri"/>
              <a:ea typeface="Calibri"/>
              <a:cs typeface="Calibri"/>
              <a:sym typeface="Calibri"/>
            </a:endParaRPr>
          </a:p>
        </p:txBody>
      </p:sp>
      <p:sp>
        <p:nvSpPr>
          <p:cNvPr id="1201" name="Google Shape;1201;p70"/>
          <p:cNvSpPr/>
          <p:nvPr/>
        </p:nvSpPr>
        <p:spPr>
          <a:xfrm>
            <a:off x="2322576" y="283642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Core1</a:t>
            </a:r>
            <a:endParaRPr sz="2000">
              <a:latin typeface="Calibri"/>
              <a:ea typeface="Calibri"/>
              <a:cs typeface="Calibri"/>
              <a:sym typeface="Calibri"/>
            </a:endParaRPr>
          </a:p>
        </p:txBody>
      </p:sp>
      <p:sp>
        <p:nvSpPr>
          <p:cNvPr id="1202" name="Google Shape;1202;p70"/>
          <p:cNvSpPr/>
          <p:nvPr/>
        </p:nvSpPr>
        <p:spPr>
          <a:xfrm>
            <a:off x="2322576" y="3351525"/>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Core2</a:t>
            </a:r>
            <a:endParaRPr sz="2000">
              <a:latin typeface="Calibri"/>
              <a:ea typeface="Calibri"/>
              <a:cs typeface="Calibri"/>
              <a:sym typeface="Calibri"/>
            </a:endParaRPr>
          </a:p>
        </p:txBody>
      </p:sp>
      <p:sp>
        <p:nvSpPr>
          <p:cNvPr id="1203" name="Google Shape;1203;p70"/>
          <p:cNvSpPr txBox="1"/>
          <p:nvPr/>
        </p:nvSpPr>
        <p:spPr>
          <a:xfrm>
            <a:off x="5368277" y="4502725"/>
            <a:ext cx="816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Time</a:t>
            </a:r>
            <a:endParaRPr sz="2400">
              <a:latin typeface="Calibri"/>
              <a:ea typeface="Calibri"/>
              <a:cs typeface="Calibri"/>
              <a:sym typeface="Calibri"/>
            </a:endParaRPr>
          </a:p>
        </p:txBody>
      </p:sp>
      <p:cxnSp>
        <p:nvCxnSpPr>
          <p:cNvPr id="1204" name="Google Shape;1204;p70"/>
          <p:cNvCxnSpPr/>
          <p:nvPr/>
        </p:nvCxnSpPr>
        <p:spPr>
          <a:xfrm>
            <a:off x="3139213" y="2322738"/>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1205" name="Google Shape;1205;p70"/>
          <p:cNvCxnSpPr/>
          <p:nvPr/>
        </p:nvCxnSpPr>
        <p:spPr>
          <a:xfrm>
            <a:off x="3139201" y="2835363"/>
            <a:ext cx="0" cy="517200"/>
          </a:xfrm>
          <a:prstGeom prst="straightConnector1">
            <a:avLst/>
          </a:prstGeom>
          <a:noFill/>
          <a:ln w="19050" cap="flat" cmpd="sng">
            <a:solidFill>
              <a:schemeClr val="dk1"/>
            </a:solidFill>
            <a:prstDash val="solid"/>
            <a:round/>
            <a:headEnd type="none" w="med" len="med"/>
            <a:tailEnd type="none" w="med" len="med"/>
          </a:ln>
        </p:spPr>
      </p:cxnSp>
      <p:cxnSp>
        <p:nvCxnSpPr>
          <p:cNvPr id="1206" name="Google Shape;1206;p70"/>
          <p:cNvCxnSpPr/>
          <p:nvPr/>
        </p:nvCxnSpPr>
        <p:spPr>
          <a:xfrm>
            <a:off x="3139213" y="3347988"/>
            <a:ext cx="0" cy="517200"/>
          </a:xfrm>
          <a:prstGeom prst="straightConnector1">
            <a:avLst/>
          </a:prstGeom>
          <a:noFill/>
          <a:ln w="19050" cap="flat" cmpd="sng">
            <a:solidFill>
              <a:schemeClr val="dk1"/>
            </a:solidFill>
            <a:prstDash val="solid"/>
            <a:round/>
            <a:headEnd type="none" w="med" len="med"/>
            <a:tailEnd type="none" w="med" len="med"/>
          </a:ln>
        </p:spPr>
      </p:cxnSp>
      <p:sp>
        <p:nvSpPr>
          <p:cNvPr id="1207" name="Google Shape;1207;p70"/>
          <p:cNvSpPr txBox="1">
            <a:spLocks noGrp="1"/>
          </p:cNvSpPr>
          <p:nvPr>
            <p:ph type="title"/>
          </p:nvPr>
        </p:nvSpPr>
        <p:spPr>
          <a:xfrm>
            <a:off x="228550" y="-1020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FALCON Design - SoftIRQ Splitting</a:t>
            </a:r>
            <a:endParaRPr b="1">
              <a:latin typeface="Calibri"/>
              <a:ea typeface="Calibri"/>
              <a:cs typeface="Calibri"/>
              <a:sym typeface="Calibri"/>
            </a:endParaRPr>
          </a:p>
        </p:txBody>
      </p:sp>
      <p:sp>
        <p:nvSpPr>
          <p:cNvPr id="1208" name="Google Shape;1208;p70"/>
          <p:cNvSpPr/>
          <p:nvPr/>
        </p:nvSpPr>
        <p:spPr>
          <a:xfrm>
            <a:off x="2322576" y="3871612"/>
            <a:ext cx="816600" cy="5151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Calibri"/>
                <a:ea typeface="Calibri"/>
                <a:cs typeface="Calibri"/>
                <a:sym typeface="Calibri"/>
              </a:rPr>
              <a:t>Core3</a:t>
            </a:r>
            <a:endParaRPr sz="2000">
              <a:latin typeface="Calibri"/>
              <a:ea typeface="Calibri"/>
              <a:cs typeface="Calibri"/>
              <a:sym typeface="Calibri"/>
            </a:endParaRPr>
          </a:p>
        </p:txBody>
      </p:sp>
      <p:cxnSp>
        <p:nvCxnSpPr>
          <p:cNvPr id="1209" name="Google Shape;1209;p70"/>
          <p:cNvCxnSpPr/>
          <p:nvPr/>
        </p:nvCxnSpPr>
        <p:spPr>
          <a:xfrm>
            <a:off x="3139213" y="3868074"/>
            <a:ext cx="0" cy="517200"/>
          </a:xfrm>
          <a:prstGeom prst="straightConnector1">
            <a:avLst/>
          </a:prstGeom>
          <a:noFill/>
          <a:ln w="19050" cap="flat" cmpd="sng">
            <a:solidFill>
              <a:schemeClr val="dk1"/>
            </a:solidFill>
            <a:prstDash val="solid"/>
            <a:round/>
            <a:headEnd type="none" w="med" len="med"/>
            <a:tailEnd type="none" w="med" len="med"/>
          </a:ln>
        </p:spPr>
      </p:cxnSp>
      <p:sp>
        <p:nvSpPr>
          <p:cNvPr id="1210" name="Google Shape;1210;p70"/>
          <p:cNvSpPr/>
          <p:nvPr/>
        </p:nvSpPr>
        <p:spPr>
          <a:xfrm>
            <a:off x="3139173" y="2323075"/>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1211" name="Google Shape;1211;p70"/>
          <p:cNvSpPr/>
          <p:nvPr/>
        </p:nvSpPr>
        <p:spPr>
          <a:xfrm>
            <a:off x="3596373" y="2323075"/>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1212" name="Google Shape;1212;p70"/>
          <p:cNvSpPr/>
          <p:nvPr/>
        </p:nvSpPr>
        <p:spPr>
          <a:xfrm>
            <a:off x="4053794" y="2322850"/>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1213" name="Google Shape;1213;p70"/>
          <p:cNvSpPr/>
          <p:nvPr/>
        </p:nvSpPr>
        <p:spPr>
          <a:xfrm>
            <a:off x="3596448" y="2837700"/>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1214" name="Google Shape;1214;p70"/>
          <p:cNvSpPr/>
          <p:nvPr/>
        </p:nvSpPr>
        <p:spPr>
          <a:xfrm>
            <a:off x="4053869" y="2837475"/>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1215" name="Google Shape;1215;p70"/>
          <p:cNvSpPr/>
          <p:nvPr/>
        </p:nvSpPr>
        <p:spPr>
          <a:xfrm>
            <a:off x="4511069" y="2837475"/>
            <a:ext cx="457200" cy="515100"/>
          </a:xfrm>
          <a:prstGeom prst="rect">
            <a:avLst/>
          </a:prstGeom>
          <a:solidFill>
            <a:srgbClr val="A4C2F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1216" name="Google Shape;1216;p70"/>
          <p:cNvSpPr/>
          <p:nvPr/>
        </p:nvSpPr>
        <p:spPr>
          <a:xfrm>
            <a:off x="4053794" y="3354075"/>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1217" name="Google Shape;1217;p70"/>
          <p:cNvSpPr/>
          <p:nvPr/>
        </p:nvSpPr>
        <p:spPr>
          <a:xfrm>
            <a:off x="4510994" y="3354075"/>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1218" name="Google Shape;1218;p70"/>
          <p:cNvSpPr/>
          <p:nvPr/>
        </p:nvSpPr>
        <p:spPr>
          <a:xfrm>
            <a:off x="4968194" y="3354075"/>
            <a:ext cx="457200" cy="515100"/>
          </a:xfrm>
          <a:prstGeom prst="rect">
            <a:avLst/>
          </a:prstGeom>
          <a:solidFill>
            <a:srgbClr val="B6D7A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sp>
        <p:nvSpPr>
          <p:cNvPr id="1219" name="Google Shape;1219;p70"/>
          <p:cNvSpPr/>
          <p:nvPr/>
        </p:nvSpPr>
        <p:spPr>
          <a:xfrm>
            <a:off x="4510994" y="3867200"/>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1</a:t>
            </a:r>
            <a:endParaRPr sz="2000"/>
          </a:p>
        </p:txBody>
      </p:sp>
      <p:sp>
        <p:nvSpPr>
          <p:cNvPr id="1220" name="Google Shape;1220;p70"/>
          <p:cNvSpPr/>
          <p:nvPr/>
        </p:nvSpPr>
        <p:spPr>
          <a:xfrm>
            <a:off x="4968194" y="3867200"/>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2</a:t>
            </a:r>
            <a:endParaRPr sz="2000"/>
          </a:p>
        </p:txBody>
      </p:sp>
      <p:sp>
        <p:nvSpPr>
          <p:cNvPr id="1221" name="Google Shape;1221;p70"/>
          <p:cNvSpPr/>
          <p:nvPr/>
        </p:nvSpPr>
        <p:spPr>
          <a:xfrm>
            <a:off x="5425394" y="3867200"/>
            <a:ext cx="457200" cy="515100"/>
          </a:xfrm>
          <a:prstGeom prst="rect">
            <a:avLst/>
          </a:prstGeom>
          <a:solidFill>
            <a:srgbClr val="FFE599"/>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t>3</a:t>
            </a:r>
            <a:endParaRPr sz="2000"/>
          </a:p>
        </p:txBody>
      </p:sp>
      <p:cxnSp>
        <p:nvCxnSpPr>
          <p:cNvPr id="1222" name="Google Shape;1222;p70"/>
          <p:cNvCxnSpPr/>
          <p:nvPr/>
        </p:nvCxnSpPr>
        <p:spPr>
          <a:xfrm>
            <a:off x="3139286" y="4385350"/>
            <a:ext cx="3900600" cy="0"/>
          </a:xfrm>
          <a:prstGeom prst="straightConnector1">
            <a:avLst/>
          </a:prstGeom>
          <a:noFill/>
          <a:ln w="19050" cap="flat" cmpd="sng">
            <a:solidFill>
              <a:schemeClr val="dk1"/>
            </a:solidFill>
            <a:prstDash val="solid"/>
            <a:round/>
            <a:headEnd type="none" w="med" len="med"/>
            <a:tailEnd type="triangle" w="med" len="med"/>
          </a:ln>
        </p:spPr>
      </p:cxnSp>
      <p:sp>
        <p:nvSpPr>
          <p:cNvPr id="1223" name="Google Shape;1223;p70"/>
          <p:cNvSpPr txBox="1"/>
          <p:nvPr/>
        </p:nvSpPr>
        <p:spPr>
          <a:xfrm>
            <a:off x="7459838" y="3847688"/>
            <a:ext cx="16779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Calibri"/>
                <a:ea typeface="Calibri"/>
                <a:cs typeface="Calibri"/>
                <a:sym typeface="Calibri"/>
              </a:rPr>
              <a:t>Application</a:t>
            </a:r>
            <a:endParaRPr sz="2400">
              <a:latin typeface="Calibri"/>
              <a:ea typeface="Calibri"/>
              <a:cs typeface="Calibri"/>
              <a:sym typeface="Calibri"/>
            </a:endParaRPr>
          </a:p>
        </p:txBody>
      </p:sp>
      <p:cxnSp>
        <p:nvCxnSpPr>
          <p:cNvPr id="1224" name="Google Shape;1224;p70"/>
          <p:cNvCxnSpPr/>
          <p:nvPr/>
        </p:nvCxnSpPr>
        <p:spPr>
          <a:xfrm>
            <a:off x="7039863" y="4125275"/>
            <a:ext cx="386100" cy="9000"/>
          </a:xfrm>
          <a:prstGeom prst="straightConnector1">
            <a:avLst/>
          </a:prstGeom>
          <a:noFill/>
          <a:ln w="19050" cap="flat" cmpd="sng">
            <a:solidFill>
              <a:schemeClr val="dk1"/>
            </a:solidFill>
            <a:prstDash val="solid"/>
            <a:round/>
            <a:headEnd type="none" w="med" len="med"/>
            <a:tailEnd type="triangle" w="med" len="med"/>
          </a:ln>
        </p:spPr>
      </p:cxnSp>
      <p:cxnSp>
        <p:nvCxnSpPr>
          <p:cNvPr id="1225" name="Google Shape;1225;p70"/>
          <p:cNvCxnSpPr/>
          <p:nvPr/>
        </p:nvCxnSpPr>
        <p:spPr>
          <a:xfrm>
            <a:off x="3145536" y="3353813"/>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1226" name="Google Shape;1226;p70"/>
          <p:cNvCxnSpPr/>
          <p:nvPr/>
        </p:nvCxnSpPr>
        <p:spPr>
          <a:xfrm>
            <a:off x="3145536" y="2834640"/>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1227" name="Google Shape;1227;p70"/>
          <p:cNvCxnSpPr/>
          <p:nvPr/>
        </p:nvCxnSpPr>
        <p:spPr>
          <a:xfrm>
            <a:off x="3145536" y="2322576"/>
            <a:ext cx="3900600" cy="0"/>
          </a:xfrm>
          <a:prstGeom prst="straightConnector1">
            <a:avLst/>
          </a:prstGeom>
          <a:noFill/>
          <a:ln w="19050" cap="flat" cmpd="sng">
            <a:solidFill>
              <a:schemeClr val="dk1"/>
            </a:solidFill>
            <a:prstDash val="solid"/>
            <a:round/>
            <a:headEnd type="none" w="med" len="med"/>
            <a:tailEnd type="none" w="med" len="med"/>
          </a:ln>
        </p:spPr>
      </p:cxnSp>
      <p:cxnSp>
        <p:nvCxnSpPr>
          <p:cNvPr id="1228" name="Google Shape;1228;p70"/>
          <p:cNvCxnSpPr/>
          <p:nvPr/>
        </p:nvCxnSpPr>
        <p:spPr>
          <a:xfrm>
            <a:off x="3145536" y="3874188"/>
            <a:ext cx="39006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
        <p:nvSpPr>
          <p:cNvPr id="1234" name="Google Shape;1234;p71"/>
          <p:cNvSpPr txBox="1">
            <a:spLocks noGrp="1"/>
          </p:cNvSpPr>
          <p:nvPr>
            <p:ph type="title"/>
          </p:nvPr>
        </p:nvSpPr>
        <p:spPr>
          <a:xfrm>
            <a:off x="228550" y="-1020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alibri"/>
                <a:ea typeface="Calibri"/>
                <a:cs typeface="Calibri"/>
                <a:sym typeface="Calibri"/>
              </a:rPr>
              <a:t>Load Balancing</a:t>
            </a:r>
            <a:endParaRPr b="1">
              <a:latin typeface="Calibri"/>
              <a:ea typeface="Calibri"/>
              <a:cs typeface="Calibri"/>
              <a:sym typeface="Calibri"/>
            </a:endParaRPr>
          </a:p>
        </p:txBody>
      </p:sp>
      <p:pic>
        <p:nvPicPr>
          <p:cNvPr id="1235" name="Google Shape;1235;p71"/>
          <p:cNvPicPr preferRelativeResize="0"/>
          <p:nvPr/>
        </p:nvPicPr>
        <p:blipFill>
          <a:blip r:embed="rId3">
            <a:alphaModFix/>
          </a:blip>
          <a:stretch>
            <a:fillRect/>
          </a:stretch>
        </p:blipFill>
        <p:spPr>
          <a:xfrm>
            <a:off x="5080925" y="2272450"/>
            <a:ext cx="3314700" cy="2676525"/>
          </a:xfrm>
          <a:prstGeom prst="rect">
            <a:avLst/>
          </a:prstGeom>
          <a:noFill/>
          <a:ln>
            <a:noFill/>
          </a:ln>
        </p:spPr>
      </p:pic>
      <p:pic>
        <p:nvPicPr>
          <p:cNvPr id="1236" name="Google Shape;1236;p71"/>
          <p:cNvPicPr preferRelativeResize="0"/>
          <p:nvPr/>
        </p:nvPicPr>
        <p:blipFill>
          <a:blip r:embed="rId4">
            <a:alphaModFix/>
          </a:blip>
          <a:stretch>
            <a:fillRect/>
          </a:stretch>
        </p:blipFill>
        <p:spPr>
          <a:xfrm>
            <a:off x="647700" y="2558200"/>
            <a:ext cx="3924300" cy="210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p:nvPr/>
        </p:nvSpPr>
        <p:spPr>
          <a:xfrm>
            <a:off x="6953812" y="3423950"/>
            <a:ext cx="809700" cy="443400"/>
          </a:xfrm>
          <a:prstGeom prst="rect">
            <a:avLst/>
          </a:prstGeom>
          <a:solidFill>
            <a:srgbClr val="FCE5C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Payload</a:t>
            </a:r>
            <a:endParaRPr>
              <a:latin typeface="Calibri"/>
              <a:ea typeface="Calibri"/>
              <a:cs typeface="Calibri"/>
              <a:sym typeface="Calibri"/>
            </a:endParaRPr>
          </a:p>
        </p:txBody>
      </p:sp>
      <p:sp>
        <p:nvSpPr>
          <p:cNvPr id="114" name="Google Shape;114;p19"/>
          <p:cNvSpPr/>
          <p:nvPr/>
        </p:nvSpPr>
        <p:spPr>
          <a:xfrm>
            <a:off x="7763513" y="3421850"/>
            <a:ext cx="456300" cy="443400"/>
          </a:xfrm>
          <a:prstGeom prst="rect">
            <a:avLst/>
          </a:prstGeom>
          <a:solidFill>
            <a:srgbClr val="CFE2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FCS</a:t>
            </a:r>
            <a:endParaRPr>
              <a:latin typeface="Calibri"/>
              <a:ea typeface="Calibri"/>
              <a:cs typeface="Calibri"/>
              <a:sym typeface="Calibri"/>
            </a:endParaRPr>
          </a:p>
        </p:txBody>
      </p:sp>
      <p:cxnSp>
        <p:nvCxnSpPr>
          <p:cNvPr id="115" name="Google Shape;115;p19"/>
          <p:cNvCxnSpPr/>
          <p:nvPr/>
        </p:nvCxnSpPr>
        <p:spPr>
          <a:xfrm>
            <a:off x="4840650" y="3139950"/>
            <a:ext cx="0" cy="231000"/>
          </a:xfrm>
          <a:prstGeom prst="straightConnector1">
            <a:avLst/>
          </a:prstGeom>
          <a:noFill/>
          <a:ln w="19050" cap="flat" cmpd="sng">
            <a:solidFill>
              <a:schemeClr val="dk2"/>
            </a:solidFill>
            <a:prstDash val="dash"/>
            <a:round/>
            <a:headEnd type="none" w="med" len="med"/>
            <a:tailEnd type="none" w="med" len="med"/>
          </a:ln>
        </p:spPr>
      </p:cxnSp>
      <p:cxnSp>
        <p:nvCxnSpPr>
          <p:cNvPr id="116" name="Google Shape;116;p19"/>
          <p:cNvCxnSpPr/>
          <p:nvPr/>
        </p:nvCxnSpPr>
        <p:spPr>
          <a:xfrm>
            <a:off x="7763488" y="3139950"/>
            <a:ext cx="0" cy="231000"/>
          </a:xfrm>
          <a:prstGeom prst="straightConnector1">
            <a:avLst/>
          </a:prstGeom>
          <a:noFill/>
          <a:ln w="19050" cap="flat" cmpd="sng">
            <a:solidFill>
              <a:schemeClr val="dk2"/>
            </a:solidFill>
            <a:prstDash val="dash"/>
            <a:round/>
            <a:headEnd type="none" w="med" len="med"/>
            <a:tailEnd type="none" w="med" len="med"/>
          </a:ln>
        </p:spPr>
      </p:cxnSp>
      <p:sp>
        <p:nvSpPr>
          <p:cNvPr id="117" name="Google Shape;117;p19"/>
          <p:cNvSpPr txBox="1"/>
          <p:nvPr/>
        </p:nvSpPr>
        <p:spPr>
          <a:xfrm>
            <a:off x="5593488" y="3021650"/>
            <a:ext cx="141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Calibri"/>
                <a:ea typeface="Calibri"/>
                <a:cs typeface="Calibri"/>
                <a:sym typeface="Calibri"/>
              </a:rPr>
              <a:t>Original Packet</a:t>
            </a:r>
            <a:endParaRPr b="1">
              <a:solidFill>
                <a:schemeClr val="dk2"/>
              </a:solidFill>
              <a:latin typeface="Calibri"/>
              <a:ea typeface="Calibri"/>
              <a:cs typeface="Calibri"/>
              <a:sym typeface="Calibri"/>
            </a:endParaRPr>
          </a:p>
        </p:txBody>
      </p:sp>
      <p:sp>
        <p:nvSpPr>
          <p:cNvPr id="118" name="Google Shape;118;p19"/>
          <p:cNvSpPr txBox="1"/>
          <p:nvPr/>
        </p:nvSpPr>
        <p:spPr>
          <a:xfrm>
            <a:off x="1996225" y="3021650"/>
            <a:ext cx="177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Calibri"/>
                <a:ea typeface="Calibri"/>
                <a:cs typeface="Calibri"/>
                <a:sym typeface="Calibri"/>
              </a:rPr>
              <a:t>VxLAN Encapsulation</a:t>
            </a:r>
            <a:endParaRPr b="1">
              <a:solidFill>
                <a:schemeClr val="dk2"/>
              </a:solidFill>
              <a:latin typeface="Calibri"/>
              <a:ea typeface="Calibri"/>
              <a:cs typeface="Calibri"/>
              <a:sym typeface="Calibri"/>
            </a:endParaRPr>
          </a:p>
        </p:txBody>
      </p:sp>
      <p:cxnSp>
        <p:nvCxnSpPr>
          <p:cNvPr id="119" name="Google Shape;119;p19"/>
          <p:cNvCxnSpPr/>
          <p:nvPr/>
        </p:nvCxnSpPr>
        <p:spPr>
          <a:xfrm>
            <a:off x="924200" y="3139950"/>
            <a:ext cx="0" cy="231000"/>
          </a:xfrm>
          <a:prstGeom prst="straightConnector1">
            <a:avLst/>
          </a:prstGeom>
          <a:noFill/>
          <a:ln w="19050" cap="flat" cmpd="sng">
            <a:solidFill>
              <a:schemeClr val="dk2"/>
            </a:solidFill>
            <a:prstDash val="dash"/>
            <a:round/>
            <a:headEnd type="none" w="med" len="med"/>
            <a:tailEnd type="none" w="med" len="med"/>
          </a:ln>
        </p:spPr>
      </p:cxnSp>
      <p:sp>
        <p:nvSpPr>
          <p:cNvPr id="120" name="Google Shape;120;p19"/>
          <p:cNvSpPr/>
          <p:nvPr/>
        </p:nvSpPr>
        <p:spPr>
          <a:xfrm>
            <a:off x="924188" y="3421850"/>
            <a:ext cx="1303500" cy="443400"/>
          </a:xfrm>
          <a:prstGeom prst="rect">
            <a:avLst/>
          </a:prstGeom>
          <a:solidFill>
            <a:srgbClr val="CFE2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Outer Ethernet Header</a:t>
            </a:r>
            <a:endParaRPr>
              <a:latin typeface="Calibri"/>
              <a:ea typeface="Calibri"/>
              <a:cs typeface="Calibri"/>
              <a:sym typeface="Calibri"/>
            </a:endParaRPr>
          </a:p>
        </p:txBody>
      </p:sp>
      <p:sp>
        <p:nvSpPr>
          <p:cNvPr id="121" name="Google Shape;121;p19"/>
          <p:cNvSpPr/>
          <p:nvPr/>
        </p:nvSpPr>
        <p:spPr>
          <a:xfrm>
            <a:off x="2227663" y="3421850"/>
            <a:ext cx="809700" cy="443400"/>
          </a:xfrm>
          <a:prstGeom prst="rect">
            <a:avLst/>
          </a:prstGeom>
          <a:solidFill>
            <a:srgbClr val="CFE2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Outer IP Header</a:t>
            </a:r>
            <a:endParaRPr>
              <a:latin typeface="Calibri"/>
              <a:ea typeface="Calibri"/>
              <a:cs typeface="Calibri"/>
              <a:sym typeface="Calibri"/>
            </a:endParaRPr>
          </a:p>
        </p:txBody>
      </p:sp>
      <p:sp>
        <p:nvSpPr>
          <p:cNvPr id="122" name="Google Shape;122;p19"/>
          <p:cNvSpPr/>
          <p:nvPr/>
        </p:nvSpPr>
        <p:spPr>
          <a:xfrm>
            <a:off x="3037363" y="3421850"/>
            <a:ext cx="993600" cy="443400"/>
          </a:xfrm>
          <a:prstGeom prst="rect">
            <a:avLst/>
          </a:prstGeom>
          <a:solidFill>
            <a:srgbClr val="CFE2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Outer UDP Header</a:t>
            </a:r>
            <a:endParaRPr>
              <a:latin typeface="Calibri"/>
              <a:ea typeface="Calibri"/>
              <a:cs typeface="Calibri"/>
              <a:sym typeface="Calibri"/>
            </a:endParaRPr>
          </a:p>
        </p:txBody>
      </p:sp>
      <p:sp>
        <p:nvSpPr>
          <p:cNvPr id="123" name="Google Shape;123;p19"/>
          <p:cNvSpPr/>
          <p:nvPr/>
        </p:nvSpPr>
        <p:spPr>
          <a:xfrm>
            <a:off x="4030959" y="3425150"/>
            <a:ext cx="809700" cy="443400"/>
          </a:xfrm>
          <a:prstGeom prst="rect">
            <a:avLst/>
          </a:prstGeom>
          <a:solidFill>
            <a:srgbClr val="D9EAD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VxLAN Header</a:t>
            </a:r>
            <a:endParaRPr>
              <a:latin typeface="Calibri"/>
              <a:ea typeface="Calibri"/>
              <a:cs typeface="Calibri"/>
              <a:sym typeface="Calibri"/>
            </a:endParaRPr>
          </a:p>
        </p:txBody>
      </p:sp>
      <p:sp>
        <p:nvSpPr>
          <p:cNvPr id="124" name="Google Shape;124;p19"/>
          <p:cNvSpPr/>
          <p:nvPr/>
        </p:nvSpPr>
        <p:spPr>
          <a:xfrm>
            <a:off x="4840638" y="3425150"/>
            <a:ext cx="1303500" cy="443400"/>
          </a:xfrm>
          <a:prstGeom prst="rect">
            <a:avLst/>
          </a:prstGeom>
          <a:solidFill>
            <a:srgbClr val="FCE5C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Inner Ethernet Header</a:t>
            </a:r>
            <a:endParaRPr>
              <a:latin typeface="Calibri"/>
              <a:ea typeface="Calibri"/>
              <a:cs typeface="Calibri"/>
              <a:sym typeface="Calibri"/>
            </a:endParaRPr>
          </a:p>
        </p:txBody>
      </p:sp>
      <p:sp>
        <p:nvSpPr>
          <p:cNvPr id="125" name="Google Shape;125;p19"/>
          <p:cNvSpPr/>
          <p:nvPr/>
        </p:nvSpPr>
        <p:spPr>
          <a:xfrm>
            <a:off x="6144138" y="3421850"/>
            <a:ext cx="809700" cy="443400"/>
          </a:xfrm>
          <a:prstGeom prst="rect">
            <a:avLst/>
          </a:prstGeom>
          <a:solidFill>
            <a:srgbClr val="FCE5C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Inner IP Header</a:t>
            </a:r>
            <a:endParaRPr>
              <a:latin typeface="Calibri"/>
              <a:ea typeface="Calibri"/>
              <a:cs typeface="Calibri"/>
              <a:sym typeface="Calibri"/>
            </a:endParaRPr>
          </a:p>
        </p:txBody>
      </p:sp>
      <p:cxnSp>
        <p:nvCxnSpPr>
          <p:cNvPr id="126" name="Google Shape;126;p19"/>
          <p:cNvCxnSpPr>
            <a:stCxn id="118" idx="3"/>
          </p:cNvCxnSpPr>
          <p:nvPr/>
        </p:nvCxnSpPr>
        <p:spPr>
          <a:xfrm>
            <a:off x="3768625" y="3221750"/>
            <a:ext cx="1052700" cy="1500"/>
          </a:xfrm>
          <a:prstGeom prst="straightConnector1">
            <a:avLst/>
          </a:prstGeom>
          <a:noFill/>
          <a:ln w="19050" cap="flat" cmpd="sng">
            <a:solidFill>
              <a:schemeClr val="dk2"/>
            </a:solidFill>
            <a:prstDash val="dash"/>
            <a:round/>
            <a:headEnd type="none" w="med" len="med"/>
            <a:tailEnd type="stealth" w="med" len="med"/>
          </a:ln>
        </p:spPr>
      </p:cxnSp>
      <p:cxnSp>
        <p:nvCxnSpPr>
          <p:cNvPr id="127" name="Google Shape;127;p19"/>
          <p:cNvCxnSpPr/>
          <p:nvPr/>
        </p:nvCxnSpPr>
        <p:spPr>
          <a:xfrm rot="10800000">
            <a:off x="924200" y="3221750"/>
            <a:ext cx="1052700" cy="1500"/>
          </a:xfrm>
          <a:prstGeom prst="straightConnector1">
            <a:avLst/>
          </a:prstGeom>
          <a:noFill/>
          <a:ln w="19050" cap="flat" cmpd="sng">
            <a:solidFill>
              <a:schemeClr val="dk2"/>
            </a:solidFill>
            <a:prstDash val="dash"/>
            <a:round/>
            <a:headEnd type="none" w="med" len="med"/>
            <a:tailEnd type="stealth" w="med" len="med"/>
          </a:ln>
        </p:spPr>
      </p:cxnSp>
      <p:cxnSp>
        <p:nvCxnSpPr>
          <p:cNvPr id="128" name="Google Shape;128;p19"/>
          <p:cNvCxnSpPr>
            <a:stCxn id="117" idx="3"/>
          </p:cNvCxnSpPr>
          <p:nvPr/>
        </p:nvCxnSpPr>
        <p:spPr>
          <a:xfrm>
            <a:off x="7010688" y="3221750"/>
            <a:ext cx="752700" cy="900"/>
          </a:xfrm>
          <a:prstGeom prst="straightConnector1">
            <a:avLst/>
          </a:prstGeom>
          <a:noFill/>
          <a:ln w="19050" cap="flat" cmpd="sng">
            <a:solidFill>
              <a:schemeClr val="dk2"/>
            </a:solidFill>
            <a:prstDash val="dash"/>
            <a:round/>
            <a:headEnd type="none" w="med" len="med"/>
            <a:tailEnd type="stealth" w="med" len="med"/>
          </a:ln>
        </p:spPr>
      </p:cxnSp>
      <p:cxnSp>
        <p:nvCxnSpPr>
          <p:cNvPr id="129" name="Google Shape;129;p19"/>
          <p:cNvCxnSpPr/>
          <p:nvPr/>
        </p:nvCxnSpPr>
        <p:spPr>
          <a:xfrm flipH="1">
            <a:off x="4859975" y="3221300"/>
            <a:ext cx="752700" cy="900"/>
          </a:xfrm>
          <a:prstGeom prst="straightConnector1">
            <a:avLst/>
          </a:prstGeom>
          <a:noFill/>
          <a:ln w="19050" cap="flat" cmpd="sng">
            <a:solidFill>
              <a:schemeClr val="dk2"/>
            </a:solidFill>
            <a:prstDash val="dash"/>
            <a:round/>
            <a:headEnd type="none" w="med" len="med"/>
            <a:tailEnd type="stealth" w="med" len="med"/>
          </a:ln>
        </p:spPr>
      </p:cxnSp>
      <p:sp>
        <p:nvSpPr>
          <p:cNvPr id="130" name="Google Shape;13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31" name="Google Shape;131;p19"/>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latin typeface="Calibri"/>
                <a:ea typeface="Calibri"/>
                <a:cs typeface="Calibri"/>
                <a:sym typeface="Calibri"/>
              </a:rPr>
              <a:t>How do containers communicate?</a:t>
            </a:r>
            <a:endParaRPr b="1">
              <a:latin typeface="Calibri"/>
              <a:ea typeface="Calibri"/>
              <a:cs typeface="Calibri"/>
              <a:sym typeface="Calibri"/>
            </a:endParaRPr>
          </a:p>
        </p:txBody>
      </p:sp>
      <p:pic>
        <p:nvPicPr>
          <p:cNvPr id="132" name="Google Shape;132;p19"/>
          <p:cNvPicPr preferRelativeResize="0"/>
          <p:nvPr/>
        </p:nvPicPr>
        <p:blipFill>
          <a:blip r:embed="rId3">
            <a:alphaModFix/>
          </a:blip>
          <a:stretch>
            <a:fillRect/>
          </a:stretch>
        </p:blipFill>
        <p:spPr>
          <a:xfrm>
            <a:off x="5892850" y="838876"/>
            <a:ext cx="3106775" cy="1841851"/>
          </a:xfrm>
          <a:prstGeom prst="rect">
            <a:avLst/>
          </a:prstGeom>
          <a:noFill/>
          <a:ln>
            <a:noFill/>
          </a:ln>
        </p:spPr>
      </p:pic>
      <p:sp>
        <p:nvSpPr>
          <p:cNvPr id="133" name="Google Shape;133;p19"/>
          <p:cNvSpPr txBox="1">
            <a:spLocks noGrp="1"/>
          </p:cNvSpPr>
          <p:nvPr>
            <p:ph type="body" idx="1"/>
          </p:nvPr>
        </p:nvSpPr>
        <p:spPr>
          <a:xfrm>
            <a:off x="228550" y="615600"/>
            <a:ext cx="5664300" cy="22884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Clr>
                <a:srgbClr val="000000"/>
              </a:buClr>
              <a:buSzPts val="2400"/>
              <a:buFont typeface="Calibri"/>
              <a:buChar char="●"/>
            </a:pPr>
            <a:r>
              <a:rPr lang="en" sz="2400" b="1">
                <a:solidFill>
                  <a:srgbClr val="FF9900"/>
                </a:solidFill>
                <a:latin typeface="Calibri"/>
                <a:ea typeface="Calibri"/>
                <a:cs typeface="Calibri"/>
                <a:sym typeface="Calibri"/>
              </a:rPr>
              <a:t>Overlay networks</a:t>
            </a:r>
            <a:r>
              <a:rPr lang="en" sz="2400">
                <a:solidFill>
                  <a:srgbClr val="000000"/>
                </a:solidFill>
                <a:latin typeface="Calibri"/>
                <a:ea typeface="Calibri"/>
                <a:cs typeface="Calibri"/>
                <a:sym typeface="Calibri"/>
              </a:rPr>
              <a:t> provide connectivity</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Typical solutions: Docker Overlay, Flannel, Calico, Weave…</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Generally build upon tunneling approach like </a:t>
            </a:r>
            <a:r>
              <a:rPr lang="en" sz="2400" b="1">
                <a:solidFill>
                  <a:srgbClr val="FF9900"/>
                </a:solidFill>
                <a:latin typeface="Calibri"/>
                <a:ea typeface="Calibri"/>
                <a:cs typeface="Calibri"/>
                <a:sym typeface="Calibri"/>
              </a:rPr>
              <a:t>VxLAN</a:t>
            </a:r>
            <a:r>
              <a:rPr lang="en" sz="2400">
                <a:solidFill>
                  <a:srgbClr val="000000"/>
                </a:solidFill>
                <a:latin typeface="Calibri"/>
                <a:ea typeface="Calibri"/>
                <a:cs typeface="Calibri"/>
                <a:sym typeface="Calibri"/>
              </a:rPr>
              <a:t> protocol</a:t>
            </a:r>
            <a:endParaRPr sz="24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0"/>
          <p:cNvSpPr/>
          <p:nvPr/>
        </p:nvSpPr>
        <p:spPr>
          <a:xfrm>
            <a:off x="6953812" y="3423950"/>
            <a:ext cx="809700" cy="443400"/>
          </a:xfrm>
          <a:prstGeom prst="rect">
            <a:avLst/>
          </a:prstGeom>
          <a:solidFill>
            <a:srgbClr val="FCE5C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Payload</a:t>
            </a:r>
            <a:endParaRPr>
              <a:latin typeface="Calibri"/>
              <a:ea typeface="Calibri"/>
              <a:cs typeface="Calibri"/>
              <a:sym typeface="Calibri"/>
            </a:endParaRPr>
          </a:p>
        </p:txBody>
      </p:sp>
      <p:sp>
        <p:nvSpPr>
          <p:cNvPr id="139" name="Google Shape;139;p20"/>
          <p:cNvSpPr/>
          <p:nvPr/>
        </p:nvSpPr>
        <p:spPr>
          <a:xfrm>
            <a:off x="7763513" y="3421850"/>
            <a:ext cx="456300" cy="443400"/>
          </a:xfrm>
          <a:prstGeom prst="rect">
            <a:avLst/>
          </a:prstGeom>
          <a:solidFill>
            <a:srgbClr val="CFE2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FCS</a:t>
            </a:r>
            <a:endParaRPr>
              <a:latin typeface="Calibri"/>
              <a:ea typeface="Calibri"/>
              <a:cs typeface="Calibri"/>
              <a:sym typeface="Calibri"/>
            </a:endParaRPr>
          </a:p>
        </p:txBody>
      </p:sp>
      <p:cxnSp>
        <p:nvCxnSpPr>
          <p:cNvPr id="140" name="Google Shape;140;p20"/>
          <p:cNvCxnSpPr/>
          <p:nvPr/>
        </p:nvCxnSpPr>
        <p:spPr>
          <a:xfrm>
            <a:off x="4840650" y="3139950"/>
            <a:ext cx="0" cy="231000"/>
          </a:xfrm>
          <a:prstGeom prst="straightConnector1">
            <a:avLst/>
          </a:prstGeom>
          <a:noFill/>
          <a:ln w="19050" cap="flat" cmpd="sng">
            <a:solidFill>
              <a:schemeClr val="dk2"/>
            </a:solidFill>
            <a:prstDash val="dash"/>
            <a:round/>
            <a:headEnd type="none" w="med" len="med"/>
            <a:tailEnd type="none" w="med" len="med"/>
          </a:ln>
        </p:spPr>
      </p:cxnSp>
      <p:cxnSp>
        <p:nvCxnSpPr>
          <p:cNvPr id="141" name="Google Shape;141;p20"/>
          <p:cNvCxnSpPr/>
          <p:nvPr/>
        </p:nvCxnSpPr>
        <p:spPr>
          <a:xfrm>
            <a:off x="7763488" y="3139950"/>
            <a:ext cx="0" cy="231000"/>
          </a:xfrm>
          <a:prstGeom prst="straightConnector1">
            <a:avLst/>
          </a:prstGeom>
          <a:noFill/>
          <a:ln w="19050" cap="flat" cmpd="sng">
            <a:solidFill>
              <a:schemeClr val="dk2"/>
            </a:solidFill>
            <a:prstDash val="dash"/>
            <a:round/>
            <a:headEnd type="none" w="med" len="med"/>
            <a:tailEnd type="none" w="med" len="med"/>
          </a:ln>
        </p:spPr>
      </p:cxnSp>
      <p:sp>
        <p:nvSpPr>
          <p:cNvPr id="142" name="Google Shape;142;p20"/>
          <p:cNvSpPr txBox="1"/>
          <p:nvPr/>
        </p:nvSpPr>
        <p:spPr>
          <a:xfrm>
            <a:off x="5593488" y="3021650"/>
            <a:ext cx="141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Calibri"/>
                <a:ea typeface="Calibri"/>
                <a:cs typeface="Calibri"/>
                <a:sym typeface="Calibri"/>
              </a:rPr>
              <a:t>Original Packet</a:t>
            </a:r>
            <a:endParaRPr b="1">
              <a:solidFill>
                <a:schemeClr val="dk2"/>
              </a:solidFill>
              <a:latin typeface="Calibri"/>
              <a:ea typeface="Calibri"/>
              <a:cs typeface="Calibri"/>
              <a:sym typeface="Calibri"/>
            </a:endParaRPr>
          </a:p>
        </p:txBody>
      </p:sp>
      <p:sp>
        <p:nvSpPr>
          <p:cNvPr id="143" name="Google Shape;143;p20"/>
          <p:cNvSpPr txBox="1"/>
          <p:nvPr/>
        </p:nvSpPr>
        <p:spPr>
          <a:xfrm>
            <a:off x="1996225" y="3021650"/>
            <a:ext cx="177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Calibri"/>
                <a:ea typeface="Calibri"/>
                <a:cs typeface="Calibri"/>
                <a:sym typeface="Calibri"/>
              </a:rPr>
              <a:t>VxLAN Encapsulation</a:t>
            </a:r>
            <a:endParaRPr b="1">
              <a:solidFill>
                <a:schemeClr val="dk2"/>
              </a:solidFill>
              <a:latin typeface="Calibri"/>
              <a:ea typeface="Calibri"/>
              <a:cs typeface="Calibri"/>
              <a:sym typeface="Calibri"/>
            </a:endParaRPr>
          </a:p>
        </p:txBody>
      </p:sp>
      <p:cxnSp>
        <p:nvCxnSpPr>
          <p:cNvPr id="144" name="Google Shape;144;p20"/>
          <p:cNvCxnSpPr/>
          <p:nvPr/>
        </p:nvCxnSpPr>
        <p:spPr>
          <a:xfrm>
            <a:off x="924200" y="3139950"/>
            <a:ext cx="0" cy="231000"/>
          </a:xfrm>
          <a:prstGeom prst="straightConnector1">
            <a:avLst/>
          </a:prstGeom>
          <a:noFill/>
          <a:ln w="19050" cap="flat" cmpd="sng">
            <a:solidFill>
              <a:schemeClr val="dk2"/>
            </a:solidFill>
            <a:prstDash val="dash"/>
            <a:round/>
            <a:headEnd type="none" w="med" len="med"/>
            <a:tailEnd type="none" w="med" len="med"/>
          </a:ln>
        </p:spPr>
      </p:cxnSp>
      <p:sp>
        <p:nvSpPr>
          <p:cNvPr id="145" name="Google Shape;145;p20"/>
          <p:cNvSpPr/>
          <p:nvPr/>
        </p:nvSpPr>
        <p:spPr>
          <a:xfrm>
            <a:off x="924188" y="3421850"/>
            <a:ext cx="1303500" cy="443400"/>
          </a:xfrm>
          <a:prstGeom prst="rect">
            <a:avLst/>
          </a:prstGeom>
          <a:solidFill>
            <a:srgbClr val="CFE2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Outer Ethernet Header</a:t>
            </a:r>
            <a:endParaRPr>
              <a:latin typeface="Calibri"/>
              <a:ea typeface="Calibri"/>
              <a:cs typeface="Calibri"/>
              <a:sym typeface="Calibri"/>
            </a:endParaRPr>
          </a:p>
        </p:txBody>
      </p:sp>
      <p:sp>
        <p:nvSpPr>
          <p:cNvPr id="146" name="Google Shape;146;p20"/>
          <p:cNvSpPr/>
          <p:nvPr/>
        </p:nvSpPr>
        <p:spPr>
          <a:xfrm>
            <a:off x="2227663" y="3421850"/>
            <a:ext cx="809700" cy="443400"/>
          </a:xfrm>
          <a:prstGeom prst="rect">
            <a:avLst/>
          </a:prstGeom>
          <a:solidFill>
            <a:srgbClr val="CFE2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Outer IP Header</a:t>
            </a:r>
            <a:endParaRPr>
              <a:latin typeface="Calibri"/>
              <a:ea typeface="Calibri"/>
              <a:cs typeface="Calibri"/>
              <a:sym typeface="Calibri"/>
            </a:endParaRPr>
          </a:p>
        </p:txBody>
      </p:sp>
      <p:sp>
        <p:nvSpPr>
          <p:cNvPr id="147" name="Google Shape;147;p20"/>
          <p:cNvSpPr/>
          <p:nvPr/>
        </p:nvSpPr>
        <p:spPr>
          <a:xfrm>
            <a:off x="3037363" y="3421850"/>
            <a:ext cx="993600" cy="443400"/>
          </a:xfrm>
          <a:prstGeom prst="rect">
            <a:avLst/>
          </a:prstGeom>
          <a:solidFill>
            <a:srgbClr val="CFE2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Outer UDP Header</a:t>
            </a:r>
            <a:endParaRPr>
              <a:latin typeface="Calibri"/>
              <a:ea typeface="Calibri"/>
              <a:cs typeface="Calibri"/>
              <a:sym typeface="Calibri"/>
            </a:endParaRPr>
          </a:p>
        </p:txBody>
      </p:sp>
      <p:sp>
        <p:nvSpPr>
          <p:cNvPr id="148" name="Google Shape;148;p20"/>
          <p:cNvSpPr/>
          <p:nvPr/>
        </p:nvSpPr>
        <p:spPr>
          <a:xfrm>
            <a:off x="4030959" y="3425150"/>
            <a:ext cx="809700" cy="443400"/>
          </a:xfrm>
          <a:prstGeom prst="rect">
            <a:avLst/>
          </a:prstGeom>
          <a:solidFill>
            <a:srgbClr val="D9EAD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VxLAN Header</a:t>
            </a:r>
            <a:endParaRPr>
              <a:latin typeface="Calibri"/>
              <a:ea typeface="Calibri"/>
              <a:cs typeface="Calibri"/>
              <a:sym typeface="Calibri"/>
            </a:endParaRPr>
          </a:p>
        </p:txBody>
      </p:sp>
      <p:sp>
        <p:nvSpPr>
          <p:cNvPr id="149" name="Google Shape;149;p20"/>
          <p:cNvSpPr/>
          <p:nvPr/>
        </p:nvSpPr>
        <p:spPr>
          <a:xfrm>
            <a:off x="4840638" y="3425150"/>
            <a:ext cx="1303500" cy="443400"/>
          </a:xfrm>
          <a:prstGeom prst="rect">
            <a:avLst/>
          </a:prstGeom>
          <a:solidFill>
            <a:srgbClr val="FCE5C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Inner Ethernet Header</a:t>
            </a:r>
            <a:endParaRPr>
              <a:latin typeface="Calibri"/>
              <a:ea typeface="Calibri"/>
              <a:cs typeface="Calibri"/>
              <a:sym typeface="Calibri"/>
            </a:endParaRPr>
          </a:p>
        </p:txBody>
      </p:sp>
      <p:sp>
        <p:nvSpPr>
          <p:cNvPr id="150" name="Google Shape;150;p20"/>
          <p:cNvSpPr/>
          <p:nvPr/>
        </p:nvSpPr>
        <p:spPr>
          <a:xfrm>
            <a:off x="6144138" y="3421850"/>
            <a:ext cx="809700" cy="443400"/>
          </a:xfrm>
          <a:prstGeom prst="rect">
            <a:avLst/>
          </a:prstGeom>
          <a:solidFill>
            <a:srgbClr val="FCE5C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Inner IP Header</a:t>
            </a:r>
            <a:endParaRPr>
              <a:latin typeface="Calibri"/>
              <a:ea typeface="Calibri"/>
              <a:cs typeface="Calibri"/>
              <a:sym typeface="Calibri"/>
            </a:endParaRPr>
          </a:p>
        </p:txBody>
      </p:sp>
      <p:cxnSp>
        <p:nvCxnSpPr>
          <p:cNvPr id="151" name="Google Shape;151;p20"/>
          <p:cNvCxnSpPr>
            <a:stCxn id="143" idx="3"/>
          </p:cNvCxnSpPr>
          <p:nvPr/>
        </p:nvCxnSpPr>
        <p:spPr>
          <a:xfrm>
            <a:off x="3768625" y="3221750"/>
            <a:ext cx="1052700" cy="1500"/>
          </a:xfrm>
          <a:prstGeom prst="straightConnector1">
            <a:avLst/>
          </a:prstGeom>
          <a:noFill/>
          <a:ln w="19050" cap="flat" cmpd="sng">
            <a:solidFill>
              <a:schemeClr val="dk2"/>
            </a:solidFill>
            <a:prstDash val="dash"/>
            <a:round/>
            <a:headEnd type="none" w="med" len="med"/>
            <a:tailEnd type="stealth" w="med" len="med"/>
          </a:ln>
        </p:spPr>
      </p:cxnSp>
      <p:cxnSp>
        <p:nvCxnSpPr>
          <p:cNvPr id="152" name="Google Shape;152;p20"/>
          <p:cNvCxnSpPr/>
          <p:nvPr/>
        </p:nvCxnSpPr>
        <p:spPr>
          <a:xfrm rot="10800000">
            <a:off x="924200" y="3221750"/>
            <a:ext cx="1052700" cy="1500"/>
          </a:xfrm>
          <a:prstGeom prst="straightConnector1">
            <a:avLst/>
          </a:prstGeom>
          <a:noFill/>
          <a:ln w="19050" cap="flat" cmpd="sng">
            <a:solidFill>
              <a:schemeClr val="dk2"/>
            </a:solidFill>
            <a:prstDash val="dash"/>
            <a:round/>
            <a:headEnd type="none" w="med" len="med"/>
            <a:tailEnd type="stealth" w="med" len="med"/>
          </a:ln>
        </p:spPr>
      </p:cxnSp>
      <p:cxnSp>
        <p:nvCxnSpPr>
          <p:cNvPr id="153" name="Google Shape;153;p20"/>
          <p:cNvCxnSpPr>
            <a:stCxn id="142" idx="3"/>
          </p:cNvCxnSpPr>
          <p:nvPr/>
        </p:nvCxnSpPr>
        <p:spPr>
          <a:xfrm>
            <a:off x="7010688" y="3221750"/>
            <a:ext cx="752700" cy="900"/>
          </a:xfrm>
          <a:prstGeom prst="straightConnector1">
            <a:avLst/>
          </a:prstGeom>
          <a:noFill/>
          <a:ln w="19050" cap="flat" cmpd="sng">
            <a:solidFill>
              <a:schemeClr val="dk2"/>
            </a:solidFill>
            <a:prstDash val="dash"/>
            <a:round/>
            <a:headEnd type="none" w="med" len="med"/>
            <a:tailEnd type="stealth" w="med" len="med"/>
          </a:ln>
        </p:spPr>
      </p:cxnSp>
      <p:cxnSp>
        <p:nvCxnSpPr>
          <p:cNvPr id="154" name="Google Shape;154;p20"/>
          <p:cNvCxnSpPr/>
          <p:nvPr/>
        </p:nvCxnSpPr>
        <p:spPr>
          <a:xfrm flipH="1">
            <a:off x="4859975" y="3221300"/>
            <a:ext cx="752700" cy="900"/>
          </a:xfrm>
          <a:prstGeom prst="straightConnector1">
            <a:avLst/>
          </a:prstGeom>
          <a:noFill/>
          <a:ln w="19050" cap="flat" cmpd="sng">
            <a:solidFill>
              <a:schemeClr val="dk2"/>
            </a:solidFill>
            <a:prstDash val="dash"/>
            <a:round/>
            <a:headEnd type="none" w="med" len="med"/>
            <a:tailEnd type="stealth" w="med" len="med"/>
          </a:ln>
        </p:spPr>
      </p:cxnSp>
      <p:sp>
        <p:nvSpPr>
          <p:cNvPr id="155" name="Google Shape;155;p20"/>
          <p:cNvSpPr/>
          <p:nvPr/>
        </p:nvSpPr>
        <p:spPr>
          <a:xfrm>
            <a:off x="2470597" y="4272050"/>
            <a:ext cx="809700" cy="443400"/>
          </a:xfrm>
          <a:prstGeom prst="rect">
            <a:avLst/>
          </a:prstGeom>
          <a:solidFill>
            <a:srgbClr val="D9EAD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VxLAN Flags</a:t>
            </a:r>
            <a:endParaRPr>
              <a:latin typeface="Calibri"/>
              <a:ea typeface="Calibri"/>
              <a:cs typeface="Calibri"/>
              <a:sym typeface="Calibri"/>
            </a:endParaRPr>
          </a:p>
        </p:txBody>
      </p:sp>
      <p:sp>
        <p:nvSpPr>
          <p:cNvPr id="156" name="Google Shape;156;p20"/>
          <p:cNvSpPr/>
          <p:nvPr/>
        </p:nvSpPr>
        <p:spPr>
          <a:xfrm>
            <a:off x="3280300" y="4272050"/>
            <a:ext cx="881400" cy="443400"/>
          </a:xfrm>
          <a:prstGeom prst="rect">
            <a:avLst/>
          </a:prstGeom>
          <a:solidFill>
            <a:srgbClr val="D9EAD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Reserved</a:t>
            </a:r>
            <a:endParaRPr>
              <a:latin typeface="Calibri"/>
              <a:ea typeface="Calibri"/>
              <a:cs typeface="Calibri"/>
              <a:sym typeface="Calibri"/>
            </a:endParaRPr>
          </a:p>
        </p:txBody>
      </p:sp>
      <p:sp>
        <p:nvSpPr>
          <p:cNvPr id="157" name="Google Shape;157;p20"/>
          <p:cNvSpPr/>
          <p:nvPr/>
        </p:nvSpPr>
        <p:spPr>
          <a:xfrm>
            <a:off x="4161700" y="4272050"/>
            <a:ext cx="1357800" cy="443400"/>
          </a:xfrm>
          <a:prstGeom prst="rect">
            <a:avLst/>
          </a:prstGeom>
          <a:solidFill>
            <a:srgbClr val="D9EAD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VxLAN Network Identifier</a:t>
            </a:r>
            <a:endParaRPr>
              <a:latin typeface="Calibri"/>
              <a:ea typeface="Calibri"/>
              <a:cs typeface="Calibri"/>
              <a:sym typeface="Calibri"/>
            </a:endParaRPr>
          </a:p>
        </p:txBody>
      </p:sp>
      <p:sp>
        <p:nvSpPr>
          <p:cNvPr id="158" name="Google Shape;158;p20"/>
          <p:cNvSpPr/>
          <p:nvPr/>
        </p:nvSpPr>
        <p:spPr>
          <a:xfrm>
            <a:off x="5519600" y="4272050"/>
            <a:ext cx="881400" cy="443400"/>
          </a:xfrm>
          <a:prstGeom prst="rect">
            <a:avLst/>
          </a:prstGeom>
          <a:solidFill>
            <a:srgbClr val="D9EAD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Reserved</a:t>
            </a:r>
            <a:endParaRPr>
              <a:latin typeface="Calibri"/>
              <a:ea typeface="Calibri"/>
              <a:cs typeface="Calibri"/>
              <a:sym typeface="Calibri"/>
            </a:endParaRPr>
          </a:p>
        </p:txBody>
      </p:sp>
      <p:sp>
        <p:nvSpPr>
          <p:cNvPr id="159" name="Google Shape;15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60" name="Google Shape;160;p20"/>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latin typeface="Calibri"/>
                <a:ea typeface="Calibri"/>
                <a:cs typeface="Calibri"/>
                <a:sym typeface="Calibri"/>
              </a:rPr>
              <a:t>How do containers communicate?</a:t>
            </a:r>
            <a:endParaRPr b="1">
              <a:latin typeface="Calibri"/>
              <a:ea typeface="Calibri"/>
              <a:cs typeface="Calibri"/>
              <a:sym typeface="Calibri"/>
            </a:endParaRPr>
          </a:p>
        </p:txBody>
      </p:sp>
      <p:sp>
        <p:nvSpPr>
          <p:cNvPr id="161" name="Google Shape;161;p20"/>
          <p:cNvSpPr/>
          <p:nvPr/>
        </p:nvSpPr>
        <p:spPr>
          <a:xfrm>
            <a:off x="2470624" y="3865250"/>
            <a:ext cx="3930300" cy="393600"/>
          </a:xfrm>
          <a:prstGeom prst="trapezoid">
            <a:avLst>
              <a:gd name="adj" fmla="val 404091"/>
            </a:avLst>
          </a:prstGeom>
          <a:solidFill>
            <a:srgbClr val="EEF7EB">
              <a:alpha val="62570"/>
            </a:srgb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6144150" y="3339476"/>
            <a:ext cx="809700" cy="603900"/>
          </a:xfrm>
          <a:prstGeom prst="roundRect">
            <a:avLst>
              <a:gd name="adj" fmla="val 16667"/>
            </a:avLst>
          </a:prstGeom>
          <a:noFill/>
          <a:ln w="38100"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4167150" y="4191800"/>
            <a:ext cx="1357800" cy="603900"/>
          </a:xfrm>
          <a:prstGeom prst="roundRect">
            <a:avLst>
              <a:gd name="adj" fmla="val 16667"/>
            </a:avLst>
          </a:prstGeom>
          <a:noFill/>
          <a:ln w="38100"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4" name="Google Shape;164;p20"/>
          <p:cNvPicPr preferRelativeResize="0"/>
          <p:nvPr/>
        </p:nvPicPr>
        <p:blipFill>
          <a:blip r:embed="rId3">
            <a:alphaModFix/>
          </a:blip>
          <a:stretch>
            <a:fillRect/>
          </a:stretch>
        </p:blipFill>
        <p:spPr>
          <a:xfrm>
            <a:off x="5892850" y="838876"/>
            <a:ext cx="3106775" cy="1841851"/>
          </a:xfrm>
          <a:prstGeom prst="rect">
            <a:avLst/>
          </a:prstGeom>
          <a:noFill/>
          <a:ln>
            <a:noFill/>
          </a:ln>
        </p:spPr>
      </p:pic>
      <p:sp>
        <p:nvSpPr>
          <p:cNvPr id="165" name="Google Shape;165;p20"/>
          <p:cNvSpPr txBox="1">
            <a:spLocks noGrp="1"/>
          </p:cNvSpPr>
          <p:nvPr>
            <p:ph type="body" idx="1"/>
          </p:nvPr>
        </p:nvSpPr>
        <p:spPr>
          <a:xfrm>
            <a:off x="228550" y="615600"/>
            <a:ext cx="5664300" cy="22884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Clr>
                <a:srgbClr val="000000"/>
              </a:buClr>
              <a:buSzPts val="2400"/>
              <a:buFont typeface="Calibri"/>
              <a:buChar char="●"/>
            </a:pPr>
            <a:r>
              <a:rPr lang="en" sz="2400" b="1">
                <a:solidFill>
                  <a:srgbClr val="FF9900"/>
                </a:solidFill>
                <a:latin typeface="Calibri"/>
                <a:ea typeface="Calibri"/>
                <a:cs typeface="Calibri"/>
                <a:sym typeface="Calibri"/>
              </a:rPr>
              <a:t>Overlay networks</a:t>
            </a:r>
            <a:r>
              <a:rPr lang="en" sz="2400">
                <a:solidFill>
                  <a:srgbClr val="000000"/>
                </a:solidFill>
                <a:latin typeface="Calibri"/>
                <a:ea typeface="Calibri"/>
                <a:cs typeface="Calibri"/>
                <a:sym typeface="Calibri"/>
              </a:rPr>
              <a:t> provide connectivity</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Typical solutions: Docker Overlay, Flannel, Calico, Weave…</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Generally build upon tunneling approach like </a:t>
            </a:r>
            <a:r>
              <a:rPr lang="en" sz="2400" b="1">
                <a:solidFill>
                  <a:srgbClr val="FF9900"/>
                </a:solidFill>
                <a:latin typeface="Calibri"/>
                <a:ea typeface="Calibri"/>
                <a:cs typeface="Calibri"/>
                <a:sym typeface="Calibri"/>
              </a:rPr>
              <a:t>VxLAN</a:t>
            </a:r>
            <a:r>
              <a:rPr lang="en" sz="2400">
                <a:solidFill>
                  <a:srgbClr val="000000"/>
                </a:solidFill>
                <a:latin typeface="Calibri"/>
                <a:ea typeface="Calibri"/>
                <a:cs typeface="Calibri"/>
                <a:sym typeface="Calibri"/>
              </a:rPr>
              <a:t> protocol</a:t>
            </a:r>
            <a:endParaRPr sz="24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p:nvPr/>
        </p:nvSpPr>
        <p:spPr>
          <a:xfrm>
            <a:off x="6953812" y="3423950"/>
            <a:ext cx="809700" cy="443400"/>
          </a:xfrm>
          <a:prstGeom prst="rect">
            <a:avLst/>
          </a:prstGeom>
          <a:solidFill>
            <a:srgbClr val="FCE5C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Payload</a:t>
            </a:r>
            <a:endParaRPr>
              <a:latin typeface="Calibri"/>
              <a:ea typeface="Calibri"/>
              <a:cs typeface="Calibri"/>
              <a:sym typeface="Calibri"/>
            </a:endParaRPr>
          </a:p>
        </p:txBody>
      </p:sp>
      <p:sp>
        <p:nvSpPr>
          <p:cNvPr id="171" name="Google Shape;171;p21"/>
          <p:cNvSpPr/>
          <p:nvPr/>
        </p:nvSpPr>
        <p:spPr>
          <a:xfrm>
            <a:off x="7763513" y="3421850"/>
            <a:ext cx="456300" cy="443400"/>
          </a:xfrm>
          <a:prstGeom prst="rect">
            <a:avLst/>
          </a:prstGeom>
          <a:solidFill>
            <a:srgbClr val="CFE2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FCS</a:t>
            </a:r>
            <a:endParaRPr>
              <a:latin typeface="Calibri"/>
              <a:ea typeface="Calibri"/>
              <a:cs typeface="Calibri"/>
              <a:sym typeface="Calibri"/>
            </a:endParaRPr>
          </a:p>
        </p:txBody>
      </p:sp>
      <p:cxnSp>
        <p:nvCxnSpPr>
          <p:cNvPr id="172" name="Google Shape;172;p21"/>
          <p:cNvCxnSpPr/>
          <p:nvPr/>
        </p:nvCxnSpPr>
        <p:spPr>
          <a:xfrm>
            <a:off x="4840650" y="3139950"/>
            <a:ext cx="0" cy="231000"/>
          </a:xfrm>
          <a:prstGeom prst="straightConnector1">
            <a:avLst/>
          </a:prstGeom>
          <a:noFill/>
          <a:ln w="19050" cap="flat" cmpd="sng">
            <a:solidFill>
              <a:schemeClr val="dk2"/>
            </a:solidFill>
            <a:prstDash val="dash"/>
            <a:round/>
            <a:headEnd type="none" w="med" len="med"/>
            <a:tailEnd type="none" w="med" len="med"/>
          </a:ln>
        </p:spPr>
      </p:cxnSp>
      <p:cxnSp>
        <p:nvCxnSpPr>
          <p:cNvPr id="173" name="Google Shape;173;p21"/>
          <p:cNvCxnSpPr/>
          <p:nvPr/>
        </p:nvCxnSpPr>
        <p:spPr>
          <a:xfrm>
            <a:off x="7763488" y="3139950"/>
            <a:ext cx="0" cy="231000"/>
          </a:xfrm>
          <a:prstGeom prst="straightConnector1">
            <a:avLst/>
          </a:prstGeom>
          <a:noFill/>
          <a:ln w="19050" cap="flat" cmpd="sng">
            <a:solidFill>
              <a:schemeClr val="dk2"/>
            </a:solidFill>
            <a:prstDash val="dash"/>
            <a:round/>
            <a:headEnd type="none" w="med" len="med"/>
            <a:tailEnd type="none" w="med" len="med"/>
          </a:ln>
        </p:spPr>
      </p:cxnSp>
      <p:sp>
        <p:nvSpPr>
          <p:cNvPr id="174" name="Google Shape;174;p21"/>
          <p:cNvSpPr txBox="1"/>
          <p:nvPr/>
        </p:nvSpPr>
        <p:spPr>
          <a:xfrm>
            <a:off x="5593488" y="3021650"/>
            <a:ext cx="141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Calibri"/>
                <a:ea typeface="Calibri"/>
                <a:cs typeface="Calibri"/>
                <a:sym typeface="Calibri"/>
              </a:rPr>
              <a:t>Original Packet</a:t>
            </a:r>
            <a:endParaRPr b="1">
              <a:solidFill>
                <a:schemeClr val="dk2"/>
              </a:solidFill>
              <a:latin typeface="Calibri"/>
              <a:ea typeface="Calibri"/>
              <a:cs typeface="Calibri"/>
              <a:sym typeface="Calibri"/>
            </a:endParaRPr>
          </a:p>
        </p:txBody>
      </p:sp>
      <p:sp>
        <p:nvSpPr>
          <p:cNvPr id="175" name="Google Shape;175;p21"/>
          <p:cNvSpPr txBox="1"/>
          <p:nvPr/>
        </p:nvSpPr>
        <p:spPr>
          <a:xfrm>
            <a:off x="1996225" y="3021650"/>
            <a:ext cx="177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latin typeface="Calibri"/>
                <a:ea typeface="Calibri"/>
                <a:cs typeface="Calibri"/>
                <a:sym typeface="Calibri"/>
              </a:rPr>
              <a:t>VxLAN Encapsulation</a:t>
            </a:r>
            <a:endParaRPr b="1">
              <a:solidFill>
                <a:schemeClr val="dk2"/>
              </a:solidFill>
              <a:latin typeface="Calibri"/>
              <a:ea typeface="Calibri"/>
              <a:cs typeface="Calibri"/>
              <a:sym typeface="Calibri"/>
            </a:endParaRPr>
          </a:p>
        </p:txBody>
      </p:sp>
      <p:cxnSp>
        <p:nvCxnSpPr>
          <p:cNvPr id="176" name="Google Shape;176;p21"/>
          <p:cNvCxnSpPr/>
          <p:nvPr/>
        </p:nvCxnSpPr>
        <p:spPr>
          <a:xfrm>
            <a:off x="924200" y="3139950"/>
            <a:ext cx="0" cy="231000"/>
          </a:xfrm>
          <a:prstGeom prst="straightConnector1">
            <a:avLst/>
          </a:prstGeom>
          <a:noFill/>
          <a:ln w="19050" cap="flat" cmpd="sng">
            <a:solidFill>
              <a:schemeClr val="dk2"/>
            </a:solidFill>
            <a:prstDash val="dash"/>
            <a:round/>
            <a:headEnd type="none" w="med" len="med"/>
            <a:tailEnd type="none" w="med" len="med"/>
          </a:ln>
        </p:spPr>
      </p:cxnSp>
      <p:sp>
        <p:nvSpPr>
          <p:cNvPr id="177" name="Google Shape;177;p21"/>
          <p:cNvSpPr/>
          <p:nvPr/>
        </p:nvSpPr>
        <p:spPr>
          <a:xfrm>
            <a:off x="924188" y="3421850"/>
            <a:ext cx="1303500" cy="443400"/>
          </a:xfrm>
          <a:prstGeom prst="rect">
            <a:avLst/>
          </a:prstGeom>
          <a:solidFill>
            <a:srgbClr val="CFE2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Outer Ethernet Header</a:t>
            </a:r>
            <a:endParaRPr>
              <a:latin typeface="Calibri"/>
              <a:ea typeface="Calibri"/>
              <a:cs typeface="Calibri"/>
              <a:sym typeface="Calibri"/>
            </a:endParaRPr>
          </a:p>
        </p:txBody>
      </p:sp>
      <p:sp>
        <p:nvSpPr>
          <p:cNvPr id="178" name="Google Shape;178;p21"/>
          <p:cNvSpPr/>
          <p:nvPr/>
        </p:nvSpPr>
        <p:spPr>
          <a:xfrm>
            <a:off x="2227663" y="3421850"/>
            <a:ext cx="809700" cy="443400"/>
          </a:xfrm>
          <a:prstGeom prst="rect">
            <a:avLst/>
          </a:prstGeom>
          <a:solidFill>
            <a:srgbClr val="CFE2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Outer IP Header</a:t>
            </a:r>
            <a:endParaRPr>
              <a:latin typeface="Calibri"/>
              <a:ea typeface="Calibri"/>
              <a:cs typeface="Calibri"/>
              <a:sym typeface="Calibri"/>
            </a:endParaRPr>
          </a:p>
        </p:txBody>
      </p:sp>
      <p:sp>
        <p:nvSpPr>
          <p:cNvPr id="179" name="Google Shape;179;p21"/>
          <p:cNvSpPr/>
          <p:nvPr/>
        </p:nvSpPr>
        <p:spPr>
          <a:xfrm>
            <a:off x="3037363" y="3421850"/>
            <a:ext cx="993600" cy="443400"/>
          </a:xfrm>
          <a:prstGeom prst="rect">
            <a:avLst/>
          </a:prstGeom>
          <a:solidFill>
            <a:srgbClr val="CFE2F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Outer UDP Header</a:t>
            </a:r>
            <a:endParaRPr>
              <a:latin typeface="Calibri"/>
              <a:ea typeface="Calibri"/>
              <a:cs typeface="Calibri"/>
              <a:sym typeface="Calibri"/>
            </a:endParaRPr>
          </a:p>
        </p:txBody>
      </p:sp>
      <p:sp>
        <p:nvSpPr>
          <p:cNvPr id="180" name="Google Shape;180;p21"/>
          <p:cNvSpPr/>
          <p:nvPr/>
        </p:nvSpPr>
        <p:spPr>
          <a:xfrm>
            <a:off x="4030959" y="3425150"/>
            <a:ext cx="809700" cy="443400"/>
          </a:xfrm>
          <a:prstGeom prst="rect">
            <a:avLst/>
          </a:prstGeom>
          <a:solidFill>
            <a:srgbClr val="D9EAD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VxLAN Header</a:t>
            </a:r>
            <a:endParaRPr>
              <a:latin typeface="Calibri"/>
              <a:ea typeface="Calibri"/>
              <a:cs typeface="Calibri"/>
              <a:sym typeface="Calibri"/>
            </a:endParaRPr>
          </a:p>
        </p:txBody>
      </p:sp>
      <p:sp>
        <p:nvSpPr>
          <p:cNvPr id="181" name="Google Shape;181;p21"/>
          <p:cNvSpPr/>
          <p:nvPr/>
        </p:nvSpPr>
        <p:spPr>
          <a:xfrm>
            <a:off x="4840638" y="3425150"/>
            <a:ext cx="1303500" cy="443400"/>
          </a:xfrm>
          <a:prstGeom prst="rect">
            <a:avLst/>
          </a:prstGeom>
          <a:solidFill>
            <a:srgbClr val="FCE5C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Inner Ethernet Header</a:t>
            </a:r>
            <a:endParaRPr>
              <a:latin typeface="Calibri"/>
              <a:ea typeface="Calibri"/>
              <a:cs typeface="Calibri"/>
              <a:sym typeface="Calibri"/>
            </a:endParaRPr>
          </a:p>
        </p:txBody>
      </p:sp>
      <p:sp>
        <p:nvSpPr>
          <p:cNvPr id="182" name="Google Shape;182;p21"/>
          <p:cNvSpPr/>
          <p:nvPr/>
        </p:nvSpPr>
        <p:spPr>
          <a:xfrm>
            <a:off x="6144138" y="3421850"/>
            <a:ext cx="809700" cy="443400"/>
          </a:xfrm>
          <a:prstGeom prst="rect">
            <a:avLst/>
          </a:prstGeom>
          <a:solidFill>
            <a:srgbClr val="FCE5CD"/>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Inner IP Header</a:t>
            </a:r>
            <a:endParaRPr>
              <a:latin typeface="Calibri"/>
              <a:ea typeface="Calibri"/>
              <a:cs typeface="Calibri"/>
              <a:sym typeface="Calibri"/>
            </a:endParaRPr>
          </a:p>
        </p:txBody>
      </p:sp>
      <p:cxnSp>
        <p:nvCxnSpPr>
          <p:cNvPr id="183" name="Google Shape;183;p21"/>
          <p:cNvCxnSpPr>
            <a:stCxn id="175" idx="3"/>
          </p:cNvCxnSpPr>
          <p:nvPr/>
        </p:nvCxnSpPr>
        <p:spPr>
          <a:xfrm>
            <a:off x="3768625" y="3221750"/>
            <a:ext cx="1052700" cy="1500"/>
          </a:xfrm>
          <a:prstGeom prst="straightConnector1">
            <a:avLst/>
          </a:prstGeom>
          <a:noFill/>
          <a:ln w="19050" cap="flat" cmpd="sng">
            <a:solidFill>
              <a:schemeClr val="dk2"/>
            </a:solidFill>
            <a:prstDash val="dash"/>
            <a:round/>
            <a:headEnd type="none" w="med" len="med"/>
            <a:tailEnd type="stealth" w="med" len="med"/>
          </a:ln>
        </p:spPr>
      </p:cxnSp>
      <p:cxnSp>
        <p:nvCxnSpPr>
          <p:cNvPr id="184" name="Google Shape;184;p21"/>
          <p:cNvCxnSpPr/>
          <p:nvPr/>
        </p:nvCxnSpPr>
        <p:spPr>
          <a:xfrm rot="10800000">
            <a:off x="924200" y="3221750"/>
            <a:ext cx="1052700" cy="1500"/>
          </a:xfrm>
          <a:prstGeom prst="straightConnector1">
            <a:avLst/>
          </a:prstGeom>
          <a:noFill/>
          <a:ln w="19050" cap="flat" cmpd="sng">
            <a:solidFill>
              <a:schemeClr val="dk2"/>
            </a:solidFill>
            <a:prstDash val="dash"/>
            <a:round/>
            <a:headEnd type="none" w="med" len="med"/>
            <a:tailEnd type="stealth" w="med" len="med"/>
          </a:ln>
        </p:spPr>
      </p:cxnSp>
      <p:cxnSp>
        <p:nvCxnSpPr>
          <p:cNvPr id="185" name="Google Shape;185;p21"/>
          <p:cNvCxnSpPr>
            <a:stCxn id="174" idx="3"/>
          </p:cNvCxnSpPr>
          <p:nvPr/>
        </p:nvCxnSpPr>
        <p:spPr>
          <a:xfrm>
            <a:off x="7010688" y="3221750"/>
            <a:ext cx="752700" cy="900"/>
          </a:xfrm>
          <a:prstGeom prst="straightConnector1">
            <a:avLst/>
          </a:prstGeom>
          <a:noFill/>
          <a:ln w="19050" cap="flat" cmpd="sng">
            <a:solidFill>
              <a:schemeClr val="dk2"/>
            </a:solidFill>
            <a:prstDash val="dash"/>
            <a:round/>
            <a:headEnd type="none" w="med" len="med"/>
            <a:tailEnd type="stealth" w="med" len="med"/>
          </a:ln>
        </p:spPr>
      </p:cxnSp>
      <p:cxnSp>
        <p:nvCxnSpPr>
          <p:cNvPr id="186" name="Google Shape;186;p21"/>
          <p:cNvCxnSpPr/>
          <p:nvPr/>
        </p:nvCxnSpPr>
        <p:spPr>
          <a:xfrm flipH="1">
            <a:off x="4859975" y="3221300"/>
            <a:ext cx="752700" cy="900"/>
          </a:xfrm>
          <a:prstGeom prst="straightConnector1">
            <a:avLst/>
          </a:prstGeom>
          <a:noFill/>
          <a:ln w="19050" cap="flat" cmpd="sng">
            <a:solidFill>
              <a:schemeClr val="dk2"/>
            </a:solidFill>
            <a:prstDash val="dash"/>
            <a:round/>
            <a:headEnd type="none" w="med" len="med"/>
            <a:tailEnd type="stealth" w="med" len="med"/>
          </a:ln>
        </p:spPr>
      </p:cxnSp>
      <p:sp>
        <p:nvSpPr>
          <p:cNvPr id="187" name="Google Shape;187;p21"/>
          <p:cNvSpPr/>
          <p:nvPr/>
        </p:nvSpPr>
        <p:spPr>
          <a:xfrm>
            <a:off x="2470597" y="4272050"/>
            <a:ext cx="809700" cy="443400"/>
          </a:xfrm>
          <a:prstGeom prst="rect">
            <a:avLst/>
          </a:prstGeom>
          <a:solidFill>
            <a:srgbClr val="D9EAD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VxLAN Flags</a:t>
            </a:r>
            <a:endParaRPr>
              <a:latin typeface="Calibri"/>
              <a:ea typeface="Calibri"/>
              <a:cs typeface="Calibri"/>
              <a:sym typeface="Calibri"/>
            </a:endParaRPr>
          </a:p>
        </p:txBody>
      </p:sp>
      <p:sp>
        <p:nvSpPr>
          <p:cNvPr id="188" name="Google Shape;188;p21"/>
          <p:cNvSpPr/>
          <p:nvPr/>
        </p:nvSpPr>
        <p:spPr>
          <a:xfrm>
            <a:off x="3280300" y="4272050"/>
            <a:ext cx="881400" cy="443400"/>
          </a:xfrm>
          <a:prstGeom prst="rect">
            <a:avLst/>
          </a:prstGeom>
          <a:solidFill>
            <a:srgbClr val="D9EAD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Reserved</a:t>
            </a:r>
            <a:endParaRPr>
              <a:latin typeface="Calibri"/>
              <a:ea typeface="Calibri"/>
              <a:cs typeface="Calibri"/>
              <a:sym typeface="Calibri"/>
            </a:endParaRPr>
          </a:p>
        </p:txBody>
      </p:sp>
      <p:sp>
        <p:nvSpPr>
          <p:cNvPr id="189" name="Google Shape;189;p21"/>
          <p:cNvSpPr/>
          <p:nvPr/>
        </p:nvSpPr>
        <p:spPr>
          <a:xfrm>
            <a:off x="4161700" y="4272050"/>
            <a:ext cx="1357800" cy="443400"/>
          </a:xfrm>
          <a:prstGeom prst="rect">
            <a:avLst/>
          </a:prstGeom>
          <a:solidFill>
            <a:srgbClr val="D9EAD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VxLAN Network Identifier</a:t>
            </a:r>
            <a:endParaRPr>
              <a:latin typeface="Calibri"/>
              <a:ea typeface="Calibri"/>
              <a:cs typeface="Calibri"/>
              <a:sym typeface="Calibri"/>
            </a:endParaRPr>
          </a:p>
        </p:txBody>
      </p:sp>
      <p:sp>
        <p:nvSpPr>
          <p:cNvPr id="190" name="Google Shape;190;p21"/>
          <p:cNvSpPr/>
          <p:nvPr/>
        </p:nvSpPr>
        <p:spPr>
          <a:xfrm>
            <a:off x="5519600" y="4272050"/>
            <a:ext cx="881400" cy="443400"/>
          </a:xfrm>
          <a:prstGeom prst="rect">
            <a:avLst/>
          </a:prstGeom>
          <a:solidFill>
            <a:srgbClr val="D9EAD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alibri"/>
                <a:ea typeface="Calibri"/>
                <a:cs typeface="Calibri"/>
                <a:sym typeface="Calibri"/>
              </a:rPr>
              <a:t>Reserved</a:t>
            </a:r>
            <a:endParaRPr>
              <a:latin typeface="Calibri"/>
              <a:ea typeface="Calibri"/>
              <a:cs typeface="Calibri"/>
              <a:sym typeface="Calibri"/>
            </a:endParaRPr>
          </a:p>
        </p:txBody>
      </p:sp>
      <p:sp>
        <p:nvSpPr>
          <p:cNvPr id="191" name="Google Shape;191;p21"/>
          <p:cNvSpPr/>
          <p:nvPr/>
        </p:nvSpPr>
        <p:spPr>
          <a:xfrm>
            <a:off x="2227675" y="3339476"/>
            <a:ext cx="809700" cy="603900"/>
          </a:xfrm>
          <a:prstGeom prst="roundRect">
            <a:avLst>
              <a:gd name="adj" fmla="val 16667"/>
            </a:avLst>
          </a:prstGeom>
          <a:noFill/>
          <a:ln w="38100"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C0000"/>
              </a:solidFill>
            </a:endParaRPr>
          </a:p>
        </p:txBody>
      </p:sp>
      <p:sp>
        <p:nvSpPr>
          <p:cNvPr id="192" name="Google Shape;19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93" name="Google Shape;193;p21"/>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latin typeface="Calibri"/>
                <a:ea typeface="Calibri"/>
                <a:cs typeface="Calibri"/>
                <a:sym typeface="Calibri"/>
              </a:rPr>
              <a:t>How do containers communicate?</a:t>
            </a:r>
            <a:endParaRPr b="1">
              <a:latin typeface="Calibri"/>
              <a:ea typeface="Calibri"/>
              <a:cs typeface="Calibri"/>
              <a:sym typeface="Calibri"/>
            </a:endParaRPr>
          </a:p>
        </p:txBody>
      </p:sp>
      <p:sp>
        <p:nvSpPr>
          <p:cNvPr id="194" name="Google Shape;194;p21"/>
          <p:cNvSpPr/>
          <p:nvPr/>
        </p:nvSpPr>
        <p:spPr>
          <a:xfrm>
            <a:off x="2470624" y="3865250"/>
            <a:ext cx="3930300" cy="393600"/>
          </a:xfrm>
          <a:prstGeom prst="trapezoid">
            <a:avLst>
              <a:gd name="adj" fmla="val 404091"/>
            </a:avLst>
          </a:prstGeom>
          <a:solidFill>
            <a:srgbClr val="EEF7EB">
              <a:alpha val="62570"/>
            </a:srgbClr>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a:off x="6144150" y="3339476"/>
            <a:ext cx="809700" cy="603900"/>
          </a:xfrm>
          <a:prstGeom prst="roundRect">
            <a:avLst>
              <a:gd name="adj" fmla="val 16667"/>
            </a:avLst>
          </a:prstGeom>
          <a:noFill/>
          <a:ln w="38100"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a:off x="4167150" y="4191800"/>
            <a:ext cx="1357800" cy="603900"/>
          </a:xfrm>
          <a:prstGeom prst="roundRect">
            <a:avLst>
              <a:gd name="adj" fmla="val 16667"/>
            </a:avLst>
          </a:prstGeom>
          <a:noFill/>
          <a:ln w="38100" cap="flat" cmpd="sng">
            <a:solidFill>
              <a:srgbClr val="E0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7" name="Google Shape;197;p21"/>
          <p:cNvPicPr preferRelativeResize="0"/>
          <p:nvPr/>
        </p:nvPicPr>
        <p:blipFill>
          <a:blip r:embed="rId3">
            <a:alphaModFix/>
          </a:blip>
          <a:stretch>
            <a:fillRect/>
          </a:stretch>
        </p:blipFill>
        <p:spPr>
          <a:xfrm>
            <a:off x="5892850" y="838876"/>
            <a:ext cx="3106775" cy="1841851"/>
          </a:xfrm>
          <a:prstGeom prst="rect">
            <a:avLst/>
          </a:prstGeom>
          <a:noFill/>
          <a:ln>
            <a:noFill/>
          </a:ln>
        </p:spPr>
      </p:pic>
      <p:sp>
        <p:nvSpPr>
          <p:cNvPr id="198" name="Google Shape;198;p21"/>
          <p:cNvSpPr txBox="1">
            <a:spLocks noGrp="1"/>
          </p:cNvSpPr>
          <p:nvPr>
            <p:ph type="body" idx="1"/>
          </p:nvPr>
        </p:nvSpPr>
        <p:spPr>
          <a:xfrm>
            <a:off x="228550" y="615600"/>
            <a:ext cx="5664300" cy="22884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0"/>
              </a:spcAft>
              <a:buClr>
                <a:srgbClr val="000000"/>
              </a:buClr>
              <a:buSzPts val="2400"/>
              <a:buFont typeface="Calibri"/>
              <a:buChar char="●"/>
            </a:pPr>
            <a:r>
              <a:rPr lang="en" sz="2400" b="1">
                <a:solidFill>
                  <a:srgbClr val="FF9900"/>
                </a:solidFill>
                <a:latin typeface="Calibri"/>
                <a:ea typeface="Calibri"/>
                <a:cs typeface="Calibri"/>
                <a:sym typeface="Calibri"/>
              </a:rPr>
              <a:t>Overlay networks</a:t>
            </a:r>
            <a:r>
              <a:rPr lang="en" sz="2400">
                <a:solidFill>
                  <a:srgbClr val="000000"/>
                </a:solidFill>
                <a:latin typeface="Calibri"/>
                <a:ea typeface="Calibri"/>
                <a:cs typeface="Calibri"/>
                <a:sym typeface="Calibri"/>
              </a:rPr>
              <a:t> provide connectivity</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0"/>
              </a:spcAft>
              <a:buClr>
                <a:srgbClr val="000000"/>
              </a:buClr>
              <a:buSzPts val="2400"/>
              <a:buFont typeface="Calibri"/>
              <a:buChar char="●"/>
            </a:pPr>
            <a:r>
              <a:rPr lang="en" sz="2400">
                <a:solidFill>
                  <a:srgbClr val="000000"/>
                </a:solidFill>
                <a:latin typeface="Calibri"/>
                <a:ea typeface="Calibri"/>
                <a:cs typeface="Calibri"/>
                <a:sym typeface="Calibri"/>
              </a:rPr>
              <a:t>Typical solutions: Docker Overlay, Flannel, Calico, Weave…</a:t>
            </a:r>
            <a:endParaRPr sz="2400">
              <a:solidFill>
                <a:srgbClr val="000000"/>
              </a:solidFill>
              <a:latin typeface="Calibri"/>
              <a:ea typeface="Calibri"/>
              <a:cs typeface="Calibri"/>
              <a:sym typeface="Calibri"/>
            </a:endParaRPr>
          </a:p>
          <a:p>
            <a:pPr marL="457200" lvl="0" indent="-381000" algn="l" rtl="0">
              <a:lnSpc>
                <a:spcPct val="100000"/>
              </a:lnSpc>
              <a:spcBef>
                <a:spcPts val="100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Generally build upon tunneling approach like </a:t>
            </a:r>
            <a:r>
              <a:rPr lang="en" sz="2400" b="1">
                <a:solidFill>
                  <a:srgbClr val="FF9900"/>
                </a:solidFill>
                <a:latin typeface="Calibri"/>
                <a:ea typeface="Calibri"/>
                <a:cs typeface="Calibri"/>
                <a:sym typeface="Calibri"/>
              </a:rPr>
              <a:t>VxLAN</a:t>
            </a:r>
            <a:r>
              <a:rPr lang="en" sz="2400">
                <a:solidFill>
                  <a:srgbClr val="000000"/>
                </a:solidFill>
                <a:latin typeface="Calibri"/>
                <a:ea typeface="Calibri"/>
                <a:cs typeface="Calibri"/>
                <a:sym typeface="Calibri"/>
              </a:rPr>
              <a:t> protocol</a:t>
            </a:r>
            <a:endParaRPr sz="240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2"/>
          <p:cNvSpPr txBox="1">
            <a:spLocks noGrp="1"/>
          </p:cNvSpPr>
          <p:nvPr>
            <p:ph type="title"/>
          </p:nvPr>
        </p:nvSpPr>
        <p:spPr>
          <a:xfrm>
            <a:off x="228550" y="0"/>
            <a:ext cx="85206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b="1">
                <a:latin typeface="Calibri"/>
                <a:ea typeface="Calibri"/>
                <a:cs typeface="Calibri"/>
                <a:sym typeface="Calibri"/>
              </a:rPr>
              <a:t>Performance overhead of overlay networks</a:t>
            </a:r>
            <a:endParaRPr b="1">
              <a:latin typeface="Calibri"/>
              <a:ea typeface="Calibri"/>
              <a:cs typeface="Calibri"/>
              <a:sym typeface="Calibri"/>
            </a:endParaRPr>
          </a:p>
        </p:txBody>
      </p:sp>
      <p:sp>
        <p:nvSpPr>
          <p:cNvPr id="204" name="Google Shape;20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205" name="Google Shape;205;p22"/>
          <p:cNvSpPr txBox="1">
            <a:spLocks noGrp="1"/>
          </p:cNvSpPr>
          <p:nvPr>
            <p:ph type="body" idx="1"/>
          </p:nvPr>
        </p:nvSpPr>
        <p:spPr>
          <a:xfrm>
            <a:off x="228600" y="612648"/>
            <a:ext cx="8520600" cy="554100"/>
          </a:xfrm>
          <a:prstGeom prst="rect">
            <a:avLst/>
          </a:prstGeom>
        </p:spPr>
        <p:txBody>
          <a:bodyPr spcFirstLastPara="1" wrap="square" lIns="91425" tIns="91425" rIns="91425" bIns="91425" anchor="t" anchorCtr="0">
            <a:spAutoFit/>
          </a:bodyPr>
          <a:lstStyle/>
          <a:p>
            <a:pPr marL="457200" lvl="0" indent="-381000" algn="l" rtl="0">
              <a:lnSpc>
                <a:spcPct val="100000"/>
              </a:lnSpc>
              <a:spcBef>
                <a:spcPts val="0"/>
              </a:spcBef>
              <a:spcAft>
                <a:spcPts val="1000"/>
              </a:spcAft>
              <a:buClr>
                <a:srgbClr val="000000"/>
              </a:buClr>
              <a:buSzPts val="2400"/>
              <a:buFont typeface="Calibri"/>
              <a:buChar char="●"/>
            </a:pPr>
            <a:r>
              <a:rPr lang="en" sz="2400">
                <a:solidFill>
                  <a:srgbClr val="000000"/>
                </a:solidFill>
                <a:latin typeface="Calibri"/>
                <a:ea typeface="Calibri"/>
                <a:cs typeface="Calibri"/>
                <a:sym typeface="Calibri"/>
              </a:rPr>
              <a:t>Machines are connected via 100 GbE NIC.</a:t>
            </a:r>
            <a:endParaRPr sz="2400" b="1">
              <a:solidFill>
                <a:srgbClr val="000000"/>
              </a:solidFill>
              <a:latin typeface="Calibri"/>
              <a:ea typeface="Calibri"/>
              <a:cs typeface="Calibri"/>
              <a:sym typeface="Calibri"/>
            </a:endParaRPr>
          </a:p>
        </p:txBody>
      </p:sp>
      <p:pic>
        <p:nvPicPr>
          <p:cNvPr id="206" name="Google Shape;206;p22" title="Chart"/>
          <p:cNvPicPr preferRelativeResize="0"/>
          <p:nvPr/>
        </p:nvPicPr>
        <p:blipFill>
          <a:blip r:embed="rId3">
            <a:alphaModFix/>
          </a:blip>
          <a:stretch>
            <a:fillRect/>
          </a:stretch>
        </p:blipFill>
        <p:spPr>
          <a:xfrm>
            <a:off x="1356288" y="1166750"/>
            <a:ext cx="6431427" cy="397675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4335</Words>
  <Application>Microsoft Macintosh PowerPoint</Application>
  <PresentationFormat>On-screen Show (16:9)</PresentationFormat>
  <Paragraphs>865</Paragraphs>
  <Slides>58</Slides>
  <Notes>58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Calibri</vt:lpstr>
      <vt:lpstr>Simple Light</vt:lpstr>
      <vt:lpstr>Parallelizing Packet Processing in Container Overlay Networks (EuroSys '21)</vt:lpstr>
      <vt:lpstr>Containers are taking over the cloud</vt:lpstr>
      <vt:lpstr>Containers are taking over the cloud</vt:lpstr>
      <vt:lpstr>How do containers communicate?</vt:lpstr>
      <vt:lpstr>How do containers communicate?</vt:lpstr>
      <vt:lpstr>How do containers communicate?</vt:lpstr>
      <vt:lpstr>How do containers communicate?</vt:lpstr>
      <vt:lpstr>How do containers communicate?</vt:lpstr>
      <vt:lpstr>Performance overhead of overlay networks</vt:lpstr>
      <vt:lpstr>Performance overhead of overlay networks</vt:lpstr>
      <vt:lpstr>Performance overhead of overlay networks</vt:lpstr>
      <vt:lpstr>Performance overhead of overlay networks</vt:lpstr>
      <vt:lpstr>Why is overlay network slow?</vt:lpstr>
      <vt:lpstr>Why is overlay network slow?</vt:lpstr>
      <vt:lpstr>Why is overlay network slow?</vt:lpstr>
      <vt:lpstr>Why is overlay network slow?</vt:lpstr>
      <vt:lpstr>Why is overlay network slow?</vt:lpstr>
      <vt:lpstr>Why is overlay network slow?</vt:lpstr>
      <vt:lpstr>Why is overlay network slow?</vt:lpstr>
      <vt:lpstr>Why is overlay network slow?</vt:lpstr>
      <vt:lpstr>Why is overlay network slow?</vt:lpstr>
      <vt:lpstr>Why is overlay network slow?</vt:lpstr>
      <vt:lpstr>Existing solutions to accelerate overlay networks</vt:lpstr>
      <vt:lpstr>Existing solutions to accelerate overlay networks</vt:lpstr>
      <vt:lpstr>Existing solutions to accelerate overlay networks</vt:lpstr>
      <vt:lpstr>Our solution - FALCON</vt:lpstr>
      <vt:lpstr>Our solution - FALCON</vt:lpstr>
      <vt:lpstr>FALCON - SoftIRQs Pipelining</vt:lpstr>
      <vt:lpstr>FALCON - SoftIRQs Pipelining</vt:lpstr>
      <vt:lpstr>FALCON - SoftIRQs Pipelining</vt:lpstr>
      <vt:lpstr>FALCON - SoftIRQs Pipelining</vt:lpstr>
      <vt:lpstr>FALCON - SoftIRQs Pipelining</vt:lpstr>
      <vt:lpstr>FALCON - SoftIRQs Splitting</vt:lpstr>
      <vt:lpstr>FALCON - SoftIRQs Splitting</vt:lpstr>
      <vt:lpstr>FALCON - SoftIRQs Balancing</vt:lpstr>
      <vt:lpstr>FALCON - SoftIRQs Balancing</vt:lpstr>
      <vt:lpstr>FALCON - SoftIRQs Balancing</vt:lpstr>
      <vt:lpstr>FALCON - SoftIRQs Balancing</vt:lpstr>
      <vt:lpstr>Evaluation - Setup</vt:lpstr>
      <vt:lpstr>Single-flow Performance</vt:lpstr>
      <vt:lpstr>Single-flow Performance</vt:lpstr>
      <vt:lpstr>Multi-flow Performance</vt:lpstr>
      <vt:lpstr>Load Balancing</vt:lpstr>
      <vt:lpstr>Memcached Performance</vt:lpstr>
      <vt:lpstr>Conclusion</vt:lpstr>
      <vt:lpstr>Backup Slides</vt:lpstr>
      <vt:lpstr>Why is overlay network slow?</vt:lpstr>
      <vt:lpstr>How do containers communicate?</vt:lpstr>
      <vt:lpstr>Overheads and Limitations</vt:lpstr>
      <vt:lpstr>Existing optimizations in Linux</vt:lpstr>
      <vt:lpstr>Evaluation - Setup</vt:lpstr>
      <vt:lpstr>Single-flow performance</vt:lpstr>
      <vt:lpstr>FALCON Design - SoftIRQ Pipelining</vt:lpstr>
      <vt:lpstr>FALCON Design - SoftIRQ Pipelining</vt:lpstr>
      <vt:lpstr>FALCON Design - SoftIRQ Splitting</vt:lpstr>
      <vt:lpstr>FALCON Design - SoftIRQ Splitting</vt:lpstr>
      <vt:lpstr>FALCON Design - SoftIRQ Splitting</vt:lpstr>
      <vt:lpstr>Load Balancing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Parallelizing Packet Processing in Container Overlay Networks (EuroSys '21)</dc:title>
  <cp:lastModifiedBy>Kun Suo</cp:lastModifiedBy>
  <cp:revision>1</cp:revision>
  <dcterms:modified xsi:type="dcterms:W3CDTF">2021-04-18T16:04:14Z</dcterms:modified>
</cp:coreProperties>
</file>