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91" r:id="rId2"/>
    <p:sldId id="292" r:id="rId3"/>
    <p:sldId id="293" r:id="rId4"/>
    <p:sldId id="294" r:id="rId5"/>
    <p:sldId id="295" r:id="rId6"/>
    <p:sldId id="296" r:id="rId7"/>
    <p:sldId id="300" r:id="rId8"/>
    <p:sldId id="297" r:id="rId9"/>
    <p:sldId id="298" r:id="rId10"/>
    <p:sldId id="301" r:id="rId11"/>
    <p:sldId id="299" r:id="rId12"/>
    <p:sldId id="290" r:id="rId13"/>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101"/>
    <a:srgbClr val="1FABE0"/>
    <a:srgbClr val="06A1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4407" autoAdjust="0"/>
  </p:normalViewPr>
  <p:slideViewPr>
    <p:cSldViewPr snapToGrid="0" showGuides="1">
      <p:cViewPr>
        <p:scale>
          <a:sx n="66" d="100"/>
          <a:sy n="66" d="100"/>
        </p:scale>
        <p:origin x="1416" y="180"/>
      </p:cViewPr>
      <p:guideLst>
        <p:guide orient="horz" pos="2328"/>
        <p:guide pos="3864"/>
        <p:guide pos="7512"/>
        <p:guide pos="144"/>
        <p:guide orient="horz" pos="624"/>
        <p:guide orient="horz" pos="4056"/>
      </p:guideLst>
    </p:cSldViewPr>
  </p:slideViewPr>
  <p:notesTextViewPr>
    <p:cViewPr>
      <p:scale>
        <a:sx n="100" d="100"/>
        <a:sy n="100" d="100"/>
      </p:scale>
      <p:origin x="0" y="0"/>
    </p:cViewPr>
  </p:notesTextViewPr>
  <p:notesViewPr>
    <p:cSldViewPr snapToGrid="0">
      <p:cViewPr varScale="1">
        <p:scale>
          <a:sx n="99" d="100"/>
          <a:sy n="99" d="100"/>
        </p:scale>
        <p:origin x="357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46527B0-0B24-4087-B225-DB4F5C738F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a:extLst>
              <a:ext uri="{FF2B5EF4-FFF2-40B4-BE49-F238E27FC236}">
                <a16:creationId xmlns:a16="http://schemas.microsoft.com/office/drawing/2014/main" id="{F72798E0-F322-4236-8531-A1882BFE40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6FB0DE1-D418-4EA9-BDFD-2E5632763663}" type="datetime1">
              <a:rPr lang="fr-FR" smtClean="0"/>
              <a:t>07/09/2024</a:t>
            </a:fld>
            <a:endParaRPr lang="en-US"/>
          </a:p>
        </p:txBody>
      </p:sp>
      <p:sp>
        <p:nvSpPr>
          <p:cNvPr id="4" name="Espace réservé du pied de page 3">
            <a:extLst>
              <a:ext uri="{FF2B5EF4-FFF2-40B4-BE49-F238E27FC236}">
                <a16:creationId xmlns:a16="http://schemas.microsoft.com/office/drawing/2014/main" id="{B4E5881F-2FD0-41BC-8E76-C691E59E14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a:extLst>
              <a:ext uri="{FF2B5EF4-FFF2-40B4-BE49-F238E27FC236}">
                <a16:creationId xmlns:a16="http://schemas.microsoft.com/office/drawing/2014/main" id="{62CA62C5-8A29-4592-9E3E-4C457F263C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4E85F6F-0FAD-4AD4-850C-7E4CD14D7D70}" type="slidenum">
              <a:rPr lang="en-US" smtClean="0"/>
              <a:t>‹N°›</a:t>
            </a:fld>
            <a:endParaRPr lang="en-US"/>
          </a:p>
        </p:txBody>
      </p:sp>
    </p:spTree>
    <p:extLst>
      <p:ext uri="{BB962C8B-B14F-4D97-AF65-F5344CB8AC3E}">
        <p14:creationId xmlns:p14="http://schemas.microsoft.com/office/powerpoint/2010/main" val="3583274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90BD304-4DB2-4DA8-BE69-274C9984CC7A}" type="datetime1">
              <a:rPr lang="fr-FR" smtClean="0"/>
              <a:t>07/09/2024</a:t>
            </a:fld>
            <a:endParaRPr lang="en-US"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E60DC36-8EFA-4378-9855-E019C55AC472}" type="slidenum">
              <a:rPr lang="en-US" smtClean="0"/>
              <a:t>‹N°›</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Bonjour, pour cette présentation nous allons nous pencher sur le sujet « Interface Graphique Lourde »</a:t>
            </a:r>
          </a:p>
        </p:txBody>
      </p:sp>
      <p:sp>
        <p:nvSpPr>
          <p:cNvPr id="4" name="Espace réservé du numéro de diapositive 3"/>
          <p:cNvSpPr>
            <a:spLocks noGrp="1"/>
          </p:cNvSpPr>
          <p:nvPr>
            <p:ph type="sldNum" sz="quarter" idx="5"/>
          </p:nvPr>
        </p:nvSpPr>
        <p:spPr/>
        <p:txBody>
          <a:bodyPr/>
          <a:lstStyle/>
          <a:p>
            <a:pPr rtl="0"/>
            <a:fld id="{BE60DC36-8EFA-4378-9855-E019C55AC472}" type="slidenum">
              <a:rPr lang="en-US" smtClean="0"/>
              <a:t>1</a:t>
            </a:fld>
            <a:endParaRPr lang="en-US" dirty="0"/>
          </a:p>
        </p:txBody>
      </p:sp>
    </p:spTree>
    <p:extLst>
      <p:ext uri="{BB962C8B-B14F-4D97-AF65-F5344CB8AC3E}">
        <p14:creationId xmlns:p14="http://schemas.microsoft.com/office/powerpoint/2010/main" val="1482405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dirty="0">
                <a:latin typeface="Aptos" panose="020B0004020202020204" pitchFamily="34" charset="0"/>
              </a:rPr>
              <a:t>Face à la montée des interface graphiques légères sur le domaine de l’informatique, il nous est nécessaire de faire une comparaison entre les deux:</a:t>
            </a:r>
            <a:br>
              <a:rPr lang="fr-FR" b="1" dirty="0"/>
            </a:br>
            <a:br>
              <a:rPr lang="fr-FR" b="1" dirty="0"/>
            </a:br>
            <a:r>
              <a:rPr lang="fr-FR" b="1" dirty="0"/>
              <a:t>Traitement</a:t>
            </a:r>
            <a:r>
              <a:rPr lang="fr-FR" dirty="0"/>
              <a:t> : Une </a:t>
            </a:r>
            <a:r>
              <a:rPr lang="fr-FR" b="1" dirty="0"/>
              <a:t>interface graphique légère</a:t>
            </a:r>
            <a:r>
              <a:rPr lang="fr-FR" dirty="0"/>
              <a:t> s'appuie sur un serveur distant pour la majorité des traitements, tandis qu'une IGL effectue ces traitements localement.</a:t>
            </a:r>
          </a:p>
          <a:p>
            <a:endParaRPr lang="fr-FR" b="1" dirty="0"/>
          </a:p>
          <a:p>
            <a:r>
              <a:rPr lang="fr-FR" b="1" dirty="0"/>
              <a:t>Usage de ressources</a:t>
            </a:r>
            <a:r>
              <a:rPr lang="fr-FR" dirty="0"/>
              <a:t> : Une interface légère nécessite moins de ressources locales, ce qui la rend plus compatible avec des dispositifs peu performants, tandis qu’une IGL demande plus de capacité de calcul.</a:t>
            </a:r>
          </a:p>
          <a:p>
            <a:endParaRPr lang="fr-FR" b="1" dirty="0"/>
          </a:p>
          <a:p>
            <a:r>
              <a:rPr lang="fr-FR" b="1" dirty="0"/>
              <a:t>Déploiement et maintenance</a:t>
            </a:r>
            <a:r>
              <a:rPr lang="fr-FR" dirty="0"/>
              <a:t> : Les IGL nécessitent des mises à jour manuelles ou semi-automatiques, contrairement aux interfaces légères qui peuvent être facilement mises à jour sur le serveur.</a:t>
            </a:r>
          </a:p>
        </p:txBody>
      </p:sp>
      <p:sp>
        <p:nvSpPr>
          <p:cNvPr id="4" name="Espace réservé du numéro de diapositive 3"/>
          <p:cNvSpPr>
            <a:spLocks noGrp="1"/>
          </p:cNvSpPr>
          <p:nvPr>
            <p:ph type="sldNum" sz="quarter" idx="5"/>
          </p:nvPr>
        </p:nvSpPr>
        <p:spPr/>
        <p:txBody>
          <a:bodyPr/>
          <a:lstStyle/>
          <a:p>
            <a:pPr rtl="0"/>
            <a:fld id="{BE60DC36-8EFA-4378-9855-E019C55AC472}" type="slidenum">
              <a:rPr lang="en-US" smtClean="0"/>
              <a:t>10</a:t>
            </a:fld>
            <a:endParaRPr lang="en-US" dirty="0"/>
          </a:p>
        </p:txBody>
      </p:sp>
    </p:spTree>
    <p:extLst>
      <p:ext uri="{BB962C8B-B14F-4D97-AF65-F5344CB8AC3E}">
        <p14:creationId xmlns:p14="http://schemas.microsoft.com/office/powerpoint/2010/main" val="1627669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L'interface graphique lourde reste un choix essentiel pour les applications nécessitant des traitements intensifs et des interfaces riches, où la performance et la réactivité sont cruciales. </a:t>
            </a:r>
          </a:p>
          <a:p>
            <a:endParaRPr lang="fr-FR" dirty="0"/>
          </a:p>
          <a:p>
            <a:r>
              <a:rPr lang="fr-FR" dirty="0"/>
              <a:t>Cependant, leur besoin en ressources matérielles et la complexité de leur maintenance posent des défis. </a:t>
            </a:r>
          </a:p>
          <a:p>
            <a:endParaRPr lang="fr-FR" dirty="0"/>
          </a:p>
          <a:p>
            <a:r>
              <a:rPr lang="fr-FR" dirty="0"/>
              <a:t>En contrepartie, les IGL offrent une expérience utilisateur plus fluide et plus puissante pour des cas d'utilisation spécialisés. Les avancées en matière de virtualisation et de cloud computing amènent de plus en plus de discussions sur l'avenir des IGL, face à la montée des interfaces légères et des solutions hybrides.</a:t>
            </a:r>
          </a:p>
        </p:txBody>
      </p:sp>
      <p:sp>
        <p:nvSpPr>
          <p:cNvPr id="4" name="Espace réservé du numéro de diapositive 3"/>
          <p:cNvSpPr>
            <a:spLocks noGrp="1"/>
          </p:cNvSpPr>
          <p:nvPr>
            <p:ph type="sldNum" sz="quarter" idx="5"/>
          </p:nvPr>
        </p:nvSpPr>
        <p:spPr/>
        <p:txBody>
          <a:bodyPr/>
          <a:lstStyle/>
          <a:p>
            <a:pPr rtl="0"/>
            <a:fld id="{BE60DC36-8EFA-4378-9855-E019C55AC472}" type="slidenum">
              <a:rPr lang="en-US" smtClean="0"/>
              <a:t>11</a:t>
            </a:fld>
            <a:endParaRPr lang="en-US" dirty="0"/>
          </a:p>
        </p:txBody>
      </p:sp>
    </p:spTree>
    <p:extLst>
      <p:ext uri="{BB962C8B-B14F-4D97-AF65-F5344CB8AC3E}">
        <p14:creationId xmlns:p14="http://schemas.microsoft.com/office/powerpoint/2010/main" val="564341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Ainsi se termine cette présentation, merci de votre attention.</a:t>
            </a:r>
          </a:p>
        </p:txBody>
      </p:sp>
      <p:sp>
        <p:nvSpPr>
          <p:cNvPr id="4" name="Espace réservé du numéro de diapositive 3"/>
          <p:cNvSpPr>
            <a:spLocks noGrp="1"/>
          </p:cNvSpPr>
          <p:nvPr>
            <p:ph type="sldNum" sz="quarter" idx="5"/>
          </p:nvPr>
        </p:nvSpPr>
        <p:spPr/>
        <p:txBody>
          <a:bodyPr/>
          <a:lstStyle/>
          <a:p>
            <a:pPr rtl="0"/>
            <a:fld id="{BE60DC36-8EFA-4378-9855-E019C55AC472}" type="slidenum">
              <a:rPr lang="en-US" smtClean="0"/>
              <a:t>12</a:t>
            </a:fld>
            <a:endParaRPr lang="en-US" dirty="0"/>
          </a:p>
        </p:txBody>
      </p:sp>
    </p:spTree>
    <p:extLst>
      <p:ext uri="{BB962C8B-B14F-4D97-AF65-F5344CB8AC3E}">
        <p14:creationId xmlns:p14="http://schemas.microsoft.com/office/powerpoint/2010/main" val="186556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Et pour la mener à bien, on va suivre le plan suivant :</a:t>
            </a:r>
          </a:p>
          <a:p>
            <a:r>
              <a:rPr lang="fr-FR" dirty="0"/>
              <a:t>… (présenter le plan si on a du temps )</a:t>
            </a:r>
          </a:p>
        </p:txBody>
      </p:sp>
      <p:sp>
        <p:nvSpPr>
          <p:cNvPr id="4" name="Espace réservé du numéro de diapositive 3"/>
          <p:cNvSpPr>
            <a:spLocks noGrp="1"/>
          </p:cNvSpPr>
          <p:nvPr>
            <p:ph type="sldNum" sz="quarter" idx="5"/>
          </p:nvPr>
        </p:nvSpPr>
        <p:spPr/>
        <p:txBody>
          <a:bodyPr/>
          <a:lstStyle/>
          <a:p>
            <a:pPr rtl="0"/>
            <a:fld id="{BE60DC36-8EFA-4378-9855-E019C55AC472}" type="slidenum">
              <a:rPr lang="en-US" smtClean="0"/>
              <a:t>2</a:t>
            </a:fld>
            <a:endParaRPr lang="en-US" dirty="0"/>
          </a:p>
        </p:txBody>
      </p:sp>
    </p:spTree>
    <p:extLst>
      <p:ext uri="{BB962C8B-B14F-4D97-AF65-F5344CB8AC3E}">
        <p14:creationId xmlns:p14="http://schemas.microsoft.com/office/powerpoint/2010/main" val="3902677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commencer, voyons déjà ce que c’est une interface  </a:t>
            </a:r>
          </a:p>
          <a:p>
            <a:br>
              <a:rPr lang="fr-FR" dirty="0"/>
            </a:br>
            <a:r>
              <a:rPr lang="fr-FR" dirty="0"/>
              <a:t>Les interfaces graphiques jouent un rôle central dans l'interaction entre l'utilisateur et le système informatique, permettant de rendre les fonctionnalités d'un logiciel plus accessibles et intuitives. Depuis leur apparition, elles ont évolué en fonction des besoins croissants en matière de performance, de complexité et d'expérience utilisateur.</a:t>
            </a:r>
          </a:p>
          <a:p>
            <a:r>
              <a:rPr lang="fr-FR" dirty="0"/>
              <a:t>Dans cette présentation, nous allons aborder plus en détails l’Interface Graphique lourde. </a:t>
            </a:r>
          </a:p>
        </p:txBody>
      </p:sp>
      <p:sp>
        <p:nvSpPr>
          <p:cNvPr id="4" name="Espace réservé du numéro de diapositive 3"/>
          <p:cNvSpPr>
            <a:spLocks noGrp="1"/>
          </p:cNvSpPr>
          <p:nvPr>
            <p:ph type="sldNum" sz="quarter" idx="5"/>
          </p:nvPr>
        </p:nvSpPr>
        <p:spPr/>
        <p:txBody>
          <a:bodyPr/>
          <a:lstStyle/>
          <a:p>
            <a:pPr rtl="0"/>
            <a:fld id="{BE60DC36-8EFA-4378-9855-E019C55AC472}" type="slidenum">
              <a:rPr lang="en-US" smtClean="0"/>
              <a:t>3</a:t>
            </a:fld>
            <a:endParaRPr lang="en-US" dirty="0"/>
          </a:p>
        </p:txBody>
      </p:sp>
    </p:spTree>
    <p:extLst>
      <p:ext uri="{BB962C8B-B14F-4D97-AF65-F5344CB8AC3E}">
        <p14:creationId xmlns:p14="http://schemas.microsoft.com/office/powerpoint/2010/main" val="1841433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Alors c’est quoi une Interface Graphique lourde ?</a:t>
            </a:r>
          </a:p>
          <a:p>
            <a:endParaRPr lang="fr-FR" dirty="0"/>
          </a:p>
          <a:p>
            <a:r>
              <a:rPr lang="fr-FR" dirty="0"/>
              <a:t>Une </a:t>
            </a:r>
            <a:r>
              <a:rPr lang="fr-FR" b="1" dirty="0"/>
              <a:t>interface graphique lourde</a:t>
            </a:r>
            <a:r>
              <a:rPr lang="fr-FR" dirty="0"/>
              <a:t> est un type d'interface utilisateur qui repose sur des applications clientes complexes, nécessitant des ressources importantes sur la machine locale (mémoire, processeur, graphique) et qui propose nombreuses fonctionnalités.</a:t>
            </a:r>
          </a:p>
          <a:p>
            <a:endParaRPr lang="fr-FR" dirty="0"/>
          </a:p>
          <a:p>
            <a:r>
              <a:rPr lang="fr-FR" dirty="0"/>
              <a:t>Elle est conçue pour des logiciels qui exécutent des processus de calcul, de traitement ou de rendu graphiques intenses. Les IGL sont utilisées dans des domaines où la réactivité et la puissance de traitement sont essentielles.</a:t>
            </a:r>
          </a:p>
        </p:txBody>
      </p:sp>
      <p:sp>
        <p:nvSpPr>
          <p:cNvPr id="4" name="Espace réservé du numéro de diapositive 3"/>
          <p:cNvSpPr>
            <a:spLocks noGrp="1"/>
          </p:cNvSpPr>
          <p:nvPr>
            <p:ph type="sldNum" sz="quarter" idx="5"/>
          </p:nvPr>
        </p:nvSpPr>
        <p:spPr/>
        <p:txBody>
          <a:bodyPr/>
          <a:lstStyle/>
          <a:p>
            <a:pPr rtl="0"/>
            <a:fld id="{BE60DC36-8EFA-4378-9855-E019C55AC472}" type="slidenum">
              <a:rPr lang="en-US" smtClean="0"/>
              <a:t>4</a:t>
            </a:fld>
            <a:endParaRPr lang="en-US" dirty="0"/>
          </a:p>
        </p:txBody>
      </p:sp>
    </p:spTree>
    <p:extLst>
      <p:ext uri="{BB962C8B-B14F-4D97-AF65-F5344CB8AC3E}">
        <p14:creationId xmlns:p14="http://schemas.microsoft.com/office/powerpoint/2010/main" val="384818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interfaces graphiques lourdes présentent plusieurs caractéristiques distinctes :</a:t>
            </a:r>
          </a:p>
          <a:p>
            <a:endParaRPr lang="fr-FR" dirty="0"/>
          </a:p>
          <a:p>
            <a:pPr>
              <a:buFont typeface="+mj-lt"/>
              <a:buAutoNum type="arabicPeriod"/>
            </a:pPr>
            <a:r>
              <a:rPr lang="fr-FR" b="1" dirty="0"/>
              <a:t>Autonomie locale</a:t>
            </a:r>
            <a:r>
              <a:rPr lang="fr-FR" dirty="0"/>
              <a:t> : Elles effectuent la majorité des calculs et des traitements en local, nécessitant peu ou pas d'accès continu à un serveur externe pour les opérations de base.</a:t>
            </a:r>
          </a:p>
          <a:p>
            <a:pPr>
              <a:buFont typeface="+mj-lt"/>
              <a:buAutoNum type="arabicPeriod"/>
            </a:pPr>
            <a:r>
              <a:rPr lang="fr-FR" b="1" dirty="0"/>
              <a:t>Performance élevée</a:t>
            </a:r>
            <a:r>
              <a:rPr lang="fr-FR" dirty="0"/>
              <a:t> : Grâce à leur exécution locale, elles offrent de faibles temps de latence et une réactivité accrue, même pour des tâches exigeantes en ressources.</a:t>
            </a:r>
          </a:p>
          <a:p>
            <a:pPr>
              <a:buFont typeface="+mj-lt"/>
              <a:buAutoNum type="arabicPeriod"/>
            </a:pPr>
            <a:r>
              <a:rPr lang="fr-FR" b="1" dirty="0"/>
              <a:t>Graphismes et interaction riches</a:t>
            </a:r>
            <a:r>
              <a:rPr lang="fr-FR" dirty="0"/>
              <a:t> : Elles permettent des interfaces complexes et visuellement riches avec des éléments interactifs tels que des animations, des rendus 3D, et des interfaces sophistiquées.</a:t>
            </a:r>
          </a:p>
          <a:p>
            <a:pPr>
              <a:buFont typeface="+mj-lt"/>
              <a:buAutoNum type="arabicPeriod"/>
            </a:pPr>
            <a:r>
              <a:rPr lang="fr-FR" b="1" dirty="0"/>
              <a:t>Environnement d'exécution avancé</a:t>
            </a:r>
            <a:r>
              <a:rPr lang="fr-FR" dirty="0"/>
              <a:t> : Les IGL fonctionnent souvent avec des environnements de développement intégrés (IDE), comme Java Swing, </a:t>
            </a:r>
            <a:r>
              <a:rPr lang="fr-FR" dirty="0" err="1"/>
              <a:t>JavaFX</a:t>
            </a:r>
            <a:r>
              <a:rPr lang="fr-FR" dirty="0"/>
              <a:t> ou Windows </a:t>
            </a:r>
            <a:r>
              <a:rPr lang="fr-FR" dirty="0" err="1"/>
              <a:t>Presentation</a:t>
            </a:r>
            <a:r>
              <a:rPr lang="fr-FR" dirty="0"/>
              <a:t> </a:t>
            </a:r>
            <a:r>
              <a:rPr lang="fr-FR" dirty="0" err="1"/>
              <a:t>Foundation</a:t>
            </a:r>
            <a:r>
              <a:rPr lang="fr-FR" dirty="0"/>
              <a:t> (WPF), permettant une personnalisation poussée de l'interface.</a:t>
            </a:r>
          </a:p>
          <a:p>
            <a:pPr>
              <a:buFont typeface="+mj-lt"/>
              <a:buAutoNum type="arabicPeriod"/>
            </a:pPr>
            <a:r>
              <a:rPr lang="fr-FR" b="1" dirty="0"/>
              <a:t>Compatibilité matérielle spécifique</a:t>
            </a:r>
            <a:r>
              <a:rPr lang="fr-FR" dirty="0"/>
              <a:t> : Souvent, ces interfaces exigent une configuration matérielle plus avancée (processeurs puissants, cartes graphiques dédiées) pour fonctionner de manière optimale.</a:t>
            </a:r>
          </a:p>
        </p:txBody>
      </p:sp>
      <p:sp>
        <p:nvSpPr>
          <p:cNvPr id="4" name="Espace réservé du numéro de diapositive 3"/>
          <p:cNvSpPr>
            <a:spLocks noGrp="1"/>
          </p:cNvSpPr>
          <p:nvPr>
            <p:ph type="sldNum" sz="quarter" idx="5"/>
          </p:nvPr>
        </p:nvSpPr>
        <p:spPr/>
        <p:txBody>
          <a:bodyPr/>
          <a:lstStyle/>
          <a:p>
            <a:pPr rtl="0"/>
            <a:fld id="{BE60DC36-8EFA-4378-9855-E019C55AC472}" type="slidenum">
              <a:rPr lang="en-US" smtClean="0"/>
              <a:t>5</a:t>
            </a:fld>
            <a:endParaRPr lang="en-US" dirty="0"/>
          </a:p>
        </p:txBody>
      </p:sp>
    </p:spTree>
    <p:extLst>
      <p:ext uri="{BB962C8B-B14F-4D97-AF65-F5344CB8AC3E}">
        <p14:creationId xmlns:p14="http://schemas.microsoft.com/office/powerpoint/2010/main" val="3297335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peut retrouver des applications avec interface graphique lourde sur divers secteurs d’activité:</a:t>
            </a:r>
          </a:p>
          <a:p>
            <a:endParaRPr lang="fr-FR" dirty="0"/>
          </a:p>
          <a:p>
            <a:pPr lvl="1">
              <a:buFont typeface="Arial" panose="020B0604020202020204" pitchFamily="34" charset="0"/>
              <a:buNone/>
            </a:pPr>
            <a:endParaRPr lang="fr-FR" dirty="0"/>
          </a:p>
          <a:p>
            <a:r>
              <a:rPr lang="fr-FR" b="1" dirty="0"/>
              <a:t>1. Les Applications Métiers Spécialisées comme les logiciels de CRM et ERP exemples:</a:t>
            </a:r>
          </a:p>
          <a:p>
            <a:pPr lvl="1">
              <a:buFont typeface="Arial" panose="020B0604020202020204" pitchFamily="34" charset="0"/>
              <a:buChar char="•"/>
            </a:pPr>
            <a:r>
              <a:rPr lang="fr-FR" b="1" dirty="0"/>
              <a:t>SAP</a:t>
            </a:r>
            <a:r>
              <a:rPr lang="fr-FR" dirty="0"/>
              <a:t> : Système ERP pour la gestion des processus d'affaires dans les entreprises.</a:t>
            </a:r>
          </a:p>
          <a:p>
            <a:pPr lvl="1">
              <a:buFont typeface="Arial" panose="020B0604020202020204" pitchFamily="34" charset="0"/>
              <a:buChar char="•"/>
            </a:pPr>
            <a:r>
              <a:rPr lang="fr-FR" b="1" dirty="0"/>
              <a:t>Microsoft Dynamics</a:t>
            </a:r>
            <a:r>
              <a:rPr lang="fr-FR" dirty="0"/>
              <a:t> : Suite d'applications CRM et ERP pour la gestion des relations clients et des opérations.</a:t>
            </a:r>
          </a:p>
          <a:p>
            <a:endParaRPr lang="fr-FR" dirty="0"/>
          </a:p>
          <a:p>
            <a:r>
              <a:rPr lang="fr-FR" b="1" dirty="0"/>
              <a:t>2. Les Jeux Vidéos</a:t>
            </a:r>
          </a:p>
          <a:p>
            <a:endParaRPr lang="fr-FR" b="1" dirty="0"/>
          </a:p>
          <a:p>
            <a:r>
              <a:rPr lang="fr-FR" b="1" dirty="0"/>
              <a:t>3. Les Outils de Développement Logiciel Intégrés (IDE)</a:t>
            </a:r>
          </a:p>
          <a:p>
            <a:pPr lvl="1">
              <a:buFont typeface="Arial" panose="020B0604020202020204" pitchFamily="34" charset="0"/>
              <a:buChar char="•"/>
            </a:pPr>
            <a:r>
              <a:rPr lang="fr-FR" b="1" dirty="0"/>
              <a:t>Eclipse IDE, Visual Studio</a:t>
            </a:r>
          </a:p>
          <a:p>
            <a:pPr lvl="1">
              <a:buFont typeface="Arial" panose="020B0604020202020204" pitchFamily="34" charset="0"/>
              <a:buChar char="•"/>
            </a:pPr>
            <a:endParaRPr lang="fr-FR" b="1" dirty="0"/>
          </a:p>
          <a:p>
            <a:r>
              <a:rPr lang="fr-FR" b="1" dirty="0"/>
              <a:t>4. Dans le Montage Vidéo et Traitement d’Images</a:t>
            </a:r>
          </a:p>
          <a:p>
            <a:pPr lvl="1">
              <a:buFont typeface="Arial" panose="020B0604020202020204" pitchFamily="34" charset="0"/>
              <a:buChar char="•"/>
            </a:pPr>
            <a:r>
              <a:rPr lang="fr-FR" b="1" dirty="0"/>
              <a:t>Les logiciels Adobe: Photoshop, Premiere Pro</a:t>
            </a:r>
          </a:p>
          <a:p>
            <a:br>
              <a:rPr lang="fr-FR" dirty="0"/>
            </a:br>
            <a:r>
              <a:rPr lang="fr-FR" b="1" dirty="0"/>
              <a:t>5. Pour la Modélisation 3D et Conception Assistée par Ordinateur (CAO)</a:t>
            </a:r>
          </a:p>
          <a:p>
            <a:pPr lvl="1">
              <a:buFont typeface="Arial" panose="020B0604020202020204" pitchFamily="34" charset="0"/>
              <a:buChar char="•"/>
            </a:pPr>
            <a:r>
              <a:rPr lang="fr-FR" b="1" dirty="0"/>
              <a:t>AutoCAD</a:t>
            </a:r>
            <a:r>
              <a:rPr lang="fr-FR" dirty="0"/>
              <a:t> : Conception et la modélisation technique dans l'architecture et l'ingénierie.</a:t>
            </a:r>
          </a:p>
          <a:p>
            <a:pPr lvl="1">
              <a:buFont typeface="Arial" panose="020B0604020202020204" pitchFamily="34" charset="0"/>
              <a:buChar char="•"/>
            </a:pPr>
            <a:r>
              <a:rPr lang="fr-FR" b="1" dirty="0"/>
              <a:t>Blender</a:t>
            </a:r>
            <a:r>
              <a:rPr lang="fr-FR" dirty="0"/>
              <a:t> pour du 3D.</a:t>
            </a:r>
          </a:p>
          <a:p>
            <a:pPr>
              <a:buFont typeface="Arial" panose="020B0604020202020204" pitchFamily="34" charset="0"/>
              <a:buChar char="•"/>
            </a:pPr>
            <a:endParaRPr lang="fr-FR" dirty="0"/>
          </a:p>
          <a:p>
            <a:pPr>
              <a:buFont typeface="Arial" panose="020B0604020202020204" pitchFamily="34" charset="0"/>
              <a:buChar char="•"/>
            </a:pPr>
            <a:endParaRPr lang="fr-FR" dirty="0"/>
          </a:p>
          <a:p>
            <a:r>
              <a:rPr lang="fr-FR" b="1" dirty="0"/>
              <a:t>6. Les Calculs Scientifiques et Simulation</a:t>
            </a:r>
          </a:p>
          <a:p>
            <a:pPr lvl="1">
              <a:buFont typeface="Arial" panose="020B0604020202020204" pitchFamily="34" charset="0"/>
              <a:buChar char="•"/>
            </a:pPr>
            <a:r>
              <a:rPr lang="fr-FR" b="1" dirty="0"/>
              <a:t>MATLAB</a:t>
            </a:r>
            <a:r>
              <a:rPr lang="fr-FR" dirty="0"/>
              <a:t> : Pour le calcul mathématique et simulation.</a:t>
            </a:r>
          </a:p>
          <a:p>
            <a:endParaRPr lang="fr-FR" dirty="0"/>
          </a:p>
        </p:txBody>
      </p:sp>
      <p:sp>
        <p:nvSpPr>
          <p:cNvPr id="4" name="Espace réservé du numéro de diapositive 3"/>
          <p:cNvSpPr>
            <a:spLocks noGrp="1"/>
          </p:cNvSpPr>
          <p:nvPr>
            <p:ph type="sldNum" sz="quarter" idx="5"/>
          </p:nvPr>
        </p:nvSpPr>
        <p:spPr/>
        <p:txBody>
          <a:bodyPr/>
          <a:lstStyle/>
          <a:p>
            <a:pPr rtl="0"/>
            <a:fld id="{BE60DC36-8EFA-4378-9855-E019C55AC472}" type="slidenum">
              <a:rPr lang="en-US" smtClean="0"/>
              <a:t>6</a:t>
            </a:fld>
            <a:endParaRPr lang="en-US" dirty="0"/>
          </a:p>
        </p:txBody>
      </p:sp>
    </p:spTree>
    <p:extLst>
      <p:ext uri="{BB962C8B-B14F-4D97-AF65-F5344CB8AC3E}">
        <p14:creationId xmlns:p14="http://schemas.microsoft.com/office/powerpoint/2010/main" val="2827292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Architecture modulaire</a:t>
            </a:r>
            <a:r>
              <a:rPr lang="fr-FR" dirty="0"/>
              <a:t> : Les interfaces graphiques lourdes sont souvent conçues avec des modules indépendants ou des plugins, ce qui permettent d'ajouter, retirer ou modifier des fonctionnalités sans affecter l'ensemble du système.</a:t>
            </a:r>
          </a:p>
          <a:p>
            <a:endParaRPr lang="fr-FR" dirty="0"/>
          </a:p>
          <a:p>
            <a:r>
              <a:rPr lang="fr-FR" b="1" dirty="0"/>
              <a:t>Évolutivité</a:t>
            </a:r>
            <a:r>
              <a:rPr lang="fr-FR" dirty="0"/>
              <a:t> : La modularité permet de faire évoluer l’application en ajoutant de nouvelles fonctionnalités sans refaire toute l'architecture. Cela aide à gérer les besoins croissants ou changeants des utilisateurs.</a:t>
            </a:r>
          </a:p>
          <a:p>
            <a:endParaRPr lang="fr-FR" dirty="0"/>
          </a:p>
          <a:p>
            <a:r>
              <a:rPr lang="fr-FR" b="1" dirty="0"/>
              <a:t>Personnalisation</a:t>
            </a:r>
            <a:r>
              <a:rPr lang="fr-FR" dirty="0"/>
              <a:t> : Les modules peuvent être personnalisés en fonction des besoins spécifiques de l'utilisateur ou de l'entreprise. Cela offre une plus grande flexibilité dans l'implémentation de nouvelles fonctionnalités.</a:t>
            </a:r>
          </a:p>
          <a:p>
            <a:endParaRPr lang="fr-FR" dirty="0"/>
          </a:p>
          <a:p>
            <a:r>
              <a:rPr lang="fr-FR" b="1" dirty="0"/>
              <a:t>Interopérabilité</a:t>
            </a:r>
            <a:r>
              <a:rPr lang="fr-FR" dirty="0"/>
              <a:t> : Les interfaces graphiques lourdes peuvent s'intégrer avec d'autres systèmes, logiciels ou services (bases de données, API, services cloud) pour fournir des fonctionnalités supplémentaires ou accéder à des données externes.</a:t>
            </a:r>
          </a:p>
        </p:txBody>
      </p:sp>
      <p:sp>
        <p:nvSpPr>
          <p:cNvPr id="4" name="Espace réservé du numéro de diapositive 3"/>
          <p:cNvSpPr>
            <a:spLocks noGrp="1"/>
          </p:cNvSpPr>
          <p:nvPr>
            <p:ph type="sldNum" sz="quarter" idx="5"/>
          </p:nvPr>
        </p:nvSpPr>
        <p:spPr/>
        <p:txBody>
          <a:bodyPr/>
          <a:lstStyle/>
          <a:p>
            <a:pPr rtl="0"/>
            <a:fld id="{BE60DC36-8EFA-4378-9855-E019C55AC472}" type="slidenum">
              <a:rPr lang="en-US" smtClean="0"/>
              <a:t>7</a:t>
            </a:fld>
            <a:endParaRPr lang="en-US" dirty="0"/>
          </a:p>
        </p:txBody>
      </p:sp>
    </p:spTree>
    <p:extLst>
      <p:ext uri="{BB962C8B-B14F-4D97-AF65-F5344CB8AC3E}">
        <p14:creationId xmlns:p14="http://schemas.microsoft.com/office/powerpoint/2010/main" val="237595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Performances locales accrues</a:t>
            </a:r>
            <a:r>
              <a:rPr lang="fr-FR" dirty="0"/>
              <a:t> : Les traitements lourds et complexes sont effectués localement, ce qui améliore la rapidité et la réactivité.</a:t>
            </a:r>
          </a:p>
          <a:p>
            <a:endParaRPr lang="fr-FR" b="1" dirty="0"/>
          </a:p>
          <a:p>
            <a:r>
              <a:rPr lang="fr-FR" b="1" dirty="0"/>
              <a:t>Interfaces riches et personnalisables</a:t>
            </a:r>
            <a:r>
              <a:rPr lang="fr-FR" dirty="0"/>
              <a:t> : Les utilisateurs bénéficient d'interfaces graphiques interactives, visuellement détaillées, avec une grande variété de fonctionnalités.</a:t>
            </a:r>
          </a:p>
          <a:p>
            <a:endParaRPr lang="fr-FR" b="1" dirty="0"/>
          </a:p>
          <a:p>
            <a:r>
              <a:rPr lang="fr-FR" b="1" dirty="0"/>
              <a:t>Travail hors ligne</a:t>
            </a:r>
            <a:r>
              <a:rPr lang="fr-FR" dirty="0"/>
              <a:t> : Une IGL peut fonctionner sans dépendre d'une connexion réseau constante, permettant ainsi un accès aux fonctionnalités même sans Internet.</a:t>
            </a:r>
          </a:p>
          <a:p>
            <a:endParaRPr lang="fr-FR" b="1" dirty="0"/>
          </a:p>
          <a:p>
            <a:r>
              <a:rPr lang="fr-FR" b="1" dirty="0"/>
              <a:t>Contrôle total des ressources matérielles</a:t>
            </a:r>
            <a:r>
              <a:rPr lang="fr-FR" dirty="0"/>
              <a:t> : Les interfaces lourdes peuvent tirer parti de la puissance matérielle disponible, comme les GPU pour le rendu graphique.</a:t>
            </a:r>
          </a:p>
        </p:txBody>
      </p:sp>
      <p:sp>
        <p:nvSpPr>
          <p:cNvPr id="4" name="Espace réservé du numéro de diapositive 3"/>
          <p:cNvSpPr>
            <a:spLocks noGrp="1"/>
          </p:cNvSpPr>
          <p:nvPr>
            <p:ph type="sldNum" sz="quarter" idx="5"/>
          </p:nvPr>
        </p:nvSpPr>
        <p:spPr/>
        <p:txBody>
          <a:bodyPr/>
          <a:lstStyle/>
          <a:p>
            <a:pPr rtl="0"/>
            <a:fld id="{BE60DC36-8EFA-4378-9855-E019C55AC472}" type="slidenum">
              <a:rPr lang="en-US" smtClean="0"/>
              <a:t>8</a:t>
            </a:fld>
            <a:endParaRPr lang="en-US" dirty="0"/>
          </a:p>
        </p:txBody>
      </p:sp>
    </p:spTree>
    <p:extLst>
      <p:ext uri="{BB962C8B-B14F-4D97-AF65-F5344CB8AC3E}">
        <p14:creationId xmlns:p14="http://schemas.microsoft.com/office/powerpoint/2010/main" val="1577183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 </a:t>
            </a:r>
            <a:r>
              <a:rPr lang="fr-FR" b="1" dirty="0"/>
              <a:t>inconvénient majeur des interfaces graphiques lourdes</a:t>
            </a:r>
            <a:r>
              <a:rPr lang="fr-FR" dirty="0"/>
              <a:t> en ce qui concerne la sécurité réside dans le fait qu'elles exécutent la majorité des traitements </a:t>
            </a:r>
            <a:r>
              <a:rPr lang="fr-FR" b="1" dirty="0"/>
              <a:t>localement sur la machine de l'utilisateur</a:t>
            </a:r>
            <a:r>
              <a:rPr lang="fr-FR" dirty="0"/>
              <a:t>, ce qui expose les données et le système à certains risques spécifiques : </a:t>
            </a:r>
            <a:r>
              <a:rPr lang="fr-FR" b="1" dirty="0"/>
              <a:t>Exposition aux attaques locales, Stockage des données sensibles, Vulnérabilité aux failles physiques</a:t>
            </a:r>
          </a:p>
          <a:p>
            <a:endParaRPr lang="fr-FR" b="1" dirty="0"/>
          </a:p>
          <a:p>
            <a:r>
              <a:rPr lang="fr-FR" b="1" dirty="0"/>
              <a:t>Dépendance matérielle</a:t>
            </a:r>
            <a:r>
              <a:rPr lang="fr-FR" dirty="0"/>
              <a:t> : Une interface lourde requiert souvent un matériel plus puissant, ce qui limite son accessibilité sur des appareils peu performants et est souvent volumineux, nécessitant plus d'espace de stockage.</a:t>
            </a:r>
          </a:p>
          <a:p>
            <a:endParaRPr lang="fr-FR" b="1" dirty="0"/>
          </a:p>
          <a:p>
            <a:r>
              <a:rPr lang="fr-FR" b="1" dirty="0"/>
              <a:t>Déploiement et Maintenance complexe</a:t>
            </a:r>
            <a:r>
              <a:rPr lang="fr-FR" dirty="0"/>
              <a:t> : car il faut souvent distribuer les mises à jour aux utilisateurs finaux individuellement, avec des configurations spécifiques à chaque machine, ce qui</a:t>
            </a:r>
          </a:p>
        </p:txBody>
      </p:sp>
      <p:sp>
        <p:nvSpPr>
          <p:cNvPr id="4" name="Espace réservé du numéro de diapositive 3"/>
          <p:cNvSpPr>
            <a:spLocks noGrp="1"/>
          </p:cNvSpPr>
          <p:nvPr>
            <p:ph type="sldNum" sz="quarter" idx="5"/>
          </p:nvPr>
        </p:nvSpPr>
        <p:spPr/>
        <p:txBody>
          <a:bodyPr/>
          <a:lstStyle/>
          <a:p>
            <a:pPr rtl="0"/>
            <a:fld id="{BE60DC36-8EFA-4378-9855-E019C55AC472}" type="slidenum">
              <a:rPr lang="en-US" smtClean="0"/>
              <a:t>9</a:t>
            </a:fld>
            <a:endParaRPr lang="en-US" dirty="0"/>
          </a:p>
        </p:txBody>
      </p:sp>
    </p:spTree>
    <p:extLst>
      <p:ext uri="{BB962C8B-B14F-4D97-AF65-F5344CB8AC3E}">
        <p14:creationId xmlns:p14="http://schemas.microsoft.com/office/powerpoint/2010/main" val="2134142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fr-FR" noProof="0"/>
              <a:t>Modifiez le style du titre</a:t>
            </a:r>
            <a:endParaRPr lang="fr-FR" noProof="0" dirty="0"/>
          </a:p>
        </p:txBody>
      </p:sp>
      <p:sp>
        <p:nvSpPr>
          <p:cNvPr id="3" name="Sous-titr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4" name="Espace réservé de la date 3">
            <a:extLst>
              <a:ext uri="{FF2B5EF4-FFF2-40B4-BE49-F238E27FC236}">
                <a16:creationId xmlns:a16="http://schemas.microsoft.com/office/drawing/2014/main" id="{1FBEFBAF-82E9-49AD-B2CF-7D154E024431}"/>
              </a:ext>
            </a:extLst>
          </p:cNvPr>
          <p:cNvSpPr>
            <a:spLocks noGrp="1"/>
          </p:cNvSpPr>
          <p:nvPr>
            <p:ph type="dt" sz="half" idx="10"/>
          </p:nvPr>
        </p:nvSpPr>
        <p:spPr/>
        <p:txBody>
          <a:bodyPr rtlCol="0"/>
          <a:lstStyle/>
          <a:p>
            <a:pPr rtl="0"/>
            <a:fld id="{1CD63498-AA6B-4FA3-8C0C-F047B32E6A28}" type="datetime1">
              <a:rPr lang="fr-FR" noProof="0" smtClean="0"/>
              <a:t>07/09/2024</a:t>
            </a:fld>
            <a:endParaRPr lang="fr-FR" noProof="0" dirty="0"/>
          </a:p>
        </p:txBody>
      </p:sp>
      <p:sp>
        <p:nvSpPr>
          <p:cNvPr id="5" name="Espace réservé du pied de page 4">
            <a:extLst>
              <a:ext uri="{FF2B5EF4-FFF2-40B4-BE49-F238E27FC236}">
                <a16:creationId xmlns:a16="http://schemas.microsoft.com/office/drawing/2014/main" id="{5AD8006A-94B1-44F7-972D-56767EDE3CC3}"/>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F7B869-BFB2-4C20-8AB1-46704BB3D177}"/>
              </a:ext>
            </a:extLst>
          </p:cNvPr>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a:extLst>
              <a:ext uri="{FF2B5EF4-FFF2-40B4-BE49-F238E27FC236}">
                <a16:creationId xmlns:a16="http://schemas.microsoft.com/office/drawing/2014/main" id="{16FFA8DA-0E31-4CA6-BBFC-2467AAD1D30B}"/>
              </a:ext>
            </a:extLst>
          </p:cNvPr>
          <p:cNvSpPr>
            <a:spLocks noGrp="1"/>
          </p:cNvSpPr>
          <p:nvPr>
            <p:ph type="dt" sz="half" idx="10"/>
          </p:nvPr>
        </p:nvSpPr>
        <p:spPr/>
        <p:txBody>
          <a:bodyPr rtlCol="0"/>
          <a:lstStyle/>
          <a:p>
            <a:pPr rtl="0"/>
            <a:fld id="{446D2216-24AE-4A93-BEA9-26FD9BE8D8E8}" type="datetime1">
              <a:rPr lang="fr-FR" noProof="0" smtClean="0"/>
              <a:t>07/09/2024</a:t>
            </a:fld>
            <a:endParaRPr lang="fr-FR" noProof="0" dirty="0"/>
          </a:p>
        </p:txBody>
      </p:sp>
      <p:sp>
        <p:nvSpPr>
          <p:cNvPr id="5" name="Espace réservé du pied de page 4">
            <a:extLst>
              <a:ext uri="{FF2B5EF4-FFF2-40B4-BE49-F238E27FC236}">
                <a16:creationId xmlns:a16="http://schemas.microsoft.com/office/drawing/2014/main" id="{064974BD-9845-459A-9AAA-12731E2507C4}"/>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rtlCol="0"/>
          <a:lstStyle/>
          <a:p>
            <a:pPr rtl="0"/>
            <a:r>
              <a:rPr lang="fr-FR" noProof="0"/>
              <a:t>Modifiez le style du titre</a:t>
            </a:r>
            <a:endParaRPr lang="fr-FR" noProof="0" dirty="0"/>
          </a:p>
        </p:txBody>
      </p:sp>
      <p:sp>
        <p:nvSpPr>
          <p:cNvPr id="3" name="Espace réservé du texte vertical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a:extLst>
              <a:ext uri="{FF2B5EF4-FFF2-40B4-BE49-F238E27FC236}">
                <a16:creationId xmlns:a16="http://schemas.microsoft.com/office/drawing/2014/main" id="{00EEA9C5-552A-48A1-AB54-ED54209B3B48}"/>
              </a:ext>
            </a:extLst>
          </p:cNvPr>
          <p:cNvSpPr>
            <a:spLocks noGrp="1"/>
          </p:cNvSpPr>
          <p:nvPr>
            <p:ph type="dt" sz="half" idx="10"/>
          </p:nvPr>
        </p:nvSpPr>
        <p:spPr/>
        <p:txBody>
          <a:bodyPr rtlCol="0"/>
          <a:lstStyle/>
          <a:p>
            <a:pPr rtl="0"/>
            <a:fld id="{46C4311B-E9D3-41DC-B3A4-2DA1CBB5303E}" type="datetime1">
              <a:rPr lang="fr-FR" noProof="0" smtClean="0"/>
              <a:t>07/09/2024</a:t>
            </a:fld>
            <a:endParaRPr lang="fr-FR" noProof="0" dirty="0"/>
          </a:p>
        </p:txBody>
      </p:sp>
      <p:sp>
        <p:nvSpPr>
          <p:cNvPr id="5" name="Espace réservé du pied de page 4">
            <a:extLst>
              <a:ext uri="{FF2B5EF4-FFF2-40B4-BE49-F238E27FC236}">
                <a16:creationId xmlns:a16="http://schemas.microsoft.com/office/drawing/2014/main" id="{1A83AAA3-4155-48FB-8F00-16DBE0C9C256}"/>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1746804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ENCART BLEU - DROITE" userDrawn="1">
  <p:cSld name="1_ENCART BLEU - DROITE">
    <p:spTree>
      <p:nvGrpSpPr>
        <p:cNvPr id="1" name="Shape 123"/>
        <p:cNvGrpSpPr/>
        <p:nvPr/>
      </p:nvGrpSpPr>
      <p:grpSpPr>
        <a:xfrm>
          <a:off x="0" y="0"/>
          <a:ext cx="0" cy="0"/>
          <a:chOff x="0" y="0"/>
          <a:chExt cx="0" cy="0"/>
        </a:xfrm>
      </p:grpSpPr>
      <p:sp>
        <p:nvSpPr>
          <p:cNvPr id="17" name="Google Shape;302;p39">
            <a:extLst>
              <a:ext uri="{FF2B5EF4-FFF2-40B4-BE49-F238E27FC236}">
                <a16:creationId xmlns:a16="http://schemas.microsoft.com/office/drawing/2014/main" id="{5D533968-544C-4701-BDCB-EC035FEFEC3B}"/>
              </a:ext>
            </a:extLst>
          </p:cNvPr>
          <p:cNvSpPr txBox="1"/>
          <p:nvPr userDrawn="1"/>
        </p:nvSpPr>
        <p:spPr>
          <a:xfrm>
            <a:off x="330567" y="5029133"/>
            <a:ext cx="2091200" cy="5332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fr" sz="1600">
                <a:solidFill>
                  <a:srgbClr val="FFFFFF"/>
                </a:solidFill>
                <a:latin typeface="Poppins SemiBold"/>
                <a:ea typeface="Poppins SemiBold"/>
                <a:cs typeface="Poppins SemiBold"/>
                <a:sym typeface="Poppins SemiBold"/>
              </a:rPr>
              <a:t>Nancy</a:t>
            </a:r>
            <a:endParaRPr sz="1600">
              <a:solidFill>
                <a:srgbClr val="FFFFFF"/>
              </a:solidFill>
              <a:latin typeface="Poppins SemiBold"/>
              <a:ea typeface="Poppins SemiBold"/>
              <a:cs typeface="Poppins SemiBold"/>
              <a:sym typeface="Poppins SemiBold"/>
            </a:endParaRPr>
          </a:p>
        </p:txBody>
      </p:sp>
      <p:sp>
        <p:nvSpPr>
          <p:cNvPr id="20" name="Rectangle 19">
            <a:extLst>
              <a:ext uri="{FF2B5EF4-FFF2-40B4-BE49-F238E27FC236}">
                <a16:creationId xmlns:a16="http://schemas.microsoft.com/office/drawing/2014/main" id="{2E23E6C2-6F77-409C-904C-090CDD67CBEA}"/>
              </a:ext>
            </a:extLst>
          </p:cNvPr>
          <p:cNvSpPr/>
          <p:nvPr userDrawn="1"/>
        </p:nvSpPr>
        <p:spPr>
          <a:xfrm>
            <a:off x="0" y="0"/>
            <a:ext cx="12192000" cy="6925733"/>
          </a:xfrm>
          <a:prstGeom prst="rect">
            <a:avLst/>
          </a:prstGeom>
          <a:solidFill>
            <a:srgbClr val="06A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21" name="ZoneTexte 20">
            <a:extLst>
              <a:ext uri="{FF2B5EF4-FFF2-40B4-BE49-F238E27FC236}">
                <a16:creationId xmlns:a16="http://schemas.microsoft.com/office/drawing/2014/main" id="{545BD661-63C4-4A5C-82F9-9A01436AAEFC}"/>
              </a:ext>
            </a:extLst>
          </p:cNvPr>
          <p:cNvSpPr txBox="1"/>
          <p:nvPr userDrawn="1"/>
        </p:nvSpPr>
        <p:spPr>
          <a:xfrm>
            <a:off x="3143773" y="2569398"/>
            <a:ext cx="6115459" cy="2062103"/>
          </a:xfrm>
          <a:prstGeom prst="rect">
            <a:avLst/>
          </a:prstGeom>
          <a:noFill/>
        </p:spPr>
        <p:txBody>
          <a:bodyPr wrap="square" rtlCol="0">
            <a:spAutoFit/>
          </a:bodyPr>
          <a:lstStyle/>
          <a:p>
            <a:r>
              <a:rPr lang="fr-FR" sz="12800">
                <a:ln w="19050">
                  <a:solidFill>
                    <a:schemeClr val="bg1"/>
                  </a:solidFill>
                </a:ln>
                <a:solidFill>
                  <a:srgbClr val="FFFFFF"/>
                </a:solidFill>
                <a:latin typeface="Poppins bold" panose="00000800000000000000" pitchFamily="2" charset="0"/>
                <a:cs typeface="Poppins bold" panose="00000800000000000000" pitchFamily="2" charset="0"/>
              </a:rPr>
              <a:t>MERCI</a:t>
            </a:r>
            <a:endParaRPr lang="fr-FR" sz="12800">
              <a:solidFill>
                <a:srgbClr val="FFFFFF"/>
              </a:solidFill>
              <a:latin typeface="Poppins bold" panose="00000800000000000000" pitchFamily="2" charset="0"/>
              <a:cs typeface="Poppins bold" panose="00000800000000000000" pitchFamily="2" charset="0"/>
            </a:endParaRPr>
          </a:p>
        </p:txBody>
      </p:sp>
      <p:sp>
        <p:nvSpPr>
          <p:cNvPr id="22" name="Rectangle 21">
            <a:extLst>
              <a:ext uri="{FF2B5EF4-FFF2-40B4-BE49-F238E27FC236}">
                <a16:creationId xmlns:a16="http://schemas.microsoft.com/office/drawing/2014/main" id="{FDEABAE8-7ACC-43C3-BE73-8EB206A058CB}"/>
              </a:ext>
            </a:extLst>
          </p:cNvPr>
          <p:cNvSpPr/>
          <p:nvPr userDrawn="1"/>
        </p:nvSpPr>
        <p:spPr>
          <a:xfrm>
            <a:off x="7609834" y="1360625"/>
            <a:ext cx="4752495" cy="2234223"/>
          </a:xfrm>
          <a:prstGeom prst="rect">
            <a:avLst/>
          </a:prstGeom>
          <a:solidFill>
            <a:schemeClr val="bg1">
              <a:alpha val="1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23" name="Rectangle 22">
            <a:extLst>
              <a:ext uri="{FF2B5EF4-FFF2-40B4-BE49-F238E27FC236}">
                <a16:creationId xmlns:a16="http://schemas.microsoft.com/office/drawing/2014/main" id="{4D2E43FB-DBBC-450F-886E-B9EE2A1F8E2C}"/>
              </a:ext>
            </a:extLst>
          </p:cNvPr>
          <p:cNvSpPr/>
          <p:nvPr userDrawn="1"/>
        </p:nvSpPr>
        <p:spPr>
          <a:xfrm>
            <a:off x="10065960" y="1111471"/>
            <a:ext cx="1786297" cy="69445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27" name="Ellipse 26">
            <a:extLst>
              <a:ext uri="{FF2B5EF4-FFF2-40B4-BE49-F238E27FC236}">
                <a16:creationId xmlns:a16="http://schemas.microsoft.com/office/drawing/2014/main" id="{12C75780-A18C-48A8-AF86-0D9228F608C8}"/>
              </a:ext>
            </a:extLst>
          </p:cNvPr>
          <p:cNvSpPr/>
          <p:nvPr userDrawn="1"/>
        </p:nvSpPr>
        <p:spPr>
          <a:xfrm>
            <a:off x="11637287" y="1596422"/>
            <a:ext cx="429939" cy="419009"/>
          </a:xfrm>
          <a:prstGeom prst="ellipse">
            <a:avLst/>
          </a:prstGeom>
          <a:noFill/>
          <a:ln w="28575">
            <a:solidFill>
              <a:srgbClr val="FDD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28" name="Rectangle 27">
            <a:extLst>
              <a:ext uri="{FF2B5EF4-FFF2-40B4-BE49-F238E27FC236}">
                <a16:creationId xmlns:a16="http://schemas.microsoft.com/office/drawing/2014/main" id="{B74932FD-8FFA-47FD-9F13-4D7BEED8371A}"/>
              </a:ext>
            </a:extLst>
          </p:cNvPr>
          <p:cNvSpPr/>
          <p:nvPr userDrawn="1"/>
        </p:nvSpPr>
        <p:spPr>
          <a:xfrm>
            <a:off x="-179297" y="4527907"/>
            <a:ext cx="1486616" cy="1526624"/>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32" name="Rectangle 31">
            <a:extLst>
              <a:ext uri="{FF2B5EF4-FFF2-40B4-BE49-F238E27FC236}">
                <a16:creationId xmlns:a16="http://schemas.microsoft.com/office/drawing/2014/main" id="{0726393F-47C0-4E71-8780-847BDC774A47}"/>
              </a:ext>
            </a:extLst>
          </p:cNvPr>
          <p:cNvSpPr/>
          <p:nvPr userDrawn="1"/>
        </p:nvSpPr>
        <p:spPr>
          <a:xfrm>
            <a:off x="2107383" y="3917291"/>
            <a:ext cx="2679591" cy="1247459"/>
          </a:xfrm>
          <a:prstGeom prst="rect">
            <a:avLst/>
          </a:prstGeom>
          <a:solidFill>
            <a:schemeClr val="bg1">
              <a:alpha val="1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33" name="Ellipse 32">
            <a:extLst>
              <a:ext uri="{FF2B5EF4-FFF2-40B4-BE49-F238E27FC236}">
                <a16:creationId xmlns:a16="http://schemas.microsoft.com/office/drawing/2014/main" id="{2C1C30C8-5489-420F-AD37-E03558760F77}"/>
              </a:ext>
            </a:extLst>
          </p:cNvPr>
          <p:cNvSpPr/>
          <p:nvPr userDrawn="1"/>
        </p:nvSpPr>
        <p:spPr>
          <a:xfrm>
            <a:off x="1913771" y="3707786"/>
            <a:ext cx="429939" cy="419009"/>
          </a:xfrm>
          <a:prstGeom prst="ellipse">
            <a:avLst/>
          </a:prstGeom>
          <a:noFill/>
          <a:ln w="3175">
            <a:solidFill>
              <a:srgbClr val="FDD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pic>
        <p:nvPicPr>
          <p:cNvPr id="19" name="Image 18">
            <a:extLst>
              <a:ext uri="{FF2B5EF4-FFF2-40B4-BE49-F238E27FC236}">
                <a16:creationId xmlns:a16="http://schemas.microsoft.com/office/drawing/2014/main" id="{4EB9FA28-56E5-47DA-82B5-AC2F7DC8D919}"/>
              </a:ext>
            </a:extLst>
          </p:cNvPr>
          <p:cNvPicPr>
            <a:picLocks noChangeAspect="1"/>
          </p:cNvPicPr>
          <p:nvPr userDrawn="1"/>
        </p:nvPicPr>
        <p:blipFill>
          <a:blip r:embed="rId2"/>
          <a:stretch>
            <a:fillRect/>
          </a:stretch>
        </p:blipFill>
        <p:spPr>
          <a:xfrm flipH="1">
            <a:off x="338329" y="4243174"/>
            <a:ext cx="796552" cy="563127"/>
          </a:xfrm>
          <a:prstGeom prst="rect">
            <a:avLst/>
          </a:prstGeom>
        </p:spPr>
      </p:pic>
      <p:pic>
        <p:nvPicPr>
          <p:cNvPr id="34" name="Image 33">
            <a:extLst>
              <a:ext uri="{FF2B5EF4-FFF2-40B4-BE49-F238E27FC236}">
                <a16:creationId xmlns:a16="http://schemas.microsoft.com/office/drawing/2014/main" id="{DBE73678-61C4-4CB6-8B5D-995031456736}"/>
              </a:ext>
            </a:extLst>
          </p:cNvPr>
          <p:cNvPicPr>
            <a:picLocks noChangeAspect="1"/>
          </p:cNvPicPr>
          <p:nvPr userDrawn="1"/>
        </p:nvPicPr>
        <p:blipFill>
          <a:blip r:embed="rId3"/>
          <a:stretch>
            <a:fillRect/>
          </a:stretch>
        </p:blipFill>
        <p:spPr>
          <a:xfrm>
            <a:off x="10201329" y="840520"/>
            <a:ext cx="751391" cy="531200"/>
          </a:xfrm>
          <a:prstGeom prst="rect">
            <a:avLst/>
          </a:prstGeom>
        </p:spPr>
      </p:pic>
    </p:spTree>
    <p:extLst>
      <p:ext uri="{BB962C8B-B14F-4D97-AF65-F5344CB8AC3E}">
        <p14:creationId xmlns:p14="http://schemas.microsoft.com/office/powerpoint/2010/main" val="1558547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807FBE-061D-452C-A8A6-213063CFD678}"/>
              </a:ext>
            </a:extLst>
          </p:cNvPr>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a:extLst>
              <a:ext uri="{FF2B5EF4-FFF2-40B4-BE49-F238E27FC236}">
                <a16:creationId xmlns:a16="http://schemas.microsoft.com/office/drawing/2014/main" id="{433A3535-1708-499D-B5D2-7D8F9FD182D0}"/>
              </a:ext>
            </a:extLst>
          </p:cNvPr>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a:extLst>
              <a:ext uri="{FF2B5EF4-FFF2-40B4-BE49-F238E27FC236}">
                <a16:creationId xmlns:a16="http://schemas.microsoft.com/office/drawing/2014/main" id="{ACB06063-A112-49AB-80C8-504D99ECD771}"/>
              </a:ext>
            </a:extLst>
          </p:cNvPr>
          <p:cNvSpPr>
            <a:spLocks noGrp="1"/>
          </p:cNvSpPr>
          <p:nvPr>
            <p:ph type="dt" sz="half" idx="10"/>
          </p:nvPr>
        </p:nvSpPr>
        <p:spPr/>
        <p:txBody>
          <a:bodyPr rtlCol="0"/>
          <a:lstStyle/>
          <a:p>
            <a:pPr rtl="0"/>
            <a:fld id="{5F9393B2-D2D1-46F0-81A9-FE2ED5E7F998}" type="datetime1">
              <a:rPr lang="fr-FR" noProof="0" smtClean="0"/>
              <a:t>07/09/2024</a:t>
            </a:fld>
            <a:endParaRPr lang="fr-FR" noProof="0" dirty="0"/>
          </a:p>
        </p:txBody>
      </p:sp>
      <p:sp>
        <p:nvSpPr>
          <p:cNvPr id="5" name="Espace réservé du pied de page 4">
            <a:extLst>
              <a:ext uri="{FF2B5EF4-FFF2-40B4-BE49-F238E27FC236}">
                <a16:creationId xmlns:a16="http://schemas.microsoft.com/office/drawing/2014/main" id="{6344C8D5-F898-4318-A76D-1FBD87329198}"/>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rtlCol="0" anchor="b"/>
          <a:lstStyle>
            <a:lvl1pPr>
              <a:defRPr sz="6000"/>
            </a:lvl1pPr>
          </a:lstStyle>
          <a:p>
            <a:pPr rtl="0"/>
            <a:r>
              <a:rPr lang="fr-FR" noProof="0"/>
              <a:t>Modifiez le style du titre</a:t>
            </a:r>
            <a:endParaRPr lang="fr-FR" noProof="0" dirty="0"/>
          </a:p>
        </p:txBody>
      </p:sp>
      <p:sp>
        <p:nvSpPr>
          <p:cNvPr id="3" name="Espace réservé du texte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Cliquez pour modifier les styles du texte du masque</a:t>
            </a:r>
          </a:p>
        </p:txBody>
      </p:sp>
      <p:sp>
        <p:nvSpPr>
          <p:cNvPr id="4" name="Espace réservé de la date 3">
            <a:extLst>
              <a:ext uri="{FF2B5EF4-FFF2-40B4-BE49-F238E27FC236}">
                <a16:creationId xmlns:a16="http://schemas.microsoft.com/office/drawing/2014/main" id="{D5FF82DB-B518-40FD-8A66-44B874C055FB}"/>
              </a:ext>
            </a:extLst>
          </p:cNvPr>
          <p:cNvSpPr>
            <a:spLocks noGrp="1"/>
          </p:cNvSpPr>
          <p:nvPr>
            <p:ph type="dt" sz="half" idx="10"/>
          </p:nvPr>
        </p:nvSpPr>
        <p:spPr/>
        <p:txBody>
          <a:bodyPr rtlCol="0"/>
          <a:lstStyle/>
          <a:p>
            <a:pPr rtl="0"/>
            <a:fld id="{D1E90C3F-53CA-4279-A2D5-C68C34A1B7FE}" type="datetime1">
              <a:rPr lang="fr-FR" noProof="0" smtClean="0"/>
              <a:t>07/09/2024</a:t>
            </a:fld>
            <a:endParaRPr lang="fr-FR" noProof="0" dirty="0"/>
          </a:p>
        </p:txBody>
      </p:sp>
      <p:sp>
        <p:nvSpPr>
          <p:cNvPr id="5" name="Espace réservé du pied de page 4">
            <a:extLst>
              <a:ext uri="{FF2B5EF4-FFF2-40B4-BE49-F238E27FC236}">
                <a16:creationId xmlns:a16="http://schemas.microsoft.com/office/drawing/2014/main" id="{FCC1CCEE-725F-4745-837B-87EFB70E71D8}"/>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CC9BDC-6F21-4EF5-A8DD-E35E27EACA58}"/>
              </a:ext>
            </a:extLst>
          </p:cNvPr>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e la date 4">
            <a:extLst>
              <a:ext uri="{FF2B5EF4-FFF2-40B4-BE49-F238E27FC236}">
                <a16:creationId xmlns:a16="http://schemas.microsoft.com/office/drawing/2014/main" id="{85108EDC-3863-43B9-93C7-37465DC73B28}"/>
              </a:ext>
            </a:extLst>
          </p:cNvPr>
          <p:cNvSpPr>
            <a:spLocks noGrp="1"/>
          </p:cNvSpPr>
          <p:nvPr>
            <p:ph type="dt" sz="half" idx="10"/>
          </p:nvPr>
        </p:nvSpPr>
        <p:spPr/>
        <p:txBody>
          <a:bodyPr rtlCol="0"/>
          <a:lstStyle/>
          <a:p>
            <a:pPr rtl="0"/>
            <a:fld id="{1BE3742E-AFBE-42DF-91BB-D2D1057FFA79}" type="datetime1">
              <a:rPr lang="fr-FR" noProof="0" smtClean="0"/>
              <a:t>07/09/2024</a:t>
            </a:fld>
            <a:endParaRPr lang="fr-FR" noProof="0" dirty="0"/>
          </a:p>
        </p:txBody>
      </p:sp>
      <p:sp>
        <p:nvSpPr>
          <p:cNvPr id="6" name="Espace réservé du pied de page 5">
            <a:extLst>
              <a:ext uri="{FF2B5EF4-FFF2-40B4-BE49-F238E27FC236}">
                <a16:creationId xmlns:a16="http://schemas.microsoft.com/office/drawing/2014/main" id="{A777D452-958D-4159-A9A4-16DD29680A04}"/>
              </a:ext>
            </a:extLst>
          </p:cNvPr>
          <p:cNvSpPr>
            <a:spLocks noGrp="1"/>
          </p:cNvSpPr>
          <p:nvPr>
            <p:ph type="ftr" sz="quarter" idx="11"/>
          </p:nvPr>
        </p:nvSpPr>
        <p:spPr/>
        <p:txBody>
          <a:bodyPr rtlCol="0"/>
          <a:lstStyle/>
          <a:p>
            <a:pPr rtl="0"/>
            <a:endParaRPr lang="fr-FR" noProof="0" dirty="0"/>
          </a:p>
        </p:txBody>
      </p:sp>
      <p:sp>
        <p:nvSpPr>
          <p:cNvPr id="7" name="Espace réservé du numéro de diapositive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rtlCol="0"/>
          <a:lstStyle/>
          <a:p>
            <a:pPr rtl="0"/>
            <a:r>
              <a:rPr lang="fr-FR" noProof="0"/>
              <a:t>Modifiez le style du titre</a:t>
            </a:r>
            <a:endParaRPr lang="fr-FR" noProof="0" dirty="0"/>
          </a:p>
        </p:txBody>
      </p:sp>
      <p:sp>
        <p:nvSpPr>
          <p:cNvPr id="3" name="Espace réservé du texte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4" name="Espace réservé du contenu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6" name="Espace réservé du contenu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6E80206F-8846-425C-A56E-16FFBA442014}"/>
              </a:ext>
            </a:extLst>
          </p:cNvPr>
          <p:cNvSpPr>
            <a:spLocks noGrp="1"/>
          </p:cNvSpPr>
          <p:nvPr>
            <p:ph type="dt" sz="half" idx="10"/>
          </p:nvPr>
        </p:nvSpPr>
        <p:spPr/>
        <p:txBody>
          <a:bodyPr rtlCol="0"/>
          <a:lstStyle/>
          <a:p>
            <a:pPr rtl="0"/>
            <a:fld id="{CAD3CAEB-0D2D-466C-AFB9-F2937F51F366}" type="datetime1">
              <a:rPr lang="fr-FR" noProof="0" smtClean="0"/>
              <a:t>07/09/2024</a:t>
            </a:fld>
            <a:endParaRPr lang="fr-FR" noProof="0" dirty="0"/>
          </a:p>
        </p:txBody>
      </p:sp>
      <p:sp>
        <p:nvSpPr>
          <p:cNvPr id="8" name="Espace réservé du pied de page 7">
            <a:extLst>
              <a:ext uri="{FF2B5EF4-FFF2-40B4-BE49-F238E27FC236}">
                <a16:creationId xmlns:a16="http://schemas.microsoft.com/office/drawing/2014/main" id="{6A45E89F-12CF-4561-A5F2-1E05783A3063}"/>
              </a:ext>
            </a:extLst>
          </p:cNvPr>
          <p:cNvSpPr>
            <a:spLocks noGrp="1"/>
          </p:cNvSpPr>
          <p:nvPr>
            <p:ph type="ftr" sz="quarter" idx="11"/>
          </p:nvPr>
        </p:nvSpPr>
        <p:spPr/>
        <p:txBody>
          <a:bodyPr rtlCol="0"/>
          <a:lstStyle/>
          <a:p>
            <a:pPr rtl="0"/>
            <a:endParaRPr lang="fr-FR" noProof="0" dirty="0"/>
          </a:p>
        </p:txBody>
      </p:sp>
      <p:sp>
        <p:nvSpPr>
          <p:cNvPr id="9" name="Espace réservé du numéro de diapositive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60E367-8DA0-4655-BCBC-F4280D8642CD}"/>
              </a:ext>
            </a:extLst>
          </p:cNvPr>
          <p:cNvSpPr>
            <a:spLocks noGrp="1"/>
          </p:cNvSpPr>
          <p:nvPr>
            <p:ph type="title"/>
          </p:nvPr>
        </p:nvSpPr>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2FEF9592-AA3C-4CF8-A5DB-4D010195A438}"/>
              </a:ext>
            </a:extLst>
          </p:cNvPr>
          <p:cNvSpPr>
            <a:spLocks noGrp="1"/>
          </p:cNvSpPr>
          <p:nvPr>
            <p:ph type="dt" sz="half" idx="10"/>
          </p:nvPr>
        </p:nvSpPr>
        <p:spPr/>
        <p:txBody>
          <a:bodyPr rtlCol="0"/>
          <a:lstStyle/>
          <a:p>
            <a:pPr rtl="0"/>
            <a:fld id="{2E92E680-0F8A-43BD-BDFD-C0D03E7F344B}" type="datetime1">
              <a:rPr lang="fr-FR" noProof="0" smtClean="0"/>
              <a:t>07/09/2024</a:t>
            </a:fld>
            <a:endParaRPr lang="fr-FR" noProof="0" dirty="0"/>
          </a:p>
        </p:txBody>
      </p:sp>
      <p:sp>
        <p:nvSpPr>
          <p:cNvPr id="4" name="Espace réservé du pied de page 3">
            <a:extLst>
              <a:ext uri="{FF2B5EF4-FFF2-40B4-BE49-F238E27FC236}">
                <a16:creationId xmlns:a16="http://schemas.microsoft.com/office/drawing/2014/main" id="{3C2C9377-F93E-4515-852A-264707755154}"/>
              </a:ext>
            </a:extLst>
          </p:cNvPr>
          <p:cNvSpPr>
            <a:spLocks noGrp="1"/>
          </p:cNvSpPr>
          <p:nvPr>
            <p:ph type="ftr" sz="quarter" idx="11"/>
          </p:nvPr>
        </p:nvSpPr>
        <p:spPr/>
        <p:txBody>
          <a:bodyPr rtlCol="0"/>
          <a:lstStyle/>
          <a:p>
            <a:pPr rtl="0"/>
            <a:endParaRPr lang="fr-FR" noProof="0" dirty="0"/>
          </a:p>
        </p:txBody>
      </p:sp>
      <p:sp>
        <p:nvSpPr>
          <p:cNvPr id="5" name="Espace réservé du numéro de diapositive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EA599B4-6AB2-4190-82B5-7667EE1E922A}"/>
              </a:ext>
            </a:extLst>
          </p:cNvPr>
          <p:cNvSpPr>
            <a:spLocks noGrp="1"/>
          </p:cNvSpPr>
          <p:nvPr>
            <p:ph type="dt" sz="half" idx="10"/>
          </p:nvPr>
        </p:nvSpPr>
        <p:spPr/>
        <p:txBody>
          <a:bodyPr rtlCol="0"/>
          <a:lstStyle/>
          <a:p>
            <a:pPr rtl="0"/>
            <a:fld id="{FD7189FD-F089-49F7-A99B-945C4E0C4AF5}" type="datetime1">
              <a:rPr lang="fr-FR" noProof="0" smtClean="0"/>
              <a:t>07/09/2024</a:t>
            </a:fld>
            <a:endParaRPr lang="fr-FR" noProof="0" dirty="0"/>
          </a:p>
        </p:txBody>
      </p:sp>
      <p:sp>
        <p:nvSpPr>
          <p:cNvPr id="3" name="Espace réservé du pied de page 2">
            <a:extLst>
              <a:ext uri="{FF2B5EF4-FFF2-40B4-BE49-F238E27FC236}">
                <a16:creationId xmlns:a16="http://schemas.microsoft.com/office/drawing/2014/main" id="{1B8FBFB3-AD86-4E39-B8AE-B4EC14528156}"/>
              </a:ext>
            </a:extLst>
          </p:cNvPr>
          <p:cNvSpPr>
            <a:spLocks noGrp="1"/>
          </p:cNvSpPr>
          <p:nvPr>
            <p:ph type="ftr" sz="quarter" idx="11"/>
          </p:nvPr>
        </p:nvSpPr>
        <p:spPr/>
        <p:txBody>
          <a:bodyPr rtlCol="0"/>
          <a:lstStyle/>
          <a:p>
            <a:pPr rtl="0"/>
            <a:endParaRPr lang="fr-FR" noProof="0" dirty="0"/>
          </a:p>
        </p:txBody>
      </p:sp>
      <p:sp>
        <p:nvSpPr>
          <p:cNvPr id="4" name="Espace réservé du numéro de diapositive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3" name="Espace réservé du contenu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5" name="Espace réservé de la date 4">
            <a:extLst>
              <a:ext uri="{FF2B5EF4-FFF2-40B4-BE49-F238E27FC236}">
                <a16:creationId xmlns:a16="http://schemas.microsoft.com/office/drawing/2014/main" id="{F180DD20-7A20-4574-98A4-427795876739}"/>
              </a:ext>
            </a:extLst>
          </p:cNvPr>
          <p:cNvSpPr>
            <a:spLocks noGrp="1"/>
          </p:cNvSpPr>
          <p:nvPr>
            <p:ph type="dt" sz="half" idx="10"/>
          </p:nvPr>
        </p:nvSpPr>
        <p:spPr/>
        <p:txBody>
          <a:bodyPr rtlCol="0"/>
          <a:lstStyle/>
          <a:p>
            <a:pPr rtl="0"/>
            <a:fld id="{9307288E-1786-4A50-AD68-D3D5A2E1F461}" type="datetime1">
              <a:rPr lang="fr-FR" noProof="0" smtClean="0"/>
              <a:t>07/09/2024</a:t>
            </a:fld>
            <a:endParaRPr lang="fr-FR" noProof="0" dirty="0"/>
          </a:p>
        </p:txBody>
      </p:sp>
      <p:sp>
        <p:nvSpPr>
          <p:cNvPr id="6" name="Espace réservé du pied de page 5">
            <a:extLst>
              <a:ext uri="{FF2B5EF4-FFF2-40B4-BE49-F238E27FC236}">
                <a16:creationId xmlns:a16="http://schemas.microsoft.com/office/drawing/2014/main" id="{54D0ED2B-71C4-421A-9DB0-676E00C10BDC}"/>
              </a:ext>
            </a:extLst>
          </p:cNvPr>
          <p:cNvSpPr>
            <a:spLocks noGrp="1"/>
          </p:cNvSpPr>
          <p:nvPr>
            <p:ph type="ftr" sz="quarter" idx="11"/>
          </p:nvPr>
        </p:nvSpPr>
        <p:spPr/>
        <p:txBody>
          <a:bodyPr rtlCol="0"/>
          <a:lstStyle/>
          <a:p>
            <a:pPr rtl="0"/>
            <a:endParaRPr lang="fr-FR" noProof="0" dirty="0"/>
          </a:p>
        </p:txBody>
      </p:sp>
      <p:sp>
        <p:nvSpPr>
          <p:cNvPr id="7" name="Espace réservé du numéro de diapositive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3" name="Espace réservé d’image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4" name="Espace réservé du texte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5" name="Espace réservé de la date 4">
            <a:extLst>
              <a:ext uri="{FF2B5EF4-FFF2-40B4-BE49-F238E27FC236}">
                <a16:creationId xmlns:a16="http://schemas.microsoft.com/office/drawing/2014/main" id="{5C3C3F7B-A4C8-4F9D-8165-BC5186EA0929}"/>
              </a:ext>
            </a:extLst>
          </p:cNvPr>
          <p:cNvSpPr>
            <a:spLocks noGrp="1"/>
          </p:cNvSpPr>
          <p:nvPr>
            <p:ph type="dt" sz="half" idx="10"/>
          </p:nvPr>
        </p:nvSpPr>
        <p:spPr/>
        <p:txBody>
          <a:bodyPr rtlCol="0"/>
          <a:lstStyle/>
          <a:p>
            <a:pPr rtl="0"/>
            <a:fld id="{EC8A2F46-A3F2-4FAD-B8A1-978F19EF1438}" type="datetime1">
              <a:rPr lang="fr-FR" noProof="0" smtClean="0"/>
              <a:t>07/09/2024</a:t>
            </a:fld>
            <a:endParaRPr lang="fr-FR" noProof="0" dirty="0"/>
          </a:p>
        </p:txBody>
      </p:sp>
      <p:sp>
        <p:nvSpPr>
          <p:cNvPr id="6" name="Espace réservé du pied de page 5">
            <a:extLst>
              <a:ext uri="{FF2B5EF4-FFF2-40B4-BE49-F238E27FC236}">
                <a16:creationId xmlns:a16="http://schemas.microsoft.com/office/drawing/2014/main" id="{DE696EA5-2FA2-464D-982F-C53E6426A843}"/>
              </a:ext>
            </a:extLst>
          </p:cNvPr>
          <p:cNvSpPr>
            <a:spLocks noGrp="1"/>
          </p:cNvSpPr>
          <p:nvPr>
            <p:ph type="ftr" sz="quarter" idx="11"/>
          </p:nvPr>
        </p:nvSpPr>
        <p:spPr/>
        <p:txBody>
          <a:bodyPr rtlCol="0"/>
          <a:lstStyle/>
          <a:p>
            <a:pPr rtl="0"/>
            <a:endParaRPr lang="fr-FR" noProof="0" dirty="0"/>
          </a:p>
        </p:txBody>
      </p:sp>
      <p:sp>
        <p:nvSpPr>
          <p:cNvPr id="7" name="Espace réservé du numéro de diapositive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dirty="0"/>
              <a:t>Modifiez le style du titre</a:t>
            </a:r>
          </a:p>
        </p:txBody>
      </p:sp>
      <p:sp>
        <p:nvSpPr>
          <p:cNvPr id="3" name="Espace réservé du texte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78CE1DC9-D956-40C2-BAC4-4037E3AB19CC}" type="datetime1">
              <a:rPr lang="fr-FR" noProof="0" smtClean="0"/>
              <a:t>07/09/2024</a:t>
            </a:fld>
            <a:endParaRPr lang="fr-FR" noProof="0" dirty="0"/>
          </a:p>
        </p:txBody>
      </p:sp>
      <p:sp>
        <p:nvSpPr>
          <p:cNvPr id="5" name="Espace réservé du pied de page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fr-FR" noProof="0" dirty="0"/>
          </a:p>
        </p:txBody>
      </p:sp>
      <p:sp>
        <p:nvSpPr>
          <p:cNvPr id="6" name="Espace réservé du numéro de diapositive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6A1DC"/>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C6343A4-28DF-775A-9C0D-7AB5FEBCE319}"/>
              </a:ext>
            </a:extLst>
          </p:cNvPr>
          <p:cNvSpPr/>
          <p:nvPr/>
        </p:nvSpPr>
        <p:spPr>
          <a:xfrm rot="18884405">
            <a:off x="5158938" y="-267290"/>
            <a:ext cx="1708715" cy="1677636"/>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E35ECCE4-D141-47B4-CCC3-18D2D0B05E4B}"/>
              </a:ext>
            </a:extLst>
          </p:cNvPr>
          <p:cNvSpPr/>
          <p:nvPr/>
        </p:nvSpPr>
        <p:spPr>
          <a:xfrm>
            <a:off x="8734425" y="1266825"/>
            <a:ext cx="3457575" cy="2054382"/>
          </a:xfrm>
          <a:prstGeom prst="rect">
            <a:avLst/>
          </a:prstGeom>
          <a:solidFill>
            <a:srgbClr val="1FABE0">
              <a:alpha val="4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30D20AE0-51F7-075B-DA3A-08D3286A9843}"/>
              </a:ext>
            </a:extLst>
          </p:cNvPr>
          <p:cNvSpPr/>
          <p:nvPr/>
        </p:nvSpPr>
        <p:spPr>
          <a:xfrm>
            <a:off x="10223500" y="939800"/>
            <a:ext cx="1333500" cy="685800"/>
          </a:xfrm>
          <a:prstGeom prst="rect">
            <a:avLst/>
          </a:prstGeom>
          <a:no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Organigramme : Connecteur 8">
            <a:extLst>
              <a:ext uri="{FF2B5EF4-FFF2-40B4-BE49-F238E27FC236}">
                <a16:creationId xmlns:a16="http://schemas.microsoft.com/office/drawing/2014/main" id="{64BCA115-C48F-55C7-1DF9-2D849315EF5D}"/>
              </a:ext>
            </a:extLst>
          </p:cNvPr>
          <p:cNvSpPr/>
          <p:nvPr/>
        </p:nvSpPr>
        <p:spPr>
          <a:xfrm>
            <a:off x="11328400" y="1409700"/>
            <a:ext cx="406400" cy="359122"/>
          </a:xfrm>
          <a:prstGeom prst="flowChartConnector">
            <a:avLst/>
          </a:prstGeom>
          <a:noFill/>
          <a:ln w="254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2666D991-B72E-3FC6-7445-B12C88EE1553}"/>
              </a:ext>
            </a:extLst>
          </p:cNvPr>
          <p:cNvSpPr/>
          <p:nvPr/>
        </p:nvSpPr>
        <p:spPr>
          <a:xfrm>
            <a:off x="1384300" y="3987800"/>
            <a:ext cx="2667000" cy="1358900"/>
          </a:xfrm>
          <a:prstGeom prst="rect">
            <a:avLst/>
          </a:prstGeom>
          <a:solidFill>
            <a:srgbClr val="1FAB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a:extLst>
              <a:ext uri="{FF2B5EF4-FFF2-40B4-BE49-F238E27FC236}">
                <a16:creationId xmlns:a16="http://schemas.microsoft.com/office/drawing/2014/main" id="{E48135BC-97C2-0AF4-458A-2FA0F11AF8DA}"/>
              </a:ext>
            </a:extLst>
          </p:cNvPr>
          <p:cNvSpPr txBox="1">
            <a:spLocks/>
          </p:cNvSpPr>
          <p:nvPr/>
        </p:nvSpPr>
        <p:spPr>
          <a:xfrm>
            <a:off x="1524000" y="3812691"/>
            <a:ext cx="9144000" cy="1163395"/>
          </a:xfrm>
          <a:prstGeom prst="rect">
            <a:avLst/>
          </a:prstGeom>
        </p:spPr>
        <p:txBody>
          <a:bodyPr vert="horz"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solidFill>
                  <a:schemeClr val="bg1"/>
                </a:solidFill>
              </a:rPr>
              <a:t>Interface Graphique Lourde</a:t>
            </a:r>
            <a:br>
              <a:rPr lang="fr-FR" dirty="0">
                <a:solidFill>
                  <a:schemeClr val="bg1"/>
                </a:solidFill>
              </a:rPr>
            </a:br>
            <a:r>
              <a:rPr lang="fr-FR" sz="4000" dirty="0">
                <a:solidFill>
                  <a:srgbClr val="FFE101"/>
                </a:solidFill>
              </a:rPr>
              <a:t>Présentation</a:t>
            </a:r>
            <a:endParaRPr lang="fr-FR" dirty="0">
              <a:solidFill>
                <a:srgbClr val="FFE101"/>
              </a:solidFill>
            </a:endParaRPr>
          </a:p>
        </p:txBody>
      </p:sp>
      <p:grpSp>
        <p:nvGrpSpPr>
          <p:cNvPr id="12" name="Groupe 11" descr="Icône de graphique ">
            <a:extLst>
              <a:ext uri="{FF2B5EF4-FFF2-40B4-BE49-F238E27FC236}">
                <a16:creationId xmlns:a16="http://schemas.microsoft.com/office/drawing/2014/main" id="{B616FEFF-7BB8-1449-FEE0-066C5688B960}"/>
              </a:ext>
            </a:extLst>
          </p:cNvPr>
          <p:cNvGrpSpPr/>
          <p:nvPr/>
        </p:nvGrpSpPr>
        <p:grpSpPr>
          <a:xfrm>
            <a:off x="5745192" y="3045309"/>
            <a:ext cx="595787" cy="608994"/>
            <a:chOff x="2025650" y="4786313"/>
            <a:chExt cx="285750" cy="287338"/>
          </a:xfrm>
          <a:solidFill>
            <a:schemeClr val="bg1"/>
          </a:solidFill>
        </p:grpSpPr>
        <p:sp>
          <p:nvSpPr>
            <p:cNvPr id="13" name="Forme libre 565">
              <a:extLst>
                <a:ext uri="{FF2B5EF4-FFF2-40B4-BE49-F238E27FC236}">
                  <a16:creationId xmlns:a16="http://schemas.microsoft.com/office/drawing/2014/main" id="{FC677EE0-D3B7-78B5-CDD8-16829B7B9721}"/>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4" name="Forme libre 566">
              <a:extLst>
                <a:ext uri="{FF2B5EF4-FFF2-40B4-BE49-F238E27FC236}">
                  <a16:creationId xmlns:a16="http://schemas.microsoft.com/office/drawing/2014/main" id="{7FA83381-E9F5-FD86-D420-404BEA0C8873}"/>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15" name="Organigramme : Connecteur 14">
            <a:extLst>
              <a:ext uri="{FF2B5EF4-FFF2-40B4-BE49-F238E27FC236}">
                <a16:creationId xmlns:a16="http://schemas.microsoft.com/office/drawing/2014/main" id="{A07D821D-137A-FCD2-5B13-AFF41B2C2008}"/>
              </a:ext>
            </a:extLst>
          </p:cNvPr>
          <p:cNvSpPr/>
          <p:nvPr/>
        </p:nvSpPr>
        <p:spPr>
          <a:xfrm>
            <a:off x="1181100" y="3812691"/>
            <a:ext cx="431800" cy="416408"/>
          </a:xfrm>
          <a:prstGeom prst="flowChartConnector">
            <a:avLst/>
          </a:prstGeom>
          <a:noFill/>
          <a:ln w="25400">
            <a:solidFill>
              <a:srgbClr val="FFFF00">
                <a:alpha val="66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2CE07D3E-C9AF-10AE-9B09-F7C933F80777}"/>
              </a:ext>
            </a:extLst>
          </p:cNvPr>
          <p:cNvSpPr/>
          <p:nvPr/>
        </p:nvSpPr>
        <p:spPr>
          <a:xfrm>
            <a:off x="-228600" y="3045309"/>
            <a:ext cx="711200" cy="1717191"/>
          </a:xfrm>
          <a:prstGeom prst="rect">
            <a:avLst/>
          </a:prstGeom>
          <a:no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EBA3420F-556F-8E5B-B8F4-E5C5704CE29A}"/>
              </a:ext>
            </a:extLst>
          </p:cNvPr>
          <p:cNvSpPr/>
          <p:nvPr/>
        </p:nvSpPr>
        <p:spPr>
          <a:xfrm rot="18822286">
            <a:off x="5105694" y="-439012"/>
            <a:ext cx="1670879" cy="1530020"/>
          </a:xfrm>
          <a:prstGeom prst="rect">
            <a:avLst/>
          </a:prstGeom>
          <a:noFill/>
          <a:ln w="25400">
            <a:solidFill>
              <a:srgbClr val="1FABE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51588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6B3F69-595B-1EB7-A748-F2C43F07418F}"/>
              </a:ext>
            </a:extLst>
          </p:cNvPr>
          <p:cNvSpPr/>
          <p:nvPr/>
        </p:nvSpPr>
        <p:spPr>
          <a:xfrm>
            <a:off x="0" y="254000"/>
            <a:ext cx="546100" cy="1714500"/>
          </a:xfrm>
          <a:prstGeom prst="rect">
            <a:avLst/>
          </a:prstGeom>
          <a:solidFill>
            <a:srgbClr val="06A1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592FECAD-E99A-923A-6F3C-58EDEE786C33}"/>
              </a:ext>
            </a:extLst>
          </p:cNvPr>
          <p:cNvSpPr/>
          <p:nvPr/>
        </p:nvSpPr>
        <p:spPr>
          <a:xfrm>
            <a:off x="-241300" y="571500"/>
            <a:ext cx="546100" cy="1574800"/>
          </a:xfrm>
          <a:prstGeom prst="rect">
            <a:avLst/>
          </a:prstGeom>
          <a:no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1DCEE42-3473-D413-DA8C-5259C82584E2}"/>
              </a:ext>
            </a:extLst>
          </p:cNvPr>
          <p:cNvSpPr/>
          <p:nvPr/>
        </p:nvSpPr>
        <p:spPr>
          <a:xfrm>
            <a:off x="685800" y="254000"/>
            <a:ext cx="215900" cy="1231900"/>
          </a:xfrm>
          <a:prstGeom prst="rect">
            <a:avLst/>
          </a:prstGeom>
          <a:solidFill>
            <a:srgbClr val="FFE10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D12072F9-88F9-912B-01EB-3ECA91BAD9E6}"/>
              </a:ext>
            </a:extLst>
          </p:cNvPr>
          <p:cNvSpPr txBox="1"/>
          <p:nvPr/>
        </p:nvSpPr>
        <p:spPr>
          <a:xfrm>
            <a:off x="1041400" y="439519"/>
            <a:ext cx="7035800" cy="1200329"/>
          </a:xfrm>
          <a:prstGeom prst="rect">
            <a:avLst/>
          </a:prstGeom>
          <a:noFill/>
        </p:spPr>
        <p:txBody>
          <a:bodyPr wrap="square" rtlCol="0">
            <a:spAutoFit/>
          </a:bodyPr>
          <a:lstStyle/>
          <a:p>
            <a:r>
              <a:rPr lang="fr-FR" sz="3600" b="1" dirty="0">
                <a:solidFill>
                  <a:schemeClr val="accent5">
                    <a:lumMod val="50000"/>
                  </a:schemeClr>
                </a:solidFill>
                <a:latin typeface="Aptos Black" panose="020B0004020202020204" pitchFamily="34" charset="0"/>
              </a:rPr>
              <a:t>DIFF</a:t>
            </a:r>
            <a:r>
              <a:rPr lang="fr-FR" sz="3600" b="1" i="0" dirty="0">
                <a:solidFill>
                  <a:schemeClr val="accent5">
                    <a:lumMod val="50000"/>
                  </a:schemeClr>
                </a:solidFill>
                <a:effectLst/>
                <a:latin typeface="Aptos Black" panose="020B0004020202020204" pitchFamily="34" charset="0"/>
              </a:rPr>
              <a:t>É</a:t>
            </a:r>
            <a:r>
              <a:rPr lang="fr-FR" sz="3600" b="1" dirty="0">
                <a:solidFill>
                  <a:schemeClr val="accent5">
                    <a:lumMod val="50000"/>
                  </a:schemeClr>
                </a:solidFill>
                <a:latin typeface="Aptos Black" panose="020B0004020202020204" pitchFamily="34" charset="0"/>
              </a:rPr>
              <a:t>RENCES AVEC INTERFACE GRAPHIQUE L</a:t>
            </a:r>
            <a:r>
              <a:rPr lang="fr-FR" sz="3600" b="1" i="0" dirty="0">
                <a:solidFill>
                  <a:schemeClr val="accent5">
                    <a:lumMod val="50000"/>
                  </a:schemeClr>
                </a:solidFill>
                <a:effectLst/>
                <a:latin typeface="Aptos Black" panose="020B0004020202020204" pitchFamily="34" charset="0"/>
              </a:rPr>
              <a:t>É</a:t>
            </a:r>
            <a:r>
              <a:rPr lang="fr-FR" sz="3600" b="1" dirty="0">
                <a:solidFill>
                  <a:schemeClr val="accent5">
                    <a:lumMod val="50000"/>
                  </a:schemeClr>
                </a:solidFill>
                <a:latin typeface="Aptos Black" panose="020B0004020202020204" pitchFamily="34" charset="0"/>
              </a:rPr>
              <a:t>GÈRE</a:t>
            </a:r>
          </a:p>
        </p:txBody>
      </p:sp>
      <p:sp>
        <p:nvSpPr>
          <p:cNvPr id="9" name="Rectangle 8">
            <a:extLst>
              <a:ext uri="{FF2B5EF4-FFF2-40B4-BE49-F238E27FC236}">
                <a16:creationId xmlns:a16="http://schemas.microsoft.com/office/drawing/2014/main" id="{11868089-5F0C-6249-CAE1-9ACA6D0844B1}"/>
              </a:ext>
            </a:extLst>
          </p:cNvPr>
          <p:cNvSpPr/>
          <p:nvPr/>
        </p:nvSpPr>
        <p:spPr>
          <a:xfrm>
            <a:off x="8724900" y="6248400"/>
            <a:ext cx="3467100" cy="609600"/>
          </a:xfrm>
          <a:prstGeom prst="rect">
            <a:avLst/>
          </a:prstGeom>
          <a:solidFill>
            <a:srgbClr val="06A1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84201438-5932-90CD-C7E9-405EC81A5F9E}"/>
              </a:ext>
            </a:extLst>
          </p:cNvPr>
          <p:cNvSpPr/>
          <p:nvPr/>
        </p:nvSpPr>
        <p:spPr>
          <a:xfrm>
            <a:off x="8953500" y="6337300"/>
            <a:ext cx="1905000" cy="520700"/>
          </a:xfrm>
          <a:prstGeom prst="rect">
            <a:avLst/>
          </a:prstGeom>
          <a:solidFill>
            <a:srgbClr val="1FAB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7B982E5F-5751-9F5C-B9F1-89D85C148D9B}"/>
              </a:ext>
            </a:extLst>
          </p:cNvPr>
          <p:cNvSpPr/>
          <p:nvPr/>
        </p:nvSpPr>
        <p:spPr>
          <a:xfrm>
            <a:off x="9753600" y="6438900"/>
            <a:ext cx="2235200" cy="609600"/>
          </a:xfrm>
          <a:prstGeom prst="rect">
            <a:avLst/>
          </a:prstGeom>
          <a:no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Organigramme : Connecteur 11">
            <a:extLst>
              <a:ext uri="{FF2B5EF4-FFF2-40B4-BE49-F238E27FC236}">
                <a16:creationId xmlns:a16="http://schemas.microsoft.com/office/drawing/2014/main" id="{E06D5B8D-4D33-6FBB-9FFF-03AB3EBAE96A}"/>
              </a:ext>
            </a:extLst>
          </p:cNvPr>
          <p:cNvSpPr/>
          <p:nvPr/>
        </p:nvSpPr>
        <p:spPr>
          <a:xfrm>
            <a:off x="10553700" y="6134100"/>
            <a:ext cx="533400" cy="520700"/>
          </a:xfrm>
          <a:prstGeom prst="flowChartConnector">
            <a:avLst/>
          </a:prstGeom>
          <a:noFill/>
          <a:ln w="25400">
            <a:solidFill>
              <a:srgbClr val="FFC000">
                <a:alpha val="74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D68F0CAC-5B63-F6B8-434A-243C6D1DC62E}"/>
              </a:ext>
            </a:extLst>
          </p:cNvPr>
          <p:cNvSpPr txBox="1"/>
          <p:nvPr/>
        </p:nvSpPr>
        <p:spPr>
          <a:xfrm>
            <a:off x="1041400" y="2243435"/>
            <a:ext cx="9296400" cy="1714380"/>
          </a:xfrm>
          <a:prstGeom prst="rect">
            <a:avLst/>
          </a:prstGeom>
          <a:noFill/>
        </p:spPr>
        <p:txBody>
          <a:bodyPr wrap="square">
            <a:spAutoFit/>
          </a:bodyPr>
          <a:lstStyle/>
          <a:p>
            <a:pPr>
              <a:lnSpc>
                <a:spcPct val="150000"/>
              </a:lnSpc>
            </a:pPr>
            <a:r>
              <a:rPr lang="fr-FR" b="1" dirty="0">
                <a:latin typeface="Aptos" panose="020B0004020202020204" pitchFamily="34" charset="0"/>
              </a:rPr>
              <a:t>Interface graphique légère:</a:t>
            </a:r>
          </a:p>
          <a:p>
            <a:pPr marL="742950" lvl="1" indent="-285750">
              <a:lnSpc>
                <a:spcPct val="150000"/>
              </a:lnSpc>
              <a:buFont typeface="Wingdings" panose="05000000000000000000" pitchFamily="2" charset="2"/>
              <a:buChar char="§"/>
            </a:pPr>
            <a:r>
              <a:rPr lang="fr-FR" dirty="0">
                <a:latin typeface="Aptos" panose="020B0004020202020204" pitchFamily="34" charset="0"/>
              </a:rPr>
              <a:t>Traitement distant</a:t>
            </a:r>
          </a:p>
          <a:p>
            <a:pPr marL="742950" lvl="1" indent="-285750">
              <a:lnSpc>
                <a:spcPct val="150000"/>
              </a:lnSpc>
              <a:buFont typeface="Wingdings" panose="05000000000000000000" pitchFamily="2" charset="2"/>
              <a:buChar char="§"/>
            </a:pPr>
            <a:r>
              <a:rPr lang="fr-FR" dirty="0">
                <a:latin typeface="Aptos" panose="020B0004020202020204" pitchFamily="34" charset="0"/>
              </a:rPr>
              <a:t>Usage des ressources: Moins de ressources locales</a:t>
            </a:r>
          </a:p>
          <a:p>
            <a:pPr marL="742950" lvl="1" indent="-285750">
              <a:lnSpc>
                <a:spcPct val="150000"/>
              </a:lnSpc>
              <a:buFont typeface="Wingdings" panose="05000000000000000000" pitchFamily="2" charset="2"/>
              <a:buChar char="§"/>
            </a:pPr>
            <a:r>
              <a:rPr lang="fr-FR" dirty="0">
                <a:latin typeface="Aptos" panose="020B0004020202020204" pitchFamily="34" charset="0"/>
              </a:rPr>
              <a:t>Déploiement et maintenance: Facilité d’application des mises à jour</a:t>
            </a:r>
          </a:p>
        </p:txBody>
      </p:sp>
    </p:spTree>
    <p:extLst>
      <p:ext uri="{BB962C8B-B14F-4D97-AF65-F5344CB8AC3E}">
        <p14:creationId xmlns:p14="http://schemas.microsoft.com/office/powerpoint/2010/main" val="1928643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6B3F69-595B-1EB7-A748-F2C43F07418F}"/>
              </a:ext>
            </a:extLst>
          </p:cNvPr>
          <p:cNvSpPr/>
          <p:nvPr/>
        </p:nvSpPr>
        <p:spPr>
          <a:xfrm>
            <a:off x="0" y="254000"/>
            <a:ext cx="546100" cy="1714500"/>
          </a:xfrm>
          <a:prstGeom prst="rect">
            <a:avLst/>
          </a:prstGeom>
          <a:solidFill>
            <a:srgbClr val="06A1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592FECAD-E99A-923A-6F3C-58EDEE786C33}"/>
              </a:ext>
            </a:extLst>
          </p:cNvPr>
          <p:cNvSpPr/>
          <p:nvPr/>
        </p:nvSpPr>
        <p:spPr>
          <a:xfrm>
            <a:off x="-241300" y="571500"/>
            <a:ext cx="546100" cy="1574800"/>
          </a:xfrm>
          <a:prstGeom prst="rect">
            <a:avLst/>
          </a:prstGeom>
          <a:no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1DCEE42-3473-D413-DA8C-5259C82584E2}"/>
              </a:ext>
            </a:extLst>
          </p:cNvPr>
          <p:cNvSpPr/>
          <p:nvPr/>
        </p:nvSpPr>
        <p:spPr>
          <a:xfrm>
            <a:off x="685800" y="254000"/>
            <a:ext cx="215900" cy="1231900"/>
          </a:xfrm>
          <a:prstGeom prst="rect">
            <a:avLst/>
          </a:prstGeom>
          <a:solidFill>
            <a:srgbClr val="FFE10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D12072F9-88F9-912B-01EB-3ECA91BAD9E6}"/>
              </a:ext>
            </a:extLst>
          </p:cNvPr>
          <p:cNvSpPr txBox="1"/>
          <p:nvPr/>
        </p:nvSpPr>
        <p:spPr>
          <a:xfrm>
            <a:off x="1041400" y="439519"/>
            <a:ext cx="3619500" cy="646331"/>
          </a:xfrm>
          <a:prstGeom prst="rect">
            <a:avLst/>
          </a:prstGeom>
          <a:noFill/>
        </p:spPr>
        <p:txBody>
          <a:bodyPr wrap="square" rtlCol="0">
            <a:spAutoFit/>
          </a:bodyPr>
          <a:lstStyle/>
          <a:p>
            <a:r>
              <a:rPr lang="fr-FR" sz="3600" b="1" dirty="0">
                <a:solidFill>
                  <a:srgbClr val="002060"/>
                </a:solidFill>
                <a:latin typeface="Aptos Black" panose="020F0502020204030204" pitchFamily="34" charset="0"/>
              </a:rPr>
              <a:t>SYNTHÈSE</a:t>
            </a:r>
          </a:p>
        </p:txBody>
      </p:sp>
      <p:sp>
        <p:nvSpPr>
          <p:cNvPr id="9" name="Rectangle 8">
            <a:extLst>
              <a:ext uri="{FF2B5EF4-FFF2-40B4-BE49-F238E27FC236}">
                <a16:creationId xmlns:a16="http://schemas.microsoft.com/office/drawing/2014/main" id="{11868089-5F0C-6249-CAE1-9ACA6D0844B1}"/>
              </a:ext>
            </a:extLst>
          </p:cNvPr>
          <p:cNvSpPr/>
          <p:nvPr/>
        </p:nvSpPr>
        <p:spPr>
          <a:xfrm>
            <a:off x="8724900" y="6248400"/>
            <a:ext cx="3467100" cy="609600"/>
          </a:xfrm>
          <a:prstGeom prst="rect">
            <a:avLst/>
          </a:prstGeom>
          <a:solidFill>
            <a:srgbClr val="06A1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84201438-5932-90CD-C7E9-405EC81A5F9E}"/>
              </a:ext>
            </a:extLst>
          </p:cNvPr>
          <p:cNvSpPr/>
          <p:nvPr/>
        </p:nvSpPr>
        <p:spPr>
          <a:xfrm>
            <a:off x="8953500" y="6337300"/>
            <a:ext cx="1905000" cy="520700"/>
          </a:xfrm>
          <a:prstGeom prst="rect">
            <a:avLst/>
          </a:prstGeom>
          <a:solidFill>
            <a:srgbClr val="1FAB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7B982E5F-5751-9F5C-B9F1-89D85C148D9B}"/>
              </a:ext>
            </a:extLst>
          </p:cNvPr>
          <p:cNvSpPr/>
          <p:nvPr/>
        </p:nvSpPr>
        <p:spPr>
          <a:xfrm>
            <a:off x="9753600" y="6438900"/>
            <a:ext cx="2235200" cy="609600"/>
          </a:xfrm>
          <a:prstGeom prst="rect">
            <a:avLst/>
          </a:prstGeom>
          <a:no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Organigramme : Connecteur 11">
            <a:extLst>
              <a:ext uri="{FF2B5EF4-FFF2-40B4-BE49-F238E27FC236}">
                <a16:creationId xmlns:a16="http://schemas.microsoft.com/office/drawing/2014/main" id="{E06D5B8D-4D33-6FBB-9FFF-03AB3EBAE96A}"/>
              </a:ext>
            </a:extLst>
          </p:cNvPr>
          <p:cNvSpPr/>
          <p:nvPr/>
        </p:nvSpPr>
        <p:spPr>
          <a:xfrm>
            <a:off x="10553700" y="6134100"/>
            <a:ext cx="533400" cy="520700"/>
          </a:xfrm>
          <a:prstGeom prst="flowChartConnector">
            <a:avLst/>
          </a:prstGeom>
          <a:noFill/>
          <a:ln w="25400">
            <a:solidFill>
              <a:srgbClr val="FFC000">
                <a:alpha val="74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7CDE4758-103A-FB44-69BF-CB718646E478}"/>
              </a:ext>
            </a:extLst>
          </p:cNvPr>
          <p:cNvSpPr txBox="1"/>
          <p:nvPr/>
        </p:nvSpPr>
        <p:spPr>
          <a:xfrm>
            <a:off x="1143000" y="1968500"/>
            <a:ext cx="8470900" cy="2308324"/>
          </a:xfrm>
          <a:prstGeom prst="rect">
            <a:avLst/>
          </a:prstGeom>
          <a:noFill/>
        </p:spPr>
        <p:txBody>
          <a:bodyPr wrap="square">
            <a:spAutoFit/>
          </a:bodyPr>
          <a:lstStyle/>
          <a:p>
            <a:pPr marL="0" indent="0">
              <a:buNone/>
            </a:pPr>
            <a:r>
              <a:rPr lang="fr-FR" dirty="0">
                <a:latin typeface="Aptos" panose="020B0004020202020204" pitchFamily="34" charset="0"/>
              </a:rPr>
              <a:t>Interface graphique lourde:</a:t>
            </a:r>
          </a:p>
          <a:p>
            <a:pPr marL="0" indent="0">
              <a:buNone/>
            </a:pPr>
            <a:endParaRPr lang="fr-FR" dirty="0">
              <a:latin typeface="Aptos" panose="020B0004020202020204" pitchFamily="34" charset="0"/>
            </a:endParaRPr>
          </a:p>
          <a:p>
            <a:pPr lvl="1">
              <a:buFontTx/>
              <a:buChar char="-"/>
            </a:pPr>
            <a:r>
              <a:rPr lang="fr-FR" dirty="0">
                <a:latin typeface="Aptos" panose="020B0004020202020204" pitchFamily="34" charset="0"/>
              </a:rPr>
              <a:t> Essentiel pour les traitements lourds</a:t>
            </a:r>
          </a:p>
          <a:p>
            <a:pPr lvl="1">
              <a:buFontTx/>
              <a:buChar char="-"/>
            </a:pPr>
            <a:r>
              <a:rPr lang="fr-FR" dirty="0">
                <a:latin typeface="Aptos" panose="020B0004020202020204" pitchFamily="34" charset="0"/>
              </a:rPr>
              <a:t> Interface riche et réactive</a:t>
            </a:r>
          </a:p>
          <a:p>
            <a:pPr lvl="1">
              <a:buFontTx/>
              <a:buChar char="-"/>
            </a:pPr>
            <a:r>
              <a:rPr lang="fr-FR" dirty="0">
                <a:latin typeface="Aptos" panose="020B0004020202020204" pitchFamily="34" charset="0"/>
              </a:rPr>
              <a:t> Mais avec une performance qui dépend du matériel</a:t>
            </a:r>
          </a:p>
          <a:p>
            <a:pPr lvl="1">
              <a:buFontTx/>
              <a:buChar char="-"/>
            </a:pPr>
            <a:r>
              <a:rPr lang="fr-FR" dirty="0">
                <a:latin typeface="Aptos" panose="020B0004020202020204" pitchFamily="34" charset="0"/>
              </a:rPr>
              <a:t> Et vulnérabilité</a:t>
            </a:r>
          </a:p>
          <a:p>
            <a:pPr marL="0" indent="0">
              <a:buNone/>
            </a:pPr>
            <a:endParaRPr lang="fr-FR" dirty="0">
              <a:latin typeface="Aptos" panose="020B0004020202020204" pitchFamily="34" charset="0"/>
            </a:endParaRPr>
          </a:p>
          <a:p>
            <a:pPr marL="0" indent="0">
              <a:buNone/>
            </a:pPr>
            <a:r>
              <a:rPr lang="fr-FR" dirty="0">
                <a:latin typeface="Aptos" panose="020B0004020202020204" pitchFamily="34" charset="0"/>
              </a:rPr>
              <a:t>Vers une solution hybride face à la montée des Interfaces Graphiques légères ?</a:t>
            </a:r>
          </a:p>
        </p:txBody>
      </p:sp>
    </p:spTree>
    <p:extLst>
      <p:ext uri="{BB962C8B-B14F-4D97-AF65-F5344CB8AC3E}">
        <p14:creationId xmlns:p14="http://schemas.microsoft.com/office/powerpoint/2010/main" val="131938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FABE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5442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6B3F69-595B-1EB7-A748-F2C43F07418F}"/>
              </a:ext>
            </a:extLst>
          </p:cNvPr>
          <p:cNvSpPr/>
          <p:nvPr/>
        </p:nvSpPr>
        <p:spPr>
          <a:xfrm>
            <a:off x="0" y="254000"/>
            <a:ext cx="546100" cy="1714500"/>
          </a:xfrm>
          <a:prstGeom prst="rect">
            <a:avLst/>
          </a:prstGeom>
          <a:solidFill>
            <a:srgbClr val="06A1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592FECAD-E99A-923A-6F3C-58EDEE786C33}"/>
              </a:ext>
            </a:extLst>
          </p:cNvPr>
          <p:cNvSpPr/>
          <p:nvPr/>
        </p:nvSpPr>
        <p:spPr>
          <a:xfrm>
            <a:off x="-241300" y="571500"/>
            <a:ext cx="546100" cy="1574800"/>
          </a:xfrm>
          <a:prstGeom prst="rect">
            <a:avLst/>
          </a:prstGeom>
          <a:no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1DCEE42-3473-D413-DA8C-5259C82584E2}"/>
              </a:ext>
            </a:extLst>
          </p:cNvPr>
          <p:cNvSpPr/>
          <p:nvPr/>
        </p:nvSpPr>
        <p:spPr>
          <a:xfrm>
            <a:off x="685800" y="254000"/>
            <a:ext cx="215900" cy="1231900"/>
          </a:xfrm>
          <a:prstGeom prst="rect">
            <a:avLst/>
          </a:prstGeom>
          <a:solidFill>
            <a:srgbClr val="FFE10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D12072F9-88F9-912B-01EB-3ECA91BAD9E6}"/>
              </a:ext>
            </a:extLst>
          </p:cNvPr>
          <p:cNvSpPr txBox="1"/>
          <p:nvPr/>
        </p:nvSpPr>
        <p:spPr>
          <a:xfrm>
            <a:off x="1041400" y="439519"/>
            <a:ext cx="3619500" cy="646331"/>
          </a:xfrm>
          <a:prstGeom prst="rect">
            <a:avLst/>
          </a:prstGeom>
          <a:noFill/>
        </p:spPr>
        <p:txBody>
          <a:bodyPr wrap="square" rtlCol="0">
            <a:spAutoFit/>
          </a:bodyPr>
          <a:lstStyle/>
          <a:p>
            <a:r>
              <a:rPr lang="fr-FR" sz="3600" b="1" dirty="0">
                <a:solidFill>
                  <a:srgbClr val="002060"/>
                </a:solidFill>
                <a:latin typeface="Aptos Black" panose="020F0502020204030204" pitchFamily="34" charset="0"/>
              </a:rPr>
              <a:t>PLAN</a:t>
            </a:r>
          </a:p>
        </p:txBody>
      </p:sp>
      <p:sp>
        <p:nvSpPr>
          <p:cNvPr id="9" name="Rectangle 8">
            <a:extLst>
              <a:ext uri="{FF2B5EF4-FFF2-40B4-BE49-F238E27FC236}">
                <a16:creationId xmlns:a16="http://schemas.microsoft.com/office/drawing/2014/main" id="{11868089-5F0C-6249-CAE1-9ACA6D0844B1}"/>
              </a:ext>
            </a:extLst>
          </p:cNvPr>
          <p:cNvSpPr/>
          <p:nvPr/>
        </p:nvSpPr>
        <p:spPr>
          <a:xfrm>
            <a:off x="8724900" y="6248400"/>
            <a:ext cx="3467100" cy="609600"/>
          </a:xfrm>
          <a:prstGeom prst="rect">
            <a:avLst/>
          </a:prstGeom>
          <a:solidFill>
            <a:srgbClr val="06A1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84201438-5932-90CD-C7E9-405EC81A5F9E}"/>
              </a:ext>
            </a:extLst>
          </p:cNvPr>
          <p:cNvSpPr/>
          <p:nvPr/>
        </p:nvSpPr>
        <p:spPr>
          <a:xfrm>
            <a:off x="8953500" y="6337300"/>
            <a:ext cx="1905000" cy="520700"/>
          </a:xfrm>
          <a:prstGeom prst="rect">
            <a:avLst/>
          </a:prstGeom>
          <a:solidFill>
            <a:srgbClr val="1FAB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7B982E5F-5751-9F5C-B9F1-89D85C148D9B}"/>
              </a:ext>
            </a:extLst>
          </p:cNvPr>
          <p:cNvSpPr/>
          <p:nvPr/>
        </p:nvSpPr>
        <p:spPr>
          <a:xfrm>
            <a:off x="9753600" y="6438900"/>
            <a:ext cx="2235200" cy="609600"/>
          </a:xfrm>
          <a:prstGeom prst="rect">
            <a:avLst/>
          </a:prstGeom>
          <a:no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Organigramme : Connecteur 11">
            <a:extLst>
              <a:ext uri="{FF2B5EF4-FFF2-40B4-BE49-F238E27FC236}">
                <a16:creationId xmlns:a16="http://schemas.microsoft.com/office/drawing/2014/main" id="{E06D5B8D-4D33-6FBB-9FFF-03AB3EBAE96A}"/>
              </a:ext>
            </a:extLst>
          </p:cNvPr>
          <p:cNvSpPr/>
          <p:nvPr/>
        </p:nvSpPr>
        <p:spPr>
          <a:xfrm>
            <a:off x="10553700" y="6134100"/>
            <a:ext cx="533400" cy="520700"/>
          </a:xfrm>
          <a:prstGeom prst="flowChartConnector">
            <a:avLst/>
          </a:prstGeom>
          <a:noFill/>
          <a:ln w="25400">
            <a:solidFill>
              <a:srgbClr val="FFC000">
                <a:alpha val="74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AE84A869-5799-D332-113B-7E8EB1594CA3}"/>
              </a:ext>
            </a:extLst>
          </p:cNvPr>
          <p:cNvSpPr txBox="1"/>
          <p:nvPr/>
        </p:nvSpPr>
        <p:spPr>
          <a:xfrm>
            <a:off x="1282700" y="1517650"/>
            <a:ext cx="7861300" cy="3791872"/>
          </a:xfrm>
          <a:prstGeom prst="rect">
            <a:avLst/>
          </a:prstGeom>
          <a:noFill/>
        </p:spPr>
        <p:txBody>
          <a:bodyPr wrap="square" rtlCol="0">
            <a:spAutoFit/>
          </a:bodyPr>
          <a:lstStyle/>
          <a:p>
            <a:pPr marL="342900" indent="-342900">
              <a:lnSpc>
                <a:spcPct val="150000"/>
              </a:lnSpc>
              <a:buFont typeface="+mj-lt"/>
              <a:buAutoNum type="arabicPeriod"/>
            </a:pPr>
            <a:r>
              <a:rPr lang="fr-FR" b="1" dirty="0">
                <a:latin typeface="Aptos" panose="020B0004020202020204" pitchFamily="34" charset="0"/>
              </a:rPr>
              <a:t>INTRODUCTION</a:t>
            </a:r>
          </a:p>
          <a:p>
            <a:pPr marL="342900" indent="-342900">
              <a:lnSpc>
                <a:spcPct val="150000"/>
              </a:lnSpc>
              <a:buFont typeface="+mj-lt"/>
              <a:buAutoNum type="arabicPeriod"/>
            </a:pPr>
            <a:r>
              <a:rPr lang="fr-FR" b="1" dirty="0">
                <a:latin typeface="Aptos" panose="020B0004020202020204" pitchFamily="34" charset="0"/>
              </a:rPr>
              <a:t>D</a:t>
            </a:r>
            <a:r>
              <a:rPr lang="fr-FR" sz="1800" b="1" i="0" dirty="0">
                <a:effectLst/>
                <a:latin typeface="Aptos" panose="020B0004020202020204" pitchFamily="34" charset="0"/>
              </a:rPr>
              <a:t>É</a:t>
            </a:r>
            <a:r>
              <a:rPr lang="fr-FR" b="1" dirty="0">
                <a:latin typeface="Aptos" panose="020B0004020202020204" pitchFamily="34" charset="0"/>
              </a:rPr>
              <a:t>FINITION</a:t>
            </a:r>
          </a:p>
          <a:p>
            <a:pPr marL="342900" indent="-342900">
              <a:lnSpc>
                <a:spcPct val="150000"/>
              </a:lnSpc>
              <a:buFont typeface="+mj-lt"/>
              <a:buAutoNum type="arabicPeriod"/>
            </a:pPr>
            <a:r>
              <a:rPr lang="fr-FR" b="1" dirty="0">
                <a:latin typeface="Aptos" panose="020B0004020202020204" pitchFamily="34" charset="0"/>
              </a:rPr>
              <a:t>CARACT</a:t>
            </a:r>
            <a:r>
              <a:rPr lang="fr-FR" sz="1800" b="1" i="0" dirty="0">
                <a:effectLst/>
                <a:latin typeface="Aptos" panose="020B0004020202020204" pitchFamily="34" charset="0"/>
              </a:rPr>
              <a:t>É</a:t>
            </a:r>
            <a:r>
              <a:rPr lang="fr-FR" b="1" dirty="0">
                <a:latin typeface="Aptos" panose="020B0004020202020204" pitchFamily="34" charset="0"/>
              </a:rPr>
              <a:t>RISTIQUES</a:t>
            </a:r>
          </a:p>
          <a:p>
            <a:pPr marL="342900" indent="-342900">
              <a:lnSpc>
                <a:spcPct val="150000"/>
              </a:lnSpc>
              <a:buFont typeface="+mj-lt"/>
              <a:buAutoNum type="arabicPeriod"/>
            </a:pPr>
            <a:r>
              <a:rPr lang="fr-FR" b="1" dirty="0">
                <a:latin typeface="Aptos" panose="020B0004020202020204" pitchFamily="34" charset="0"/>
              </a:rPr>
              <a:t>EXEMPLES</a:t>
            </a:r>
          </a:p>
          <a:p>
            <a:pPr marL="342900" indent="-342900">
              <a:lnSpc>
                <a:spcPct val="150000"/>
              </a:lnSpc>
              <a:buFont typeface="+mj-lt"/>
              <a:buAutoNum type="arabicPeriod"/>
            </a:pPr>
            <a:r>
              <a:rPr lang="fr-FR" b="1" dirty="0">
                <a:latin typeface="Aptos" panose="020B0004020202020204" pitchFamily="34" charset="0"/>
              </a:rPr>
              <a:t>MODULARIT</a:t>
            </a:r>
            <a:r>
              <a:rPr lang="fr-FR" sz="1800" b="1" i="0" dirty="0">
                <a:effectLst/>
                <a:latin typeface="Aptos" panose="020B0004020202020204" pitchFamily="34" charset="0"/>
              </a:rPr>
              <a:t>É</a:t>
            </a:r>
            <a:r>
              <a:rPr lang="fr-FR" b="1" dirty="0">
                <a:latin typeface="Aptos" panose="020B0004020202020204" pitchFamily="34" charset="0"/>
              </a:rPr>
              <a:t> ET INT</a:t>
            </a:r>
            <a:r>
              <a:rPr lang="fr-FR" sz="1800" b="1" i="0" dirty="0">
                <a:effectLst/>
                <a:latin typeface="Aptos" panose="020B0004020202020204" pitchFamily="34" charset="0"/>
              </a:rPr>
              <a:t>É</a:t>
            </a:r>
            <a:r>
              <a:rPr lang="fr-FR" b="1" dirty="0">
                <a:latin typeface="Aptos" panose="020B0004020202020204" pitchFamily="34" charset="0"/>
              </a:rPr>
              <a:t>GRATION</a:t>
            </a:r>
          </a:p>
          <a:p>
            <a:pPr marL="342900" indent="-342900">
              <a:lnSpc>
                <a:spcPct val="150000"/>
              </a:lnSpc>
              <a:buFont typeface="+mj-lt"/>
              <a:buAutoNum type="arabicPeriod"/>
            </a:pPr>
            <a:r>
              <a:rPr lang="fr-FR" b="1" dirty="0">
                <a:latin typeface="Aptos" panose="020B0004020202020204" pitchFamily="34" charset="0"/>
              </a:rPr>
              <a:t>AVANTAGES</a:t>
            </a:r>
          </a:p>
          <a:p>
            <a:pPr marL="342900" indent="-342900">
              <a:lnSpc>
                <a:spcPct val="150000"/>
              </a:lnSpc>
              <a:buFont typeface="+mj-lt"/>
              <a:buAutoNum type="arabicPeriod"/>
            </a:pPr>
            <a:r>
              <a:rPr lang="fr-FR" b="1" dirty="0">
                <a:latin typeface="Aptos" panose="020B0004020202020204" pitchFamily="34" charset="0"/>
              </a:rPr>
              <a:t>INCONV</a:t>
            </a:r>
            <a:r>
              <a:rPr lang="fr-FR" sz="1800" b="1" i="0" dirty="0">
                <a:effectLst/>
                <a:latin typeface="Aptos" panose="020B0004020202020204" pitchFamily="34" charset="0"/>
              </a:rPr>
              <a:t>É</a:t>
            </a:r>
            <a:r>
              <a:rPr lang="fr-FR" b="1" dirty="0">
                <a:latin typeface="Aptos" panose="020B0004020202020204" pitchFamily="34" charset="0"/>
              </a:rPr>
              <a:t>NIENTS</a:t>
            </a:r>
          </a:p>
          <a:p>
            <a:pPr marL="342900" indent="-342900">
              <a:lnSpc>
                <a:spcPct val="150000"/>
              </a:lnSpc>
              <a:buFont typeface="+mj-lt"/>
              <a:buAutoNum type="arabicPeriod"/>
            </a:pPr>
            <a:r>
              <a:rPr lang="fr-FR" b="1" dirty="0">
                <a:latin typeface="Aptos" panose="020B0004020202020204" pitchFamily="34" charset="0"/>
              </a:rPr>
              <a:t>DIFFERENCE AVEC INTERFACE GRAPHIQUE L</a:t>
            </a:r>
            <a:r>
              <a:rPr lang="fr-FR" sz="1800" b="1" i="0" dirty="0">
                <a:effectLst/>
                <a:latin typeface="Aptos" panose="020B0004020202020204" pitchFamily="34" charset="0"/>
              </a:rPr>
              <a:t>É</a:t>
            </a:r>
            <a:r>
              <a:rPr lang="fr-FR" b="1" dirty="0">
                <a:latin typeface="Aptos" panose="020B0004020202020204" pitchFamily="34" charset="0"/>
              </a:rPr>
              <a:t>GÈRE</a:t>
            </a:r>
          </a:p>
          <a:p>
            <a:pPr marL="342900" indent="-342900">
              <a:lnSpc>
                <a:spcPct val="150000"/>
              </a:lnSpc>
              <a:buFont typeface="+mj-lt"/>
              <a:buAutoNum type="arabicPeriod"/>
            </a:pPr>
            <a:r>
              <a:rPr lang="fr-FR" b="1" dirty="0">
                <a:latin typeface="Aptos" panose="020B0004020202020204" pitchFamily="34" charset="0"/>
              </a:rPr>
              <a:t>SYNTHÈSE</a:t>
            </a:r>
          </a:p>
        </p:txBody>
      </p:sp>
    </p:spTree>
    <p:extLst>
      <p:ext uri="{BB962C8B-B14F-4D97-AF65-F5344CB8AC3E}">
        <p14:creationId xmlns:p14="http://schemas.microsoft.com/office/powerpoint/2010/main" val="2711448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6B3F69-595B-1EB7-A748-F2C43F07418F}"/>
              </a:ext>
            </a:extLst>
          </p:cNvPr>
          <p:cNvSpPr/>
          <p:nvPr/>
        </p:nvSpPr>
        <p:spPr>
          <a:xfrm>
            <a:off x="0" y="254000"/>
            <a:ext cx="546100" cy="1714500"/>
          </a:xfrm>
          <a:prstGeom prst="rect">
            <a:avLst/>
          </a:prstGeom>
          <a:solidFill>
            <a:srgbClr val="06A1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592FECAD-E99A-923A-6F3C-58EDEE786C33}"/>
              </a:ext>
            </a:extLst>
          </p:cNvPr>
          <p:cNvSpPr/>
          <p:nvPr/>
        </p:nvSpPr>
        <p:spPr>
          <a:xfrm>
            <a:off x="-241300" y="571500"/>
            <a:ext cx="546100" cy="1574800"/>
          </a:xfrm>
          <a:prstGeom prst="rect">
            <a:avLst/>
          </a:prstGeom>
          <a:no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1DCEE42-3473-D413-DA8C-5259C82584E2}"/>
              </a:ext>
            </a:extLst>
          </p:cNvPr>
          <p:cNvSpPr/>
          <p:nvPr/>
        </p:nvSpPr>
        <p:spPr>
          <a:xfrm>
            <a:off x="685800" y="254000"/>
            <a:ext cx="215900" cy="1231900"/>
          </a:xfrm>
          <a:prstGeom prst="rect">
            <a:avLst/>
          </a:prstGeom>
          <a:solidFill>
            <a:srgbClr val="FFE10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D12072F9-88F9-912B-01EB-3ECA91BAD9E6}"/>
              </a:ext>
            </a:extLst>
          </p:cNvPr>
          <p:cNvSpPr txBox="1"/>
          <p:nvPr/>
        </p:nvSpPr>
        <p:spPr>
          <a:xfrm>
            <a:off x="1041400" y="439519"/>
            <a:ext cx="3619500" cy="646331"/>
          </a:xfrm>
          <a:prstGeom prst="rect">
            <a:avLst/>
          </a:prstGeom>
          <a:noFill/>
        </p:spPr>
        <p:txBody>
          <a:bodyPr wrap="square" rtlCol="0">
            <a:spAutoFit/>
          </a:bodyPr>
          <a:lstStyle/>
          <a:p>
            <a:r>
              <a:rPr lang="fr-FR" sz="3600" b="1" dirty="0">
                <a:solidFill>
                  <a:srgbClr val="002060"/>
                </a:solidFill>
                <a:latin typeface="Aptos Black" panose="020F0502020204030204" pitchFamily="34" charset="0"/>
              </a:rPr>
              <a:t>INTRODUCTION</a:t>
            </a:r>
          </a:p>
        </p:txBody>
      </p:sp>
      <p:sp>
        <p:nvSpPr>
          <p:cNvPr id="9" name="Rectangle 8">
            <a:extLst>
              <a:ext uri="{FF2B5EF4-FFF2-40B4-BE49-F238E27FC236}">
                <a16:creationId xmlns:a16="http://schemas.microsoft.com/office/drawing/2014/main" id="{11868089-5F0C-6249-CAE1-9ACA6D0844B1}"/>
              </a:ext>
            </a:extLst>
          </p:cNvPr>
          <p:cNvSpPr/>
          <p:nvPr/>
        </p:nvSpPr>
        <p:spPr>
          <a:xfrm>
            <a:off x="8724900" y="6248400"/>
            <a:ext cx="3467100" cy="609600"/>
          </a:xfrm>
          <a:prstGeom prst="rect">
            <a:avLst/>
          </a:prstGeom>
          <a:solidFill>
            <a:srgbClr val="06A1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84201438-5932-90CD-C7E9-405EC81A5F9E}"/>
              </a:ext>
            </a:extLst>
          </p:cNvPr>
          <p:cNvSpPr/>
          <p:nvPr/>
        </p:nvSpPr>
        <p:spPr>
          <a:xfrm>
            <a:off x="8953500" y="6337300"/>
            <a:ext cx="1905000" cy="520700"/>
          </a:xfrm>
          <a:prstGeom prst="rect">
            <a:avLst/>
          </a:prstGeom>
          <a:solidFill>
            <a:srgbClr val="1FAB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7B982E5F-5751-9F5C-B9F1-89D85C148D9B}"/>
              </a:ext>
            </a:extLst>
          </p:cNvPr>
          <p:cNvSpPr/>
          <p:nvPr/>
        </p:nvSpPr>
        <p:spPr>
          <a:xfrm>
            <a:off x="9753600" y="6438900"/>
            <a:ext cx="2235200" cy="609600"/>
          </a:xfrm>
          <a:prstGeom prst="rect">
            <a:avLst/>
          </a:prstGeom>
          <a:no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Organigramme : Connecteur 11">
            <a:extLst>
              <a:ext uri="{FF2B5EF4-FFF2-40B4-BE49-F238E27FC236}">
                <a16:creationId xmlns:a16="http://schemas.microsoft.com/office/drawing/2014/main" id="{E06D5B8D-4D33-6FBB-9FFF-03AB3EBAE96A}"/>
              </a:ext>
            </a:extLst>
          </p:cNvPr>
          <p:cNvSpPr/>
          <p:nvPr/>
        </p:nvSpPr>
        <p:spPr>
          <a:xfrm>
            <a:off x="10553700" y="6134100"/>
            <a:ext cx="533400" cy="520700"/>
          </a:xfrm>
          <a:prstGeom prst="flowChartConnector">
            <a:avLst/>
          </a:prstGeom>
          <a:noFill/>
          <a:ln w="25400">
            <a:solidFill>
              <a:srgbClr val="FFC000">
                <a:alpha val="74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CA2D4AF0-79FC-C5E9-E6C6-1274BF754FB5}"/>
              </a:ext>
            </a:extLst>
          </p:cNvPr>
          <p:cNvSpPr txBox="1"/>
          <p:nvPr/>
        </p:nvSpPr>
        <p:spPr>
          <a:xfrm>
            <a:off x="1257300" y="1968500"/>
            <a:ext cx="9169400" cy="2614627"/>
          </a:xfrm>
          <a:prstGeom prst="rect">
            <a:avLst/>
          </a:prstGeom>
          <a:noFill/>
        </p:spPr>
        <p:txBody>
          <a:bodyPr wrap="square" rtlCol="0">
            <a:spAutoFit/>
          </a:bodyPr>
          <a:lstStyle/>
          <a:p>
            <a:r>
              <a:rPr lang="fr-FR" sz="2100" b="1" dirty="0">
                <a:latin typeface="Aptos" panose="020B0004020202020204" pitchFamily="34" charset="0"/>
              </a:rPr>
              <a:t>Interface Graphique: </a:t>
            </a:r>
          </a:p>
          <a:p>
            <a:endParaRPr lang="fr-FR" sz="1600" b="1" dirty="0">
              <a:latin typeface="Aptos" panose="020B0004020202020204" pitchFamily="34" charset="0"/>
            </a:endParaRPr>
          </a:p>
          <a:p>
            <a:pPr marL="742950" lvl="1" indent="-285750">
              <a:lnSpc>
                <a:spcPct val="250000"/>
              </a:lnSpc>
              <a:buFont typeface="Courier New" panose="02070309020205020404" pitchFamily="49" charset="0"/>
              <a:buChar char="o"/>
            </a:pPr>
            <a:r>
              <a:rPr lang="fr-FR" dirty="0">
                <a:latin typeface="Aptos" panose="020B0004020202020204" pitchFamily="34" charset="0"/>
              </a:rPr>
              <a:t>Interaction entre l’utilisateur et le système informatique</a:t>
            </a:r>
          </a:p>
          <a:p>
            <a:pPr marL="742950" lvl="1" indent="-285750">
              <a:lnSpc>
                <a:spcPct val="250000"/>
              </a:lnSpc>
              <a:buFont typeface="Courier New" panose="02070309020205020404" pitchFamily="49" charset="0"/>
              <a:buChar char="o"/>
            </a:pPr>
            <a:r>
              <a:rPr lang="fr-FR" dirty="0">
                <a:latin typeface="Aptos" panose="020B0004020202020204" pitchFamily="34" charset="0"/>
              </a:rPr>
              <a:t>Accessibilité + Intuitivité des fonctionnalités</a:t>
            </a:r>
          </a:p>
          <a:p>
            <a:pPr marL="742950" lvl="1" indent="-285750">
              <a:lnSpc>
                <a:spcPct val="250000"/>
              </a:lnSpc>
              <a:buFont typeface="Courier New" panose="02070309020205020404" pitchFamily="49" charset="0"/>
              <a:buChar char="o"/>
            </a:pPr>
            <a:r>
              <a:rPr lang="fr-FR" sz="1800" i="0" dirty="0">
                <a:solidFill>
                  <a:schemeClr val="accent5">
                    <a:lumMod val="50000"/>
                  </a:schemeClr>
                </a:solidFill>
                <a:effectLst/>
                <a:latin typeface="Aptos" panose="020B0004020202020204" pitchFamily="34" charset="0"/>
              </a:rPr>
              <a:t>É</a:t>
            </a:r>
            <a:r>
              <a:rPr lang="fr-FR" dirty="0">
                <a:latin typeface="Aptos" panose="020B0004020202020204" pitchFamily="34" charset="0"/>
              </a:rPr>
              <a:t>volue en fonction des besoins</a:t>
            </a:r>
          </a:p>
        </p:txBody>
      </p:sp>
    </p:spTree>
    <p:extLst>
      <p:ext uri="{BB962C8B-B14F-4D97-AF65-F5344CB8AC3E}">
        <p14:creationId xmlns:p14="http://schemas.microsoft.com/office/powerpoint/2010/main" val="4238152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6B3F69-595B-1EB7-A748-F2C43F07418F}"/>
              </a:ext>
            </a:extLst>
          </p:cNvPr>
          <p:cNvSpPr/>
          <p:nvPr/>
        </p:nvSpPr>
        <p:spPr>
          <a:xfrm>
            <a:off x="0" y="254000"/>
            <a:ext cx="546100" cy="1714500"/>
          </a:xfrm>
          <a:prstGeom prst="rect">
            <a:avLst/>
          </a:prstGeom>
          <a:solidFill>
            <a:srgbClr val="06A1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592FECAD-E99A-923A-6F3C-58EDEE786C33}"/>
              </a:ext>
            </a:extLst>
          </p:cNvPr>
          <p:cNvSpPr/>
          <p:nvPr/>
        </p:nvSpPr>
        <p:spPr>
          <a:xfrm>
            <a:off x="-241300" y="571500"/>
            <a:ext cx="546100" cy="1574800"/>
          </a:xfrm>
          <a:prstGeom prst="rect">
            <a:avLst/>
          </a:prstGeom>
          <a:no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1DCEE42-3473-D413-DA8C-5259C82584E2}"/>
              </a:ext>
            </a:extLst>
          </p:cNvPr>
          <p:cNvSpPr/>
          <p:nvPr/>
        </p:nvSpPr>
        <p:spPr>
          <a:xfrm>
            <a:off x="685800" y="254000"/>
            <a:ext cx="215900" cy="1231900"/>
          </a:xfrm>
          <a:prstGeom prst="rect">
            <a:avLst/>
          </a:prstGeom>
          <a:solidFill>
            <a:srgbClr val="FFE10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D12072F9-88F9-912B-01EB-3ECA91BAD9E6}"/>
              </a:ext>
            </a:extLst>
          </p:cNvPr>
          <p:cNvSpPr txBox="1"/>
          <p:nvPr/>
        </p:nvSpPr>
        <p:spPr>
          <a:xfrm>
            <a:off x="1041400" y="439519"/>
            <a:ext cx="3619500" cy="646331"/>
          </a:xfrm>
          <a:prstGeom prst="rect">
            <a:avLst/>
          </a:prstGeom>
          <a:noFill/>
        </p:spPr>
        <p:txBody>
          <a:bodyPr wrap="square" rtlCol="0">
            <a:spAutoFit/>
          </a:bodyPr>
          <a:lstStyle/>
          <a:p>
            <a:r>
              <a:rPr lang="fr-FR" sz="3600" b="1" dirty="0">
                <a:solidFill>
                  <a:schemeClr val="accent5">
                    <a:lumMod val="50000"/>
                  </a:schemeClr>
                </a:solidFill>
                <a:latin typeface="Aptos Black" panose="020B0004020202020204" pitchFamily="34" charset="0"/>
              </a:rPr>
              <a:t>D</a:t>
            </a:r>
            <a:r>
              <a:rPr lang="fr-FR" sz="3600" b="1" i="0" dirty="0">
                <a:solidFill>
                  <a:schemeClr val="accent5">
                    <a:lumMod val="50000"/>
                  </a:schemeClr>
                </a:solidFill>
                <a:effectLst/>
                <a:latin typeface="Aptos Black" panose="020B0004020202020204" pitchFamily="34" charset="0"/>
              </a:rPr>
              <a:t>É</a:t>
            </a:r>
            <a:r>
              <a:rPr lang="fr-FR" sz="3600" b="1" dirty="0">
                <a:solidFill>
                  <a:schemeClr val="accent5">
                    <a:lumMod val="50000"/>
                  </a:schemeClr>
                </a:solidFill>
                <a:latin typeface="Aptos Black" panose="020B0004020202020204" pitchFamily="34" charset="0"/>
              </a:rPr>
              <a:t>FINITION</a:t>
            </a:r>
          </a:p>
        </p:txBody>
      </p:sp>
      <p:sp>
        <p:nvSpPr>
          <p:cNvPr id="9" name="Rectangle 8">
            <a:extLst>
              <a:ext uri="{FF2B5EF4-FFF2-40B4-BE49-F238E27FC236}">
                <a16:creationId xmlns:a16="http://schemas.microsoft.com/office/drawing/2014/main" id="{11868089-5F0C-6249-CAE1-9ACA6D0844B1}"/>
              </a:ext>
            </a:extLst>
          </p:cNvPr>
          <p:cNvSpPr/>
          <p:nvPr/>
        </p:nvSpPr>
        <p:spPr>
          <a:xfrm>
            <a:off x="8724900" y="6248400"/>
            <a:ext cx="3467100" cy="609600"/>
          </a:xfrm>
          <a:prstGeom prst="rect">
            <a:avLst/>
          </a:prstGeom>
          <a:solidFill>
            <a:srgbClr val="06A1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84201438-5932-90CD-C7E9-405EC81A5F9E}"/>
              </a:ext>
            </a:extLst>
          </p:cNvPr>
          <p:cNvSpPr/>
          <p:nvPr/>
        </p:nvSpPr>
        <p:spPr>
          <a:xfrm>
            <a:off x="8953500" y="6337300"/>
            <a:ext cx="1905000" cy="520700"/>
          </a:xfrm>
          <a:prstGeom prst="rect">
            <a:avLst/>
          </a:prstGeom>
          <a:solidFill>
            <a:srgbClr val="1FAB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7B982E5F-5751-9F5C-B9F1-89D85C148D9B}"/>
              </a:ext>
            </a:extLst>
          </p:cNvPr>
          <p:cNvSpPr/>
          <p:nvPr/>
        </p:nvSpPr>
        <p:spPr>
          <a:xfrm>
            <a:off x="9753600" y="6438900"/>
            <a:ext cx="2235200" cy="609600"/>
          </a:xfrm>
          <a:prstGeom prst="rect">
            <a:avLst/>
          </a:prstGeom>
          <a:no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Organigramme : Connecteur 11">
            <a:extLst>
              <a:ext uri="{FF2B5EF4-FFF2-40B4-BE49-F238E27FC236}">
                <a16:creationId xmlns:a16="http://schemas.microsoft.com/office/drawing/2014/main" id="{E06D5B8D-4D33-6FBB-9FFF-03AB3EBAE96A}"/>
              </a:ext>
            </a:extLst>
          </p:cNvPr>
          <p:cNvSpPr/>
          <p:nvPr/>
        </p:nvSpPr>
        <p:spPr>
          <a:xfrm>
            <a:off x="10553700" y="6134100"/>
            <a:ext cx="533400" cy="520700"/>
          </a:xfrm>
          <a:prstGeom prst="flowChartConnector">
            <a:avLst/>
          </a:prstGeom>
          <a:noFill/>
          <a:ln w="25400">
            <a:solidFill>
              <a:srgbClr val="FFC000">
                <a:alpha val="74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325FE064-824B-9618-19AE-F0A74AE4A157}"/>
              </a:ext>
            </a:extLst>
          </p:cNvPr>
          <p:cNvSpPr txBox="1"/>
          <p:nvPr/>
        </p:nvSpPr>
        <p:spPr>
          <a:xfrm>
            <a:off x="1257300" y="1968500"/>
            <a:ext cx="9169400" cy="2600712"/>
          </a:xfrm>
          <a:prstGeom prst="rect">
            <a:avLst/>
          </a:prstGeom>
          <a:noFill/>
        </p:spPr>
        <p:txBody>
          <a:bodyPr wrap="square" rtlCol="0">
            <a:spAutoFit/>
          </a:bodyPr>
          <a:lstStyle/>
          <a:p>
            <a:r>
              <a:rPr lang="fr-FR" sz="2100" b="1" dirty="0">
                <a:latin typeface="Aptos" panose="020B0004020202020204" pitchFamily="34" charset="0"/>
              </a:rPr>
              <a:t>C’est quoi l’Interface Graphique Lourde ? </a:t>
            </a:r>
          </a:p>
          <a:p>
            <a:endParaRPr lang="fr-FR" sz="1600" b="1" dirty="0">
              <a:latin typeface="Aptos" panose="020B0004020202020204" pitchFamily="34" charset="0"/>
            </a:endParaRPr>
          </a:p>
          <a:p>
            <a:r>
              <a:rPr lang="fr-FR" dirty="0">
                <a:latin typeface="Aptos" panose="020B0004020202020204" pitchFamily="34" charset="0"/>
              </a:rPr>
              <a:t>Un type d’interface utilisateur des applications complexes qui:</a:t>
            </a:r>
          </a:p>
          <a:p>
            <a:endParaRPr lang="fr-FR" dirty="0">
              <a:latin typeface="Aptos" panose="020B0004020202020204" pitchFamily="34" charset="0"/>
            </a:endParaRPr>
          </a:p>
          <a:p>
            <a:pPr marL="285750" indent="-285750">
              <a:buFont typeface="Courier New" panose="02070309020205020404" pitchFamily="49" charset="0"/>
              <a:buChar char="o"/>
            </a:pPr>
            <a:r>
              <a:rPr lang="fr-FR" dirty="0">
                <a:latin typeface="Aptos" panose="020B0004020202020204" pitchFamily="34" charset="0"/>
              </a:rPr>
              <a:t>S’installe sur le local</a:t>
            </a:r>
          </a:p>
          <a:p>
            <a:pPr marL="285750" indent="-285750">
              <a:buFont typeface="Courier New" panose="02070309020205020404" pitchFamily="49" charset="0"/>
              <a:buChar char="o"/>
            </a:pPr>
            <a:r>
              <a:rPr lang="fr-FR" dirty="0">
                <a:latin typeface="Aptos" panose="020B0004020202020204" pitchFamily="34" charset="0"/>
              </a:rPr>
              <a:t>Est riche en fonctionnalité</a:t>
            </a:r>
          </a:p>
          <a:p>
            <a:pPr marL="285750" indent="-285750">
              <a:buFont typeface="Courier New" panose="02070309020205020404" pitchFamily="49" charset="0"/>
              <a:buChar char="o"/>
            </a:pPr>
            <a:r>
              <a:rPr lang="fr-FR" dirty="0">
                <a:latin typeface="Aptos" panose="020B0004020202020204" pitchFamily="34" charset="0"/>
              </a:rPr>
              <a:t>S’occupe des traitements lourds ou intenses</a:t>
            </a:r>
          </a:p>
          <a:p>
            <a:pPr marL="285750" indent="-285750">
              <a:buFont typeface="Courier New" panose="02070309020205020404" pitchFamily="49" charset="0"/>
              <a:buChar char="o"/>
            </a:pPr>
            <a:r>
              <a:rPr lang="fr-FR" dirty="0">
                <a:latin typeface="Aptos" panose="020B0004020202020204" pitchFamily="34" charset="0"/>
              </a:rPr>
              <a:t>Offre une interface riche, réactive et interactive</a:t>
            </a:r>
          </a:p>
          <a:p>
            <a:pPr marL="285750" indent="-285750">
              <a:buFont typeface="Courier New" panose="02070309020205020404" pitchFamily="49" charset="0"/>
              <a:buChar char="o"/>
            </a:pPr>
            <a:endParaRPr lang="fr-FR" dirty="0">
              <a:latin typeface="Aptos" panose="020B0004020202020204" pitchFamily="34" charset="0"/>
            </a:endParaRPr>
          </a:p>
        </p:txBody>
      </p:sp>
    </p:spTree>
    <p:extLst>
      <p:ext uri="{BB962C8B-B14F-4D97-AF65-F5344CB8AC3E}">
        <p14:creationId xmlns:p14="http://schemas.microsoft.com/office/powerpoint/2010/main" val="2574311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6B3F69-595B-1EB7-A748-F2C43F07418F}"/>
              </a:ext>
            </a:extLst>
          </p:cNvPr>
          <p:cNvSpPr/>
          <p:nvPr/>
        </p:nvSpPr>
        <p:spPr>
          <a:xfrm>
            <a:off x="0" y="254000"/>
            <a:ext cx="546100" cy="1714500"/>
          </a:xfrm>
          <a:prstGeom prst="rect">
            <a:avLst/>
          </a:prstGeom>
          <a:solidFill>
            <a:srgbClr val="06A1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592FECAD-E99A-923A-6F3C-58EDEE786C33}"/>
              </a:ext>
            </a:extLst>
          </p:cNvPr>
          <p:cNvSpPr/>
          <p:nvPr/>
        </p:nvSpPr>
        <p:spPr>
          <a:xfrm>
            <a:off x="-241300" y="571500"/>
            <a:ext cx="546100" cy="1574800"/>
          </a:xfrm>
          <a:prstGeom prst="rect">
            <a:avLst/>
          </a:prstGeom>
          <a:no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1DCEE42-3473-D413-DA8C-5259C82584E2}"/>
              </a:ext>
            </a:extLst>
          </p:cNvPr>
          <p:cNvSpPr/>
          <p:nvPr/>
        </p:nvSpPr>
        <p:spPr>
          <a:xfrm>
            <a:off x="685800" y="254000"/>
            <a:ext cx="215900" cy="1231900"/>
          </a:xfrm>
          <a:prstGeom prst="rect">
            <a:avLst/>
          </a:prstGeom>
          <a:solidFill>
            <a:srgbClr val="FFE10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D12072F9-88F9-912B-01EB-3ECA91BAD9E6}"/>
              </a:ext>
            </a:extLst>
          </p:cNvPr>
          <p:cNvSpPr txBox="1"/>
          <p:nvPr/>
        </p:nvSpPr>
        <p:spPr>
          <a:xfrm>
            <a:off x="1041400" y="439519"/>
            <a:ext cx="5054600" cy="646331"/>
          </a:xfrm>
          <a:prstGeom prst="rect">
            <a:avLst/>
          </a:prstGeom>
          <a:noFill/>
        </p:spPr>
        <p:txBody>
          <a:bodyPr wrap="square" rtlCol="0">
            <a:spAutoFit/>
          </a:bodyPr>
          <a:lstStyle/>
          <a:p>
            <a:r>
              <a:rPr lang="fr-FR" sz="3600" b="1" dirty="0">
                <a:solidFill>
                  <a:schemeClr val="accent5">
                    <a:lumMod val="50000"/>
                  </a:schemeClr>
                </a:solidFill>
                <a:latin typeface="Aptos Black" panose="020B0004020202020204" pitchFamily="34" charset="0"/>
              </a:rPr>
              <a:t>CARACT</a:t>
            </a:r>
            <a:r>
              <a:rPr lang="fr-FR" sz="3600" b="1" i="0" dirty="0">
                <a:solidFill>
                  <a:schemeClr val="accent5">
                    <a:lumMod val="50000"/>
                  </a:schemeClr>
                </a:solidFill>
                <a:effectLst/>
                <a:latin typeface="Aptos Black" panose="020B0004020202020204" pitchFamily="34" charset="0"/>
              </a:rPr>
              <a:t>É</a:t>
            </a:r>
            <a:r>
              <a:rPr lang="fr-FR" sz="3600" b="1" dirty="0">
                <a:solidFill>
                  <a:schemeClr val="accent5">
                    <a:lumMod val="50000"/>
                  </a:schemeClr>
                </a:solidFill>
                <a:latin typeface="Aptos Black" panose="020B0004020202020204" pitchFamily="34" charset="0"/>
              </a:rPr>
              <a:t>RISTIQUES</a:t>
            </a:r>
          </a:p>
        </p:txBody>
      </p:sp>
      <p:sp>
        <p:nvSpPr>
          <p:cNvPr id="9" name="Rectangle 8">
            <a:extLst>
              <a:ext uri="{FF2B5EF4-FFF2-40B4-BE49-F238E27FC236}">
                <a16:creationId xmlns:a16="http://schemas.microsoft.com/office/drawing/2014/main" id="{11868089-5F0C-6249-CAE1-9ACA6D0844B1}"/>
              </a:ext>
            </a:extLst>
          </p:cNvPr>
          <p:cNvSpPr/>
          <p:nvPr/>
        </p:nvSpPr>
        <p:spPr>
          <a:xfrm>
            <a:off x="8724900" y="6248400"/>
            <a:ext cx="3467100" cy="609600"/>
          </a:xfrm>
          <a:prstGeom prst="rect">
            <a:avLst/>
          </a:prstGeom>
          <a:solidFill>
            <a:srgbClr val="06A1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84201438-5932-90CD-C7E9-405EC81A5F9E}"/>
              </a:ext>
            </a:extLst>
          </p:cNvPr>
          <p:cNvSpPr/>
          <p:nvPr/>
        </p:nvSpPr>
        <p:spPr>
          <a:xfrm>
            <a:off x="8953500" y="6337300"/>
            <a:ext cx="1905000" cy="520700"/>
          </a:xfrm>
          <a:prstGeom prst="rect">
            <a:avLst/>
          </a:prstGeom>
          <a:solidFill>
            <a:srgbClr val="1FAB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7B982E5F-5751-9F5C-B9F1-89D85C148D9B}"/>
              </a:ext>
            </a:extLst>
          </p:cNvPr>
          <p:cNvSpPr/>
          <p:nvPr/>
        </p:nvSpPr>
        <p:spPr>
          <a:xfrm>
            <a:off x="9753600" y="6438900"/>
            <a:ext cx="2235200" cy="609600"/>
          </a:xfrm>
          <a:prstGeom prst="rect">
            <a:avLst/>
          </a:prstGeom>
          <a:no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Organigramme : Connecteur 11">
            <a:extLst>
              <a:ext uri="{FF2B5EF4-FFF2-40B4-BE49-F238E27FC236}">
                <a16:creationId xmlns:a16="http://schemas.microsoft.com/office/drawing/2014/main" id="{E06D5B8D-4D33-6FBB-9FFF-03AB3EBAE96A}"/>
              </a:ext>
            </a:extLst>
          </p:cNvPr>
          <p:cNvSpPr/>
          <p:nvPr/>
        </p:nvSpPr>
        <p:spPr>
          <a:xfrm>
            <a:off x="10553700" y="6134100"/>
            <a:ext cx="533400" cy="520700"/>
          </a:xfrm>
          <a:prstGeom prst="flowChartConnector">
            <a:avLst/>
          </a:prstGeom>
          <a:noFill/>
          <a:ln w="25400">
            <a:solidFill>
              <a:srgbClr val="FFC000">
                <a:alpha val="74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Organigramme : Connecteur 1">
            <a:extLst>
              <a:ext uri="{FF2B5EF4-FFF2-40B4-BE49-F238E27FC236}">
                <a16:creationId xmlns:a16="http://schemas.microsoft.com/office/drawing/2014/main" id="{2E93DD1D-93DD-3A55-F7F9-20E3F67EB321}"/>
              </a:ext>
            </a:extLst>
          </p:cNvPr>
          <p:cNvSpPr/>
          <p:nvPr/>
        </p:nvSpPr>
        <p:spPr>
          <a:xfrm>
            <a:off x="1587500" y="1784350"/>
            <a:ext cx="393700" cy="368300"/>
          </a:xfrm>
          <a:prstGeom prst="flowChartConnector">
            <a:avLst/>
          </a:prstGeom>
          <a:noFill/>
          <a:ln w="254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E590B4BD-B136-1B81-9A2C-17F5C93665A5}"/>
              </a:ext>
            </a:extLst>
          </p:cNvPr>
          <p:cNvSpPr txBox="1"/>
          <p:nvPr/>
        </p:nvSpPr>
        <p:spPr>
          <a:xfrm>
            <a:off x="1619250" y="1784350"/>
            <a:ext cx="323850" cy="368300"/>
          </a:xfrm>
          <a:prstGeom prst="rect">
            <a:avLst/>
          </a:prstGeom>
          <a:noFill/>
        </p:spPr>
        <p:txBody>
          <a:bodyPr wrap="square" rtlCol="0">
            <a:spAutoFit/>
          </a:bodyPr>
          <a:lstStyle/>
          <a:p>
            <a:pPr algn="ctr"/>
            <a:r>
              <a:rPr lang="fr-FR" b="1" dirty="0">
                <a:latin typeface="+mj-lt"/>
              </a:rPr>
              <a:t>1</a:t>
            </a:r>
          </a:p>
        </p:txBody>
      </p:sp>
      <p:sp>
        <p:nvSpPr>
          <p:cNvPr id="8" name="ZoneTexte 7">
            <a:extLst>
              <a:ext uri="{FF2B5EF4-FFF2-40B4-BE49-F238E27FC236}">
                <a16:creationId xmlns:a16="http://schemas.microsoft.com/office/drawing/2014/main" id="{25DA0559-8B5A-4C5E-063E-99C0F6BAA754}"/>
              </a:ext>
            </a:extLst>
          </p:cNvPr>
          <p:cNvSpPr txBox="1"/>
          <p:nvPr/>
        </p:nvSpPr>
        <p:spPr>
          <a:xfrm>
            <a:off x="2108200" y="1784350"/>
            <a:ext cx="5831114" cy="369332"/>
          </a:xfrm>
          <a:prstGeom prst="rect">
            <a:avLst/>
          </a:prstGeom>
          <a:noFill/>
        </p:spPr>
        <p:txBody>
          <a:bodyPr wrap="square" rtlCol="0">
            <a:spAutoFit/>
          </a:bodyPr>
          <a:lstStyle/>
          <a:p>
            <a:r>
              <a:rPr lang="fr-FR" dirty="0">
                <a:latin typeface="Aptos" panose="020B0004020202020204" pitchFamily="34" charset="0"/>
              </a:rPr>
              <a:t>Autonomie locale: Indépendant à des serveurs</a:t>
            </a:r>
          </a:p>
        </p:txBody>
      </p:sp>
      <p:sp>
        <p:nvSpPr>
          <p:cNvPr id="13" name="Organigramme : Connecteur 12">
            <a:extLst>
              <a:ext uri="{FF2B5EF4-FFF2-40B4-BE49-F238E27FC236}">
                <a16:creationId xmlns:a16="http://schemas.microsoft.com/office/drawing/2014/main" id="{CB7A856C-3E54-6E9B-F6E3-F40F4801DC84}"/>
              </a:ext>
            </a:extLst>
          </p:cNvPr>
          <p:cNvSpPr/>
          <p:nvPr/>
        </p:nvSpPr>
        <p:spPr>
          <a:xfrm>
            <a:off x="1587500" y="2476500"/>
            <a:ext cx="393700" cy="368300"/>
          </a:xfrm>
          <a:prstGeom prst="flowChartConnector">
            <a:avLst/>
          </a:prstGeom>
          <a:noFill/>
          <a:ln w="254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3E404C74-8D8F-E7BB-282A-ACA737C24022}"/>
              </a:ext>
            </a:extLst>
          </p:cNvPr>
          <p:cNvSpPr txBox="1"/>
          <p:nvPr/>
        </p:nvSpPr>
        <p:spPr>
          <a:xfrm>
            <a:off x="1619250" y="2476500"/>
            <a:ext cx="323850" cy="368300"/>
          </a:xfrm>
          <a:prstGeom prst="rect">
            <a:avLst/>
          </a:prstGeom>
          <a:noFill/>
        </p:spPr>
        <p:txBody>
          <a:bodyPr wrap="square" rtlCol="0">
            <a:spAutoFit/>
          </a:bodyPr>
          <a:lstStyle/>
          <a:p>
            <a:pPr algn="ctr"/>
            <a:r>
              <a:rPr lang="fr-FR" b="1" dirty="0">
                <a:latin typeface="+mj-lt"/>
              </a:rPr>
              <a:t>2</a:t>
            </a:r>
          </a:p>
        </p:txBody>
      </p:sp>
      <p:sp>
        <p:nvSpPr>
          <p:cNvPr id="15" name="ZoneTexte 14">
            <a:extLst>
              <a:ext uri="{FF2B5EF4-FFF2-40B4-BE49-F238E27FC236}">
                <a16:creationId xmlns:a16="http://schemas.microsoft.com/office/drawing/2014/main" id="{1DC3D5D4-32F3-F093-C45B-BF0B12257CBA}"/>
              </a:ext>
            </a:extLst>
          </p:cNvPr>
          <p:cNvSpPr txBox="1"/>
          <p:nvPr/>
        </p:nvSpPr>
        <p:spPr>
          <a:xfrm>
            <a:off x="2108200" y="2476500"/>
            <a:ext cx="6382656" cy="369332"/>
          </a:xfrm>
          <a:prstGeom prst="rect">
            <a:avLst/>
          </a:prstGeom>
          <a:noFill/>
        </p:spPr>
        <p:txBody>
          <a:bodyPr wrap="square" rtlCol="0">
            <a:spAutoFit/>
          </a:bodyPr>
          <a:lstStyle/>
          <a:p>
            <a:r>
              <a:rPr lang="fr-FR" dirty="0">
                <a:latin typeface="Aptos" panose="020B0004020202020204" pitchFamily="34" charset="0"/>
              </a:rPr>
              <a:t>Performance élevée sur les traitements d’opérations lourdes</a:t>
            </a:r>
            <a:endParaRPr lang="fr-FR" dirty="0">
              <a:solidFill>
                <a:schemeClr val="accent5">
                  <a:lumMod val="50000"/>
                </a:schemeClr>
              </a:solidFill>
              <a:latin typeface="Aptos" panose="020B0004020202020204" pitchFamily="34" charset="0"/>
            </a:endParaRPr>
          </a:p>
        </p:txBody>
      </p:sp>
      <p:sp>
        <p:nvSpPr>
          <p:cNvPr id="16" name="Organigramme : Connecteur 15">
            <a:extLst>
              <a:ext uri="{FF2B5EF4-FFF2-40B4-BE49-F238E27FC236}">
                <a16:creationId xmlns:a16="http://schemas.microsoft.com/office/drawing/2014/main" id="{31C07EA6-EF1C-A555-4923-9FE0C45CCEB8}"/>
              </a:ext>
            </a:extLst>
          </p:cNvPr>
          <p:cNvSpPr/>
          <p:nvPr/>
        </p:nvSpPr>
        <p:spPr>
          <a:xfrm>
            <a:off x="1587500" y="3168650"/>
            <a:ext cx="393700" cy="368300"/>
          </a:xfrm>
          <a:prstGeom prst="flowChartConnector">
            <a:avLst/>
          </a:prstGeom>
          <a:noFill/>
          <a:ln w="254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a:extLst>
              <a:ext uri="{FF2B5EF4-FFF2-40B4-BE49-F238E27FC236}">
                <a16:creationId xmlns:a16="http://schemas.microsoft.com/office/drawing/2014/main" id="{3BF5E65C-29C6-2CF5-1150-7A723108EA63}"/>
              </a:ext>
            </a:extLst>
          </p:cNvPr>
          <p:cNvSpPr txBox="1"/>
          <p:nvPr/>
        </p:nvSpPr>
        <p:spPr>
          <a:xfrm>
            <a:off x="1619250" y="3168650"/>
            <a:ext cx="323850" cy="368300"/>
          </a:xfrm>
          <a:prstGeom prst="rect">
            <a:avLst/>
          </a:prstGeom>
          <a:noFill/>
        </p:spPr>
        <p:txBody>
          <a:bodyPr wrap="square" rtlCol="0">
            <a:spAutoFit/>
          </a:bodyPr>
          <a:lstStyle/>
          <a:p>
            <a:pPr algn="ctr"/>
            <a:r>
              <a:rPr lang="fr-FR" b="1" dirty="0">
                <a:latin typeface="+mj-lt"/>
              </a:rPr>
              <a:t>3</a:t>
            </a:r>
          </a:p>
        </p:txBody>
      </p:sp>
      <p:sp>
        <p:nvSpPr>
          <p:cNvPr id="18" name="ZoneTexte 17">
            <a:extLst>
              <a:ext uri="{FF2B5EF4-FFF2-40B4-BE49-F238E27FC236}">
                <a16:creationId xmlns:a16="http://schemas.microsoft.com/office/drawing/2014/main" id="{C9373ED3-53AF-3C68-5EEE-7214F69B00CB}"/>
              </a:ext>
            </a:extLst>
          </p:cNvPr>
          <p:cNvSpPr txBox="1"/>
          <p:nvPr/>
        </p:nvSpPr>
        <p:spPr>
          <a:xfrm>
            <a:off x="2108199" y="3168650"/>
            <a:ext cx="6382657" cy="369332"/>
          </a:xfrm>
          <a:prstGeom prst="rect">
            <a:avLst/>
          </a:prstGeom>
          <a:noFill/>
        </p:spPr>
        <p:txBody>
          <a:bodyPr wrap="square" rtlCol="0">
            <a:spAutoFit/>
          </a:bodyPr>
          <a:lstStyle/>
          <a:p>
            <a:r>
              <a:rPr lang="fr-FR" dirty="0">
                <a:latin typeface="Aptos" panose="020B0004020202020204" pitchFamily="34" charset="0"/>
              </a:rPr>
              <a:t>Graphismes et interaction riches</a:t>
            </a:r>
            <a:endParaRPr lang="fr-FR" dirty="0">
              <a:solidFill>
                <a:schemeClr val="accent5">
                  <a:lumMod val="50000"/>
                </a:schemeClr>
              </a:solidFill>
              <a:latin typeface="Aptos" panose="020B0004020202020204" pitchFamily="34" charset="0"/>
            </a:endParaRPr>
          </a:p>
        </p:txBody>
      </p:sp>
      <p:sp>
        <p:nvSpPr>
          <p:cNvPr id="22" name="Organigramme : Connecteur 21">
            <a:extLst>
              <a:ext uri="{FF2B5EF4-FFF2-40B4-BE49-F238E27FC236}">
                <a16:creationId xmlns:a16="http://schemas.microsoft.com/office/drawing/2014/main" id="{AD00CF1F-5709-B518-51FB-3524C02F4E57}"/>
              </a:ext>
            </a:extLst>
          </p:cNvPr>
          <p:cNvSpPr/>
          <p:nvPr/>
        </p:nvSpPr>
        <p:spPr>
          <a:xfrm>
            <a:off x="1587500" y="3860800"/>
            <a:ext cx="393700" cy="368300"/>
          </a:xfrm>
          <a:prstGeom prst="flowChartConnector">
            <a:avLst/>
          </a:prstGeom>
          <a:noFill/>
          <a:ln w="254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ZoneTexte 22">
            <a:extLst>
              <a:ext uri="{FF2B5EF4-FFF2-40B4-BE49-F238E27FC236}">
                <a16:creationId xmlns:a16="http://schemas.microsoft.com/office/drawing/2014/main" id="{C5FB8EFC-73C7-E7CB-CC8F-EC6F94887AAC}"/>
              </a:ext>
            </a:extLst>
          </p:cNvPr>
          <p:cNvSpPr txBox="1"/>
          <p:nvPr/>
        </p:nvSpPr>
        <p:spPr>
          <a:xfrm>
            <a:off x="1619250" y="3860800"/>
            <a:ext cx="323850" cy="368300"/>
          </a:xfrm>
          <a:prstGeom prst="rect">
            <a:avLst/>
          </a:prstGeom>
          <a:noFill/>
        </p:spPr>
        <p:txBody>
          <a:bodyPr wrap="square" rtlCol="0">
            <a:spAutoFit/>
          </a:bodyPr>
          <a:lstStyle/>
          <a:p>
            <a:pPr algn="ctr"/>
            <a:r>
              <a:rPr lang="fr-FR" b="1" dirty="0">
                <a:latin typeface="+mj-lt"/>
              </a:rPr>
              <a:t>4</a:t>
            </a:r>
          </a:p>
        </p:txBody>
      </p:sp>
      <p:sp>
        <p:nvSpPr>
          <p:cNvPr id="24" name="ZoneTexte 23">
            <a:extLst>
              <a:ext uri="{FF2B5EF4-FFF2-40B4-BE49-F238E27FC236}">
                <a16:creationId xmlns:a16="http://schemas.microsoft.com/office/drawing/2014/main" id="{E00744AD-0C8F-6457-166F-853DC3C4DBE7}"/>
              </a:ext>
            </a:extLst>
          </p:cNvPr>
          <p:cNvSpPr txBox="1"/>
          <p:nvPr/>
        </p:nvSpPr>
        <p:spPr>
          <a:xfrm>
            <a:off x="2108200" y="3860800"/>
            <a:ext cx="3759200" cy="369332"/>
          </a:xfrm>
          <a:prstGeom prst="rect">
            <a:avLst/>
          </a:prstGeom>
          <a:noFill/>
        </p:spPr>
        <p:txBody>
          <a:bodyPr wrap="square" rtlCol="0">
            <a:spAutoFit/>
          </a:bodyPr>
          <a:lstStyle/>
          <a:p>
            <a:r>
              <a:rPr lang="fr-FR" dirty="0">
                <a:latin typeface="Aptos" panose="020B0004020202020204" pitchFamily="34" charset="0"/>
              </a:rPr>
              <a:t>Environnement d’exécution élevée</a:t>
            </a:r>
            <a:endParaRPr lang="fr-FR" dirty="0">
              <a:solidFill>
                <a:schemeClr val="accent5">
                  <a:lumMod val="50000"/>
                </a:schemeClr>
              </a:solidFill>
              <a:latin typeface="Aptos" panose="020B0004020202020204" pitchFamily="34" charset="0"/>
            </a:endParaRPr>
          </a:p>
        </p:txBody>
      </p:sp>
      <p:sp>
        <p:nvSpPr>
          <p:cNvPr id="25" name="Organigramme : Connecteur 24">
            <a:extLst>
              <a:ext uri="{FF2B5EF4-FFF2-40B4-BE49-F238E27FC236}">
                <a16:creationId xmlns:a16="http://schemas.microsoft.com/office/drawing/2014/main" id="{C62315FC-9300-E757-7A74-25EF6AB08F79}"/>
              </a:ext>
            </a:extLst>
          </p:cNvPr>
          <p:cNvSpPr/>
          <p:nvPr/>
        </p:nvSpPr>
        <p:spPr>
          <a:xfrm>
            <a:off x="1587500" y="4552950"/>
            <a:ext cx="393700" cy="368300"/>
          </a:xfrm>
          <a:prstGeom prst="flowChartConnector">
            <a:avLst/>
          </a:prstGeom>
          <a:noFill/>
          <a:ln w="254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a:extLst>
              <a:ext uri="{FF2B5EF4-FFF2-40B4-BE49-F238E27FC236}">
                <a16:creationId xmlns:a16="http://schemas.microsoft.com/office/drawing/2014/main" id="{626B384C-E330-E478-242B-097C0D24DDA7}"/>
              </a:ext>
            </a:extLst>
          </p:cNvPr>
          <p:cNvSpPr txBox="1"/>
          <p:nvPr/>
        </p:nvSpPr>
        <p:spPr>
          <a:xfrm>
            <a:off x="1619250" y="4552950"/>
            <a:ext cx="323850" cy="368300"/>
          </a:xfrm>
          <a:prstGeom prst="rect">
            <a:avLst/>
          </a:prstGeom>
          <a:noFill/>
        </p:spPr>
        <p:txBody>
          <a:bodyPr wrap="square" rtlCol="0">
            <a:spAutoFit/>
          </a:bodyPr>
          <a:lstStyle/>
          <a:p>
            <a:pPr algn="ctr"/>
            <a:r>
              <a:rPr lang="fr-FR" b="1" dirty="0">
                <a:latin typeface="+mj-lt"/>
              </a:rPr>
              <a:t>5</a:t>
            </a:r>
          </a:p>
        </p:txBody>
      </p:sp>
      <p:sp>
        <p:nvSpPr>
          <p:cNvPr id="27" name="ZoneTexte 26">
            <a:extLst>
              <a:ext uri="{FF2B5EF4-FFF2-40B4-BE49-F238E27FC236}">
                <a16:creationId xmlns:a16="http://schemas.microsoft.com/office/drawing/2014/main" id="{470F9C09-BFA6-3A84-0BF4-40B17D42923C}"/>
              </a:ext>
            </a:extLst>
          </p:cNvPr>
          <p:cNvSpPr txBox="1"/>
          <p:nvPr/>
        </p:nvSpPr>
        <p:spPr>
          <a:xfrm>
            <a:off x="2108200" y="4552950"/>
            <a:ext cx="4102100" cy="369332"/>
          </a:xfrm>
          <a:prstGeom prst="rect">
            <a:avLst/>
          </a:prstGeom>
          <a:noFill/>
        </p:spPr>
        <p:txBody>
          <a:bodyPr wrap="square" rtlCol="0">
            <a:spAutoFit/>
          </a:bodyPr>
          <a:lstStyle/>
          <a:p>
            <a:r>
              <a:rPr lang="fr-FR" dirty="0">
                <a:latin typeface="Aptos" panose="020B0004020202020204" pitchFamily="34" charset="0"/>
              </a:rPr>
              <a:t>Compatibilité matérielle spécifique</a:t>
            </a:r>
            <a:endParaRPr lang="fr-FR" dirty="0">
              <a:solidFill>
                <a:schemeClr val="accent5">
                  <a:lumMod val="50000"/>
                </a:schemeClr>
              </a:solidFill>
              <a:latin typeface="Aptos" panose="020B0004020202020204" pitchFamily="34" charset="0"/>
            </a:endParaRPr>
          </a:p>
        </p:txBody>
      </p:sp>
    </p:spTree>
    <p:extLst>
      <p:ext uri="{BB962C8B-B14F-4D97-AF65-F5344CB8AC3E}">
        <p14:creationId xmlns:p14="http://schemas.microsoft.com/office/powerpoint/2010/main" val="2140235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6B3F69-595B-1EB7-A748-F2C43F07418F}"/>
              </a:ext>
            </a:extLst>
          </p:cNvPr>
          <p:cNvSpPr/>
          <p:nvPr/>
        </p:nvSpPr>
        <p:spPr>
          <a:xfrm>
            <a:off x="0" y="254000"/>
            <a:ext cx="546100" cy="1714500"/>
          </a:xfrm>
          <a:prstGeom prst="rect">
            <a:avLst/>
          </a:prstGeom>
          <a:solidFill>
            <a:srgbClr val="06A1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592FECAD-E99A-923A-6F3C-58EDEE786C33}"/>
              </a:ext>
            </a:extLst>
          </p:cNvPr>
          <p:cNvSpPr/>
          <p:nvPr/>
        </p:nvSpPr>
        <p:spPr>
          <a:xfrm>
            <a:off x="-241300" y="571500"/>
            <a:ext cx="546100" cy="1574800"/>
          </a:xfrm>
          <a:prstGeom prst="rect">
            <a:avLst/>
          </a:prstGeom>
          <a:no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1DCEE42-3473-D413-DA8C-5259C82584E2}"/>
              </a:ext>
            </a:extLst>
          </p:cNvPr>
          <p:cNvSpPr/>
          <p:nvPr/>
        </p:nvSpPr>
        <p:spPr>
          <a:xfrm>
            <a:off x="685800" y="254000"/>
            <a:ext cx="215900" cy="1231900"/>
          </a:xfrm>
          <a:prstGeom prst="rect">
            <a:avLst/>
          </a:prstGeom>
          <a:solidFill>
            <a:srgbClr val="FFE10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D12072F9-88F9-912B-01EB-3ECA91BAD9E6}"/>
              </a:ext>
            </a:extLst>
          </p:cNvPr>
          <p:cNvSpPr txBox="1"/>
          <p:nvPr/>
        </p:nvSpPr>
        <p:spPr>
          <a:xfrm>
            <a:off x="1041400" y="439519"/>
            <a:ext cx="3619500" cy="646331"/>
          </a:xfrm>
          <a:prstGeom prst="rect">
            <a:avLst/>
          </a:prstGeom>
          <a:noFill/>
        </p:spPr>
        <p:txBody>
          <a:bodyPr wrap="square" rtlCol="0">
            <a:spAutoFit/>
          </a:bodyPr>
          <a:lstStyle/>
          <a:p>
            <a:r>
              <a:rPr lang="fr-FR" sz="3600" b="1" dirty="0">
                <a:solidFill>
                  <a:schemeClr val="accent5">
                    <a:lumMod val="50000"/>
                  </a:schemeClr>
                </a:solidFill>
                <a:latin typeface="Aptos Black" panose="020B0004020202020204" pitchFamily="34" charset="0"/>
              </a:rPr>
              <a:t>EXEMPLES</a:t>
            </a:r>
          </a:p>
        </p:txBody>
      </p:sp>
      <p:sp>
        <p:nvSpPr>
          <p:cNvPr id="9" name="Rectangle 8">
            <a:extLst>
              <a:ext uri="{FF2B5EF4-FFF2-40B4-BE49-F238E27FC236}">
                <a16:creationId xmlns:a16="http://schemas.microsoft.com/office/drawing/2014/main" id="{11868089-5F0C-6249-CAE1-9ACA6D0844B1}"/>
              </a:ext>
            </a:extLst>
          </p:cNvPr>
          <p:cNvSpPr/>
          <p:nvPr/>
        </p:nvSpPr>
        <p:spPr>
          <a:xfrm>
            <a:off x="8724900" y="6248400"/>
            <a:ext cx="3467100" cy="609600"/>
          </a:xfrm>
          <a:prstGeom prst="rect">
            <a:avLst/>
          </a:prstGeom>
          <a:solidFill>
            <a:srgbClr val="06A1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84201438-5932-90CD-C7E9-405EC81A5F9E}"/>
              </a:ext>
            </a:extLst>
          </p:cNvPr>
          <p:cNvSpPr/>
          <p:nvPr/>
        </p:nvSpPr>
        <p:spPr>
          <a:xfrm>
            <a:off x="8953500" y="6337300"/>
            <a:ext cx="1905000" cy="520700"/>
          </a:xfrm>
          <a:prstGeom prst="rect">
            <a:avLst/>
          </a:prstGeom>
          <a:solidFill>
            <a:srgbClr val="1FAB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7B982E5F-5751-9F5C-B9F1-89D85C148D9B}"/>
              </a:ext>
            </a:extLst>
          </p:cNvPr>
          <p:cNvSpPr/>
          <p:nvPr/>
        </p:nvSpPr>
        <p:spPr>
          <a:xfrm>
            <a:off x="9753600" y="6438900"/>
            <a:ext cx="2235200" cy="609600"/>
          </a:xfrm>
          <a:prstGeom prst="rect">
            <a:avLst/>
          </a:prstGeom>
          <a:no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Organigramme : Connecteur 11">
            <a:extLst>
              <a:ext uri="{FF2B5EF4-FFF2-40B4-BE49-F238E27FC236}">
                <a16:creationId xmlns:a16="http://schemas.microsoft.com/office/drawing/2014/main" id="{E06D5B8D-4D33-6FBB-9FFF-03AB3EBAE96A}"/>
              </a:ext>
            </a:extLst>
          </p:cNvPr>
          <p:cNvSpPr/>
          <p:nvPr/>
        </p:nvSpPr>
        <p:spPr>
          <a:xfrm>
            <a:off x="10553700" y="6134100"/>
            <a:ext cx="533400" cy="520700"/>
          </a:xfrm>
          <a:prstGeom prst="flowChartConnector">
            <a:avLst/>
          </a:prstGeom>
          <a:noFill/>
          <a:ln w="25400">
            <a:solidFill>
              <a:srgbClr val="FFC000">
                <a:alpha val="74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A5192C54-50F2-2CF7-C997-6DBC49718399}"/>
              </a:ext>
            </a:extLst>
          </p:cNvPr>
          <p:cNvSpPr txBox="1"/>
          <p:nvPr/>
        </p:nvSpPr>
        <p:spPr>
          <a:xfrm>
            <a:off x="1289050" y="1397000"/>
            <a:ext cx="9169400" cy="3477875"/>
          </a:xfrm>
          <a:prstGeom prst="rect">
            <a:avLst/>
          </a:prstGeom>
          <a:noFill/>
        </p:spPr>
        <p:txBody>
          <a:bodyPr wrap="square" rtlCol="0">
            <a:spAutoFit/>
          </a:bodyPr>
          <a:lstStyle/>
          <a:p>
            <a:r>
              <a:rPr lang="fr-FR" sz="2100" b="1" dirty="0">
                <a:latin typeface="Aptos" panose="020B0004020202020204" pitchFamily="34" charset="0"/>
              </a:rPr>
              <a:t>Divers secteurs d’activité:</a:t>
            </a:r>
          </a:p>
          <a:p>
            <a:endParaRPr lang="fr-FR" sz="2100" b="1" dirty="0">
              <a:latin typeface="Aptos" panose="020B0004020202020204" pitchFamily="34" charset="0"/>
            </a:endParaRPr>
          </a:p>
          <a:p>
            <a:pPr marL="342900" indent="-342900">
              <a:lnSpc>
                <a:spcPct val="150000"/>
              </a:lnSpc>
              <a:buFont typeface="Wingdings" panose="05000000000000000000" pitchFamily="2" charset="2"/>
              <a:buChar char="§"/>
            </a:pPr>
            <a:r>
              <a:rPr lang="fr-FR" dirty="0">
                <a:latin typeface="Aptos" panose="020B0004020202020204" pitchFamily="34" charset="0"/>
              </a:rPr>
              <a:t> Applications métiers spécialisée: </a:t>
            </a:r>
            <a:r>
              <a:rPr lang="fr-FR" b="1" dirty="0">
                <a:latin typeface="Aptos" panose="020B0004020202020204" pitchFamily="34" charset="0"/>
              </a:rPr>
              <a:t>CRM, ERP</a:t>
            </a:r>
          </a:p>
          <a:p>
            <a:pPr marL="342900" indent="-342900">
              <a:lnSpc>
                <a:spcPct val="150000"/>
              </a:lnSpc>
              <a:buFont typeface="Wingdings" panose="05000000000000000000" pitchFamily="2" charset="2"/>
              <a:buChar char="§"/>
            </a:pPr>
            <a:r>
              <a:rPr lang="fr-FR" dirty="0">
                <a:latin typeface="Aptos" panose="020B0004020202020204" pitchFamily="34" charset="0"/>
              </a:rPr>
              <a:t>Jeux Vidéos</a:t>
            </a:r>
          </a:p>
          <a:p>
            <a:pPr marL="342900" indent="-342900">
              <a:lnSpc>
                <a:spcPct val="150000"/>
              </a:lnSpc>
              <a:buFont typeface="Wingdings" panose="05000000000000000000" pitchFamily="2" charset="2"/>
              <a:buChar char="§"/>
            </a:pPr>
            <a:r>
              <a:rPr lang="fr-FR" dirty="0">
                <a:latin typeface="Aptos" panose="020B0004020202020204" pitchFamily="34" charset="0"/>
              </a:rPr>
              <a:t>Outils de développement de logiciels intégrés: </a:t>
            </a:r>
            <a:r>
              <a:rPr lang="fr-FR" b="1" dirty="0">
                <a:latin typeface="Aptos" panose="020B0004020202020204" pitchFamily="34" charset="0"/>
              </a:rPr>
              <a:t>Eclipse, Visual Studio</a:t>
            </a:r>
          </a:p>
          <a:p>
            <a:pPr marL="342900" indent="-342900">
              <a:lnSpc>
                <a:spcPct val="150000"/>
              </a:lnSpc>
              <a:buFont typeface="Wingdings" panose="05000000000000000000" pitchFamily="2" charset="2"/>
              <a:buChar char="§"/>
            </a:pPr>
            <a:r>
              <a:rPr lang="fr-FR" dirty="0">
                <a:latin typeface="Aptos" panose="020B0004020202020204" pitchFamily="34" charset="0"/>
              </a:rPr>
              <a:t>Montage vidéo et Traitement d’image: </a:t>
            </a:r>
            <a:r>
              <a:rPr lang="fr-FR" b="1" dirty="0">
                <a:latin typeface="Aptos" panose="020B0004020202020204" pitchFamily="34" charset="0"/>
              </a:rPr>
              <a:t>Adobe Photoshop, Adobe Premiere Pro</a:t>
            </a:r>
          </a:p>
          <a:p>
            <a:pPr marL="342900" indent="-342900">
              <a:lnSpc>
                <a:spcPct val="150000"/>
              </a:lnSpc>
              <a:buFont typeface="Wingdings" panose="05000000000000000000" pitchFamily="2" charset="2"/>
              <a:buChar char="§"/>
            </a:pPr>
            <a:r>
              <a:rPr lang="fr-FR" dirty="0">
                <a:latin typeface="Aptos" panose="020B0004020202020204" pitchFamily="34" charset="0"/>
              </a:rPr>
              <a:t>Modélisation 3D et Conception Assistée par Ordinateur: </a:t>
            </a:r>
            <a:r>
              <a:rPr lang="fr-FR" b="1" dirty="0">
                <a:latin typeface="Aptos" panose="020B0004020202020204" pitchFamily="34" charset="0"/>
              </a:rPr>
              <a:t>AutoCAD, Blender</a:t>
            </a:r>
          </a:p>
          <a:p>
            <a:pPr marL="342900" indent="-342900">
              <a:lnSpc>
                <a:spcPct val="150000"/>
              </a:lnSpc>
              <a:buFont typeface="Wingdings" panose="05000000000000000000" pitchFamily="2" charset="2"/>
              <a:buChar char="§"/>
            </a:pPr>
            <a:r>
              <a:rPr lang="fr-FR" dirty="0">
                <a:latin typeface="Aptos" panose="020B0004020202020204" pitchFamily="34" charset="0"/>
              </a:rPr>
              <a:t>Calculs scientifique et Simulation: </a:t>
            </a:r>
            <a:r>
              <a:rPr lang="fr-FR" b="1" dirty="0">
                <a:latin typeface="Aptos" panose="020B0004020202020204" pitchFamily="34" charset="0"/>
              </a:rPr>
              <a:t>Matlab</a:t>
            </a:r>
            <a:endParaRPr lang="fr-FR" dirty="0">
              <a:latin typeface="Aptos" panose="020B0004020202020204" pitchFamily="34" charset="0"/>
            </a:endParaRPr>
          </a:p>
          <a:p>
            <a:endParaRPr lang="fr-FR" sz="1600" b="1" dirty="0">
              <a:latin typeface="Aptos" panose="020B0004020202020204" pitchFamily="34" charset="0"/>
            </a:endParaRPr>
          </a:p>
        </p:txBody>
      </p:sp>
    </p:spTree>
    <p:extLst>
      <p:ext uri="{BB962C8B-B14F-4D97-AF65-F5344CB8AC3E}">
        <p14:creationId xmlns:p14="http://schemas.microsoft.com/office/powerpoint/2010/main" val="1570653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6B3F69-595B-1EB7-A748-F2C43F07418F}"/>
              </a:ext>
            </a:extLst>
          </p:cNvPr>
          <p:cNvSpPr/>
          <p:nvPr/>
        </p:nvSpPr>
        <p:spPr>
          <a:xfrm>
            <a:off x="0" y="254000"/>
            <a:ext cx="546100" cy="1714500"/>
          </a:xfrm>
          <a:prstGeom prst="rect">
            <a:avLst/>
          </a:prstGeom>
          <a:solidFill>
            <a:srgbClr val="06A1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592FECAD-E99A-923A-6F3C-58EDEE786C33}"/>
              </a:ext>
            </a:extLst>
          </p:cNvPr>
          <p:cNvSpPr/>
          <p:nvPr/>
        </p:nvSpPr>
        <p:spPr>
          <a:xfrm>
            <a:off x="-241300" y="571500"/>
            <a:ext cx="546100" cy="1574800"/>
          </a:xfrm>
          <a:prstGeom prst="rect">
            <a:avLst/>
          </a:prstGeom>
          <a:no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1DCEE42-3473-D413-DA8C-5259C82584E2}"/>
              </a:ext>
            </a:extLst>
          </p:cNvPr>
          <p:cNvSpPr/>
          <p:nvPr/>
        </p:nvSpPr>
        <p:spPr>
          <a:xfrm>
            <a:off x="685800" y="254000"/>
            <a:ext cx="215900" cy="1231900"/>
          </a:xfrm>
          <a:prstGeom prst="rect">
            <a:avLst/>
          </a:prstGeom>
          <a:solidFill>
            <a:srgbClr val="FFE10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D12072F9-88F9-912B-01EB-3ECA91BAD9E6}"/>
              </a:ext>
            </a:extLst>
          </p:cNvPr>
          <p:cNvSpPr txBox="1"/>
          <p:nvPr/>
        </p:nvSpPr>
        <p:spPr>
          <a:xfrm>
            <a:off x="1041400" y="439519"/>
            <a:ext cx="4876800" cy="1200329"/>
          </a:xfrm>
          <a:prstGeom prst="rect">
            <a:avLst/>
          </a:prstGeom>
          <a:noFill/>
        </p:spPr>
        <p:txBody>
          <a:bodyPr wrap="square" rtlCol="0">
            <a:spAutoFit/>
          </a:bodyPr>
          <a:lstStyle/>
          <a:p>
            <a:r>
              <a:rPr lang="fr-FR" sz="3600" b="1" dirty="0">
                <a:solidFill>
                  <a:schemeClr val="accent5">
                    <a:lumMod val="50000"/>
                  </a:schemeClr>
                </a:solidFill>
                <a:latin typeface="Aptos Black" panose="020B0004020202020204" pitchFamily="34" charset="0"/>
              </a:rPr>
              <a:t>MODULARIT</a:t>
            </a:r>
            <a:r>
              <a:rPr lang="fr-FR" sz="3600" b="1" i="0" dirty="0">
                <a:solidFill>
                  <a:schemeClr val="accent5">
                    <a:lumMod val="50000"/>
                  </a:schemeClr>
                </a:solidFill>
                <a:effectLst/>
                <a:latin typeface="Aptos Black" panose="020B0004020202020204" pitchFamily="34" charset="0"/>
              </a:rPr>
              <a:t>É</a:t>
            </a:r>
            <a:r>
              <a:rPr lang="fr-FR" sz="3600" b="1" dirty="0">
                <a:solidFill>
                  <a:schemeClr val="accent5">
                    <a:lumMod val="50000"/>
                  </a:schemeClr>
                </a:solidFill>
                <a:latin typeface="Aptos Black" panose="020B0004020202020204" pitchFamily="34" charset="0"/>
              </a:rPr>
              <a:t> ET INT</a:t>
            </a:r>
            <a:r>
              <a:rPr lang="fr-FR" sz="3600" b="1" i="0" dirty="0">
                <a:solidFill>
                  <a:schemeClr val="accent5">
                    <a:lumMod val="50000"/>
                  </a:schemeClr>
                </a:solidFill>
                <a:effectLst/>
                <a:latin typeface="Aptos Black" panose="020B0004020202020204" pitchFamily="34" charset="0"/>
              </a:rPr>
              <a:t>É</a:t>
            </a:r>
            <a:r>
              <a:rPr lang="fr-FR" sz="3600" b="1" dirty="0">
                <a:solidFill>
                  <a:schemeClr val="accent5">
                    <a:lumMod val="50000"/>
                  </a:schemeClr>
                </a:solidFill>
                <a:latin typeface="Aptos Black" panose="020B0004020202020204" pitchFamily="34" charset="0"/>
              </a:rPr>
              <a:t>GRATION</a:t>
            </a:r>
          </a:p>
        </p:txBody>
      </p:sp>
      <p:sp>
        <p:nvSpPr>
          <p:cNvPr id="9" name="Rectangle 8">
            <a:extLst>
              <a:ext uri="{FF2B5EF4-FFF2-40B4-BE49-F238E27FC236}">
                <a16:creationId xmlns:a16="http://schemas.microsoft.com/office/drawing/2014/main" id="{11868089-5F0C-6249-CAE1-9ACA6D0844B1}"/>
              </a:ext>
            </a:extLst>
          </p:cNvPr>
          <p:cNvSpPr/>
          <p:nvPr/>
        </p:nvSpPr>
        <p:spPr>
          <a:xfrm>
            <a:off x="8724900" y="6248400"/>
            <a:ext cx="3467100" cy="609600"/>
          </a:xfrm>
          <a:prstGeom prst="rect">
            <a:avLst/>
          </a:prstGeom>
          <a:solidFill>
            <a:srgbClr val="06A1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84201438-5932-90CD-C7E9-405EC81A5F9E}"/>
              </a:ext>
            </a:extLst>
          </p:cNvPr>
          <p:cNvSpPr/>
          <p:nvPr/>
        </p:nvSpPr>
        <p:spPr>
          <a:xfrm>
            <a:off x="8953500" y="6337300"/>
            <a:ext cx="1905000" cy="520700"/>
          </a:xfrm>
          <a:prstGeom prst="rect">
            <a:avLst/>
          </a:prstGeom>
          <a:solidFill>
            <a:srgbClr val="1FAB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7B982E5F-5751-9F5C-B9F1-89D85C148D9B}"/>
              </a:ext>
            </a:extLst>
          </p:cNvPr>
          <p:cNvSpPr/>
          <p:nvPr/>
        </p:nvSpPr>
        <p:spPr>
          <a:xfrm>
            <a:off x="9753600" y="6438900"/>
            <a:ext cx="2235200" cy="609600"/>
          </a:xfrm>
          <a:prstGeom prst="rect">
            <a:avLst/>
          </a:prstGeom>
          <a:no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Organigramme : Connecteur 11">
            <a:extLst>
              <a:ext uri="{FF2B5EF4-FFF2-40B4-BE49-F238E27FC236}">
                <a16:creationId xmlns:a16="http://schemas.microsoft.com/office/drawing/2014/main" id="{E06D5B8D-4D33-6FBB-9FFF-03AB3EBAE96A}"/>
              </a:ext>
            </a:extLst>
          </p:cNvPr>
          <p:cNvSpPr/>
          <p:nvPr/>
        </p:nvSpPr>
        <p:spPr>
          <a:xfrm>
            <a:off x="10553700" y="6134100"/>
            <a:ext cx="533400" cy="520700"/>
          </a:xfrm>
          <a:prstGeom prst="flowChartConnector">
            <a:avLst/>
          </a:prstGeom>
          <a:noFill/>
          <a:ln w="25400">
            <a:solidFill>
              <a:srgbClr val="FFC000">
                <a:alpha val="74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0E2C0C97-F6C1-4447-9504-78CE38BA4650}"/>
              </a:ext>
            </a:extLst>
          </p:cNvPr>
          <p:cNvSpPr txBox="1"/>
          <p:nvPr/>
        </p:nvSpPr>
        <p:spPr>
          <a:xfrm>
            <a:off x="1041400" y="4713922"/>
            <a:ext cx="9639300" cy="923330"/>
          </a:xfrm>
          <a:prstGeom prst="rect">
            <a:avLst/>
          </a:prstGeom>
          <a:noFill/>
        </p:spPr>
        <p:txBody>
          <a:bodyPr wrap="square" rtlCol="0">
            <a:spAutoFit/>
          </a:bodyPr>
          <a:lstStyle/>
          <a:p>
            <a:r>
              <a:rPr lang="fr-FR" b="1" dirty="0">
                <a:latin typeface="Aptos" panose="020B0004020202020204" pitchFamily="34" charset="0"/>
              </a:rPr>
              <a:t>Exemples</a:t>
            </a:r>
          </a:p>
          <a:p>
            <a:pPr>
              <a:buFont typeface="Arial" panose="020B0604020202020204" pitchFamily="34" charset="0"/>
              <a:buChar char="•"/>
            </a:pPr>
            <a:r>
              <a:rPr lang="fr-FR" b="1" dirty="0">
                <a:latin typeface="Aptos" panose="020B0004020202020204" pitchFamily="34" charset="0"/>
              </a:rPr>
              <a:t>Eclipse IDE</a:t>
            </a:r>
            <a:r>
              <a:rPr lang="fr-FR" dirty="0">
                <a:latin typeface="Aptos" panose="020B0004020202020204" pitchFamily="34" charset="0"/>
              </a:rPr>
              <a:t> : Plugins prise en charge des Langages de programmation.</a:t>
            </a:r>
          </a:p>
          <a:p>
            <a:pPr>
              <a:buFont typeface="Arial" panose="020B0604020202020204" pitchFamily="34" charset="0"/>
              <a:buChar char="•"/>
            </a:pPr>
            <a:r>
              <a:rPr lang="fr-FR" b="1" dirty="0">
                <a:latin typeface="Aptos" panose="020B0004020202020204" pitchFamily="34" charset="0"/>
              </a:rPr>
              <a:t>SAP</a:t>
            </a:r>
            <a:r>
              <a:rPr lang="fr-FR" dirty="0">
                <a:latin typeface="Aptos" panose="020B0004020202020204" pitchFamily="34" charset="0"/>
              </a:rPr>
              <a:t> : Rajout de Modules métiers (comptabilité, RH).</a:t>
            </a:r>
          </a:p>
        </p:txBody>
      </p:sp>
      <p:sp>
        <p:nvSpPr>
          <p:cNvPr id="3" name="ZoneTexte 2">
            <a:extLst>
              <a:ext uri="{FF2B5EF4-FFF2-40B4-BE49-F238E27FC236}">
                <a16:creationId xmlns:a16="http://schemas.microsoft.com/office/drawing/2014/main" id="{5E92DCAD-63AC-10E2-5520-37E987EFEEB6}"/>
              </a:ext>
            </a:extLst>
          </p:cNvPr>
          <p:cNvSpPr txBox="1"/>
          <p:nvPr/>
        </p:nvSpPr>
        <p:spPr>
          <a:xfrm>
            <a:off x="1168400" y="2146300"/>
            <a:ext cx="6375400" cy="2233753"/>
          </a:xfrm>
          <a:prstGeom prst="rect">
            <a:avLst/>
          </a:prstGeom>
          <a:noFill/>
        </p:spPr>
        <p:txBody>
          <a:bodyPr wrap="square" rtlCol="0">
            <a:spAutoFit/>
          </a:bodyPr>
          <a:lstStyle/>
          <a:p>
            <a:pPr marL="285750" indent="-285750">
              <a:lnSpc>
                <a:spcPct val="200000"/>
              </a:lnSpc>
              <a:buFont typeface="Courier New" panose="02070309020205020404" pitchFamily="49" charset="0"/>
              <a:buChar char="o"/>
            </a:pPr>
            <a:r>
              <a:rPr lang="fr-FR" dirty="0">
                <a:latin typeface="Aptos" panose="020B0004020202020204" pitchFamily="34" charset="0"/>
              </a:rPr>
              <a:t>Architecture modulaire: Ajout/Retrait de fonctionnalités</a:t>
            </a:r>
          </a:p>
          <a:p>
            <a:pPr marL="285750" indent="-285750">
              <a:lnSpc>
                <a:spcPct val="200000"/>
              </a:lnSpc>
              <a:buFont typeface="Courier New" panose="02070309020205020404" pitchFamily="49" charset="0"/>
              <a:buChar char="o"/>
            </a:pPr>
            <a:r>
              <a:rPr lang="fr-FR" dirty="0">
                <a:latin typeface="Aptos" panose="020B0004020202020204" pitchFamily="34" charset="0"/>
              </a:rPr>
              <a:t>Évolutivité sans retouche à l’architecture</a:t>
            </a:r>
          </a:p>
          <a:p>
            <a:pPr marL="285750" indent="-285750">
              <a:lnSpc>
                <a:spcPct val="200000"/>
              </a:lnSpc>
              <a:buFont typeface="Courier New" panose="02070309020205020404" pitchFamily="49" charset="0"/>
              <a:buChar char="o"/>
            </a:pPr>
            <a:r>
              <a:rPr lang="fr-FR" dirty="0">
                <a:latin typeface="Aptos" panose="020B0004020202020204" pitchFamily="34" charset="0"/>
              </a:rPr>
              <a:t>Personnalisation de l’interface et des fonctionnalités</a:t>
            </a:r>
          </a:p>
          <a:p>
            <a:pPr marL="285750" indent="-285750">
              <a:lnSpc>
                <a:spcPct val="200000"/>
              </a:lnSpc>
              <a:buFont typeface="Courier New" panose="02070309020205020404" pitchFamily="49" charset="0"/>
              <a:buChar char="o"/>
            </a:pPr>
            <a:r>
              <a:rPr lang="fr-FR" dirty="0">
                <a:latin typeface="Aptos" panose="020B0004020202020204" pitchFamily="34" charset="0"/>
              </a:rPr>
              <a:t>Interopérabilité avec d’autres systèmes</a:t>
            </a:r>
          </a:p>
        </p:txBody>
      </p:sp>
    </p:spTree>
    <p:extLst>
      <p:ext uri="{BB962C8B-B14F-4D97-AF65-F5344CB8AC3E}">
        <p14:creationId xmlns:p14="http://schemas.microsoft.com/office/powerpoint/2010/main" val="3504845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6B3F69-595B-1EB7-A748-F2C43F07418F}"/>
              </a:ext>
            </a:extLst>
          </p:cNvPr>
          <p:cNvSpPr/>
          <p:nvPr/>
        </p:nvSpPr>
        <p:spPr>
          <a:xfrm>
            <a:off x="0" y="254000"/>
            <a:ext cx="546100" cy="1714500"/>
          </a:xfrm>
          <a:prstGeom prst="rect">
            <a:avLst/>
          </a:prstGeom>
          <a:solidFill>
            <a:srgbClr val="06A1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592FECAD-E99A-923A-6F3C-58EDEE786C33}"/>
              </a:ext>
            </a:extLst>
          </p:cNvPr>
          <p:cNvSpPr/>
          <p:nvPr/>
        </p:nvSpPr>
        <p:spPr>
          <a:xfrm>
            <a:off x="-241300" y="571500"/>
            <a:ext cx="546100" cy="1574800"/>
          </a:xfrm>
          <a:prstGeom prst="rect">
            <a:avLst/>
          </a:prstGeom>
          <a:no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1DCEE42-3473-D413-DA8C-5259C82584E2}"/>
              </a:ext>
            </a:extLst>
          </p:cNvPr>
          <p:cNvSpPr/>
          <p:nvPr/>
        </p:nvSpPr>
        <p:spPr>
          <a:xfrm>
            <a:off x="685800" y="254000"/>
            <a:ext cx="215900" cy="1231900"/>
          </a:xfrm>
          <a:prstGeom prst="rect">
            <a:avLst/>
          </a:prstGeom>
          <a:solidFill>
            <a:srgbClr val="FFE10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D12072F9-88F9-912B-01EB-3ECA91BAD9E6}"/>
              </a:ext>
            </a:extLst>
          </p:cNvPr>
          <p:cNvSpPr txBox="1"/>
          <p:nvPr/>
        </p:nvSpPr>
        <p:spPr>
          <a:xfrm>
            <a:off x="1041400" y="439519"/>
            <a:ext cx="3619500" cy="646331"/>
          </a:xfrm>
          <a:prstGeom prst="rect">
            <a:avLst/>
          </a:prstGeom>
          <a:noFill/>
        </p:spPr>
        <p:txBody>
          <a:bodyPr wrap="square" rtlCol="0">
            <a:spAutoFit/>
          </a:bodyPr>
          <a:lstStyle/>
          <a:p>
            <a:r>
              <a:rPr lang="fr-FR" sz="3600" b="1" dirty="0">
                <a:solidFill>
                  <a:srgbClr val="002060"/>
                </a:solidFill>
                <a:latin typeface="Aptos Black" panose="020F0502020204030204" pitchFamily="34" charset="0"/>
              </a:rPr>
              <a:t>AVANTAGES</a:t>
            </a:r>
          </a:p>
        </p:txBody>
      </p:sp>
      <p:sp>
        <p:nvSpPr>
          <p:cNvPr id="9" name="Rectangle 8">
            <a:extLst>
              <a:ext uri="{FF2B5EF4-FFF2-40B4-BE49-F238E27FC236}">
                <a16:creationId xmlns:a16="http://schemas.microsoft.com/office/drawing/2014/main" id="{11868089-5F0C-6249-CAE1-9ACA6D0844B1}"/>
              </a:ext>
            </a:extLst>
          </p:cNvPr>
          <p:cNvSpPr/>
          <p:nvPr/>
        </p:nvSpPr>
        <p:spPr>
          <a:xfrm>
            <a:off x="8724900" y="6248400"/>
            <a:ext cx="3467100" cy="609600"/>
          </a:xfrm>
          <a:prstGeom prst="rect">
            <a:avLst/>
          </a:prstGeom>
          <a:solidFill>
            <a:srgbClr val="06A1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84201438-5932-90CD-C7E9-405EC81A5F9E}"/>
              </a:ext>
            </a:extLst>
          </p:cNvPr>
          <p:cNvSpPr/>
          <p:nvPr/>
        </p:nvSpPr>
        <p:spPr>
          <a:xfrm>
            <a:off x="8953500" y="6337300"/>
            <a:ext cx="1905000" cy="520700"/>
          </a:xfrm>
          <a:prstGeom prst="rect">
            <a:avLst/>
          </a:prstGeom>
          <a:solidFill>
            <a:srgbClr val="1FAB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7B982E5F-5751-9F5C-B9F1-89D85C148D9B}"/>
              </a:ext>
            </a:extLst>
          </p:cNvPr>
          <p:cNvSpPr/>
          <p:nvPr/>
        </p:nvSpPr>
        <p:spPr>
          <a:xfrm>
            <a:off x="9753600" y="6438900"/>
            <a:ext cx="2235200" cy="609600"/>
          </a:xfrm>
          <a:prstGeom prst="rect">
            <a:avLst/>
          </a:prstGeom>
          <a:no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Organigramme : Connecteur 11">
            <a:extLst>
              <a:ext uri="{FF2B5EF4-FFF2-40B4-BE49-F238E27FC236}">
                <a16:creationId xmlns:a16="http://schemas.microsoft.com/office/drawing/2014/main" id="{E06D5B8D-4D33-6FBB-9FFF-03AB3EBAE96A}"/>
              </a:ext>
            </a:extLst>
          </p:cNvPr>
          <p:cNvSpPr/>
          <p:nvPr/>
        </p:nvSpPr>
        <p:spPr>
          <a:xfrm>
            <a:off x="10553700" y="6134100"/>
            <a:ext cx="533400" cy="520700"/>
          </a:xfrm>
          <a:prstGeom prst="flowChartConnector">
            <a:avLst/>
          </a:prstGeom>
          <a:noFill/>
          <a:ln w="25400">
            <a:solidFill>
              <a:srgbClr val="FFC000">
                <a:alpha val="74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EAB956C6-EADD-CFAC-B9B2-4B9D6827FEF7}"/>
              </a:ext>
            </a:extLst>
          </p:cNvPr>
          <p:cNvSpPr txBox="1"/>
          <p:nvPr/>
        </p:nvSpPr>
        <p:spPr>
          <a:xfrm>
            <a:off x="1358900" y="1739900"/>
            <a:ext cx="6553200" cy="2233753"/>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fr-FR" dirty="0">
                <a:latin typeface="Aptos" panose="020B0004020202020204" pitchFamily="34" charset="0"/>
              </a:rPr>
              <a:t>Performances locales accrues</a:t>
            </a:r>
          </a:p>
          <a:p>
            <a:pPr marL="285750" indent="-285750">
              <a:lnSpc>
                <a:spcPct val="200000"/>
              </a:lnSpc>
              <a:buFont typeface="Wingdings" panose="05000000000000000000" pitchFamily="2" charset="2"/>
              <a:buChar char="q"/>
            </a:pPr>
            <a:r>
              <a:rPr lang="fr-FR" dirty="0">
                <a:latin typeface="Aptos" panose="020B0004020202020204" pitchFamily="34" charset="0"/>
              </a:rPr>
              <a:t>Interface riche et personnalisée</a:t>
            </a:r>
          </a:p>
          <a:p>
            <a:pPr marL="285750" indent="-285750">
              <a:lnSpc>
                <a:spcPct val="200000"/>
              </a:lnSpc>
              <a:buFont typeface="Wingdings" panose="05000000000000000000" pitchFamily="2" charset="2"/>
              <a:buChar char="q"/>
            </a:pPr>
            <a:r>
              <a:rPr lang="fr-FR" dirty="0">
                <a:latin typeface="Aptos" panose="020B0004020202020204" pitchFamily="34" charset="0"/>
              </a:rPr>
              <a:t>Travail hors ligne</a:t>
            </a:r>
          </a:p>
          <a:p>
            <a:pPr marL="285750" indent="-285750">
              <a:lnSpc>
                <a:spcPct val="200000"/>
              </a:lnSpc>
              <a:buFont typeface="Wingdings" panose="05000000000000000000" pitchFamily="2" charset="2"/>
              <a:buChar char="q"/>
            </a:pPr>
            <a:r>
              <a:rPr lang="fr-FR" dirty="0">
                <a:latin typeface="Aptos" panose="020B0004020202020204" pitchFamily="34" charset="0"/>
              </a:rPr>
              <a:t>Contrôle totale des ressources matérielles</a:t>
            </a:r>
          </a:p>
        </p:txBody>
      </p:sp>
    </p:spTree>
    <p:extLst>
      <p:ext uri="{BB962C8B-B14F-4D97-AF65-F5344CB8AC3E}">
        <p14:creationId xmlns:p14="http://schemas.microsoft.com/office/powerpoint/2010/main" val="1472857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6B3F69-595B-1EB7-A748-F2C43F07418F}"/>
              </a:ext>
            </a:extLst>
          </p:cNvPr>
          <p:cNvSpPr/>
          <p:nvPr/>
        </p:nvSpPr>
        <p:spPr>
          <a:xfrm>
            <a:off x="0" y="254000"/>
            <a:ext cx="546100" cy="1714500"/>
          </a:xfrm>
          <a:prstGeom prst="rect">
            <a:avLst/>
          </a:prstGeom>
          <a:solidFill>
            <a:srgbClr val="06A1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592FECAD-E99A-923A-6F3C-58EDEE786C33}"/>
              </a:ext>
            </a:extLst>
          </p:cNvPr>
          <p:cNvSpPr/>
          <p:nvPr/>
        </p:nvSpPr>
        <p:spPr>
          <a:xfrm>
            <a:off x="-241300" y="571500"/>
            <a:ext cx="546100" cy="1574800"/>
          </a:xfrm>
          <a:prstGeom prst="rect">
            <a:avLst/>
          </a:prstGeom>
          <a:no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1DCEE42-3473-D413-DA8C-5259C82584E2}"/>
              </a:ext>
            </a:extLst>
          </p:cNvPr>
          <p:cNvSpPr/>
          <p:nvPr/>
        </p:nvSpPr>
        <p:spPr>
          <a:xfrm>
            <a:off x="685800" y="254000"/>
            <a:ext cx="215900" cy="1231900"/>
          </a:xfrm>
          <a:prstGeom prst="rect">
            <a:avLst/>
          </a:prstGeom>
          <a:solidFill>
            <a:srgbClr val="FFE10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D12072F9-88F9-912B-01EB-3ECA91BAD9E6}"/>
              </a:ext>
            </a:extLst>
          </p:cNvPr>
          <p:cNvSpPr txBox="1"/>
          <p:nvPr/>
        </p:nvSpPr>
        <p:spPr>
          <a:xfrm>
            <a:off x="1041400" y="439519"/>
            <a:ext cx="4256314" cy="646331"/>
          </a:xfrm>
          <a:prstGeom prst="rect">
            <a:avLst/>
          </a:prstGeom>
          <a:noFill/>
        </p:spPr>
        <p:txBody>
          <a:bodyPr wrap="square" rtlCol="0">
            <a:spAutoFit/>
          </a:bodyPr>
          <a:lstStyle/>
          <a:p>
            <a:r>
              <a:rPr lang="fr-FR" sz="3600" b="1" dirty="0">
                <a:solidFill>
                  <a:schemeClr val="accent5">
                    <a:lumMod val="50000"/>
                  </a:schemeClr>
                </a:solidFill>
                <a:latin typeface="Aptos Black" panose="020B0004020202020204" pitchFamily="34" charset="0"/>
              </a:rPr>
              <a:t>INCONV</a:t>
            </a:r>
            <a:r>
              <a:rPr lang="fr-FR" sz="3600" b="1" i="0" dirty="0">
                <a:solidFill>
                  <a:schemeClr val="accent5">
                    <a:lumMod val="50000"/>
                  </a:schemeClr>
                </a:solidFill>
                <a:effectLst/>
                <a:latin typeface="Aptos Black" panose="020B0004020202020204" pitchFamily="34" charset="0"/>
              </a:rPr>
              <a:t>É</a:t>
            </a:r>
            <a:r>
              <a:rPr lang="fr-FR" sz="3600" b="1" dirty="0">
                <a:solidFill>
                  <a:schemeClr val="accent5">
                    <a:lumMod val="50000"/>
                  </a:schemeClr>
                </a:solidFill>
                <a:latin typeface="Aptos Black" panose="020B0004020202020204" pitchFamily="34" charset="0"/>
              </a:rPr>
              <a:t>NIENTS</a:t>
            </a:r>
          </a:p>
        </p:txBody>
      </p:sp>
      <p:sp>
        <p:nvSpPr>
          <p:cNvPr id="9" name="Rectangle 8">
            <a:extLst>
              <a:ext uri="{FF2B5EF4-FFF2-40B4-BE49-F238E27FC236}">
                <a16:creationId xmlns:a16="http://schemas.microsoft.com/office/drawing/2014/main" id="{11868089-5F0C-6249-CAE1-9ACA6D0844B1}"/>
              </a:ext>
            </a:extLst>
          </p:cNvPr>
          <p:cNvSpPr/>
          <p:nvPr/>
        </p:nvSpPr>
        <p:spPr>
          <a:xfrm>
            <a:off x="8724900" y="6248400"/>
            <a:ext cx="3467100" cy="609600"/>
          </a:xfrm>
          <a:prstGeom prst="rect">
            <a:avLst/>
          </a:prstGeom>
          <a:solidFill>
            <a:srgbClr val="06A1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84201438-5932-90CD-C7E9-405EC81A5F9E}"/>
              </a:ext>
            </a:extLst>
          </p:cNvPr>
          <p:cNvSpPr/>
          <p:nvPr/>
        </p:nvSpPr>
        <p:spPr>
          <a:xfrm>
            <a:off x="8953500" y="6337300"/>
            <a:ext cx="1905000" cy="520700"/>
          </a:xfrm>
          <a:prstGeom prst="rect">
            <a:avLst/>
          </a:prstGeom>
          <a:solidFill>
            <a:srgbClr val="1FAB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7B982E5F-5751-9F5C-B9F1-89D85C148D9B}"/>
              </a:ext>
            </a:extLst>
          </p:cNvPr>
          <p:cNvSpPr/>
          <p:nvPr/>
        </p:nvSpPr>
        <p:spPr>
          <a:xfrm>
            <a:off x="9753600" y="6438900"/>
            <a:ext cx="2235200" cy="609600"/>
          </a:xfrm>
          <a:prstGeom prst="rect">
            <a:avLst/>
          </a:prstGeom>
          <a:no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Organigramme : Connecteur 11">
            <a:extLst>
              <a:ext uri="{FF2B5EF4-FFF2-40B4-BE49-F238E27FC236}">
                <a16:creationId xmlns:a16="http://schemas.microsoft.com/office/drawing/2014/main" id="{E06D5B8D-4D33-6FBB-9FFF-03AB3EBAE96A}"/>
              </a:ext>
            </a:extLst>
          </p:cNvPr>
          <p:cNvSpPr/>
          <p:nvPr/>
        </p:nvSpPr>
        <p:spPr>
          <a:xfrm>
            <a:off x="10553700" y="6134100"/>
            <a:ext cx="533400" cy="520700"/>
          </a:xfrm>
          <a:prstGeom prst="flowChartConnector">
            <a:avLst/>
          </a:prstGeom>
          <a:noFill/>
          <a:ln w="25400">
            <a:solidFill>
              <a:srgbClr val="FFC000">
                <a:alpha val="74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EBBE3B87-FE61-14EB-2A91-945B21FB64D6}"/>
              </a:ext>
            </a:extLst>
          </p:cNvPr>
          <p:cNvSpPr txBox="1"/>
          <p:nvPr/>
        </p:nvSpPr>
        <p:spPr>
          <a:xfrm>
            <a:off x="1358899" y="1739900"/>
            <a:ext cx="8539843" cy="1679755"/>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fr-FR" dirty="0">
                <a:latin typeface="Aptos" panose="020B0004020202020204" pitchFamily="34" charset="0"/>
              </a:rPr>
              <a:t>Sécurité: Vulnérabilité des données locales</a:t>
            </a:r>
          </a:p>
          <a:p>
            <a:pPr marL="285750" indent="-285750">
              <a:lnSpc>
                <a:spcPct val="200000"/>
              </a:lnSpc>
              <a:buFont typeface="Wingdings" panose="05000000000000000000" pitchFamily="2" charset="2"/>
              <a:buChar char="q"/>
            </a:pPr>
            <a:r>
              <a:rPr lang="fr-FR" dirty="0">
                <a:latin typeface="Aptos" panose="020B0004020202020204" pitchFamily="34" charset="0"/>
              </a:rPr>
              <a:t>Dépendance matérielle: Non accessibilité des matériels peu performants </a:t>
            </a:r>
          </a:p>
          <a:p>
            <a:pPr marL="285750" indent="-285750">
              <a:lnSpc>
                <a:spcPct val="200000"/>
              </a:lnSpc>
              <a:buFont typeface="Wingdings" panose="05000000000000000000" pitchFamily="2" charset="2"/>
              <a:buChar char="q"/>
            </a:pPr>
            <a:r>
              <a:rPr lang="fr-FR" dirty="0">
                <a:latin typeface="Aptos" panose="020B0004020202020204" pitchFamily="34" charset="0"/>
              </a:rPr>
              <a:t>Déploiement  et Maintenance complexe</a:t>
            </a:r>
          </a:p>
        </p:txBody>
      </p:sp>
    </p:spTree>
    <p:extLst>
      <p:ext uri="{BB962C8B-B14F-4D97-AF65-F5344CB8AC3E}">
        <p14:creationId xmlns:p14="http://schemas.microsoft.com/office/powerpoint/2010/main" val="247519171"/>
      </p:ext>
    </p:extLst>
  </p:cSld>
  <p:clrMapOvr>
    <a:masterClrMapping/>
  </p:clrMapOvr>
</p:sld>
</file>

<file path=ppt/theme/theme1.xml><?xml version="1.0" encoding="utf-8"?>
<a:theme xmlns:a="http://schemas.openxmlformats.org/drawingml/2006/main" name="Thème Offic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364_TF78455520" id="{1B6B5A3F-3791-4D91-8BCC-053B27B038BF}" vid="{26B24478-322D-4DF5-BC15-C9CB3253BD4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Analyse de projet, tiré de 24Slides</Template>
  <TotalTime>521</TotalTime>
  <Words>1422</Words>
  <Application>Microsoft Office PowerPoint</Application>
  <PresentationFormat>Grand écran</PresentationFormat>
  <Paragraphs>158</Paragraphs>
  <Slides>12</Slides>
  <Notes>12</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12</vt:i4>
      </vt:variant>
    </vt:vector>
  </HeadingPairs>
  <TitlesOfParts>
    <vt:vector size="23" baseType="lpstr">
      <vt:lpstr>Aptos</vt:lpstr>
      <vt:lpstr>Aptos Black</vt:lpstr>
      <vt:lpstr>Arial</vt:lpstr>
      <vt:lpstr>Calibri</vt:lpstr>
      <vt:lpstr>Century Gothic</vt:lpstr>
      <vt:lpstr>Courier New</vt:lpstr>
      <vt:lpstr>Poppins bold</vt:lpstr>
      <vt:lpstr>Poppins SemiBold</vt:lpstr>
      <vt:lpstr>Segoe UI Light</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Iharinavalona RAKOTONIAINA</dc:creator>
  <cp:lastModifiedBy>Iharinavalona RAKOTONIAINA</cp:lastModifiedBy>
  <cp:revision>122</cp:revision>
  <dcterms:created xsi:type="dcterms:W3CDTF">2024-09-07T13:57:59Z</dcterms:created>
  <dcterms:modified xsi:type="dcterms:W3CDTF">2024-09-08T02:50:15Z</dcterms:modified>
</cp:coreProperties>
</file>