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  <p:sldId id="262" r:id="rId9"/>
    <p:sldId id="257" r:id="rId10"/>
    <p:sldId id="258" r:id="rId11"/>
    <p:sldId id="268" r:id="rId12"/>
    <p:sldId id="260" r:id="rId13"/>
    <p:sldId id="270" r:id="rId14"/>
    <p:sldId id="271" r:id="rId15"/>
    <p:sldId id="272" r:id="rId16"/>
    <p:sldId id="273" r:id="rId17"/>
    <p:sldId id="274" r:id="rId18"/>
    <p:sldId id="269" r:id="rId19"/>
    <p:sldId id="261" r:id="rId20"/>
    <p:sldId id="275" r:id="rId21"/>
    <p:sldId id="278" r:id="rId22"/>
    <p:sldId id="280" r:id="rId23"/>
    <p:sldId id="279" r:id="rId24"/>
    <p:sldId id="276" r:id="rId25"/>
    <p:sldId id="277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D4CC-4AE5-4A0B-A498-3E218742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0953F-5AA4-4D8A-BF14-AC5F301C6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960A-1F73-484E-9521-B9A1C05B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3516-F0E4-4127-A1F7-C325D066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1F97-BF21-425B-A71A-0625E503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1D84-3830-4CAF-A022-E3051038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AE800-34FC-4CEC-A850-338ECB3F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4358-7A60-4A22-A017-1E46648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8F64-1DA6-4FC3-A81E-FD8CE10B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EC1-891D-4C8F-9EF7-EE72D714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89600-B7DE-45A3-BB63-BE5B7DCA6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BB3B8-3FBC-46A1-8773-752F937D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F918-0B1F-4E1C-A32E-C73571C1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3F76-E2DA-4D76-843F-68EC09F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100D-F3EC-40E2-BE9D-3E46F98B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A444-925E-4554-A47C-3612F8EA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7FC7-8541-4C4B-AA7C-98854009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F89E-AA2F-40C7-8692-930EC1AD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362D-1B7A-4E1F-A176-BDBAF5F5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14BD-E1F7-44CC-BA27-6C3FAE04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2853-7149-45F4-A1CB-14989D00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35D81-B990-46D4-AB7C-150BDB72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7FD8-7416-4D25-AE24-458FFF9A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18C2-9468-4DC0-B367-68F5AF76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51E4-B0FD-46FD-BABF-FB65F1D4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4AD9-96B2-458C-B95B-7B4F54EA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F699-9AE5-4189-B703-505E1BD01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A8F6A-1CD3-49B7-9F72-CEC05DE6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70A8-624F-4195-AEF5-BF3ADF65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7B9A-8D0A-4FBA-9AA0-38D21650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DC9B4-4E95-489A-BEF3-3FE25A83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F892-53A3-43BB-B618-220F60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4E2F-C4E1-4A53-B19F-C0542935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9CEEE-C4B8-453B-9D0A-C999F0B1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7678-4800-42F3-B9A3-0CC307121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3FCD4-9259-499C-AB84-D362828C9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75D22-AEB6-4CB8-B96E-2B528623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3A664-5AF1-4C5C-9E3B-7520076A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E365D-209C-4C50-BB04-823782F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E2CC-8D65-4E02-98EA-0274902D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7DAB7-D296-4F5A-BE27-B51E9E87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71648-3922-4C4C-8008-1B5CD287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08DA1-51D7-4D1F-AF2B-68443BD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5567F-D236-4337-A749-E2D8207D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32749-806C-4768-9949-50620A3B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37CC-AD0F-423A-98A9-6D9CF427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09DE-950D-49AD-88EE-4671E0DC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E8B1-7BE2-40F3-8C9C-8426891F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90768-0A7E-4EB2-9DC4-2AFAED3A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B6DC7-4367-429E-941E-96FF062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14636-6EFA-4A32-A85C-076DEA8A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047D-13E5-457E-9633-2C4B8029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F6B5-1389-45D8-8DD8-1A77A8D5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28025-E1D9-49AB-AE1C-BED026CB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B597-D774-4E6A-B114-EF283AFB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39BCD-9353-4418-A6EA-935AA0E7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87EFE-EF9F-47B7-B998-9DE9CB79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B757-0663-4EA4-9699-BD3DC91E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E2D2B-DBEE-4EA2-A375-09FDE78E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72B2-2CA5-4C5F-B85D-0BE8B466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8275-6851-4D89-A9DD-AEDF19D76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86A6-2ECC-42D1-A6A9-146BCD052037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CAB5-F23F-4AD9-82DD-35A988420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8568-0928-48D3-AE50-294FF8A52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1808-3E5D-42A2-B476-6185CDEA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6FC2-6D2D-49C7-98C2-BC0A62FC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Performance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B59F3-6E9C-4A66-926D-730FBB50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D2C-63A1-4744-828E-135623BE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conversion of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CBDF84-1A1A-4EC5-B9EA-2D386316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793"/>
            <a:ext cx="10515600" cy="34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2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D655E8-2D7E-4123-B764-D71C84C0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2FD97-AD41-4384-A872-EDA6E3D1F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4AB4-B0BC-4C5C-85FB-775C3ECD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total &amp; It’s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8C20D-7D3C-44B6-A93A-2A19055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5734"/>
            <a:ext cx="10515600" cy="22711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7E792A-638A-4496-8BE6-23545971D9E0}"/>
              </a:ext>
            </a:extLst>
          </p:cNvPr>
          <p:cNvCxnSpPr>
            <a:cxnSpLocks/>
          </p:cNvCxnSpPr>
          <p:nvPr/>
        </p:nvCxnSpPr>
        <p:spPr>
          <a:xfrm flipH="1" flipV="1">
            <a:off x="3381375" y="4075331"/>
            <a:ext cx="3629026" cy="159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98135-36E6-4AD3-9CD5-4E3B26D6C490}"/>
              </a:ext>
            </a:extLst>
          </p:cNvPr>
          <p:cNvSpPr txBox="1"/>
          <p:nvPr/>
        </p:nvSpPr>
        <p:spPr>
          <a:xfrm>
            <a:off x="7010400" y="5665569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the dependent variable for the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80740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5F73-2771-49C9-B126-E225EE7F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that information is not useful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FFBFA-0229-4784-A5A0-BFE27820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977"/>
            <a:ext cx="10515600" cy="1329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52672-072A-4C12-B678-2DED4851946F}"/>
              </a:ext>
            </a:extLst>
          </p:cNvPr>
          <p:cNvSpPr txBox="1"/>
          <p:nvPr/>
        </p:nvSpPr>
        <p:spPr>
          <a:xfrm>
            <a:off x="3829050" y="4362449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numerous variables that may affect the grades. For now, we’ll move on to the creation of independent variables to compare.</a:t>
            </a:r>
          </a:p>
        </p:txBody>
      </p:sp>
    </p:spTree>
    <p:extLst>
      <p:ext uri="{BB962C8B-B14F-4D97-AF65-F5344CB8AC3E}">
        <p14:creationId xmlns:p14="http://schemas.microsoft.com/office/powerpoint/2010/main" val="306111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B42-C80C-45AD-AE02-688A1703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DD27-EE93-4E6F-9D86-7616EDD6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may impact a child’s learning:</a:t>
            </a:r>
          </a:p>
          <a:p>
            <a:pPr lvl="1"/>
            <a:r>
              <a:rPr lang="en-US" dirty="0"/>
              <a:t>Parental education level</a:t>
            </a:r>
          </a:p>
          <a:p>
            <a:pPr lvl="1"/>
            <a:r>
              <a:rPr lang="en-US" dirty="0"/>
              <a:t>Family Relationships</a:t>
            </a:r>
          </a:p>
          <a:p>
            <a:pPr lvl="1"/>
            <a:r>
              <a:rPr lang="en-US" dirty="0"/>
              <a:t>Family supports</a:t>
            </a:r>
          </a:p>
          <a:p>
            <a:pPr lvl="1"/>
            <a:r>
              <a:rPr lang="en-US" dirty="0"/>
              <a:t>Other variables</a:t>
            </a:r>
          </a:p>
          <a:p>
            <a:r>
              <a:rPr lang="en-US" dirty="0"/>
              <a:t>For now, just the three variables mentioned above.</a:t>
            </a:r>
          </a:p>
          <a:p>
            <a:r>
              <a:rPr lang="en-US" dirty="0"/>
              <a:t>The two variables are Booleans, so impact of each variables have to be decided. For now, assume that quantitatively, each variable will enhance the child’s learning by 3 times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67385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05C63-019F-4486-8CDC-D5643DF84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5419"/>
            <a:ext cx="10515600" cy="23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9B9F-17E6-452B-B6EB-2595124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ABD8-9D6B-453D-A772-C55C97E6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involved:</a:t>
            </a:r>
          </a:p>
          <a:p>
            <a:pPr lvl="1"/>
            <a:r>
              <a:rPr lang="en-US" dirty="0"/>
              <a:t>Time spent travelling, studying</a:t>
            </a:r>
          </a:p>
          <a:p>
            <a:pPr lvl="1"/>
            <a:r>
              <a:rPr lang="en-US" dirty="0"/>
              <a:t>Activities</a:t>
            </a:r>
          </a:p>
          <a:p>
            <a:pPr lvl="1"/>
            <a:r>
              <a:rPr lang="en-US" dirty="0"/>
              <a:t>School support</a:t>
            </a:r>
          </a:p>
          <a:p>
            <a:pPr lvl="1"/>
            <a:r>
              <a:rPr lang="en-US" dirty="0"/>
              <a:t>Free time</a:t>
            </a:r>
          </a:p>
          <a:p>
            <a:pPr lvl="1"/>
            <a:r>
              <a:rPr lang="en-US" dirty="0"/>
              <a:t>Absences (Negative impact)</a:t>
            </a:r>
          </a:p>
          <a:p>
            <a:pPr lvl="1"/>
            <a:r>
              <a:rPr lang="en-US" dirty="0"/>
              <a:t>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20125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5372-209C-44D4-87AD-2866B192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030"/>
            <a:ext cx="10515600" cy="3238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5F027-8F2D-4E4B-A34D-FEED62FAD2D1}"/>
              </a:ext>
            </a:extLst>
          </p:cNvPr>
          <p:cNvSpPr txBox="1"/>
          <p:nvPr/>
        </p:nvSpPr>
        <p:spPr>
          <a:xfrm>
            <a:off x="838201" y="632011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are subjective judgement. Impact of each variable requires hypothesis testing for better accuracy. </a:t>
            </a:r>
          </a:p>
        </p:txBody>
      </p:sp>
    </p:spTree>
    <p:extLst>
      <p:ext uri="{BB962C8B-B14F-4D97-AF65-F5344CB8AC3E}">
        <p14:creationId xmlns:p14="http://schemas.microsoft.com/office/powerpoint/2010/main" val="305737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174E-8561-483B-A122-02A33767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&amp;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16A26-10F8-4423-A4D0-79BD2128E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6979-C2B8-4CD6-950B-1BFD8AE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schools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6FC028-066D-494B-8FF6-0297C954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7852"/>
            <a:ext cx="10515600" cy="1806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B1D08-5524-4459-9F4E-46E9DC4F2367}"/>
              </a:ext>
            </a:extLst>
          </p:cNvPr>
          <p:cNvSpPr txBox="1"/>
          <p:nvPr/>
        </p:nvSpPr>
        <p:spPr>
          <a:xfrm>
            <a:off x="3248025" y="5495925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without the influences.</a:t>
            </a:r>
          </a:p>
        </p:txBody>
      </p:sp>
    </p:spTree>
    <p:extLst>
      <p:ext uri="{BB962C8B-B14F-4D97-AF65-F5344CB8AC3E}">
        <p14:creationId xmlns:p14="http://schemas.microsoft.com/office/powerpoint/2010/main" val="83169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8F47-AA22-4E12-BFA6-E04F491B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03E0-A0A5-40B4-B99E-FA1975F9D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Peeking into data</a:t>
            </a:r>
          </a:p>
          <a:p>
            <a:pPr lvl="1"/>
            <a:r>
              <a:rPr lang="en-US" dirty="0"/>
              <a:t>Data samples</a:t>
            </a:r>
          </a:p>
          <a:p>
            <a:pPr lvl="1"/>
            <a:r>
              <a:rPr lang="en-US" dirty="0"/>
              <a:t>Types for each columns</a:t>
            </a:r>
          </a:p>
          <a:p>
            <a:r>
              <a:rPr lang="en-US" dirty="0"/>
              <a:t>Cleaning the data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Null checks</a:t>
            </a:r>
          </a:p>
          <a:p>
            <a:pPr lvl="1"/>
            <a:r>
              <a:rPr lang="en-US" dirty="0"/>
              <a:t>Data conversion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13B6-0BD1-4DBE-92E9-6E51BFDB34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  <a:p>
            <a:pPr lvl="1"/>
            <a:r>
              <a:rPr lang="en-US" dirty="0"/>
              <a:t>Dependent variable - Grades</a:t>
            </a:r>
          </a:p>
          <a:p>
            <a:pPr lvl="1"/>
            <a:r>
              <a:rPr lang="en-US" dirty="0"/>
              <a:t>Independent variable</a:t>
            </a:r>
          </a:p>
          <a:p>
            <a:pPr lvl="2"/>
            <a:r>
              <a:rPr lang="en-US" dirty="0"/>
              <a:t>Familial factors</a:t>
            </a:r>
          </a:p>
          <a:p>
            <a:pPr lvl="2"/>
            <a:r>
              <a:rPr lang="en-US" dirty="0"/>
              <a:t>External factors</a:t>
            </a:r>
          </a:p>
          <a:p>
            <a:r>
              <a:rPr lang="en-US" dirty="0"/>
              <a:t>Data comparison &amp; 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96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F44C-5789-4A01-9097-5D60B89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each school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AB1D8B-A89A-4420-B0D4-F81D0DDAE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7724"/>
            <a:ext cx="10515600" cy="36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878B-A0BC-475A-9A5B-C57E1A6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the Total Grade for each school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D4EC6-E810-4C78-804F-AF7F95EB1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51EE37-C315-4016-BF83-3AAA06C8D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8869" y="2699544"/>
            <a:ext cx="4619625" cy="32956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F42EA2-08C9-49A1-B6EF-4619D0E8A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MS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F1D677-3FCA-4DDC-8550-C0CF0A87BD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9219" y="2680494"/>
            <a:ext cx="4629150" cy="3333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C2C9A4-FE13-4EF7-8A30-CBAB223B7528}"/>
              </a:ext>
            </a:extLst>
          </p:cNvPr>
          <p:cNvSpPr txBox="1"/>
          <p:nvPr/>
        </p:nvSpPr>
        <p:spPr>
          <a:xfrm>
            <a:off x="1108868" y="6094926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Skewness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-0.16352547525650318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400" dirty="0"/>
          </a:p>
          <a:p>
            <a:r>
              <a:rPr lang="en-US" sz="1400" dirty="0"/>
              <a:t>Kurtosis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-0.31799566578228955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06E8C2-C79E-430D-AC91-44A03FAC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707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FB5E63B-631F-4E93-90B8-21D4AE29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F191C-5EDB-4D09-8BA5-691C9DA9245A}"/>
              </a:ext>
            </a:extLst>
          </p:cNvPr>
          <p:cNvSpPr txBox="1"/>
          <p:nvPr/>
        </p:nvSpPr>
        <p:spPr>
          <a:xfrm>
            <a:off x="6463509" y="6094926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Skewness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0.018981394120414604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400" dirty="0"/>
          </a:p>
          <a:p>
            <a:r>
              <a:rPr lang="en-US" sz="1400" dirty="0"/>
              <a:t>Kurtosis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-0.30688442542490746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B35F138-D637-4847-B681-4F99518B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F0ECE03-0E0A-452F-8733-E8E9F520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3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878B-A0BC-475A-9A5B-C57E1A6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the Family Grade for each school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D4EC6-E810-4C78-804F-AF7F95EB1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F42EA2-08C9-49A1-B6EF-4619D0E8A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MS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06E8C2-C79E-430D-AC91-44A03FAC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707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FB5E63B-631F-4E93-90B8-21D4AE29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B35F138-D637-4847-B681-4F99518B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F0ECE03-0E0A-452F-8733-E8E9F520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FAEE3C-533B-4575-A89F-A3F87291D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1719" y="2637631"/>
            <a:ext cx="4733925" cy="3419475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AE18D24-F148-4933-A62D-9AC734F414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2081" y="2690019"/>
            <a:ext cx="4543425" cy="3314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687C10-2D49-4D4B-AD2F-FBAC2001B649}"/>
              </a:ext>
            </a:extLst>
          </p:cNvPr>
          <p:cNvSpPr txBox="1"/>
          <p:nvPr/>
        </p:nvSpPr>
        <p:spPr>
          <a:xfrm>
            <a:off x="1108867" y="6094926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Skewness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-0.3506962450377173</a:t>
            </a:r>
            <a:r>
              <a:rPr lang="en-US" sz="1400" dirty="0"/>
              <a:t> </a:t>
            </a:r>
          </a:p>
          <a:p>
            <a:r>
              <a:rPr lang="en-US" sz="1400" dirty="0"/>
              <a:t>Kurtosis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-0.1600051934134874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04AF3-E4B4-43E6-88DC-F9E7163FCBDA}"/>
              </a:ext>
            </a:extLst>
          </p:cNvPr>
          <p:cNvSpPr txBox="1"/>
          <p:nvPr/>
        </p:nvSpPr>
        <p:spPr>
          <a:xfrm>
            <a:off x="6463510" y="6094926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Skewness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-0.559253000796173</a:t>
            </a:r>
            <a:r>
              <a:rPr lang="en-US" sz="1400" dirty="0"/>
              <a:t> </a:t>
            </a:r>
          </a:p>
          <a:p>
            <a:r>
              <a:rPr lang="en-US" sz="1400" dirty="0"/>
              <a:t>Kurtosis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0.05909517046160673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69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878B-A0BC-475A-9A5B-C57E1A6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the Active Grade for each school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D4EC6-E810-4C78-804F-AF7F95EB1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F42EA2-08C9-49A1-B6EF-4619D0E8A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2C9A4-FE13-4EF7-8A30-CBAB223B7528}"/>
              </a:ext>
            </a:extLst>
          </p:cNvPr>
          <p:cNvSpPr txBox="1"/>
          <p:nvPr/>
        </p:nvSpPr>
        <p:spPr>
          <a:xfrm>
            <a:off x="1108868" y="6094926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Skewness	=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-3.078687064586393 </a:t>
            </a:r>
            <a:endParaRPr lang="en-US" sz="1400" dirty="0"/>
          </a:p>
          <a:p>
            <a:r>
              <a:rPr lang="en-US" sz="1400" dirty="0"/>
              <a:t>Kurtosis	=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16.46662002168347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06E8C2-C79E-430D-AC91-44A03FAC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707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FB5E63B-631F-4E93-90B8-21D4AE29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F191C-5EDB-4D09-8BA5-691C9DA9245A}"/>
              </a:ext>
            </a:extLst>
          </p:cNvPr>
          <p:cNvSpPr txBox="1"/>
          <p:nvPr/>
        </p:nvSpPr>
        <p:spPr>
          <a:xfrm>
            <a:off x="6463509" y="6094926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Skewness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-0.8126895275423571</a:t>
            </a:r>
          </a:p>
          <a:p>
            <a:r>
              <a:rPr lang="en-US" sz="1400" dirty="0"/>
              <a:t>Kurtosis	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0.40499992895925896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B35F138-D637-4847-B681-4F99518B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F0ECE03-0E0A-452F-8733-E8E9F520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A1B956-B93A-467F-AD0C-4C396C4A1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7444" y="2680494"/>
            <a:ext cx="4562475" cy="33337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943448-A6F4-4BF9-9857-B81F70E9EC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44" y="2632869"/>
            <a:ext cx="4610100" cy="3429000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CE3843FE-71FE-4391-AD19-7B545EB2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4112272-E020-4FFF-AE60-4038191F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65DDEF9C-411C-4AAD-B193-B6B96D81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0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0A79-BCDC-4912-B232-B5A04DAA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when comparing the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FE5D05-7268-4F4A-A214-406468B8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801"/>
            <a:ext cx="10515600" cy="42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0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E2FC-F4BC-43D4-BA1C-115BF16D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E7350-E25E-4726-B967-E6ADBA85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2537"/>
            <a:ext cx="10515600" cy="42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1404-2E98-4ED2-8C8B-D54801E1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A0A5-4934-46CF-B4D9-3BBF14D4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75" y="3291681"/>
            <a:ext cx="4286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E59F2F-9FF4-4CBE-A2ED-C45F6AA30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454" y="479134"/>
            <a:ext cx="6745091" cy="58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9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AD00-2892-4852-A114-77C4D60B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4237-4007-4389-BFBB-EEA07E8C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Insufficient samples from one school, “MS”</a:t>
            </a:r>
          </a:p>
          <a:p>
            <a:r>
              <a:rPr lang="en-US" dirty="0"/>
              <a:t>Most independent variables are not normally distributed</a:t>
            </a:r>
          </a:p>
          <a:p>
            <a:r>
              <a:rPr lang="en-US" dirty="0"/>
              <a:t>The dependent variable is normally distributed</a:t>
            </a:r>
          </a:p>
          <a:p>
            <a:r>
              <a:rPr lang="en-US" dirty="0"/>
              <a:t>Correlations show that there is no correlations between the independent variables to the dependent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8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124BE-457F-471F-A645-857F4F73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into the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3BF1A3-FB16-43E5-93AA-3D0C7E93D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4B50D-73FA-4B8C-A783-22666DE4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F8F80-DFEF-4C1C-92B4-290768956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2485"/>
            <a:ext cx="10515600" cy="23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3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F8F-42C4-4CA6-A488-6BDD37AD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available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6F5E3C-8F18-4C05-8CC7-83717BC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80" y="1825625"/>
            <a:ext cx="7845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8035E-3292-454F-A180-2CEF0E68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2EF4E-B769-4331-95F2-D18827E4B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DBF0-94D9-4E6B-B6CB-8FE506E8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within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4C174-EB86-426D-B080-CDAD7F9A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6291"/>
            <a:ext cx="10515600" cy="14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B6C0-F231-41AB-9DEB-A8CFB4C9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nulls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E916B-513C-42EE-B09A-640B28D8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6740"/>
            <a:ext cx="10515600" cy="25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9BC3-B39B-4E11-AF4B-E3C93F5D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07220-CA38-4ACD-91C8-9BEC5C230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8837"/>
            <a:ext cx="10515600" cy="21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316</Words>
  <Application>Microsoft Office PowerPoint</Application>
  <PresentationFormat>Widescreen</PresentationFormat>
  <Paragraphs>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Student Performance Data</vt:lpstr>
      <vt:lpstr>Steps</vt:lpstr>
      <vt:lpstr>Peeking into the data</vt:lpstr>
      <vt:lpstr>Data samples</vt:lpstr>
      <vt:lpstr>Types of data available</vt:lpstr>
      <vt:lpstr>Cleaning the data</vt:lpstr>
      <vt:lpstr>Columns within the data</vt:lpstr>
      <vt:lpstr>Checking for nulls</vt:lpstr>
      <vt:lpstr>The boolean</vt:lpstr>
      <vt:lpstr>Binary conversion of boolean</vt:lpstr>
      <vt:lpstr>Variable creation</vt:lpstr>
      <vt:lpstr>Grade total &amp; It’s description</vt:lpstr>
      <vt:lpstr>But that information is not useful</vt:lpstr>
      <vt:lpstr>Familial factors</vt:lpstr>
      <vt:lpstr>PowerPoint Presentation</vt:lpstr>
      <vt:lpstr>External factors</vt:lpstr>
      <vt:lpstr>PowerPoint Presentation</vt:lpstr>
      <vt:lpstr>Comparisons &amp; Visualisations</vt:lpstr>
      <vt:lpstr>Comparison between schools</vt:lpstr>
      <vt:lpstr>Within each school</vt:lpstr>
      <vt:lpstr>Normality of the Total Grade for each school</vt:lpstr>
      <vt:lpstr>Normality of the Family Grade for each school</vt:lpstr>
      <vt:lpstr>Normality of the Active Grade for each school</vt:lpstr>
      <vt:lpstr>Visually when comparing the variables</vt:lpstr>
      <vt:lpstr>PowerPoint Presentation</vt:lpstr>
      <vt:lpstr>Correlations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Data</dc:title>
  <dc:creator>KEVIN TANILA</dc:creator>
  <cp:lastModifiedBy>KEVIN TANILA</cp:lastModifiedBy>
  <cp:revision>14</cp:revision>
  <dcterms:created xsi:type="dcterms:W3CDTF">2019-10-12T02:48:49Z</dcterms:created>
  <dcterms:modified xsi:type="dcterms:W3CDTF">2019-10-12T05:54:14Z</dcterms:modified>
</cp:coreProperties>
</file>