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23"/>
  </p:notesMasterIdLst>
  <p:sldIdLst>
    <p:sldId id="257" r:id="rId2"/>
    <p:sldId id="259" r:id="rId3"/>
    <p:sldId id="279" r:id="rId4"/>
    <p:sldId id="280" r:id="rId5"/>
    <p:sldId id="261" r:id="rId6"/>
    <p:sldId id="263" r:id="rId7"/>
    <p:sldId id="267" r:id="rId8"/>
    <p:sldId id="281" r:id="rId9"/>
    <p:sldId id="275" r:id="rId10"/>
    <p:sldId id="277" r:id="rId11"/>
    <p:sldId id="283" r:id="rId12"/>
    <p:sldId id="284" r:id="rId13"/>
    <p:sldId id="285" r:id="rId14"/>
    <p:sldId id="287" r:id="rId15"/>
    <p:sldId id="286" r:id="rId16"/>
    <p:sldId id="288" r:id="rId17"/>
    <p:sldId id="264" r:id="rId18"/>
    <p:sldId id="270" r:id="rId19"/>
    <p:sldId id="266" r:id="rId20"/>
    <p:sldId id="26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SIA_course\3_Projects\DSIA-MEL-PT-201909-PROJECTS\KevinTanila\Projects\Project_4_Capstone\data\ReferenceStatisticChecks_CrossCheck_YourSta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</a:t>
            </a:r>
            <a:r>
              <a:rPr lang="en-US" baseline="0" dirty="0"/>
              <a:t> of Crashes/Year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ReferenceStatisticChecks_CrossC!$F$3</c:f>
              <c:strCache>
                <c:ptCount val="1"/>
                <c:pt idx="0">
                  <c:v>Sum: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ReferenceStatisticChecks_CrossC!$A$4:$A$16</c:f>
              <c:numCache>
                <c:formatCode>#,##0</c:formatCode>
                <c:ptCount val="13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</c:numCache>
            </c:numRef>
          </c:xVal>
          <c:yVal>
            <c:numRef>
              <c:f>ReferenceStatisticChecks_CrossC!$F$4:$F$16</c:f>
              <c:numCache>
                <c:formatCode>#,##0</c:formatCode>
                <c:ptCount val="13"/>
                <c:pt idx="0">
                  <c:v>13427</c:v>
                </c:pt>
                <c:pt idx="1">
                  <c:v>13484</c:v>
                </c:pt>
                <c:pt idx="2">
                  <c:v>14036</c:v>
                </c:pt>
                <c:pt idx="3">
                  <c:v>13704</c:v>
                </c:pt>
                <c:pt idx="4">
                  <c:v>13477</c:v>
                </c:pt>
                <c:pt idx="5">
                  <c:v>13829</c:v>
                </c:pt>
                <c:pt idx="6">
                  <c:v>13722</c:v>
                </c:pt>
                <c:pt idx="7">
                  <c:v>13840</c:v>
                </c:pt>
                <c:pt idx="8">
                  <c:v>14243</c:v>
                </c:pt>
                <c:pt idx="9">
                  <c:v>14427</c:v>
                </c:pt>
                <c:pt idx="10">
                  <c:v>14349</c:v>
                </c:pt>
                <c:pt idx="11">
                  <c:v>12280</c:v>
                </c:pt>
                <c:pt idx="12">
                  <c:v>11099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3A-4D14-BC15-321DC3304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2305768"/>
        <c:axId val="722307080"/>
      </c:scatterChart>
      <c:valAx>
        <c:axId val="722305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07080"/>
        <c:crossesAt val="10000"/>
        <c:crossBetween val="midCat"/>
      </c:valAx>
      <c:valAx>
        <c:axId val="722307080"/>
        <c:scaling>
          <c:orientation val="minMax"/>
          <c:min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Crashes</a:t>
                </a:r>
              </a:p>
              <a:p>
                <a:pPr>
                  <a:defRPr/>
                </a:pPr>
                <a:r>
                  <a:rPr lang="en-US" dirty="0"/>
                  <a:t>(Thousand)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05768"/>
        <c:crosses val="autoZero"/>
        <c:crossBetween val="midCat"/>
        <c:majorUnit val="1000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C7089-057D-48C8-A0F1-CB0BBA32E51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F75E0CB-3C91-49E9-A0D8-64D6DB66D5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is particularly useful when combined with weather predictions and map pathfinders, a great addition to map navigators to warn the risk to the driver or people who are using the app to navigate. </a:t>
          </a:r>
        </a:p>
      </dgm:t>
    </dgm:pt>
    <dgm:pt modelId="{44D64BED-39F9-4A82-B08A-B2853DA3EE0C}" type="parTrans" cxnId="{EDA67312-C17C-4106-88EC-5AA858F21FE1}">
      <dgm:prSet/>
      <dgm:spPr/>
      <dgm:t>
        <a:bodyPr/>
        <a:lstStyle/>
        <a:p>
          <a:endParaRPr lang="en-US"/>
        </a:p>
      </dgm:t>
    </dgm:pt>
    <dgm:pt modelId="{90C18881-C4E0-4D22-8325-2A14B1B7AC02}" type="sibTrans" cxnId="{EDA67312-C17C-4106-88EC-5AA858F21FE1}">
      <dgm:prSet/>
      <dgm:spPr/>
      <dgm:t>
        <a:bodyPr/>
        <a:lstStyle/>
        <a:p>
          <a:endParaRPr lang="en-US"/>
        </a:p>
      </dgm:t>
    </dgm:pt>
    <dgm:pt modelId="{735B4676-67B8-4EE3-BECC-B66582489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Decision Tree, Logistic Regression, &amp; Naïve Bayes gives a robust 70% accurate result. </a:t>
          </a:r>
        </a:p>
      </dgm:t>
    </dgm:pt>
    <dgm:pt modelId="{079E1F1C-EC00-4DF8-AE91-871A811F1D3B}" type="parTrans" cxnId="{1FD444CB-AB1A-4E0C-8215-61A6D72053B8}">
      <dgm:prSet/>
      <dgm:spPr/>
      <dgm:t>
        <a:bodyPr/>
        <a:lstStyle/>
        <a:p>
          <a:endParaRPr lang="en-US"/>
        </a:p>
      </dgm:t>
    </dgm:pt>
    <dgm:pt modelId="{1F6C1A26-8AC4-44C1-AB41-E5ED4149C041}" type="sibTrans" cxnId="{1FD444CB-AB1A-4E0C-8215-61A6D72053B8}">
      <dgm:prSet/>
      <dgm:spPr/>
      <dgm:t>
        <a:bodyPr/>
        <a:lstStyle/>
        <a:p>
          <a:endParaRPr lang="en-US"/>
        </a:p>
      </dgm:t>
    </dgm:pt>
    <dgm:pt modelId="{D7C76518-086E-423D-9CC3-418D2FE45E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However, more features is required to predict severity of the crash. I.E. Traffic condition surrounding the crash</a:t>
          </a:r>
        </a:p>
      </dgm:t>
    </dgm:pt>
    <dgm:pt modelId="{9206A7D3-329E-42C2-AD24-85491DE3858F}" type="parTrans" cxnId="{1B2A57EA-311D-4EF6-8CE4-9559F7ED6848}">
      <dgm:prSet/>
      <dgm:spPr/>
      <dgm:t>
        <a:bodyPr/>
        <a:lstStyle/>
        <a:p>
          <a:endParaRPr lang="en-US"/>
        </a:p>
      </dgm:t>
    </dgm:pt>
    <dgm:pt modelId="{EA56B5B0-0C00-4A51-B723-F69BE0094E66}" type="sibTrans" cxnId="{1B2A57EA-311D-4EF6-8CE4-9559F7ED6848}">
      <dgm:prSet/>
      <dgm:spPr/>
      <dgm:t>
        <a:bodyPr/>
        <a:lstStyle/>
        <a:p>
          <a:endParaRPr lang="en-US"/>
        </a:p>
      </dgm:t>
    </dgm:pt>
    <dgm:pt modelId="{A4D02E40-AC04-441C-879A-F44B29016B17}" type="pres">
      <dgm:prSet presAssocID="{74BC7089-057D-48C8-A0F1-CB0BBA32E519}" presName="root" presStyleCnt="0">
        <dgm:presLayoutVars>
          <dgm:dir/>
          <dgm:resizeHandles val="exact"/>
        </dgm:presLayoutVars>
      </dgm:prSet>
      <dgm:spPr/>
    </dgm:pt>
    <dgm:pt modelId="{8AB08E66-2DEB-44D3-A72B-2CE63AC82F56}" type="pres">
      <dgm:prSet presAssocID="{CF75E0CB-3C91-49E9-A0D8-64D6DB66D57E}" presName="compNode" presStyleCnt="0"/>
      <dgm:spPr/>
    </dgm:pt>
    <dgm:pt modelId="{D3EFA84D-4BA3-4383-B56F-2AAA317217AD}" type="pres">
      <dgm:prSet presAssocID="{CF75E0CB-3C91-49E9-A0D8-64D6DB66D57E}" presName="bgRect" presStyleLbl="bgShp" presStyleIdx="0" presStyleCnt="3"/>
      <dgm:spPr/>
    </dgm:pt>
    <dgm:pt modelId="{307AE0F2-757F-4150-9970-B4C697DB9F6F}" type="pres">
      <dgm:prSet presAssocID="{CF75E0CB-3C91-49E9-A0D8-64D6DB66D5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135F18C6-252E-45B5-8E70-E1241CE28E4C}" type="pres">
      <dgm:prSet presAssocID="{CF75E0CB-3C91-49E9-A0D8-64D6DB66D57E}" presName="spaceRect" presStyleCnt="0"/>
      <dgm:spPr/>
    </dgm:pt>
    <dgm:pt modelId="{1D215CC8-110F-49E6-BEBE-21BC67600398}" type="pres">
      <dgm:prSet presAssocID="{CF75E0CB-3C91-49E9-A0D8-64D6DB66D57E}" presName="parTx" presStyleLbl="revTx" presStyleIdx="0" presStyleCnt="3">
        <dgm:presLayoutVars>
          <dgm:chMax val="0"/>
          <dgm:chPref val="0"/>
        </dgm:presLayoutVars>
      </dgm:prSet>
      <dgm:spPr/>
    </dgm:pt>
    <dgm:pt modelId="{88C3B4FA-EB16-4214-BFB2-8FCD68EC3204}" type="pres">
      <dgm:prSet presAssocID="{90C18881-C4E0-4D22-8325-2A14B1B7AC02}" presName="sibTrans" presStyleCnt="0"/>
      <dgm:spPr/>
    </dgm:pt>
    <dgm:pt modelId="{3A65137E-AFFA-4FEE-BBFC-C425B81C05CD}" type="pres">
      <dgm:prSet presAssocID="{735B4676-67B8-4EE3-BECC-B665824895AE}" presName="compNode" presStyleCnt="0"/>
      <dgm:spPr/>
    </dgm:pt>
    <dgm:pt modelId="{3A14928C-C048-451E-8222-0A00E9538503}" type="pres">
      <dgm:prSet presAssocID="{735B4676-67B8-4EE3-BECC-B665824895AE}" presName="bgRect" presStyleLbl="bgShp" presStyleIdx="1" presStyleCnt="3"/>
      <dgm:spPr/>
    </dgm:pt>
    <dgm:pt modelId="{1C89C1D2-622A-4B9B-A7EC-C957786D46DE}" type="pres">
      <dgm:prSet presAssocID="{735B4676-67B8-4EE3-BECC-B665824895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5A0970-EFFC-4CE5-914A-5B23FE2D4B74}" type="pres">
      <dgm:prSet presAssocID="{735B4676-67B8-4EE3-BECC-B665824895AE}" presName="spaceRect" presStyleCnt="0"/>
      <dgm:spPr/>
    </dgm:pt>
    <dgm:pt modelId="{CBBD5F13-AB95-455D-9825-52A7E7CD07B2}" type="pres">
      <dgm:prSet presAssocID="{735B4676-67B8-4EE3-BECC-B665824895AE}" presName="parTx" presStyleLbl="revTx" presStyleIdx="1" presStyleCnt="3">
        <dgm:presLayoutVars>
          <dgm:chMax val="0"/>
          <dgm:chPref val="0"/>
        </dgm:presLayoutVars>
      </dgm:prSet>
      <dgm:spPr/>
    </dgm:pt>
    <dgm:pt modelId="{3FC8B506-D723-4383-8694-8C3D523201A1}" type="pres">
      <dgm:prSet presAssocID="{1F6C1A26-8AC4-44C1-AB41-E5ED4149C041}" presName="sibTrans" presStyleCnt="0"/>
      <dgm:spPr/>
    </dgm:pt>
    <dgm:pt modelId="{64D1333A-5333-4061-A3AD-03903EAE36D3}" type="pres">
      <dgm:prSet presAssocID="{D7C76518-086E-423D-9CC3-418D2FE45E32}" presName="compNode" presStyleCnt="0"/>
      <dgm:spPr/>
    </dgm:pt>
    <dgm:pt modelId="{B3BC3380-2232-4F1A-86EE-8F5F82D4CBE0}" type="pres">
      <dgm:prSet presAssocID="{D7C76518-086E-423D-9CC3-418D2FE45E32}" presName="bgRect" presStyleLbl="bgShp" presStyleIdx="2" presStyleCnt="3"/>
      <dgm:spPr/>
    </dgm:pt>
    <dgm:pt modelId="{D3C97E27-1C88-4EB9-AFAA-8FFDCF76B54B}" type="pres">
      <dgm:prSet presAssocID="{D7C76518-086E-423D-9CC3-418D2FE45E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7C132FA0-7755-443A-B983-985CA0BA7351}" type="pres">
      <dgm:prSet presAssocID="{D7C76518-086E-423D-9CC3-418D2FE45E32}" presName="spaceRect" presStyleCnt="0"/>
      <dgm:spPr/>
    </dgm:pt>
    <dgm:pt modelId="{7FBAA583-56B9-4508-92C8-BD0FA3BC66E6}" type="pres">
      <dgm:prSet presAssocID="{D7C76518-086E-423D-9CC3-418D2FE45E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A67312-C17C-4106-88EC-5AA858F21FE1}" srcId="{74BC7089-057D-48C8-A0F1-CB0BBA32E519}" destId="{CF75E0CB-3C91-49E9-A0D8-64D6DB66D57E}" srcOrd="0" destOrd="0" parTransId="{44D64BED-39F9-4A82-B08A-B2853DA3EE0C}" sibTransId="{90C18881-C4E0-4D22-8325-2A14B1B7AC02}"/>
    <dgm:cxn modelId="{E9099630-16B1-4872-B941-06662DAE7C2E}" type="presOf" srcId="{D7C76518-086E-423D-9CC3-418D2FE45E32}" destId="{7FBAA583-56B9-4508-92C8-BD0FA3BC66E6}" srcOrd="0" destOrd="0" presId="urn:microsoft.com/office/officeart/2018/2/layout/IconVerticalSolidList"/>
    <dgm:cxn modelId="{63C2773A-E428-4471-B8ED-B9F496DC6A22}" type="presOf" srcId="{735B4676-67B8-4EE3-BECC-B665824895AE}" destId="{CBBD5F13-AB95-455D-9825-52A7E7CD07B2}" srcOrd="0" destOrd="0" presId="urn:microsoft.com/office/officeart/2018/2/layout/IconVerticalSolidList"/>
    <dgm:cxn modelId="{1FD444CB-AB1A-4E0C-8215-61A6D72053B8}" srcId="{74BC7089-057D-48C8-A0F1-CB0BBA32E519}" destId="{735B4676-67B8-4EE3-BECC-B665824895AE}" srcOrd="1" destOrd="0" parTransId="{079E1F1C-EC00-4DF8-AE91-871A811F1D3B}" sibTransId="{1F6C1A26-8AC4-44C1-AB41-E5ED4149C041}"/>
    <dgm:cxn modelId="{B6457CCD-54AF-4B3B-9286-81082EBD7307}" type="presOf" srcId="{74BC7089-057D-48C8-A0F1-CB0BBA32E519}" destId="{A4D02E40-AC04-441C-879A-F44B29016B17}" srcOrd="0" destOrd="0" presId="urn:microsoft.com/office/officeart/2018/2/layout/IconVerticalSolidList"/>
    <dgm:cxn modelId="{197F31D1-76C2-45DF-A836-C11049DA1BFA}" type="presOf" srcId="{CF75E0CB-3C91-49E9-A0D8-64D6DB66D57E}" destId="{1D215CC8-110F-49E6-BEBE-21BC67600398}" srcOrd="0" destOrd="0" presId="urn:microsoft.com/office/officeart/2018/2/layout/IconVerticalSolidList"/>
    <dgm:cxn modelId="{1B2A57EA-311D-4EF6-8CE4-9559F7ED6848}" srcId="{74BC7089-057D-48C8-A0F1-CB0BBA32E519}" destId="{D7C76518-086E-423D-9CC3-418D2FE45E32}" srcOrd="2" destOrd="0" parTransId="{9206A7D3-329E-42C2-AD24-85491DE3858F}" sibTransId="{EA56B5B0-0C00-4A51-B723-F69BE0094E66}"/>
    <dgm:cxn modelId="{C4D11F6B-494F-429F-868D-52A6285FD4EB}" type="presParOf" srcId="{A4D02E40-AC04-441C-879A-F44B29016B17}" destId="{8AB08E66-2DEB-44D3-A72B-2CE63AC82F56}" srcOrd="0" destOrd="0" presId="urn:microsoft.com/office/officeart/2018/2/layout/IconVerticalSolidList"/>
    <dgm:cxn modelId="{6B4E53C3-FB34-4536-8775-0E65C2AAC5A2}" type="presParOf" srcId="{8AB08E66-2DEB-44D3-A72B-2CE63AC82F56}" destId="{D3EFA84D-4BA3-4383-B56F-2AAA317217AD}" srcOrd="0" destOrd="0" presId="urn:microsoft.com/office/officeart/2018/2/layout/IconVerticalSolidList"/>
    <dgm:cxn modelId="{C4B9B787-B17B-472E-B8B4-9C9ABFFB4520}" type="presParOf" srcId="{8AB08E66-2DEB-44D3-A72B-2CE63AC82F56}" destId="{307AE0F2-757F-4150-9970-B4C697DB9F6F}" srcOrd="1" destOrd="0" presId="urn:microsoft.com/office/officeart/2018/2/layout/IconVerticalSolidList"/>
    <dgm:cxn modelId="{CCA1E496-6272-45B9-84D9-465E890C76EA}" type="presParOf" srcId="{8AB08E66-2DEB-44D3-A72B-2CE63AC82F56}" destId="{135F18C6-252E-45B5-8E70-E1241CE28E4C}" srcOrd="2" destOrd="0" presId="urn:microsoft.com/office/officeart/2018/2/layout/IconVerticalSolidList"/>
    <dgm:cxn modelId="{59EDBBA2-2422-4A81-A9AE-4C9E2E256E51}" type="presParOf" srcId="{8AB08E66-2DEB-44D3-A72B-2CE63AC82F56}" destId="{1D215CC8-110F-49E6-BEBE-21BC67600398}" srcOrd="3" destOrd="0" presId="urn:microsoft.com/office/officeart/2018/2/layout/IconVerticalSolidList"/>
    <dgm:cxn modelId="{8AB5F5B6-AD5A-43AF-BA55-02FF50C2B5A5}" type="presParOf" srcId="{A4D02E40-AC04-441C-879A-F44B29016B17}" destId="{88C3B4FA-EB16-4214-BFB2-8FCD68EC3204}" srcOrd="1" destOrd="0" presId="urn:microsoft.com/office/officeart/2018/2/layout/IconVerticalSolidList"/>
    <dgm:cxn modelId="{66F03B6C-2F21-43ED-B88E-169F4B1B47BA}" type="presParOf" srcId="{A4D02E40-AC04-441C-879A-F44B29016B17}" destId="{3A65137E-AFFA-4FEE-BBFC-C425B81C05CD}" srcOrd="2" destOrd="0" presId="urn:microsoft.com/office/officeart/2018/2/layout/IconVerticalSolidList"/>
    <dgm:cxn modelId="{5085A35E-0368-4642-905D-7A3E692913BD}" type="presParOf" srcId="{3A65137E-AFFA-4FEE-BBFC-C425B81C05CD}" destId="{3A14928C-C048-451E-8222-0A00E9538503}" srcOrd="0" destOrd="0" presId="urn:microsoft.com/office/officeart/2018/2/layout/IconVerticalSolidList"/>
    <dgm:cxn modelId="{99510A32-9E81-41EE-8C34-B2CD2753C9DB}" type="presParOf" srcId="{3A65137E-AFFA-4FEE-BBFC-C425B81C05CD}" destId="{1C89C1D2-622A-4B9B-A7EC-C957786D46DE}" srcOrd="1" destOrd="0" presId="urn:microsoft.com/office/officeart/2018/2/layout/IconVerticalSolidList"/>
    <dgm:cxn modelId="{6DE188CA-D872-4D84-9DBC-40CB58F2180C}" type="presParOf" srcId="{3A65137E-AFFA-4FEE-BBFC-C425B81C05CD}" destId="{BB5A0970-EFFC-4CE5-914A-5B23FE2D4B74}" srcOrd="2" destOrd="0" presId="urn:microsoft.com/office/officeart/2018/2/layout/IconVerticalSolidList"/>
    <dgm:cxn modelId="{227D3454-BF14-438D-AF49-C8AC9BEE71EE}" type="presParOf" srcId="{3A65137E-AFFA-4FEE-BBFC-C425B81C05CD}" destId="{CBBD5F13-AB95-455D-9825-52A7E7CD07B2}" srcOrd="3" destOrd="0" presId="urn:microsoft.com/office/officeart/2018/2/layout/IconVerticalSolidList"/>
    <dgm:cxn modelId="{421B71B5-6A6A-42C5-BD1E-54874831698A}" type="presParOf" srcId="{A4D02E40-AC04-441C-879A-F44B29016B17}" destId="{3FC8B506-D723-4383-8694-8C3D523201A1}" srcOrd="3" destOrd="0" presId="urn:microsoft.com/office/officeart/2018/2/layout/IconVerticalSolidList"/>
    <dgm:cxn modelId="{6A6117E0-049B-4F01-9B9F-4AE1889D41DC}" type="presParOf" srcId="{A4D02E40-AC04-441C-879A-F44B29016B17}" destId="{64D1333A-5333-4061-A3AD-03903EAE36D3}" srcOrd="4" destOrd="0" presId="urn:microsoft.com/office/officeart/2018/2/layout/IconVerticalSolidList"/>
    <dgm:cxn modelId="{ACB81E65-7B8F-400D-8222-C67B1EBAF74D}" type="presParOf" srcId="{64D1333A-5333-4061-A3AD-03903EAE36D3}" destId="{B3BC3380-2232-4F1A-86EE-8F5F82D4CBE0}" srcOrd="0" destOrd="0" presId="urn:microsoft.com/office/officeart/2018/2/layout/IconVerticalSolidList"/>
    <dgm:cxn modelId="{51864B1E-92F6-44D1-98EB-D25F4A139EEA}" type="presParOf" srcId="{64D1333A-5333-4061-A3AD-03903EAE36D3}" destId="{D3C97E27-1C88-4EB9-AFAA-8FFDCF76B54B}" srcOrd="1" destOrd="0" presId="urn:microsoft.com/office/officeart/2018/2/layout/IconVerticalSolidList"/>
    <dgm:cxn modelId="{3D8C61E3-3BD7-4BED-8045-12E6B1FC0627}" type="presParOf" srcId="{64D1333A-5333-4061-A3AD-03903EAE36D3}" destId="{7C132FA0-7755-443A-B983-985CA0BA7351}" srcOrd="2" destOrd="0" presId="urn:microsoft.com/office/officeart/2018/2/layout/IconVerticalSolidList"/>
    <dgm:cxn modelId="{834B6D02-2C73-4880-B878-7F69D99BAEDD}" type="presParOf" srcId="{64D1333A-5333-4061-A3AD-03903EAE36D3}" destId="{7FBAA583-56B9-4508-92C8-BD0FA3BC66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FA84D-4BA3-4383-B56F-2AAA317217AD}">
      <dsp:nvSpPr>
        <dsp:cNvPr id="0" name=""/>
        <dsp:cNvSpPr/>
      </dsp:nvSpPr>
      <dsp:spPr>
        <a:xfrm>
          <a:off x="0" y="459"/>
          <a:ext cx="10058399" cy="10742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AE0F2-757F-4150-9970-B4C697DB9F6F}">
      <dsp:nvSpPr>
        <dsp:cNvPr id="0" name=""/>
        <dsp:cNvSpPr/>
      </dsp:nvSpPr>
      <dsp:spPr>
        <a:xfrm>
          <a:off x="324960" y="242164"/>
          <a:ext cx="590836" cy="5908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15CC8-110F-49E6-BEBE-21BC67600398}">
      <dsp:nvSpPr>
        <dsp:cNvPr id="0" name=""/>
        <dsp:cNvSpPr/>
      </dsp:nvSpPr>
      <dsp:spPr>
        <a:xfrm>
          <a:off x="1240757" y="459"/>
          <a:ext cx="8817642" cy="107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1" tIns="113691" rIns="113691" bIns="1136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is particularly useful when combined with weather predictions and map pathfinders, a great addition to map navigators to warn the risk to the driver or people who are using the app to navigate. </a:t>
          </a:r>
        </a:p>
      </dsp:txBody>
      <dsp:txXfrm>
        <a:off x="1240757" y="459"/>
        <a:ext cx="8817642" cy="1074248"/>
      </dsp:txXfrm>
    </dsp:sp>
    <dsp:sp modelId="{3A14928C-C048-451E-8222-0A00E9538503}">
      <dsp:nvSpPr>
        <dsp:cNvPr id="0" name=""/>
        <dsp:cNvSpPr/>
      </dsp:nvSpPr>
      <dsp:spPr>
        <a:xfrm>
          <a:off x="0" y="1343269"/>
          <a:ext cx="10058399" cy="10742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9C1D2-622A-4B9B-A7EC-C957786D46DE}">
      <dsp:nvSpPr>
        <dsp:cNvPr id="0" name=""/>
        <dsp:cNvSpPr/>
      </dsp:nvSpPr>
      <dsp:spPr>
        <a:xfrm>
          <a:off x="324960" y="1584975"/>
          <a:ext cx="590836" cy="5908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D5F13-AB95-455D-9825-52A7E7CD07B2}">
      <dsp:nvSpPr>
        <dsp:cNvPr id="0" name=""/>
        <dsp:cNvSpPr/>
      </dsp:nvSpPr>
      <dsp:spPr>
        <a:xfrm>
          <a:off x="1240757" y="1343269"/>
          <a:ext cx="8817642" cy="107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1" tIns="113691" rIns="113691" bIns="1136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Decision Tree, Logistic Regression, &amp; Naïve Bayes gives a robust 70% accurate result. </a:t>
          </a:r>
        </a:p>
      </dsp:txBody>
      <dsp:txXfrm>
        <a:off x="1240757" y="1343269"/>
        <a:ext cx="8817642" cy="1074248"/>
      </dsp:txXfrm>
    </dsp:sp>
    <dsp:sp modelId="{B3BC3380-2232-4F1A-86EE-8F5F82D4CBE0}">
      <dsp:nvSpPr>
        <dsp:cNvPr id="0" name=""/>
        <dsp:cNvSpPr/>
      </dsp:nvSpPr>
      <dsp:spPr>
        <a:xfrm>
          <a:off x="0" y="2686080"/>
          <a:ext cx="10058399" cy="10742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97E27-1C88-4EB9-AFAA-8FFDCF76B54B}">
      <dsp:nvSpPr>
        <dsp:cNvPr id="0" name=""/>
        <dsp:cNvSpPr/>
      </dsp:nvSpPr>
      <dsp:spPr>
        <a:xfrm>
          <a:off x="324960" y="2927786"/>
          <a:ext cx="590836" cy="5908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AA583-56B9-4508-92C8-BD0FA3BC66E6}">
      <dsp:nvSpPr>
        <dsp:cNvPr id="0" name=""/>
        <dsp:cNvSpPr/>
      </dsp:nvSpPr>
      <dsp:spPr>
        <a:xfrm>
          <a:off x="1240757" y="2686080"/>
          <a:ext cx="8817642" cy="107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1" tIns="113691" rIns="113691" bIns="11369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However, more features is required to predict severity of the crash. I.E. Traffic condition surrounding the crash</a:t>
          </a:r>
        </a:p>
      </dsp:txBody>
      <dsp:txXfrm>
        <a:off x="1240757" y="2686080"/>
        <a:ext cx="8817642" cy="1074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EDBE6-A8BA-432F-9AD6-B0565D7BCA78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C09A-BB0C-4691-AAE4-8E14522013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A1BD-87E2-4A9E-BB19-E4E05C75F75B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5891-2759-4710-B791-0CE2B098FB72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489-D007-4FD5-9994-AD1FF3C1343A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480-6E42-4F45-8113-72F52B8CAC87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C5B6-E069-4331-B66B-16FBB0FEA8B8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AFD5-1BDA-4043-B902-8B47A75B3F3A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D9C6-8A21-4F5A-84D1-F51EED8466CC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FBAD-41B1-4485-9527-D8F690EE9D06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16AA-7F5A-4ED7-B592-F8CE9755BD8F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2C1B00C1-1F02-4C21-A20D-C2EC729E215B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DCDE9D-AED2-4C0F-86F6-CF15FF29901C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FADA872-FFC4-4095-87C3-D65B1E41B350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Car Crashes in Melbourne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42F91-85D0-4F12-B4DD-828055D5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82295-FC4B-4624-8AB1-8E2251151261}"/>
              </a:ext>
            </a:extLst>
          </p:cNvPr>
          <p:cNvSpPr txBox="1"/>
          <p:nvPr/>
        </p:nvSpPr>
        <p:spPr>
          <a:xfrm>
            <a:off x="8187173" y="5572572"/>
            <a:ext cx="323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Kevin Tanila</a:t>
            </a:r>
          </a:p>
          <a:p>
            <a:r>
              <a:rPr lang="en-US" dirty="0"/>
              <a:t>BCom. Finance and Accounting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24EDA2-93FA-483F-BE6B-CDEE1436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Atmospheric Conditions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EB71A38-A72D-4E8D-80B0-F646BAF6B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5777" y="812798"/>
            <a:ext cx="5294757" cy="5294757"/>
          </a:xfrm>
          <a:prstGeom prst="rect">
            <a:avLst/>
          </a:prstGeom>
          <a:noFill/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FE108E6-99A5-4319-9BAA-39FC821B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EE75B-10A3-4C84-A2C8-DBFB93D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3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24EDA2-93FA-483F-BE6B-CDEE1436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Road Surface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EB71A38-A72D-4E8D-80B0-F646BAF6B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5777" y="812799"/>
            <a:ext cx="5294757" cy="5294757"/>
          </a:xfrm>
          <a:prstGeom prst="rect">
            <a:avLst/>
          </a:prstGeom>
          <a:noFill/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FE108E6-99A5-4319-9BAA-39FC821B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EE75B-10A3-4C84-A2C8-DBFB93D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24EDA2-93FA-483F-BE6B-CDEE1436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Light Condition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EB71A38-A72D-4E8D-80B0-F646BAF6B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5777" y="812799"/>
            <a:ext cx="5294757" cy="5294757"/>
          </a:xfrm>
          <a:prstGeom prst="rect">
            <a:avLst/>
          </a:prstGeom>
          <a:noFill/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FE108E6-99A5-4319-9BAA-39FC821B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EE75B-10A3-4C84-A2C8-DBFB93D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8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24EDA2-93FA-483F-BE6B-CDEE1436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Surface Condition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EB71A38-A72D-4E8D-80B0-F646BAF6B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5777" y="812799"/>
            <a:ext cx="5294757" cy="5294757"/>
          </a:xfrm>
          <a:prstGeom prst="rect">
            <a:avLst/>
          </a:prstGeom>
          <a:noFill/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FE108E6-99A5-4319-9BAA-39FC821B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EE75B-10A3-4C84-A2C8-DBFB93D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1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24EDA2-93FA-483F-BE6B-CDEE1436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Road Geometry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EB71A38-A72D-4E8D-80B0-F646BAF6B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75777" y="812799"/>
            <a:ext cx="5294757" cy="5294757"/>
          </a:xfrm>
          <a:prstGeom prst="rect">
            <a:avLst/>
          </a:prstGeom>
          <a:noFill/>
        </p:spPr>
      </p:pic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EA89587-28CC-471D-8032-B19CF7FE0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EE75B-10A3-4C84-A2C8-DBFB93D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7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24EDA2-93FA-483F-BE6B-CDEE1436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Vehicle Type</a:t>
            </a:r>
          </a:p>
        </p:txBody>
      </p:sp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B71A38-A72D-4E8D-80B0-F646BAF6B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77" y="812799"/>
            <a:ext cx="5294757" cy="5294757"/>
          </a:xfrm>
          <a:prstGeom prst="rect">
            <a:avLst/>
          </a:prstGeom>
          <a:noFill/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FE108E6-99A5-4319-9BAA-39FC821B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EE75B-10A3-4C84-A2C8-DBFB93D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EA2782-3B60-463D-8141-33578758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Heatmap for correlation</a:t>
            </a:r>
          </a:p>
        </p:txBody>
      </p:sp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2EFAB825-A1BC-4BA1-A0D0-F8EC87A27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90" y="46037"/>
            <a:ext cx="6330084" cy="6161119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8AD84B0-7BFE-4B68-81D8-58C26174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4F695-CBC0-4D6D-8E4D-6AF87E04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4975-E73D-4AA3-9230-8E5EC2B1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49F58-6B1B-4761-BA90-1401EFF16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01201-C08A-4346-A5F3-3861E256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1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91E005-B189-4AF0-BD61-1D57ED95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Involved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0BFD0-2B0B-4802-9741-9EE78BBF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KNN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Support Vector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K-Means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Naive Bayes, Gaussian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Gradient Boosting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7BB9B-D02A-4D99-AB67-81284BD5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906096-057F-4EEF-80F6-0A7F915D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 – All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E675-7794-4C1F-9453-FD9F22B1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867116-0642-4186-A53E-D89030EB9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30911"/>
              </p:ext>
            </p:extLst>
          </p:nvPr>
        </p:nvGraphicFramePr>
        <p:xfrm>
          <a:off x="1097281" y="1996001"/>
          <a:ext cx="10058400" cy="4114802"/>
        </p:xfrm>
        <a:graphic>
          <a:graphicData uri="http://schemas.openxmlformats.org/drawingml/2006/table">
            <a:tbl>
              <a:tblPr first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39607876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3490200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014994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427886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799895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786819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01213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41978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030439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71665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26469615"/>
                    </a:ext>
                  </a:extLst>
                </a:gridCol>
              </a:tblGrid>
              <a:tr h="35780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08758"/>
                  </a:ext>
                </a:extLst>
              </a:tr>
              <a:tr h="357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 AUC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 AUC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859025"/>
                  </a:ext>
                </a:extLst>
              </a:tr>
              <a:tr h="566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49781"/>
                  </a:ext>
                </a:extLst>
              </a:tr>
              <a:tr h="566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K-NN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40517"/>
                  </a:ext>
                </a:extLst>
              </a:tr>
              <a:tr h="566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02709"/>
                  </a:ext>
                </a:extLst>
              </a:tr>
              <a:tr h="566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Naive Bayes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00590"/>
                  </a:ext>
                </a:extLst>
              </a:tr>
              <a:tr h="566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402080"/>
                  </a:ext>
                </a:extLst>
              </a:tr>
              <a:tr h="566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9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2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719-20DE-406D-B3D3-C2CEC26D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8C70-8345-4907-8A35-A4A12456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Every year, Melbourne, Victoria has roughly 13000 accidents in all the suburbs. The following is the number of crashes per year from 2006 to end of 2018.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4E18-7D1D-4385-8FD2-87E57384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4ABA51-8DF5-4D34-AA7E-FAF9A0536F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269730"/>
              </p:ext>
            </p:extLst>
          </p:nvPr>
        </p:nvGraphicFramePr>
        <p:xfrm>
          <a:off x="3810000" y="31258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240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DF0-90F6-41B6-9438-595C8E90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5B92A-8DF1-4EB4-8867-48CE2B1D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DEEF327-AC36-40B3-9F4B-C1C4E7853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3719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367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E75F5C-E3CA-4EEF-B65C-49A41133E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27CB0A2-CAAB-4EE3-976A-CE695CFAE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6450-01A8-4DD9-BCDF-950FAAE2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8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6372E-19A5-499F-B062-9B565389D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A06BA7B7-D6C7-498D-A2E0-611F7B99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8E2F4F-35CA-474C-8772-BFE8CED9F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FF2EDD07-436A-4864-8182-3FC6810C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7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0BA5-CC21-4FB3-A229-172FA210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 and Data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D72E-BE8C-422B-B169-7B6B539A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Question:</a:t>
            </a:r>
          </a:p>
          <a:p>
            <a:r>
              <a:rPr lang="en-US" dirty="0"/>
              <a:t>How to determine the severity of a crash? </a:t>
            </a:r>
          </a:p>
          <a:p>
            <a:endParaRPr lang="en-US" dirty="0"/>
          </a:p>
          <a:p>
            <a:r>
              <a:rPr lang="en-US" dirty="0"/>
              <a:t>Data Question:</a:t>
            </a:r>
          </a:p>
          <a:p>
            <a:pPr lvl="1"/>
            <a:r>
              <a:rPr lang="en-US" dirty="0"/>
              <a:t>How to classify the severity with accuracy higher than 66%?</a:t>
            </a:r>
          </a:p>
          <a:p>
            <a:pPr lvl="1"/>
            <a:r>
              <a:rPr lang="en-US" dirty="0"/>
              <a:t>How to determine the severity of a crash based on </a:t>
            </a:r>
            <a:r>
              <a:rPr lang="en-US"/>
              <a:t>the environment?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62828-F464-4548-8F2E-8EEA2BF7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3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8440-92FE-468F-8002-C1D5EDAA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E4FC8-F03B-433C-BFCA-E47750F63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71FCD-417E-4D02-8E39-2C34C557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6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A9D9A-D5AC-46B9-9314-21342519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1E832-3181-493E-A8E9-88652252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Accident: The de-centralized datasets.</a:t>
            </a:r>
          </a:p>
          <a:p>
            <a:r>
              <a:rPr lang="en-US" dirty="0"/>
              <a:t>2. Atmospheric Condition during the accident</a:t>
            </a:r>
          </a:p>
          <a:p>
            <a:r>
              <a:rPr lang="en-US" dirty="0"/>
              <a:t>3. Road Surface Condition during the accident</a:t>
            </a:r>
          </a:p>
          <a:p>
            <a:r>
              <a:rPr lang="en-US" dirty="0"/>
              <a:t>4. Vehicle type involved in the accident</a:t>
            </a:r>
          </a:p>
          <a:p>
            <a:r>
              <a:rPr lang="en-US" dirty="0"/>
              <a:t>5. Description of the person involved in the crash</a:t>
            </a:r>
          </a:p>
          <a:p>
            <a:r>
              <a:rPr lang="en-US" dirty="0"/>
              <a:t>6. Node ID where the crash happened</a:t>
            </a:r>
          </a:p>
          <a:p>
            <a:endParaRPr lang="en-US" dirty="0"/>
          </a:p>
          <a:p>
            <a:r>
              <a:rPr lang="en-US" dirty="0"/>
              <a:t>Note. The name of the person has been altered for privacy reasons.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8620D-420A-4053-B3AA-9020112A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95B4-7F01-471C-870E-8C514344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Severity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9F1C-1673-4461-97D1-CB1179A43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Severity was classified into 4 categories, ranging from 1 to 4. 1 is the lightest severity and 4 is the heaviest.</a:t>
            </a:r>
            <a:endParaRPr lang="en-US"/>
          </a:p>
          <a:p>
            <a:r>
              <a:rPr lang="en-US" dirty="0"/>
              <a:t>For this project, the severity will be classified into 2 categories instead where 1 &amp; 2 belongs into light severity and 3 &amp; 4 falls into the high severity.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A04186-E49E-452F-8C52-E304831A8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2458085"/>
            <a:ext cx="4639736" cy="3073824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47F40-C749-4CC5-AEDE-DB5A6128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52AA-E8D4-4234-84F7-DFD68192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851E-8F44-408E-9FA7-CC9EDBA3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Atmospheric Cond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Road Surface Type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Light Condition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Surface Cond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Road Geometry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Vehicle Type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Vehicle 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Driver’s gender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A3D9A-D2DF-452F-B3E9-3EFFC0B7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290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Bookman Old Style</vt:lpstr>
      <vt:lpstr>Calibri</vt:lpstr>
      <vt:lpstr>Franklin Gothic Book</vt:lpstr>
      <vt:lpstr>1_RetrospectVTI</vt:lpstr>
      <vt:lpstr>Car Crashes in Melbourne</vt:lpstr>
      <vt:lpstr>Background</vt:lpstr>
      <vt:lpstr>PowerPoint Presentation</vt:lpstr>
      <vt:lpstr>PowerPoint Presentation</vt:lpstr>
      <vt:lpstr>Business Question and Data Question</vt:lpstr>
      <vt:lpstr>Data Insights</vt:lpstr>
      <vt:lpstr>Datasets</vt:lpstr>
      <vt:lpstr>Severity Measurement</vt:lpstr>
      <vt:lpstr>Features</vt:lpstr>
      <vt:lpstr>Atmospheric Conditions</vt:lpstr>
      <vt:lpstr>Road Surface</vt:lpstr>
      <vt:lpstr>Light Condition</vt:lpstr>
      <vt:lpstr>Surface Condition</vt:lpstr>
      <vt:lpstr>Road Geometry</vt:lpstr>
      <vt:lpstr>Vehicle Type</vt:lpstr>
      <vt:lpstr>Heatmap for correlation</vt:lpstr>
      <vt:lpstr>Models</vt:lpstr>
      <vt:lpstr>Models Involved</vt:lpstr>
      <vt:lpstr>Model Result – All Features</vt:lpstr>
      <vt:lpstr>Conclusions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2020-02-11T04:33:14Z</dcterms:created>
  <dcterms:modified xsi:type="dcterms:W3CDTF">2020-02-11T04:33:34Z</dcterms:modified>
</cp:coreProperties>
</file>