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about: accelerating matrix products with compute-friendly </a:t>
            </a:r>
            <a:r>
              <a:rPr lang="en-GB"/>
              <a:t>compression</a:t>
            </a:r>
            <a:r>
              <a:rPr lang="en-GB"/>
              <a:t> formats.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a:t>
            </a:r>
            <a:r>
              <a:rPr lang="en-GB">
                <a:solidFill>
                  <a:schemeClr val="dk1"/>
                </a:solidFill>
              </a:rPr>
              <a:t>Increasing the speed of matrix operations by using sparse matrices” - this is not our objective, using sparse matrix formats is already the standard in the industry. What we want is to compress these matrices beyond what sparsity allows.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t>NEW: The title still needs to be fixed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Title could just be: </a:t>
            </a:r>
            <a:r>
              <a:rPr lang="en-GB">
                <a:solidFill>
                  <a:schemeClr val="dk1"/>
                </a:solidFill>
              </a:rPr>
              <a:t>Accelerating Matrix Products with Compute-Friendly Compression Formats.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572f6acc6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572f6acc6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sentence is more accurate -&gt; “Core problem: Graph algorithms are often bottlenecked by matrix products involving their (binary) adjacency matrix.”</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Why not talk about the related work already here? (CBM, STAF, and BEM)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NEW:</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better </a:t>
            </a:r>
            <a:r>
              <a:rPr lang="en-GB"/>
              <a:t>aesthetics, try to make the first sentence fit in a single line. You might have to rewrite it. </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Goal: Implementing Compute-friendly Compression format that leverage HPC libraries:</a:t>
            </a:r>
            <a:endParaRPr/>
          </a:p>
          <a:p>
            <a:pPr indent="-298450" lvl="0" marL="457200" rtl="0" algn="l">
              <a:spcBef>
                <a:spcPts val="0"/>
              </a:spcBef>
              <a:spcAft>
                <a:spcPts val="0"/>
              </a:spcAft>
              <a:buSzPts val="1100"/>
              <a:buChar char="●"/>
            </a:pPr>
            <a:r>
              <a:rPr lang="en-GB"/>
              <a:t>Intel MKL on CPU</a:t>
            </a:r>
            <a:endParaRPr/>
          </a:p>
          <a:p>
            <a:pPr indent="-298450" lvl="0" marL="457200" rtl="0" algn="l">
              <a:spcBef>
                <a:spcPts val="0"/>
              </a:spcBef>
              <a:spcAft>
                <a:spcPts val="0"/>
              </a:spcAft>
              <a:buSzPts val="1100"/>
              <a:buChar char="●"/>
            </a:pPr>
            <a:r>
              <a:rPr lang="en-GB"/>
              <a:t>NVIDIA cuSPARSE on GPU</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72f6acc6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72f6acc6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NEW:</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already stated the goal before, no need to have it here.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GB" sz="1800">
                <a:solidFill>
                  <a:srgbClr val="7F7F7F"/>
                </a:solidFill>
                <a:latin typeface="Source Sans Pro"/>
                <a:ea typeface="Source Sans Pro"/>
                <a:cs typeface="Source Sans Pro"/>
                <a:sym typeface="Source Sans Pro"/>
              </a:rPr>
              <a:t>This slide isn’t very accurate. Instead use:</a:t>
            </a:r>
            <a:endParaRPr sz="1800">
              <a:solidFill>
                <a:srgbClr val="7F7F7F"/>
              </a:solidFill>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rPr lang="en-GB" sz="1800">
                <a:solidFill>
                  <a:srgbClr val="7F7F7F"/>
                </a:solidFill>
                <a:latin typeface="Source Sans Pro"/>
                <a:ea typeface="Source Sans Pro"/>
                <a:cs typeface="Source Sans Pro"/>
                <a:sym typeface="Source Sans Pro"/>
              </a:rPr>
              <a:t>Represents shared row suffixes once, re-uses dot products involving shared suffixes</a:t>
            </a:r>
            <a:endParaRPr sz="1800">
              <a:solidFill>
                <a:srgbClr val="7F7F7F"/>
              </a:solidFill>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rPr lang="en-GB" sz="1800">
                <a:solidFill>
                  <a:srgbClr val="7F7F7F"/>
                </a:solidFill>
                <a:latin typeface="Source Sans Pro"/>
                <a:ea typeface="Source Sans Pro"/>
                <a:cs typeface="Source Sans Pro"/>
                <a:sym typeface="Source Sans Pro"/>
              </a:rPr>
              <a:t>Second one is okay.</a:t>
            </a:r>
            <a:endParaRPr sz="1800">
              <a:solidFill>
                <a:srgbClr val="7F7F7F"/>
              </a:solidFill>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rPr lang="en-GB" sz="1800">
                <a:solidFill>
                  <a:srgbClr val="7F7F7F"/>
                </a:solidFill>
                <a:latin typeface="Source Sans Pro"/>
                <a:ea typeface="Source Sans Pro"/>
                <a:cs typeface="Source Sans Pro"/>
                <a:sym typeface="Source Sans Pro"/>
              </a:rPr>
              <a:t>Only stores differences between similar rows, uses differences to re-use previous dot-products. </a:t>
            </a:r>
            <a:endParaRPr sz="1800">
              <a:solidFill>
                <a:srgbClr val="7F7F7F"/>
              </a:solidFill>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t/>
            </a:r>
            <a:endParaRPr sz="1800">
              <a:solidFill>
                <a:srgbClr val="7F7F7F"/>
              </a:solidFill>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t/>
            </a:r>
            <a:endParaRPr sz="1800">
              <a:solidFill>
                <a:schemeClr val="dk1"/>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7F7F7F"/>
              </a:solidFill>
              <a:latin typeface="Source Sans Pro"/>
              <a:ea typeface="Source Sans Pro"/>
              <a:cs typeface="Source Sans Pro"/>
              <a:sym typeface="Source Sans Pro"/>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7F7F7F"/>
              </a:solidFill>
              <a:latin typeface="Source Sans Pro"/>
              <a:ea typeface="Source Sans Pro"/>
              <a:cs typeface="Source Sans Pro"/>
              <a:sym typeface="Source Sans Pro"/>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72f6acc67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72f6acc67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maps that connect </a:t>
            </a:r>
            <a:r>
              <a:rPr lang="en-GB"/>
              <a:t>suffixes</a:t>
            </a:r>
            <a:r>
              <a:rPr lang="en-GB"/>
              <a:t> to rows should be in the third picture, as they are not needed for the STAF.</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Maybe you could just have some arrows going from S1 and S2 in the third picture, that point to the rows where they are needed.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Note that the third picture is </a:t>
            </a:r>
            <a:r>
              <a:rPr b="1" lang="en-GB"/>
              <a:t>our contribution</a:t>
            </a:r>
            <a:r>
              <a:rPr lang="en-GB"/>
              <a:t>, therefore it should be marked as so, or you could also say it during the presentation.</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GB">
                <a:solidFill>
                  <a:srgbClr val="7F7F7F"/>
                </a:solidFill>
                <a:latin typeface="Source Sans Pro"/>
                <a:ea typeface="Source Sans Pro"/>
                <a:cs typeface="Source Sans Pro"/>
                <a:sym typeface="Source Sans Pro"/>
              </a:rPr>
              <a:t>Given a matrix, the goal is to find the shared indices between rows.</a:t>
            </a:r>
            <a:r>
              <a:rPr lang="en-GB" sz="1800">
                <a:solidFill>
                  <a:srgbClr val="7F7F7F"/>
                </a:solidFill>
                <a:latin typeface="Source Sans Pro"/>
                <a:ea typeface="Source Sans Pro"/>
                <a:cs typeface="Source Sans Pro"/>
                <a:sym typeface="Source Sans Pro"/>
              </a:rPr>
              <a:t> -&gt;</a:t>
            </a:r>
            <a:r>
              <a:rPr lang="en-GB">
                <a:solidFill>
                  <a:schemeClr val="dk1"/>
                </a:solidFill>
              </a:rPr>
              <a:t> find shared patterns (in this case suffixes)...</a:t>
            </a:r>
            <a:endParaRPr>
              <a:solidFill>
                <a:schemeClr val="dk1"/>
              </a:solidFill>
            </a:endParaRPr>
          </a:p>
          <a:p>
            <a:pPr indent="0" lvl="0" marL="0" rtl="0" algn="l">
              <a:lnSpc>
                <a:spcPct val="115000"/>
              </a:lnSpc>
              <a:spcBef>
                <a:spcPts val="1200"/>
              </a:spcBef>
              <a:spcAft>
                <a:spcPts val="0"/>
              </a:spcAft>
              <a:buNone/>
            </a:pPr>
            <a:r>
              <a:rPr lang="en-GB">
                <a:solidFill>
                  <a:srgbClr val="7F7F7F"/>
                </a:solidFill>
              </a:rPr>
              <a:t>Allows for shared patterns to be reduced from rows, giving a sparse representation. -&gt; </a:t>
            </a:r>
            <a:r>
              <a:rPr b="1" lang="en-GB">
                <a:solidFill>
                  <a:srgbClr val="7F7F7F"/>
                </a:solidFill>
              </a:rPr>
              <a:t>Allows shared suffixes to be represented only once. (</a:t>
            </a:r>
            <a:r>
              <a:rPr lang="en-GB">
                <a:solidFill>
                  <a:srgbClr val="7F7F7F"/>
                </a:solidFill>
              </a:rPr>
              <a:t>and in the presentation you should say that this is what allows us to reduced the memory footprint of the matrix beyond what sparsity allows</a:t>
            </a:r>
            <a:r>
              <a:rPr b="1" lang="en-GB">
                <a:solidFill>
                  <a:srgbClr val="7F7F7F"/>
                </a:solidFill>
              </a:rPr>
              <a:t>).</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I think you should have another slide with the matrix multiplication using STAF. There you could explain where Intel MKL and CuSPARSE come in.</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I think it would be a good idea to end the presentation with this slide and an intuition about matrix multiplication with the format.</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74d598f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74d598f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slide you should also show the matrix multiplication with the original matix and show the number of scalar operations required, otherwise the benefits of matmul with STAF are not immediately clear.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 have time please try to improve the way this slide looks: Make sure everything has the same font, and try to reduce the size of the figures a bit so you dont have to “stretch” them. Instead of copy pasting these matrices from somewhere else, you could just use text boxes, and the shapes offered by google slides (Insert &gt; Shape &gt; Equation)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603100" y="915700"/>
            <a:ext cx="8183700" cy="147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Accelerating Matrix Products with Compute-Friendly Compression formats</a:t>
            </a:r>
            <a:endParaRPr>
              <a:latin typeface="Times New Roman"/>
              <a:ea typeface="Times New Roman"/>
              <a:cs typeface="Times New Roman"/>
              <a:sym typeface="Times New Roman"/>
            </a:endParaRPr>
          </a:p>
        </p:txBody>
      </p:sp>
      <p:sp>
        <p:nvSpPr>
          <p:cNvPr id="59" name="Google Shape;59;p13"/>
          <p:cNvSpPr txBox="1"/>
          <p:nvPr/>
        </p:nvSpPr>
        <p:spPr>
          <a:xfrm>
            <a:off x="311850" y="3086950"/>
            <a:ext cx="8418300" cy="6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lt1"/>
                </a:solidFill>
                <a:latin typeface="Times New Roman"/>
                <a:ea typeface="Times New Roman"/>
                <a:cs typeface="Times New Roman"/>
                <a:sym typeface="Times New Roman"/>
              </a:rPr>
              <a:t>Kevin Tenolli, Masters in computer science at the University of Vienna, Praktikum 1</a:t>
            </a:r>
            <a:endParaRPr sz="18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rPr lang="en-GB" sz="1800">
                <a:solidFill>
                  <a:schemeClr val="lt1"/>
                </a:solidFill>
                <a:latin typeface="Times New Roman"/>
                <a:ea typeface="Times New Roman"/>
                <a:cs typeface="Times New Roman"/>
                <a:sym typeface="Times New Roman"/>
              </a:rPr>
              <a:t>Advisor: João Nuno Estevão Fidalgo Ferreira Alves</a:t>
            </a:r>
            <a:endParaRPr b="1" sz="1300">
              <a:solidFill>
                <a:srgbClr val="1F1F1F"/>
              </a:solidFill>
              <a:highlight>
                <a:srgbClr val="FFFFFF"/>
              </a:highlight>
              <a:latin typeface="Times New Roman"/>
              <a:ea typeface="Times New Roman"/>
              <a:cs typeface="Times New Roman"/>
              <a:sym typeface="Times New Roman"/>
            </a:endParaRPr>
          </a:p>
          <a:p>
            <a:pPr indent="0" lvl="0" marL="0" rtl="0" algn="l">
              <a:lnSpc>
                <a:spcPct val="136363"/>
              </a:lnSpc>
              <a:spcBef>
                <a:spcPts val="0"/>
              </a:spcBef>
              <a:spcAft>
                <a:spcPts val="0"/>
              </a:spcAft>
              <a:buClr>
                <a:schemeClr val="dk2"/>
              </a:buClr>
              <a:buSzPts val="1100"/>
              <a:buFont typeface="Arial"/>
              <a:buNone/>
            </a:pPr>
            <a:r>
              <a:t/>
            </a:r>
            <a:endParaRPr b="1" sz="1100">
              <a:solidFill>
                <a:srgbClr val="1F1F1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Topic Introduction</a:t>
            </a:r>
            <a:endParaRPr>
              <a:latin typeface="Times New Roman"/>
              <a:ea typeface="Times New Roman"/>
              <a:cs typeface="Times New Roman"/>
              <a:sym typeface="Times New Roman"/>
            </a:endParaRPr>
          </a:p>
        </p:txBody>
      </p:sp>
      <p:sp>
        <p:nvSpPr>
          <p:cNvPr id="65" name="Google Shape;65;p14"/>
          <p:cNvSpPr txBox="1"/>
          <p:nvPr>
            <p:ph idx="1" type="body"/>
          </p:nvPr>
        </p:nvSpPr>
        <p:spPr>
          <a:xfrm>
            <a:off x="226750" y="1152475"/>
            <a:ext cx="87204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a:latin typeface="Times New Roman"/>
                <a:ea typeface="Times New Roman"/>
                <a:cs typeface="Times New Roman"/>
                <a:sym typeface="Times New Roman"/>
              </a:rPr>
              <a:t>Core problem: </a:t>
            </a:r>
            <a:r>
              <a:rPr lang="en-GB">
                <a:latin typeface="Times New Roman"/>
                <a:ea typeface="Times New Roman"/>
                <a:cs typeface="Times New Roman"/>
                <a:sym typeface="Times New Roman"/>
              </a:rPr>
              <a:t>Graph algorithms are often bottlenecked by dot products involving their adjacency(binary) matrices.</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Bottlenecks:</a:t>
            </a:r>
            <a:endParaRPr b="1">
              <a:latin typeface="Times New Roman"/>
              <a:ea typeface="Times New Roman"/>
              <a:cs typeface="Times New Roman"/>
              <a:sym typeface="Times New Roman"/>
            </a:endParaRPr>
          </a:p>
          <a:p>
            <a:pPr indent="-325755" lvl="0" marL="457200" rtl="0" algn="l">
              <a:spcBef>
                <a:spcPts val="1200"/>
              </a:spcBef>
              <a:spcAft>
                <a:spcPts val="0"/>
              </a:spcAft>
              <a:buSzPct val="100000"/>
              <a:buFont typeface="Times New Roman"/>
              <a:buChar char="●"/>
            </a:pPr>
            <a:r>
              <a:rPr lang="en-GB">
                <a:latin typeface="Times New Roman"/>
                <a:ea typeface="Times New Roman"/>
                <a:cs typeface="Times New Roman"/>
                <a:sym typeface="Times New Roman"/>
              </a:rPr>
              <a:t>Dense multiplication → Impractical for large graphs</a:t>
            </a:r>
            <a:endParaRPr>
              <a:latin typeface="Times New Roman"/>
              <a:ea typeface="Times New Roman"/>
              <a:cs typeface="Times New Roman"/>
              <a:sym typeface="Times New Roman"/>
            </a:endParaRPr>
          </a:p>
          <a:p>
            <a:pPr indent="-325755" lvl="0" marL="457200" rtl="0" algn="l">
              <a:spcBef>
                <a:spcPts val="0"/>
              </a:spcBef>
              <a:spcAft>
                <a:spcPts val="0"/>
              </a:spcAft>
              <a:buSzPct val="100000"/>
              <a:buFont typeface="Times New Roman"/>
              <a:buChar char="●"/>
            </a:pPr>
            <a:r>
              <a:rPr lang="en-GB">
                <a:latin typeface="Times New Roman"/>
                <a:ea typeface="Times New Roman"/>
                <a:cs typeface="Times New Roman"/>
                <a:sym typeface="Times New Roman"/>
              </a:rPr>
              <a:t>Different representations (CSR) speed up this process but it can be better</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Goal: </a:t>
            </a:r>
            <a:r>
              <a:rPr lang="en-GB">
                <a:latin typeface="Times New Roman"/>
                <a:ea typeface="Times New Roman"/>
                <a:cs typeface="Times New Roman"/>
                <a:sym typeface="Times New Roman"/>
              </a:rPr>
              <a:t>Implementing Compute-friendly Compression formats that leverage HPC libraries:</a:t>
            </a:r>
            <a:endParaRPr>
              <a:latin typeface="Times New Roman"/>
              <a:ea typeface="Times New Roman"/>
              <a:cs typeface="Times New Roman"/>
              <a:sym typeface="Times New Roman"/>
            </a:endParaRPr>
          </a:p>
          <a:p>
            <a:pPr indent="-325755" lvl="0" marL="457200" rtl="0" algn="l">
              <a:spcBef>
                <a:spcPts val="1200"/>
              </a:spcBef>
              <a:spcAft>
                <a:spcPts val="0"/>
              </a:spcAft>
              <a:buSzPct val="100000"/>
              <a:buFont typeface="Times New Roman"/>
              <a:buChar char="●"/>
            </a:pPr>
            <a:r>
              <a:rPr lang="en-GB">
                <a:latin typeface="Times New Roman"/>
                <a:ea typeface="Times New Roman"/>
                <a:cs typeface="Times New Roman"/>
                <a:sym typeface="Times New Roman"/>
              </a:rPr>
              <a:t>Intel MKL</a:t>
            </a:r>
            <a:r>
              <a:rPr lang="en-GB">
                <a:latin typeface="Times New Roman"/>
                <a:ea typeface="Times New Roman"/>
                <a:cs typeface="Times New Roman"/>
                <a:sym typeface="Times New Roman"/>
              </a:rPr>
              <a:t> (CPU)</a:t>
            </a:r>
            <a:endParaRPr>
              <a:latin typeface="Times New Roman"/>
              <a:ea typeface="Times New Roman"/>
              <a:cs typeface="Times New Roman"/>
              <a:sym typeface="Times New Roman"/>
            </a:endParaRPr>
          </a:p>
          <a:p>
            <a:pPr indent="-325755" lvl="0" marL="457200" rtl="0" algn="l">
              <a:spcBef>
                <a:spcPts val="0"/>
              </a:spcBef>
              <a:spcAft>
                <a:spcPts val="0"/>
              </a:spcAft>
              <a:buSzPct val="100000"/>
              <a:buFont typeface="Times New Roman"/>
              <a:buChar char="●"/>
            </a:pPr>
            <a:r>
              <a:rPr lang="en-GB">
                <a:latin typeface="Times New Roman"/>
                <a:ea typeface="Times New Roman"/>
                <a:cs typeface="Times New Roman"/>
                <a:sym typeface="Times New Roman"/>
              </a:rPr>
              <a:t>NVIDIA cuSPARSE (GPU)</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Compare the results of this implementations against CBM format</a:t>
            </a:r>
            <a:endParaRPr>
              <a:latin typeface="Times New Roman"/>
              <a:ea typeface="Times New Roman"/>
              <a:cs typeface="Times New Roman"/>
              <a:sym typeface="Times New Roman"/>
            </a:endParaRPr>
          </a:p>
          <a:p>
            <a:pPr indent="0" lvl="0" marL="0" rtl="0" algn="l">
              <a:spcBef>
                <a:spcPts val="1200"/>
              </a:spcBef>
              <a:spcAft>
                <a:spcPts val="1200"/>
              </a:spcAft>
              <a:buNone/>
            </a:pPr>
            <a:r>
              <a:rPr lang="en-GB" sz="1200">
                <a:solidFill>
                  <a:srgbClr val="F8FAFF"/>
                </a:solidFill>
                <a:highlight>
                  <a:srgbClr val="292A2D"/>
                </a:highlight>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Related work</a:t>
            </a:r>
            <a:endParaRPr>
              <a:latin typeface="Times New Roman"/>
              <a:ea typeface="Times New Roman"/>
              <a:cs typeface="Times New Roman"/>
              <a:sym typeface="Times New Roman"/>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a:latin typeface="Times New Roman"/>
                <a:ea typeface="Times New Roman"/>
                <a:cs typeface="Times New Roman"/>
                <a:sym typeface="Times New Roman"/>
              </a:rPr>
              <a:t>The goal is achieve a sizeable speedup of matrix operations for large datasets using different compression formats to have a performant CSR representation of the matrix, as well as accelerating calculations using IntelMKL and cuSPARSE.</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Clr>
                <a:schemeClr val="dk2"/>
              </a:buClr>
              <a:buSzPct val="61111"/>
              <a:buFont typeface="Arial"/>
              <a:buNone/>
            </a:pPr>
            <a:r>
              <a:rPr lang="en-GB">
                <a:latin typeface="Times New Roman"/>
                <a:ea typeface="Times New Roman"/>
                <a:cs typeface="Times New Roman"/>
                <a:sym typeface="Times New Roman"/>
              </a:rPr>
              <a:t>[M. Nishino, 2014] - introduced the Single Tree Adjacency Forest (STAF):</a:t>
            </a:r>
            <a:endParaRPr>
              <a:latin typeface="Times New Roman"/>
              <a:ea typeface="Times New Roman"/>
              <a:cs typeface="Times New Roman"/>
              <a:sym typeface="Times New Roman"/>
            </a:endParaRPr>
          </a:p>
          <a:p>
            <a:pPr indent="0" lvl="0" marL="0" rtl="0" algn="l">
              <a:spcBef>
                <a:spcPts val="1200"/>
              </a:spcBef>
              <a:spcAft>
                <a:spcPts val="0"/>
              </a:spcAft>
              <a:buClr>
                <a:schemeClr val="dk2"/>
              </a:buClr>
              <a:buSzPct val="61111"/>
              <a:buFont typeface="Arial"/>
              <a:buNone/>
            </a:pPr>
            <a:r>
              <a:rPr lang="en-GB">
                <a:latin typeface="Times New Roman"/>
                <a:ea typeface="Times New Roman"/>
                <a:cs typeface="Times New Roman"/>
                <a:sym typeface="Times New Roman"/>
              </a:rPr>
              <a:t>➢ Represents shared row suffixes once, re-uses dot products involving shared suffixes</a:t>
            </a:r>
            <a:endParaRPr>
              <a:latin typeface="Times New Roman"/>
              <a:ea typeface="Times New Roman"/>
              <a:cs typeface="Times New Roman"/>
              <a:sym typeface="Times New Roman"/>
            </a:endParaRPr>
          </a:p>
          <a:p>
            <a:pPr indent="0" lvl="0" marL="0" rtl="0" algn="l">
              <a:spcBef>
                <a:spcPts val="1200"/>
              </a:spcBef>
              <a:spcAft>
                <a:spcPts val="0"/>
              </a:spcAft>
              <a:buClr>
                <a:schemeClr val="dk2"/>
              </a:buClr>
              <a:buSzPct val="61111"/>
              <a:buFont typeface="Arial"/>
              <a:buNone/>
            </a:pPr>
            <a:r>
              <a:rPr lang="en-GB">
                <a:latin typeface="Times New Roman"/>
                <a:ea typeface="Times New Roman"/>
                <a:cs typeface="Times New Roman"/>
                <a:sym typeface="Times New Roman"/>
              </a:rPr>
              <a:t>[A. Francisco, 2017] - introduced the Biclique Extraction method (BEm):</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 Compression by extracting maximal bicliques, Re-uses inner-products involving shared bicliques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[João N. F. Alves, 2024] - introduced the Compressed Binary Matrix (CBM) format:</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 Only stores differences between similar rows, uses differences to re-use previous dot-products.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title="Screenshot from 2025-05-10 21-48-34.png"/>
          <p:cNvPicPr preferRelativeResize="0"/>
          <p:nvPr/>
        </p:nvPicPr>
        <p:blipFill rotWithShape="1">
          <a:blip r:embed="rId3">
            <a:alphaModFix/>
          </a:blip>
          <a:srcRect b="0" l="797" r="797" t="0"/>
          <a:stretch/>
        </p:blipFill>
        <p:spPr>
          <a:xfrm>
            <a:off x="2557250" y="2006039"/>
            <a:ext cx="2208176" cy="2510401"/>
          </a:xfrm>
          <a:prstGeom prst="rect">
            <a:avLst/>
          </a:prstGeom>
          <a:noFill/>
          <a:ln>
            <a:noFill/>
          </a:ln>
        </p:spPr>
      </p:pic>
      <p:sp>
        <p:nvSpPr>
          <p:cNvPr id="77" name="Google Shape;77;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Intuition - Compression with STAF</a:t>
            </a:r>
            <a:endParaRPr>
              <a:latin typeface="Times New Roman"/>
              <a:ea typeface="Times New Roman"/>
              <a:cs typeface="Times New Roman"/>
              <a:sym typeface="Times New Roman"/>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Given a matrix, the goal is to find the shared suffixes between rows.</a:t>
            </a:r>
            <a:endParaRPr>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GB">
                <a:latin typeface="Times New Roman"/>
                <a:ea typeface="Times New Roman"/>
                <a:cs typeface="Times New Roman"/>
                <a:sym typeface="Times New Roman"/>
              </a:rPr>
              <a:t>Allows for shared patterns to be reduced from rows → Shared suffixes are presented only once</a:t>
            </a:r>
            <a:br>
              <a:rPr lang="en-GB"/>
            </a:br>
            <a:endParaRPr/>
          </a:p>
        </p:txBody>
      </p:sp>
      <p:pic>
        <p:nvPicPr>
          <p:cNvPr id="79" name="Google Shape;79;p16" title="matrix.png"/>
          <p:cNvPicPr preferRelativeResize="0"/>
          <p:nvPr/>
        </p:nvPicPr>
        <p:blipFill>
          <a:blip r:embed="rId4">
            <a:alphaModFix/>
          </a:blip>
          <a:stretch>
            <a:fillRect/>
          </a:stretch>
        </p:blipFill>
        <p:spPr>
          <a:xfrm>
            <a:off x="346875" y="2652575"/>
            <a:ext cx="1739600" cy="1332600"/>
          </a:xfrm>
          <a:prstGeom prst="rect">
            <a:avLst/>
          </a:prstGeom>
          <a:noFill/>
          <a:ln>
            <a:noFill/>
          </a:ln>
        </p:spPr>
      </p:pic>
      <p:pic>
        <p:nvPicPr>
          <p:cNvPr id="80" name="Google Shape;80;p16" title="Screenshot from 2025-05-10 21-47-44.png"/>
          <p:cNvPicPr preferRelativeResize="0"/>
          <p:nvPr/>
        </p:nvPicPr>
        <p:blipFill>
          <a:blip r:embed="rId5">
            <a:alphaModFix/>
          </a:blip>
          <a:stretch>
            <a:fillRect/>
          </a:stretch>
        </p:blipFill>
        <p:spPr>
          <a:xfrm>
            <a:off x="4852838" y="2781138"/>
            <a:ext cx="1666875" cy="619125"/>
          </a:xfrm>
          <a:prstGeom prst="rect">
            <a:avLst/>
          </a:prstGeom>
          <a:noFill/>
          <a:ln>
            <a:noFill/>
          </a:ln>
        </p:spPr>
      </p:pic>
      <p:sp>
        <p:nvSpPr>
          <p:cNvPr id="81" name="Google Shape;81;p16"/>
          <p:cNvSpPr/>
          <p:nvPr/>
        </p:nvSpPr>
        <p:spPr>
          <a:xfrm>
            <a:off x="4466450" y="2827125"/>
            <a:ext cx="349200" cy="19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pic>
        <p:nvPicPr>
          <p:cNvPr id="82" name="Google Shape;82;p16" title="equation.png"/>
          <p:cNvPicPr preferRelativeResize="0"/>
          <p:nvPr/>
        </p:nvPicPr>
        <p:blipFill>
          <a:blip r:embed="rId6">
            <a:alphaModFix/>
          </a:blip>
          <a:stretch>
            <a:fillRect/>
          </a:stretch>
        </p:blipFill>
        <p:spPr>
          <a:xfrm>
            <a:off x="6911700" y="2045562"/>
            <a:ext cx="1828175" cy="2090325"/>
          </a:xfrm>
          <a:prstGeom prst="rect">
            <a:avLst/>
          </a:prstGeom>
          <a:noFill/>
          <a:ln>
            <a:noFill/>
          </a:ln>
        </p:spPr>
      </p:pic>
      <p:cxnSp>
        <p:nvCxnSpPr>
          <p:cNvPr id="83" name="Google Shape;83;p16"/>
          <p:cNvCxnSpPr/>
          <p:nvPr/>
        </p:nvCxnSpPr>
        <p:spPr>
          <a:xfrm>
            <a:off x="6776125" y="3424300"/>
            <a:ext cx="2223000" cy="9600"/>
          </a:xfrm>
          <a:prstGeom prst="straightConnector1">
            <a:avLst/>
          </a:prstGeom>
          <a:noFill/>
          <a:ln cap="flat" cmpd="sng" w="9525">
            <a:solidFill>
              <a:schemeClr val="dk2"/>
            </a:solidFill>
            <a:prstDash val="solid"/>
            <a:round/>
            <a:headEnd len="med" w="med" type="none"/>
            <a:tailEnd len="med" w="med" type="none"/>
          </a:ln>
        </p:spPr>
      </p:cxnSp>
      <p:sp>
        <p:nvSpPr>
          <p:cNvPr id="84" name="Google Shape;84;p16"/>
          <p:cNvSpPr/>
          <p:nvPr/>
        </p:nvSpPr>
        <p:spPr>
          <a:xfrm>
            <a:off x="2171075" y="3025425"/>
            <a:ext cx="558600" cy="19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cxnSp>
        <p:nvCxnSpPr>
          <p:cNvPr id="85" name="Google Shape;85;p16"/>
          <p:cNvCxnSpPr/>
          <p:nvPr/>
        </p:nvCxnSpPr>
        <p:spPr>
          <a:xfrm flipH="1" rot="-5400000">
            <a:off x="6345275" y="2961525"/>
            <a:ext cx="651300" cy="617700"/>
          </a:xfrm>
          <a:prstGeom prst="curvedConnector3">
            <a:avLst>
              <a:gd fmla="val 50000" name="adj1"/>
            </a:avLst>
          </a:prstGeom>
          <a:noFill/>
          <a:ln cap="flat" cmpd="sng" w="9525">
            <a:solidFill>
              <a:srgbClr val="E06666"/>
            </a:solidFill>
            <a:prstDash val="solid"/>
            <a:round/>
            <a:headEnd len="med" w="med" type="none"/>
            <a:tailEnd len="med" w="med" type="stealth"/>
          </a:ln>
        </p:spPr>
      </p:cxnSp>
      <p:cxnSp>
        <p:nvCxnSpPr>
          <p:cNvPr id="86" name="Google Shape;86;p16"/>
          <p:cNvCxnSpPr/>
          <p:nvPr/>
        </p:nvCxnSpPr>
        <p:spPr>
          <a:xfrm>
            <a:off x="6235175" y="3283125"/>
            <a:ext cx="744600" cy="583500"/>
          </a:xfrm>
          <a:prstGeom prst="curvedConnector3">
            <a:avLst>
              <a:gd fmla="val 50000" name="adj1"/>
            </a:avLst>
          </a:prstGeom>
          <a:noFill/>
          <a:ln cap="flat" cmpd="sng" w="9525">
            <a:solidFill>
              <a:srgbClr val="6D9EEB"/>
            </a:solidFill>
            <a:prstDash val="solid"/>
            <a:round/>
            <a:headEnd len="med" w="med"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33900" y="299025"/>
            <a:ext cx="12964200" cy="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00">
                <a:latin typeface="Times New Roman"/>
                <a:ea typeface="Times New Roman"/>
                <a:cs typeface="Times New Roman"/>
                <a:sym typeface="Times New Roman"/>
              </a:rPr>
              <a:t>Sparse Formats vs STAFF + Intel MKL/cuSPARSE</a:t>
            </a:r>
            <a:endParaRPr sz="24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400">
              <a:latin typeface="Times New Roman"/>
              <a:ea typeface="Times New Roman"/>
              <a:cs typeface="Times New Roman"/>
              <a:sym typeface="Times New Roman"/>
            </a:endParaRPr>
          </a:p>
        </p:txBody>
      </p:sp>
      <p:sp>
        <p:nvSpPr>
          <p:cNvPr id="92" name="Google Shape;92;p17"/>
          <p:cNvSpPr txBox="1"/>
          <p:nvPr>
            <p:ph idx="1" type="body"/>
          </p:nvPr>
        </p:nvSpPr>
        <p:spPr>
          <a:xfrm>
            <a:off x="189575" y="2722600"/>
            <a:ext cx="8400600" cy="202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100"/>
          </a:p>
        </p:txBody>
      </p:sp>
      <p:sp>
        <p:nvSpPr>
          <p:cNvPr id="93" name="Google Shape;93;p17"/>
          <p:cNvSpPr/>
          <p:nvPr/>
        </p:nvSpPr>
        <p:spPr>
          <a:xfrm>
            <a:off x="2043345" y="3582640"/>
            <a:ext cx="360300" cy="2163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94" name="Google Shape;94;p17"/>
          <p:cNvSpPr/>
          <p:nvPr/>
        </p:nvSpPr>
        <p:spPr>
          <a:xfrm>
            <a:off x="2845716" y="3615340"/>
            <a:ext cx="360300" cy="1509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95" name="Google Shape;95;p17"/>
          <p:cNvSpPr/>
          <p:nvPr/>
        </p:nvSpPr>
        <p:spPr>
          <a:xfrm>
            <a:off x="4008406" y="2990811"/>
            <a:ext cx="409356" cy="1131171"/>
          </a:xfrm>
          <a:custGeom>
            <a:rect b="b" l="l" r="r" t="t"/>
            <a:pathLst>
              <a:path extrusionOk="0" h="76263" w="22038">
                <a:moveTo>
                  <a:pt x="339" y="76263"/>
                </a:moveTo>
                <a:cubicBezTo>
                  <a:pt x="3954" y="69541"/>
                  <a:pt x="22088" y="48639"/>
                  <a:pt x="22031" y="35928"/>
                </a:cubicBezTo>
                <a:cubicBezTo>
                  <a:pt x="21975" y="23218"/>
                  <a:pt x="3672" y="5988"/>
                  <a:pt x="0" y="0"/>
                </a:cubicBezTo>
              </a:path>
            </a:pathLst>
          </a:custGeom>
          <a:noFill/>
          <a:ln cap="flat" cmpd="sng" w="9525">
            <a:solidFill>
              <a:srgbClr val="F1C232"/>
            </a:solidFill>
            <a:prstDash val="solid"/>
            <a:round/>
            <a:headEnd len="med" w="med" type="none"/>
            <a:tailEnd len="med" w="med" type="stealth"/>
          </a:ln>
        </p:spPr>
      </p:sp>
      <p:sp>
        <p:nvSpPr>
          <p:cNvPr id="96" name="Google Shape;96;p17"/>
          <p:cNvSpPr/>
          <p:nvPr/>
        </p:nvSpPr>
        <p:spPr>
          <a:xfrm>
            <a:off x="4008392" y="3273544"/>
            <a:ext cx="292389" cy="834508"/>
          </a:xfrm>
          <a:custGeom>
            <a:rect b="b" l="l" r="r" t="t"/>
            <a:pathLst>
              <a:path extrusionOk="0" h="76263" w="22038">
                <a:moveTo>
                  <a:pt x="339" y="76263"/>
                </a:moveTo>
                <a:cubicBezTo>
                  <a:pt x="3954" y="69541"/>
                  <a:pt x="22088" y="48639"/>
                  <a:pt x="22031" y="35928"/>
                </a:cubicBezTo>
                <a:cubicBezTo>
                  <a:pt x="21975" y="23218"/>
                  <a:pt x="3672" y="5988"/>
                  <a:pt x="0" y="0"/>
                </a:cubicBezTo>
              </a:path>
            </a:pathLst>
          </a:custGeom>
          <a:noFill/>
          <a:ln cap="flat" cmpd="sng" w="9525">
            <a:solidFill>
              <a:srgbClr val="F1C232"/>
            </a:solidFill>
            <a:prstDash val="solid"/>
            <a:round/>
            <a:headEnd len="med" w="med" type="none"/>
            <a:tailEnd len="med" w="med" type="stealth"/>
          </a:ln>
        </p:spPr>
      </p:sp>
      <p:sp>
        <p:nvSpPr>
          <p:cNvPr id="97" name="Google Shape;97;p17"/>
          <p:cNvSpPr/>
          <p:nvPr/>
        </p:nvSpPr>
        <p:spPr>
          <a:xfrm>
            <a:off x="4025768" y="3519403"/>
            <a:ext cx="292389" cy="819827"/>
          </a:xfrm>
          <a:custGeom>
            <a:rect b="b" l="l" r="r" t="t"/>
            <a:pathLst>
              <a:path extrusionOk="0" h="76263" w="22038">
                <a:moveTo>
                  <a:pt x="339" y="76263"/>
                </a:moveTo>
                <a:cubicBezTo>
                  <a:pt x="3954" y="69541"/>
                  <a:pt x="22088" y="48639"/>
                  <a:pt x="22031" y="35928"/>
                </a:cubicBezTo>
                <a:cubicBezTo>
                  <a:pt x="21975" y="23218"/>
                  <a:pt x="3672" y="5988"/>
                  <a:pt x="0" y="0"/>
                </a:cubicBezTo>
              </a:path>
            </a:pathLst>
          </a:custGeom>
          <a:noFill/>
          <a:ln cap="flat" cmpd="sng" w="9525">
            <a:solidFill>
              <a:srgbClr val="CC0000"/>
            </a:solidFill>
            <a:prstDash val="solid"/>
            <a:round/>
            <a:headEnd len="med" w="med" type="none"/>
            <a:tailEnd len="med" w="med" type="stealth"/>
          </a:ln>
        </p:spPr>
      </p:sp>
      <p:sp>
        <p:nvSpPr>
          <p:cNvPr id="98" name="Google Shape;98;p17"/>
          <p:cNvSpPr/>
          <p:nvPr/>
        </p:nvSpPr>
        <p:spPr>
          <a:xfrm>
            <a:off x="4008394" y="3761144"/>
            <a:ext cx="158729" cy="578074"/>
          </a:xfrm>
          <a:custGeom>
            <a:rect b="b" l="l" r="r" t="t"/>
            <a:pathLst>
              <a:path extrusionOk="0" h="76263" w="22038">
                <a:moveTo>
                  <a:pt x="339" y="76263"/>
                </a:moveTo>
                <a:cubicBezTo>
                  <a:pt x="3954" y="69541"/>
                  <a:pt x="22088" y="48639"/>
                  <a:pt x="22031" y="35928"/>
                </a:cubicBezTo>
                <a:cubicBezTo>
                  <a:pt x="21975" y="23218"/>
                  <a:pt x="3672" y="5988"/>
                  <a:pt x="0" y="0"/>
                </a:cubicBezTo>
              </a:path>
            </a:pathLst>
          </a:custGeom>
          <a:noFill/>
          <a:ln cap="flat" cmpd="sng" w="9525">
            <a:solidFill>
              <a:srgbClr val="CC0000"/>
            </a:solidFill>
            <a:prstDash val="solid"/>
            <a:round/>
            <a:headEnd len="med" w="med" type="none"/>
            <a:tailEnd len="med" w="med" type="stealth"/>
          </a:ln>
        </p:spPr>
      </p:sp>
      <p:sp>
        <p:nvSpPr>
          <p:cNvPr id="99" name="Google Shape;99;p17"/>
          <p:cNvSpPr/>
          <p:nvPr/>
        </p:nvSpPr>
        <p:spPr>
          <a:xfrm>
            <a:off x="4367319" y="3620446"/>
            <a:ext cx="601500" cy="140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pic>
        <p:nvPicPr>
          <p:cNvPr id="100" name="Google Shape;100;p17" title="matrix.png"/>
          <p:cNvPicPr preferRelativeResize="0"/>
          <p:nvPr/>
        </p:nvPicPr>
        <p:blipFill>
          <a:blip r:embed="rId3">
            <a:alphaModFix/>
          </a:blip>
          <a:stretch>
            <a:fillRect/>
          </a:stretch>
        </p:blipFill>
        <p:spPr>
          <a:xfrm>
            <a:off x="449038" y="966125"/>
            <a:ext cx="1739600" cy="1332600"/>
          </a:xfrm>
          <a:prstGeom prst="rect">
            <a:avLst/>
          </a:prstGeom>
          <a:noFill/>
          <a:ln>
            <a:noFill/>
          </a:ln>
        </p:spPr>
      </p:pic>
      <p:sp>
        <p:nvSpPr>
          <p:cNvPr id="101" name="Google Shape;101;p17"/>
          <p:cNvSpPr/>
          <p:nvPr/>
        </p:nvSpPr>
        <p:spPr>
          <a:xfrm>
            <a:off x="2159507" y="1524277"/>
            <a:ext cx="360300" cy="2163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02" name="Google Shape;102;p17"/>
          <p:cNvSpPr/>
          <p:nvPr/>
        </p:nvSpPr>
        <p:spPr>
          <a:xfrm>
            <a:off x="3171654" y="1556978"/>
            <a:ext cx="360300" cy="1509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cxnSp>
        <p:nvCxnSpPr>
          <p:cNvPr id="103" name="Google Shape;103;p17"/>
          <p:cNvCxnSpPr/>
          <p:nvPr/>
        </p:nvCxnSpPr>
        <p:spPr>
          <a:xfrm flipH="1" rot="10800000">
            <a:off x="333900" y="2584825"/>
            <a:ext cx="8286900" cy="23700"/>
          </a:xfrm>
          <a:prstGeom prst="straightConnector1">
            <a:avLst/>
          </a:prstGeom>
          <a:noFill/>
          <a:ln cap="flat" cmpd="sng" w="9525">
            <a:solidFill>
              <a:schemeClr val="dk2"/>
            </a:solidFill>
            <a:prstDash val="solid"/>
            <a:round/>
            <a:headEnd len="med" w="med" type="none"/>
            <a:tailEnd len="med" w="med" type="none"/>
          </a:ln>
        </p:spPr>
      </p:cxnSp>
      <p:pic>
        <p:nvPicPr>
          <p:cNvPr id="104" name="Google Shape;104;p17" title="final.png"/>
          <p:cNvPicPr preferRelativeResize="0"/>
          <p:nvPr/>
        </p:nvPicPr>
        <p:blipFill>
          <a:blip r:embed="rId4">
            <a:alphaModFix/>
          </a:blip>
          <a:stretch>
            <a:fillRect/>
          </a:stretch>
        </p:blipFill>
        <p:spPr>
          <a:xfrm>
            <a:off x="3171638" y="2922999"/>
            <a:ext cx="804958" cy="1626000"/>
          </a:xfrm>
          <a:prstGeom prst="rect">
            <a:avLst/>
          </a:prstGeom>
          <a:noFill/>
          <a:ln>
            <a:noFill/>
          </a:ln>
        </p:spPr>
      </p:pic>
      <p:pic>
        <p:nvPicPr>
          <p:cNvPr id="105" name="Google Shape;105;p17" title="abcd.png"/>
          <p:cNvPicPr preferRelativeResize="0"/>
          <p:nvPr/>
        </p:nvPicPr>
        <p:blipFill>
          <a:blip r:embed="rId5">
            <a:alphaModFix/>
          </a:blip>
          <a:stretch>
            <a:fillRect/>
          </a:stretch>
        </p:blipFill>
        <p:spPr>
          <a:xfrm>
            <a:off x="2306759" y="2982271"/>
            <a:ext cx="601500" cy="1507463"/>
          </a:xfrm>
          <a:prstGeom prst="rect">
            <a:avLst/>
          </a:prstGeom>
          <a:noFill/>
          <a:ln>
            <a:noFill/>
          </a:ln>
        </p:spPr>
      </p:pic>
      <p:pic>
        <p:nvPicPr>
          <p:cNvPr id="106" name="Google Shape;106;p17" title="abcd.png"/>
          <p:cNvPicPr preferRelativeResize="0"/>
          <p:nvPr/>
        </p:nvPicPr>
        <p:blipFill>
          <a:blip r:embed="rId5">
            <a:alphaModFix/>
          </a:blip>
          <a:stretch>
            <a:fillRect/>
          </a:stretch>
        </p:blipFill>
        <p:spPr>
          <a:xfrm>
            <a:off x="2544972" y="878696"/>
            <a:ext cx="601500" cy="1507463"/>
          </a:xfrm>
          <a:prstGeom prst="rect">
            <a:avLst/>
          </a:prstGeom>
          <a:noFill/>
          <a:ln>
            <a:noFill/>
          </a:ln>
        </p:spPr>
      </p:pic>
      <p:pic>
        <p:nvPicPr>
          <p:cNvPr id="107" name="Google Shape;107;p17" title="equation.png"/>
          <p:cNvPicPr preferRelativeResize="0"/>
          <p:nvPr/>
        </p:nvPicPr>
        <p:blipFill>
          <a:blip r:embed="rId6">
            <a:alphaModFix/>
          </a:blip>
          <a:stretch>
            <a:fillRect/>
          </a:stretch>
        </p:blipFill>
        <p:spPr>
          <a:xfrm>
            <a:off x="449050" y="2824537"/>
            <a:ext cx="1594300" cy="1822925"/>
          </a:xfrm>
          <a:prstGeom prst="rect">
            <a:avLst/>
          </a:prstGeom>
          <a:noFill/>
          <a:ln>
            <a:noFill/>
          </a:ln>
        </p:spPr>
      </p:pic>
      <p:pic>
        <p:nvPicPr>
          <p:cNvPr id="108" name="Google Shape;108;p17" title="final2.png"/>
          <p:cNvPicPr preferRelativeResize="0"/>
          <p:nvPr/>
        </p:nvPicPr>
        <p:blipFill>
          <a:blip r:embed="rId7">
            <a:alphaModFix/>
          </a:blip>
          <a:stretch>
            <a:fillRect/>
          </a:stretch>
        </p:blipFill>
        <p:spPr>
          <a:xfrm>
            <a:off x="3557129" y="934197"/>
            <a:ext cx="2195072" cy="1536550"/>
          </a:xfrm>
          <a:prstGeom prst="rect">
            <a:avLst/>
          </a:prstGeom>
          <a:noFill/>
          <a:ln>
            <a:noFill/>
          </a:ln>
        </p:spPr>
      </p:pic>
      <p:pic>
        <p:nvPicPr>
          <p:cNvPr id="109" name="Google Shape;109;p17" title="final2.png"/>
          <p:cNvPicPr preferRelativeResize="0"/>
          <p:nvPr/>
        </p:nvPicPr>
        <p:blipFill>
          <a:blip r:embed="rId7">
            <a:alphaModFix/>
          </a:blip>
          <a:stretch>
            <a:fillRect/>
          </a:stretch>
        </p:blipFill>
        <p:spPr>
          <a:xfrm>
            <a:off x="5004779" y="2967722"/>
            <a:ext cx="2195072" cy="1536550"/>
          </a:xfrm>
          <a:prstGeom prst="rect">
            <a:avLst/>
          </a:prstGeom>
          <a:noFill/>
          <a:ln>
            <a:noFill/>
          </a:ln>
        </p:spPr>
      </p:pic>
      <p:pic>
        <p:nvPicPr>
          <p:cNvPr id="110" name="Google Shape;110;p17" title="Screenshot from 2025-05-10 21-47-44.png"/>
          <p:cNvPicPr preferRelativeResize="0"/>
          <p:nvPr/>
        </p:nvPicPr>
        <p:blipFill>
          <a:blip r:embed="rId8">
            <a:alphaModFix/>
          </a:blip>
          <a:stretch>
            <a:fillRect/>
          </a:stretch>
        </p:blipFill>
        <p:spPr>
          <a:xfrm>
            <a:off x="2908238" y="4504238"/>
            <a:ext cx="1666875" cy="619125"/>
          </a:xfrm>
          <a:prstGeom prst="rect">
            <a:avLst/>
          </a:prstGeom>
          <a:noFill/>
          <a:ln>
            <a:noFill/>
          </a:ln>
        </p:spPr>
      </p:pic>
      <p:sp>
        <p:nvSpPr>
          <p:cNvPr id="111" name="Google Shape;111;p17"/>
          <p:cNvSpPr txBox="1"/>
          <p:nvPr/>
        </p:nvSpPr>
        <p:spPr>
          <a:xfrm>
            <a:off x="5852125" y="1080850"/>
            <a:ext cx="2753100" cy="131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2"/>
              </a:buClr>
              <a:buSzPts val="1100"/>
              <a:buFont typeface="Arial"/>
              <a:buNone/>
            </a:pPr>
            <a:r>
              <a:rPr b="1" lang="en-GB" sz="1700">
                <a:solidFill>
                  <a:schemeClr val="lt2"/>
                </a:solidFill>
                <a:latin typeface="Times New Roman"/>
                <a:ea typeface="Times New Roman"/>
                <a:cs typeface="Times New Roman"/>
                <a:sym typeface="Times New Roman"/>
              </a:rPr>
              <a:t>Total ops:</a:t>
            </a:r>
            <a:r>
              <a:rPr lang="en-GB" sz="1700">
                <a:solidFill>
                  <a:schemeClr val="lt2"/>
                </a:solidFill>
                <a:latin typeface="Times New Roman"/>
                <a:ea typeface="Times New Roman"/>
                <a:cs typeface="Times New Roman"/>
                <a:sym typeface="Times New Roman"/>
              </a:rPr>
              <a:t> 10 (mult) + 6 (add) = 16</a:t>
            </a:r>
            <a:endParaRPr sz="1700">
              <a:solidFill>
                <a:schemeClr val="lt2"/>
              </a:solidFill>
              <a:latin typeface="Times New Roman"/>
              <a:ea typeface="Times New Roman"/>
              <a:cs typeface="Times New Roman"/>
              <a:sym typeface="Times New Roman"/>
            </a:endParaRPr>
          </a:p>
        </p:txBody>
      </p:sp>
      <p:sp>
        <p:nvSpPr>
          <p:cNvPr id="112" name="Google Shape;112;p17"/>
          <p:cNvSpPr txBox="1"/>
          <p:nvPr/>
        </p:nvSpPr>
        <p:spPr>
          <a:xfrm>
            <a:off x="7106400" y="2932900"/>
            <a:ext cx="1808700" cy="162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700">
                <a:solidFill>
                  <a:schemeClr val="lt2"/>
                </a:solidFill>
                <a:latin typeface="Times New Roman"/>
                <a:ea typeface="Times New Roman"/>
                <a:cs typeface="Times New Roman"/>
                <a:sym typeface="Times New Roman"/>
              </a:rPr>
              <a:t>Total ops:</a:t>
            </a:r>
            <a:endParaRPr b="1" sz="1700">
              <a:solidFill>
                <a:schemeClr val="lt2"/>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2"/>
              </a:buClr>
              <a:buSzPts val="1100"/>
              <a:buFont typeface="Arial"/>
              <a:buNone/>
            </a:pPr>
            <a:r>
              <a:rPr lang="en-GB" sz="1700">
                <a:solidFill>
                  <a:schemeClr val="lt2"/>
                </a:solidFill>
                <a:latin typeface="Times New Roman"/>
                <a:ea typeface="Times New Roman"/>
                <a:cs typeface="Times New Roman"/>
                <a:sym typeface="Times New Roman"/>
              </a:rPr>
              <a:t> 6 (mult) + 3 (add) = 9</a:t>
            </a:r>
            <a:endParaRPr sz="1700">
              <a:solidFill>
                <a:schemeClr val="lt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