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1"/>
  </p:notesMasterIdLst>
  <p:handoutMasterIdLst>
    <p:handoutMasterId r:id="rId22"/>
  </p:handoutMasterIdLst>
  <p:sldIdLst>
    <p:sldId id="256" r:id="rId2"/>
    <p:sldId id="259" r:id="rId3"/>
    <p:sldId id="258" r:id="rId4"/>
    <p:sldId id="262" r:id="rId5"/>
    <p:sldId id="263" r:id="rId6"/>
    <p:sldId id="265"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6" r:id="rId20"/>
  </p:sldIdLst>
  <p:sldSz cx="12192000" cy="6858000"/>
  <p:notesSz cx="6858000" cy="9144000"/>
  <p:defaultTextStyle>
    <a:defPPr rtl="0">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1C1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48" autoAdjust="0"/>
  </p:normalViewPr>
  <p:slideViewPr>
    <p:cSldViewPr snapToGrid="0">
      <p:cViewPr varScale="1">
        <p:scale>
          <a:sx n="143" d="100"/>
          <a:sy n="143" d="100"/>
        </p:scale>
        <p:origin x="120" y="52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29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4A2EA4-0B56-441C-A9D3-5AD09C9F1422}" type="datetime1">
              <a:rPr lang="de-DE" smtClean="0"/>
              <a:t>27.09.2023</a:t>
            </a:fld>
            <a:endParaRPr lang="de-DE"/>
          </a:p>
        </p:txBody>
      </p:sp>
      <p:sp>
        <p:nvSpPr>
          <p:cNvPr id="4" name="Fußzeilenplatzhalt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de-DE" smtClean="0"/>
              <a:t>‹Nr.›</a:t>
            </a:fld>
            <a:endParaRPr lang="de-DE"/>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B085CE-6145-404E-B599-68FDF26648DF}" type="datetime1">
              <a:rPr lang="de-DE" smtClean="0"/>
              <a:pPr/>
              <a:t>27.09.2023</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de-DE" noProof="0" smtClean="0"/>
              <a:t>‹Nr.›</a:t>
            </a:fld>
            <a:endParaRPr lang="de-DE"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C6B3AB32-59DF-41F1-9618-EDFBF5049629}" type="slidenum">
              <a:rPr lang="de-DE" smtClean="0"/>
              <a:t>1</a:t>
            </a:fld>
            <a:endParaRPr lang="de-DE"/>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C6B3AB32-59DF-41F1-9618-EDFBF5049629}" type="slidenum">
              <a:rPr lang="de-DE" smtClean="0"/>
              <a:t>11</a:t>
            </a:fld>
            <a:endParaRPr lang="de-DE"/>
          </a:p>
        </p:txBody>
      </p:sp>
    </p:spTree>
    <p:extLst>
      <p:ext uri="{BB962C8B-B14F-4D97-AF65-F5344CB8AC3E}">
        <p14:creationId xmlns:p14="http://schemas.microsoft.com/office/powerpoint/2010/main" val="1978351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C6B3AB32-59DF-41F1-9618-EDFBF5049629}" type="slidenum">
              <a:rPr lang="de-DE" smtClean="0"/>
              <a:t>12</a:t>
            </a:fld>
            <a:endParaRPr lang="de-DE"/>
          </a:p>
        </p:txBody>
      </p:sp>
    </p:spTree>
    <p:extLst>
      <p:ext uri="{BB962C8B-B14F-4D97-AF65-F5344CB8AC3E}">
        <p14:creationId xmlns:p14="http://schemas.microsoft.com/office/powerpoint/2010/main" val="591570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C6B3AB32-59DF-41F1-9618-EDFBF5049629}" type="slidenum">
              <a:rPr lang="de-DE" smtClean="0"/>
              <a:t>13</a:t>
            </a:fld>
            <a:endParaRPr lang="de-DE"/>
          </a:p>
        </p:txBody>
      </p:sp>
    </p:spTree>
    <p:extLst>
      <p:ext uri="{BB962C8B-B14F-4D97-AF65-F5344CB8AC3E}">
        <p14:creationId xmlns:p14="http://schemas.microsoft.com/office/powerpoint/2010/main" val="899875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C6B3AB32-59DF-41F1-9618-EDFBF5049629}" type="slidenum">
              <a:rPr lang="de-DE" smtClean="0"/>
              <a:t>14</a:t>
            </a:fld>
            <a:endParaRPr lang="de-DE"/>
          </a:p>
        </p:txBody>
      </p:sp>
    </p:spTree>
    <p:extLst>
      <p:ext uri="{BB962C8B-B14F-4D97-AF65-F5344CB8AC3E}">
        <p14:creationId xmlns:p14="http://schemas.microsoft.com/office/powerpoint/2010/main" val="4262138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C6B3AB32-59DF-41F1-9618-EDFBF5049629}" type="slidenum">
              <a:rPr lang="de-DE" smtClean="0"/>
              <a:t>15</a:t>
            </a:fld>
            <a:endParaRPr lang="de-DE"/>
          </a:p>
        </p:txBody>
      </p:sp>
    </p:spTree>
    <p:extLst>
      <p:ext uri="{BB962C8B-B14F-4D97-AF65-F5344CB8AC3E}">
        <p14:creationId xmlns:p14="http://schemas.microsoft.com/office/powerpoint/2010/main" val="752446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C6B3AB32-59DF-41F1-9618-EDFBF5049629}" type="slidenum">
              <a:rPr lang="de-DE" smtClean="0"/>
              <a:t>16</a:t>
            </a:fld>
            <a:endParaRPr lang="de-DE"/>
          </a:p>
        </p:txBody>
      </p:sp>
    </p:spTree>
    <p:extLst>
      <p:ext uri="{BB962C8B-B14F-4D97-AF65-F5344CB8AC3E}">
        <p14:creationId xmlns:p14="http://schemas.microsoft.com/office/powerpoint/2010/main" val="4014556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C6B3AB32-59DF-41F1-9618-EDFBF5049629}" type="slidenum">
              <a:rPr lang="de-DE" smtClean="0"/>
              <a:t>17</a:t>
            </a:fld>
            <a:endParaRPr lang="de-DE"/>
          </a:p>
        </p:txBody>
      </p:sp>
    </p:spTree>
    <p:extLst>
      <p:ext uri="{BB962C8B-B14F-4D97-AF65-F5344CB8AC3E}">
        <p14:creationId xmlns:p14="http://schemas.microsoft.com/office/powerpoint/2010/main" val="1905234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C6B3AB32-59DF-41F1-9618-EDFBF5049629}" type="slidenum">
              <a:rPr lang="de-DE" smtClean="0"/>
              <a:t>18</a:t>
            </a:fld>
            <a:endParaRPr lang="de-DE"/>
          </a:p>
        </p:txBody>
      </p:sp>
    </p:spTree>
    <p:extLst>
      <p:ext uri="{BB962C8B-B14F-4D97-AF65-F5344CB8AC3E}">
        <p14:creationId xmlns:p14="http://schemas.microsoft.com/office/powerpoint/2010/main" val="1214690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C6B3AB32-59DF-41F1-9618-EDFBF5049629}" type="slidenum">
              <a:rPr lang="de-DE" smtClean="0"/>
              <a:t>2</a:t>
            </a:fld>
            <a:endParaRPr lang="de-DE"/>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C6B3AB32-59DF-41F1-9618-EDFBF5049629}" type="slidenum">
              <a:rPr lang="de-DE" smtClean="0"/>
              <a:t>3</a:t>
            </a:fld>
            <a:endParaRPr lang="de-DE"/>
          </a:p>
        </p:txBody>
      </p:sp>
    </p:spTree>
    <p:extLst>
      <p:ext uri="{BB962C8B-B14F-4D97-AF65-F5344CB8AC3E}">
        <p14:creationId xmlns:p14="http://schemas.microsoft.com/office/powerpoint/2010/main" val="3897545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C6B3AB32-59DF-41F1-9618-EDFBF5049629}" type="slidenum">
              <a:rPr lang="de-DE" smtClean="0"/>
              <a:t>4</a:t>
            </a:fld>
            <a:endParaRPr lang="de-DE"/>
          </a:p>
        </p:txBody>
      </p:sp>
    </p:spTree>
    <p:extLst>
      <p:ext uri="{BB962C8B-B14F-4D97-AF65-F5344CB8AC3E}">
        <p14:creationId xmlns:p14="http://schemas.microsoft.com/office/powerpoint/2010/main" val="1554634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C6B3AB32-59DF-41F1-9618-EDFBF5049629}" type="slidenum">
              <a:rPr lang="de-DE" smtClean="0"/>
              <a:t>5</a:t>
            </a:fld>
            <a:endParaRPr lang="de-DE"/>
          </a:p>
        </p:txBody>
      </p:sp>
    </p:spTree>
    <p:extLst>
      <p:ext uri="{BB962C8B-B14F-4D97-AF65-F5344CB8AC3E}">
        <p14:creationId xmlns:p14="http://schemas.microsoft.com/office/powerpoint/2010/main" val="3286648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C6B3AB32-59DF-41F1-9618-EDFBF5049629}" type="slidenum">
              <a:rPr lang="de-DE" smtClean="0"/>
              <a:t>7</a:t>
            </a:fld>
            <a:endParaRPr lang="de-DE"/>
          </a:p>
        </p:txBody>
      </p:sp>
    </p:spTree>
    <p:extLst>
      <p:ext uri="{BB962C8B-B14F-4D97-AF65-F5344CB8AC3E}">
        <p14:creationId xmlns:p14="http://schemas.microsoft.com/office/powerpoint/2010/main" val="299142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C6B3AB32-59DF-41F1-9618-EDFBF5049629}" type="slidenum">
              <a:rPr lang="de-DE" smtClean="0"/>
              <a:t>8</a:t>
            </a:fld>
            <a:endParaRPr lang="de-DE"/>
          </a:p>
        </p:txBody>
      </p:sp>
    </p:spTree>
    <p:extLst>
      <p:ext uri="{BB962C8B-B14F-4D97-AF65-F5344CB8AC3E}">
        <p14:creationId xmlns:p14="http://schemas.microsoft.com/office/powerpoint/2010/main" val="2407304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C6B3AB32-59DF-41F1-9618-EDFBF5049629}" type="slidenum">
              <a:rPr lang="de-DE" smtClean="0"/>
              <a:t>9</a:t>
            </a:fld>
            <a:endParaRPr lang="de-DE"/>
          </a:p>
        </p:txBody>
      </p:sp>
    </p:spTree>
    <p:extLst>
      <p:ext uri="{BB962C8B-B14F-4D97-AF65-F5344CB8AC3E}">
        <p14:creationId xmlns:p14="http://schemas.microsoft.com/office/powerpoint/2010/main" val="3099156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C6B3AB32-59DF-41F1-9618-EDFBF5049629}" type="slidenum">
              <a:rPr lang="de-DE" smtClean="0"/>
              <a:t>10</a:t>
            </a:fld>
            <a:endParaRPr lang="de-DE"/>
          </a:p>
        </p:txBody>
      </p:sp>
    </p:spTree>
    <p:extLst>
      <p:ext uri="{BB962C8B-B14F-4D97-AF65-F5344CB8AC3E}">
        <p14:creationId xmlns:p14="http://schemas.microsoft.com/office/powerpoint/2010/main" val="4180510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de-DE" noProof="0"/>
              <a:t>Titelmasterformat durch Klicken bearbeiten</a:t>
            </a:r>
          </a:p>
        </p:txBody>
      </p:sp>
      <p:sp>
        <p:nvSpPr>
          <p:cNvPr id="3" name="Untertitel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de-DE" noProof="0"/>
              <a:t>Formatvorlage des Untertitelmasters durch Klicken bearbeiten</a:t>
            </a:r>
          </a:p>
        </p:txBody>
      </p:sp>
      <p:sp>
        <p:nvSpPr>
          <p:cNvPr id="4" name="Datumsplatzhalter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CAC03BF4-324D-444B-B2B4-5879EFE83EC5}" type="datetime1">
              <a:rPr lang="de-DE" noProof="0" smtClean="0"/>
              <a:t>27.09.2023</a:t>
            </a:fld>
            <a:endParaRPr lang="de-DE" noProof="0"/>
          </a:p>
        </p:txBody>
      </p:sp>
      <p:sp>
        <p:nvSpPr>
          <p:cNvPr id="5" name="Fußzeilenplatzhalter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de-DE" noProof="0"/>
          </a:p>
        </p:txBody>
      </p:sp>
      <p:sp>
        <p:nvSpPr>
          <p:cNvPr id="6" name="Foliennummernplatzhalter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de-DE" noProof="0" smtClean="0"/>
              <a:pPr rtl="0"/>
              <a:t>‹Nr.›</a:t>
            </a:fld>
            <a:endParaRPr lang="de-DE"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8" name="Rechteck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el 1"/>
          <p:cNvSpPr>
            <a:spLocks noGrp="1"/>
          </p:cNvSpPr>
          <p:nvPr>
            <p:ph type="title" hasCustomPrompt="1"/>
          </p:nvPr>
        </p:nvSpPr>
        <p:spPr>
          <a:xfrm>
            <a:off x="581192" y="702156"/>
            <a:ext cx="11029616" cy="1013800"/>
          </a:xfrm>
        </p:spPr>
        <p:txBody>
          <a:bodyPr rtlCol="0"/>
          <a:lstStyle/>
          <a:p>
            <a:pPr rtl="0"/>
            <a:r>
              <a:rPr lang="de-DE" noProof="0"/>
              <a:t>Titelmasterformat durch Klicken bearbeiten</a:t>
            </a:r>
          </a:p>
        </p:txBody>
      </p:sp>
      <p:sp>
        <p:nvSpPr>
          <p:cNvPr id="3" name="Vertikaler Textplatzhalter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p:cNvSpPr>
            <a:spLocks noGrp="1"/>
          </p:cNvSpPr>
          <p:nvPr>
            <p:ph type="dt" sz="half" idx="10"/>
          </p:nvPr>
        </p:nvSpPr>
        <p:spPr/>
        <p:txBody>
          <a:bodyPr rtlCol="0"/>
          <a:lstStyle/>
          <a:p>
            <a:pPr rtl="0"/>
            <a:fld id="{6714D70A-F3C5-4A6E-9522-4175BD08EA7F}" type="datetime1">
              <a:rPr lang="de-DE" noProof="0" smtClean="0"/>
              <a:t>27.09.2023</a:t>
            </a:fld>
            <a:endParaRPr lang="de-DE" noProof="0"/>
          </a:p>
        </p:txBody>
      </p:sp>
      <p:sp>
        <p:nvSpPr>
          <p:cNvPr id="5" name="Fußzeilenplatzhalter 4"/>
          <p:cNvSpPr>
            <a:spLocks noGrp="1"/>
          </p:cNvSpPr>
          <p:nvPr>
            <p:ph type="ftr" sz="quarter" idx="11"/>
          </p:nvPr>
        </p:nvSpPr>
        <p:spPr/>
        <p:txBody>
          <a:bodyPr rtlCol="0"/>
          <a:lstStyle/>
          <a:p>
            <a:pPr rtl="0"/>
            <a:endParaRPr lang="de-DE" noProof="0"/>
          </a:p>
        </p:txBody>
      </p:sp>
      <p:sp>
        <p:nvSpPr>
          <p:cNvPr id="6" name="Foliennummernplatzhalter 5"/>
          <p:cNvSpPr>
            <a:spLocks noGrp="1"/>
          </p:cNvSpPr>
          <p:nvPr>
            <p:ph type="sldNum" sz="quarter" idx="12"/>
          </p:nvPr>
        </p:nvSpPr>
        <p:spPr/>
        <p:txBody>
          <a:bodyPr rtlCol="0"/>
          <a:lstStyle/>
          <a:p>
            <a:pPr rtl="0"/>
            <a:fld id="{D57F1E4F-1CFF-5643-939E-217C01CDF565}" type="slidenum">
              <a:rPr lang="de-DE" noProof="0" smtClean="0"/>
              <a:pPr rtl="0"/>
              <a:t>‹Nr.›</a:t>
            </a:fld>
            <a:endParaRPr lang="de-DE"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hteck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kaler Titel 1"/>
          <p:cNvSpPr>
            <a:spLocks noGrp="1"/>
          </p:cNvSpPr>
          <p:nvPr>
            <p:ph type="title" orient="vert" hasCustomPrompt="1"/>
          </p:nvPr>
        </p:nvSpPr>
        <p:spPr>
          <a:xfrm>
            <a:off x="8839201" y="675726"/>
            <a:ext cx="2004164" cy="5183073"/>
          </a:xfrm>
        </p:spPr>
        <p:txBody>
          <a:bodyPr vert="eaVert" rtlCol="0"/>
          <a:lstStyle/>
          <a:p>
            <a:pPr rtl="0"/>
            <a:r>
              <a:rPr lang="de-DE" noProof="0"/>
              <a:t>Titelmasterformat durch Klicken bearbeiten</a:t>
            </a:r>
          </a:p>
        </p:txBody>
      </p:sp>
      <p:sp>
        <p:nvSpPr>
          <p:cNvPr id="3" name="Vertikaler Textplatzhalter 2"/>
          <p:cNvSpPr>
            <a:spLocks noGrp="1"/>
          </p:cNvSpPr>
          <p:nvPr>
            <p:ph type="body" orient="vert" idx="1" hasCustomPrompt="1"/>
          </p:nvPr>
        </p:nvSpPr>
        <p:spPr>
          <a:xfrm>
            <a:off x="774923" y="675726"/>
            <a:ext cx="7896279" cy="5183073"/>
          </a:xfrm>
        </p:spPr>
        <p:txBody>
          <a:bodyPr vert="eaVert" rtlCol="0" anchor="t"/>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E4688D79-9856-49D3-A6E5-0DDD62E7F21D}" type="datetime1">
              <a:rPr lang="de-DE" noProof="0" smtClean="0"/>
              <a:t>27.09.2023</a:t>
            </a:fld>
            <a:endParaRPr lang="de-DE" noProof="0"/>
          </a:p>
        </p:txBody>
      </p:sp>
      <p:sp>
        <p:nvSpPr>
          <p:cNvPr id="5" name="Fußzeilenplatzhalter 4"/>
          <p:cNvSpPr>
            <a:spLocks noGrp="1"/>
          </p:cNvSpPr>
          <p:nvPr>
            <p:ph type="ftr" sz="quarter" idx="11"/>
          </p:nvPr>
        </p:nvSpPr>
        <p:spPr>
          <a:xfrm>
            <a:off x="774923" y="5951811"/>
            <a:ext cx="7896279" cy="365125"/>
          </a:xfrm>
        </p:spPr>
        <p:txBody>
          <a:bodyPr rtlCol="0"/>
          <a:lstStyle/>
          <a:p>
            <a:pPr rtl="0"/>
            <a:endParaRPr lang="de-DE" noProof="0"/>
          </a:p>
        </p:txBody>
      </p:sp>
      <p:sp>
        <p:nvSpPr>
          <p:cNvPr id="6" name="Foliennummernplatzhalter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de-DE" noProof="0" smtClean="0"/>
              <a:pPr rtl="0"/>
              <a:t>‹Nr.›</a:t>
            </a:fld>
            <a:endParaRPr lang="de-DE"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7" name="Rechteck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581192" y="702156"/>
            <a:ext cx="11029616" cy="1013800"/>
          </a:xfrm>
        </p:spPr>
        <p:txBody>
          <a:bodyPr rtlCol="0"/>
          <a:lstStyle/>
          <a:p>
            <a:pPr rtl="0"/>
            <a:r>
              <a:rPr lang="de-DE" noProof="0"/>
              <a:t>Titelmasterformat durch Klicken bearbeiten</a:t>
            </a:r>
          </a:p>
        </p:txBody>
      </p:sp>
      <p:sp>
        <p:nvSpPr>
          <p:cNvPr id="3" name="Inhaltsplatzhalter 2"/>
          <p:cNvSpPr>
            <a:spLocks noGrp="1"/>
          </p:cNvSpPr>
          <p:nvPr>
            <p:ph idx="1" hasCustomPrompt="1"/>
          </p:nvPr>
        </p:nvSpPr>
        <p:spPr>
          <a:xfrm>
            <a:off x="581192" y="2180496"/>
            <a:ext cx="11029615" cy="3678303"/>
          </a:xfrm>
        </p:spPr>
        <p:txBody>
          <a:bodyPr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p:cNvSpPr>
            <a:spLocks noGrp="1"/>
          </p:cNvSpPr>
          <p:nvPr>
            <p:ph type="dt" sz="half" idx="10"/>
          </p:nvPr>
        </p:nvSpPr>
        <p:spPr/>
        <p:txBody>
          <a:bodyPr rtlCol="0"/>
          <a:lstStyle/>
          <a:p>
            <a:pPr rtl="0"/>
            <a:fld id="{5BDE1979-03AF-4780-AA12-4B63DE69AC45}" type="datetime1">
              <a:rPr lang="de-DE" noProof="0" smtClean="0"/>
              <a:t>27.09.2023</a:t>
            </a:fld>
            <a:endParaRPr lang="de-DE" noProof="0"/>
          </a:p>
        </p:txBody>
      </p:sp>
      <p:sp>
        <p:nvSpPr>
          <p:cNvPr id="5" name="Fußzeilenplatzhalter 4"/>
          <p:cNvSpPr>
            <a:spLocks noGrp="1"/>
          </p:cNvSpPr>
          <p:nvPr>
            <p:ph type="ftr" sz="quarter" idx="11"/>
          </p:nvPr>
        </p:nvSpPr>
        <p:spPr/>
        <p:txBody>
          <a:bodyPr rtlCol="0"/>
          <a:lstStyle/>
          <a:p>
            <a:pPr rtl="0"/>
            <a:endParaRPr lang="de-DE" noProof="0"/>
          </a:p>
        </p:txBody>
      </p:sp>
      <p:sp>
        <p:nvSpPr>
          <p:cNvPr id="6" name="Foliennummernplatzhalter 5"/>
          <p:cNvSpPr>
            <a:spLocks noGrp="1"/>
          </p:cNvSpPr>
          <p:nvPr>
            <p:ph type="sldNum" sz="quarter" idx="12"/>
          </p:nvPr>
        </p:nvSpPr>
        <p:spPr>
          <a:xfrm>
            <a:off x="10558300" y="5956137"/>
            <a:ext cx="1052508" cy="365125"/>
          </a:xfrm>
        </p:spPr>
        <p:txBody>
          <a:bodyPr rtlCol="0"/>
          <a:lstStyle/>
          <a:p>
            <a:pPr rtl="0"/>
            <a:fld id="{D57F1E4F-1CFF-5643-939E-217C01CDF565}" type="slidenum">
              <a:rPr lang="de-DE" noProof="0" smtClean="0"/>
              <a:pPr rtl="0"/>
              <a:t>‹Nr.›</a:t>
            </a:fld>
            <a:endParaRPr lang="de-DE"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8" name="Rechteck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de-DE" noProof="0"/>
              <a:t>Titelmasterformat durch Klicken bearbeiten</a:t>
            </a:r>
          </a:p>
        </p:txBody>
      </p:sp>
      <p:sp>
        <p:nvSpPr>
          <p:cNvPr id="3" name="Textplatzhalter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noProof="0"/>
              <a:t>Textmasterformate bearbeiten</a:t>
            </a:r>
          </a:p>
        </p:txBody>
      </p:sp>
      <p:sp>
        <p:nvSpPr>
          <p:cNvPr id="4" name="Datumsplatzhalter 3"/>
          <p:cNvSpPr>
            <a:spLocks noGrp="1"/>
          </p:cNvSpPr>
          <p:nvPr>
            <p:ph type="dt" sz="half" idx="10"/>
          </p:nvPr>
        </p:nvSpPr>
        <p:spPr/>
        <p:txBody>
          <a:bodyPr rtlCol="0"/>
          <a:lstStyle>
            <a:lvl1pPr>
              <a:defRPr>
                <a:solidFill>
                  <a:schemeClr val="accent1">
                    <a:lumMod val="75000"/>
                    <a:lumOff val="25000"/>
                  </a:schemeClr>
                </a:solidFill>
              </a:defRPr>
            </a:lvl1pPr>
          </a:lstStyle>
          <a:p>
            <a:pPr rtl="0"/>
            <a:fld id="{5D6A1D9F-0411-49EB-8C99-09648CED7900}" type="datetime1">
              <a:rPr lang="de-DE" noProof="0" smtClean="0"/>
              <a:t>27.09.2023</a:t>
            </a:fld>
            <a:endParaRPr lang="de-DE" noProof="0"/>
          </a:p>
        </p:txBody>
      </p:sp>
      <p:sp>
        <p:nvSpPr>
          <p:cNvPr id="5" name="Fußzeilenplatzhalter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de-DE" noProof="0"/>
          </a:p>
        </p:txBody>
      </p:sp>
      <p:sp>
        <p:nvSpPr>
          <p:cNvPr id="6" name="Foliennummernplatzhalter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de-DE" noProof="0" smtClean="0"/>
              <a:pPr rtl="0"/>
              <a:t>‹Nr.›</a:t>
            </a:fld>
            <a:endParaRPr lang="de-DE"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Rechteck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581193" y="729658"/>
            <a:ext cx="11029616" cy="988332"/>
          </a:xfrm>
        </p:spPr>
        <p:txBody>
          <a:bodyPr rtlCol="0"/>
          <a:lstStyle/>
          <a:p>
            <a:pPr rtl="0"/>
            <a:r>
              <a:rPr lang="de-DE" noProof="0"/>
              <a:t>Titelmasterformat durch Klicken bearbeiten</a:t>
            </a:r>
          </a:p>
        </p:txBody>
      </p:sp>
      <p:sp>
        <p:nvSpPr>
          <p:cNvPr id="3" name="Inhaltsplatzhalter 2"/>
          <p:cNvSpPr>
            <a:spLocks noGrp="1"/>
          </p:cNvSpPr>
          <p:nvPr>
            <p:ph sz="half" idx="1" hasCustomPrompt="1"/>
          </p:nvPr>
        </p:nvSpPr>
        <p:spPr>
          <a:xfrm>
            <a:off x="581193" y="2228003"/>
            <a:ext cx="5422390" cy="3633047"/>
          </a:xfrm>
        </p:spPr>
        <p:txBody>
          <a:bodyPr rtlCol="0">
            <a:normAutofit/>
          </a:body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Inhaltsplatzhalter 3"/>
          <p:cNvSpPr>
            <a:spLocks noGrp="1"/>
          </p:cNvSpPr>
          <p:nvPr>
            <p:ph sz="half" idx="2" hasCustomPrompt="1"/>
          </p:nvPr>
        </p:nvSpPr>
        <p:spPr>
          <a:xfrm>
            <a:off x="6188417" y="2228003"/>
            <a:ext cx="5422392" cy="3633047"/>
          </a:xfrm>
        </p:spPr>
        <p:txBody>
          <a:bodyPr rtlCol="0">
            <a:normAutofit/>
          </a:body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Datumsplatzhalter 4"/>
          <p:cNvSpPr>
            <a:spLocks noGrp="1"/>
          </p:cNvSpPr>
          <p:nvPr>
            <p:ph type="dt" sz="half" idx="10"/>
          </p:nvPr>
        </p:nvSpPr>
        <p:spPr/>
        <p:txBody>
          <a:bodyPr rtlCol="0"/>
          <a:lstStyle/>
          <a:p>
            <a:pPr rtl="0"/>
            <a:fld id="{97277A7A-EAFE-4BD9-883A-190BF6213361}" type="datetime1">
              <a:rPr lang="de-DE" noProof="0" smtClean="0"/>
              <a:t>27.09.2023</a:t>
            </a:fld>
            <a:endParaRPr lang="de-DE" noProof="0"/>
          </a:p>
        </p:txBody>
      </p:sp>
      <p:sp>
        <p:nvSpPr>
          <p:cNvPr id="6" name="Fußzeilenplatzhalter 5"/>
          <p:cNvSpPr>
            <a:spLocks noGrp="1"/>
          </p:cNvSpPr>
          <p:nvPr>
            <p:ph type="ftr" sz="quarter" idx="11"/>
          </p:nvPr>
        </p:nvSpPr>
        <p:spPr/>
        <p:txBody>
          <a:bodyPr rtlCol="0"/>
          <a:lstStyle/>
          <a:p>
            <a:pPr rtl="0"/>
            <a:endParaRPr lang="de-DE" noProof="0"/>
          </a:p>
        </p:txBody>
      </p:sp>
      <p:sp>
        <p:nvSpPr>
          <p:cNvPr id="7" name="Foliennummernplatzhalter 6"/>
          <p:cNvSpPr>
            <a:spLocks noGrp="1"/>
          </p:cNvSpPr>
          <p:nvPr>
            <p:ph type="sldNum" sz="quarter" idx="12"/>
          </p:nvPr>
        </p:nvSpPr>
        <p:spPr/>
        <p:txBody>
          <a:bodyPr rtlCol="0"/>
          <a:lstStyle/>
          <a:p>
            <a:pPr rtl="0"/>
            <a:fld id="{D57F1E4F-1CFF-5643-939E-217C01CDF565}" type="slidenum">
              <a:rPr lang="de-DE" noProof="0" smtClean="0"/>
              <a:pPr rtl="0"/>
              <a:t>‹Nr.›</a:t>
            </a:fld>
            <a:endParaRPr lang="de-DE"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1" name="Rechteck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el 1"/>
          <p:cNvSpPr>
            <a:spLocks noGrp="1"/>
          </p:cNvSpPr>
          <p:nvPr>
            <p:ph type="title" hasCustomPrompt="1"/>
          </p:nvPr>
        </p:nvSpPr>
        <p:spPr>
          <a:xfrm>
            <a:off x="581193" y="729658"/>
            <a:ext cx="11029616" cy="988332"/>
          </a:xfrm>
        </p:spPr>
        <p:txBody>
          <a:bodyPr rtlCol="0"/>
          <a:lstStyle/>
          <a:p>
            <a:pPr rtl="0"/>
            <a:r>
              <a:rPr lang="de-DE" noProof="0"/>
              <a:t>Titelmasterformat durch Klicken bearbeiten</a:t>
            </a:r>
          </a:p>
        </p:txBody>
      </p:sp>
      <p:sp>
        <p:nvSpPr>
          <p:cNvPr id="3" name="Textplatzhalter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4" name="Inhaltsplatzhalter 3"/>
          <p:cNvSpPr>
            <a:spLocks noGrp="1"/>
          </p:cNvSpPr>
          <p:nvPr>
            <p:ph sz="half" idx="2" hasCustomPrompt="1"/>
          </p:nvPr>
        </p:nvSpPr>
        <p:spPr>
          <a:xfrm>
            <a:off x="581194" y="2926052"/>
            <a:ext cx="5393100" cy="2934999"/>
          </a:xfrm>
        </p:spPr>
        <p:txBody>
          <a:bodyPr rtlCol="0" anchor="t">
            <a:normAutofit/>
          </a:body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Textplatzhalter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6" name="Inhaltsplatzhalter 5"/>
          <p:cNvSpPr>
            <a:spLocks noGrp="1"/>
          </p:cNvSpPr>
          <p:nvPr>
            <p:ph sz="quarter" idx="4" hasCustomPrompt="1"/>
          </p:nvPr>
        </p:nvSpPr>
        <p:spPr>
          <a:xfrm>
            <a:off x="6217709" y="2926052"/>
            <a:ext cx="5393100" cy="2934999"/>
          </a:xfrm>
        </p:spPr>
        <p:txBody>
          <a:bodyPr rtlCol="0" anchor="t">
            <a:normAutofit/>
          </a:body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7" name="Datumsplatzhalter 6"/>
          <p:cNvSpPr>
            <a:spLocks noGrp="1"/>
          </p:cNvSpPr>
          <p:nvPr>
            <p:ph type="dt" sz="half" idx="10"/>
          </p:nvPr>
        </p:nvSpPr>
        <p:spPr/>
        <p:txBody>
          <a:bodyPr rtlCol="0"/>
          <a:lstStyle/>
          <a:p>
            <a:pPr rtl="0"/>
            <a:fld id="{5B7AF743-5D3F-4201-BC3F-6547FAFA22B9}" type="datetime1">
              <a:rPr lang="de-DE" noProof="0" smtClean="0"/>
              <a:t>27.09.2023</a:t>
            </a:fld>
            <a:endParaRPr lang="de-DE" noProof="0"/>
          </a:p>
        </p:txBody>
      </p:sp>
      <p:sp>
        <p:nvSpPr>
          <p:cNvPr id="8" name="Fußzeilenplatzhalter 7"/>
          <p:cNvSpPr>
            <a:spLocks noGrp="1"/>
          </p:cNvSpPr>
          <p:nvPr>
            <p:ph type="ftr" sz="quarter" idx="11"/>
          </p:nvPr>
        </p:nvSpPr>
        <p:spPr/>
        <p:txBody>
          <a:bodyPr rtlCol="0"/>
          <a:lstStyle/>
          <a:p>
            <a:pPr rtl="0"/>
            <a:endParaRPr lang="de-DE" noProof="0"/>
          </a:p>
        </p:txBody>
      </p:sp>
      <p:sp>
        <p:nvSpPr>
          <p:cNvPr id="9" name="Foliennummernplatzhalter 8"/>
          <p:cNvSpPr>
            <a:spLocks noGrp="1"/>
          </p:cNvSpPr>
          <p:nvPr>
            <p:ph type="sldNum" sz="quarter" idx="12"/>
          </p:nvPr>
        </p:nvSpPr>
        <p:spPr/>
        <p:txBody>
          <a:bodyPr rtlCol="0"/>
          <a:lstStyle/>
          <a:p>
            <a:pPr rtl="0"/>
            <a:fld id="{D57F1E4F-1CFF-5643-939E-217C01CDF565}" type="slidenum">
              <a:rPr lang="de-DE" noProof="0" smtClean="0"/>
              <a:pPr rtl="0"/>
              <a:t>‹Nr.›</a:t>
            </a:fld>
            <a:endParaRPr lang="de-DE"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rtlCol="0"/>
          <a:lstStyle/>
          <a:p>
            <a:pPr rtl="0"/>
            <a:fld id="{72D69A12-2F55-4BC0-8DE6-9A20F0D713DC}" type="datetime1">
              <a:rPr lang="de-DE" noProof="0" smtClean="0"/>
              <a:t>27.09.2023</a:t>
            </a:fld>
            <a:endParaRPr lang="de-DE" noProof="0"/>
          </a:p>
        </p:txBody>
      </p:sp>
      <p:sp>
        <p:nvSpPr>
          <p:cNvPr id="4" name="Fußzeilenplatzhalter 3"/>
          <p:cNvSpPr>
            <a:spLocks noGrp="1"/>
          </p:cNvSpPr>
          <p:nvPr>
            <p:ph type="ftr" sz="quarter" idx="11"/>
          </p:nvPr>
        </p:nvSpPr>
        <p:spPr/>
        <p:txBody>
          <a:bodyPr rtlCol="0"/>
          <a:lstStyle/>
          <a:p>
            <a:pPr rtl="0"/>
            <a:endParaRPr lang="de-DE" noProof="0"/>
          </a:p>
        </p:txBody>
      </p:sp>
      <p:sp>
        <p:nvSpPr>
          <p:cNvPr id="5" name="Foliennummernplatzhalter 4"/>
          <p:cNvSpPr>
            <a:spLocks noGrp="1"/>
          </p:cNvSpPr>
          <p:nvPr>
            <p:ph type="sldNum" sz="quarter" idx="12"/>
          </p:nvPr>
        </p:nvSpPr>
        <p:spPr/>
        <p:txBody>
          <a:bodyPr rtlCol="0"/>
          <a:lstStyle/>
          <a:p>
            <a:pPr rtl="0"/>
            <a:fld id="{D57F1E4F-1CFF-5643-939E-217C01CDF565}" type="slidenum">
              <a:rPr lang="de-DE" noProof="0" smtClean="0"/>
              <a:pPr rtl="0"/>
              <a:t>‹Nr.›</a:t>
            </a:fld>
            <a:endParaRPr lang="de-DE" noProof="0"/>
          </a:p>
        </p:txBody>
      </p:sp>
      <p:sp>
        <p:nvSpPr>
          <p:cNvPr id="7" name="Rechteck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el 1"/>
          <p:cNvSpPr>
            <a:spLocks noGrp="1"/>
          </p:cNvSpPr>
          <p:nvPr>
            <p:ph type="title" hasCustomPrompt="1"/>
          </p:nvPr>
        </p:nvSpPr>
        <p:spPr>
          <a:xfrm>
            <a:off x="575894" y="729658"/>
            <a:ext cx="11029616" cy="988332"/>
          </a:xfrm>
        </p:spPr>
        <p:txBody>
          <a:bodyPr rtlCol="0"/>
          <a:lstStyle/>
          <a:p>
            <a:pPr rtl="0"/>
            <a:r>
              <a:rPr lang="de-DE" noProof="0"/>
              <a:t>Titelmasterformat durch Klicken bearbeiten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p>
            <a:pPr rtl="0"/>
            <a:fld id="{6112B84F-57B3-4CC5-9030-860002DF7D30}" type="datetime1">
              <a:rPr lang="de-DE" noProof="0" smtClean="0"/>
              <a:t>27.09.2023</a:t>
            </a:fld>
            <a:endParaRPr lang="de-DE" noProof="0"/>
          </a:p>
        </p:txBody>
      </p:sp>
      <p:sp>
        <p:nvSpPr>
          <p:cNvPr id="3" name="Fußzeilenplatzhalter 2"/>
          <p:cNvSpPr>
            <a:spLocks noGrp="1"/>
          </p:cNvSpPr>
          <p:nvPr>
            <p:ph type="ftr" sz="quarter" idx="11"/>
          </p:nvPr>
        </p:nvSpPr>
        <p:spPr/>
        <p:txBody>
          <a:bodyPr rtlCol="0"/>
          <a:lstStyle/>
          <a:p>
            <a:pPr rtl="0"/>
            <a:endParaRPr lang="de-DE" noProof="0"/>
          </a:p>
        </p:txBody>
      </p:sp>
      <p:sp>
        <p:nvSpPr>
          <p:cNvPr id="4" name="Foliennummernplatzhalter 3"/>
          <p:cNvSpPr>
            <a:spLocks noGrp="1"/>
          </p:cNvSpPr>
          <p:nvPr>
            <p:ph type="sldNum" sz="quarter" idx="12"/>
          </p:nvPr>
        </p:nvSpPr>
        <p:spPr/>
        <p:txBody>
          <a:bodyPr rtlCol="0"/>
          <a:lstStyle/>
          <a:p>
            <a:pPr rtl="0"/>
            <a:fld id="{D57F1E4F-1CFF-5643-939E-217C01CDF565}" type="slidenum">
              <a:rPr lang="de-DE" noProof="0" smtClean="0"/>
              <a:pPr rtl="0"/>
              <a:t>‹Nr.›</a:t>
            </a:fld>
            <a:endParaRPr lang="de-DE"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9" name="Rechteck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de-DE" noProof="0"/>
              <a:t>Titelmasterformat durch Klicken bearbeiten</a:t>
            </a:r>
          </a:p>
        </p:txBody>
      </p:sp>
      <p:sp>
        <p:nvSpPr>
          <p:cNvPr id="3" name="Inhaltsplatzhalter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Textplatzhalter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Textmasterformate bearbeiten</a:t>
            </a:r>
          </a:p>
        </p:txBody>
      </p:sp>
      <p:sp>
        <p:nvSpPr>
          <p:cNvPr id="5" name="Datumsplatzhalter 4"/>
          <p:cNvSpPr>
            <a:spLocks noGrp="1"/>
          </p:cNvSpPr>
          <p:nvPr>
            <p:ph type="dt" sz="half" idx="10"/>
          </p:nvPr>
        </p:nvSpPr>
        <p:spPr/>
        <p:txBody>
          <a:bodyPr rtlCol="0"/>
          <a:lstStyle>
            <a:lvl1pPr>
              <a:defRPr>
                <a:solidFill>
                  <a:schemeClr val="accent1">
                    <a:lumMod val="75000"/>
                    <a:lumOff val="25000"/>
                  </a:schemeClr>
                </a:solidFill>
              </a:defRPr>
            </a:lvl1pPr>
          </a:lstStyle>
          <a:p>
            <a:pPr rtl="0"/>
            <a:fld id="{879E7381-8FDF-40EE-9279-25401C84A40A}" type="datetime1">
              <a:rPr lang="de-DE" noProof="0" smtClean="0"/>
              <a:t>27.09.2023</a:t>
            </a:fld>
            <a:endParaRPr lang="de-DE" noProof="0" dirty="0"/>
          </a:p>
        </p:txBody>
      </p:sp>
      <p:sp>
        <p:nvSpPr>
          <p:cNvPr id="6" name="Fußzeilenplatzhalter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de-DE" noProof="0"/>
          </a:p>
        </p:txBody>
      </p:sp>
      <p:sp>
        <p:nvSpPr>
          <p:cNvPr id="7" name="Foliennummernplatzhalter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de-DE" noProof="0" smtClean="0"/>
              <a:pPr rtl="0"/>
              <a:t>‹Nr.›</a:t>
            </a:fld>
            <a:endParaRPr lang="de-DE"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1193" y="4693389"/>
            <a:ext cx="11029616" cy="566738"/>
          </a:xfrm>
        </p:spPr>
        <p:txBody>
          <a:bodyPr rtlCol="0" anchor="b">
            <a:normAutofit/>
          </a:bodyPr>
          <a:lstStyle>
            <a:lvl1pPr algn="l">
              <a:defRPr sz="2400" b="0">
                <a:solidFill>
                  <a:schemeClr val="accent1"/>
                </a:solidFill>
              </a:defRPr>
            </a:lvl1pPr>
          </a:lstStyle>
          <a:p>
            <a:pPr rtl="0"/>
            <a:r>
              <a:rPr lang="de-DE" noProof="0"/>
              <a:t>Titelmasterformat durch Klicken bearbeiten</a:t>
            </a:r>
          </a:p>
        </p:txBody>
      </p:sp>
      <p:sp>
        <p:nvSpPr>
          <p:cNvPr id="3" name="Bildplatzhalter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de-DE" noProof="0"/>
              <a:t>Klicken Sie, um ein Bild hinzuzufügen.</a:t>
            </a:r>
          </a:p>
        </p:txBody>
      </p:sp>
      <p:sp>
        <p:nvSpPr>
          <p:cNvPr id="4" name="Textplatzhalter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Textmasterformate bearbeiten</a:t>
            </a:r>
          </a:p>
        </p:txBody>
      </p:sp>
      <p:sp>
        <p:nvSpPr>
          <p:cNvPr id="5" name="Datumsplatzhalter 4"/>
          <p:cNvSpPr>
            <a:spLocks noGrp="1"/>
          </p:cNvSpPr>
          <p:nvPr>
            <p:ph type="dt" sz="half" idx="10"/>
          </p:nvPr>
        </p:nvSpPr>
        <p:spPr/>
        <p:txBody>
          <a:bodyPr rtlCol="0"/>
          <a:lstStyle/>
          <a:p>
            <a:pPr rtl="0"/>
            <a:fld id="{B1189B38-3700-4F31-B929-FDC2A865E208}" type="datetime1">
              <a:rPr lang="de-DE" noProof="0" smtClean="0"/>
              <a:t>27.09.2023</a:t>
            </a:fld>
            <a:endParaRPr lang="de-DE" noProof="0"/>
          </a:p>
        </p:txBody>
      </p:sp>
      <p:sp>
        <p:nvSpPr>
          <p:cNvPr id="6" name="Fußzeilenplatzhalter 5"/>
          <p:cNvSpPr>
            <a:spLocks noGrp="1"/>
          </p:cNvSpPr>
          <p:nvPr>
            <p:ph type="ftr" sz="quarter" idx="11"/>
          </p:nvPr>
        </p:nvSpPr>
        <p:spPr/>
        <p:txBody>
          <a:bodyPr rtlCol="0"/>
          <a:lstStyle/>
          <a:p>
            <a:pPr rtl="0"/>
            <a:endParaRPr lang="de-DE" noProof="0"/>
          </a:p>
        </p:txBody>
      </p:sp>
      <p:sp>
        <p:nvSpPr>
          <p:cNvPr id="7" name="Foliennummernplatzhalter 6"/>
          <p:cNvSpPr>
            <a:spLocks noGrp="1"/>
          </p:cNvSpPr>
          <p:nvPr>
            <p:ph type="sldNum" sz="quarter" idx="12"/>
          </p:nvPr>
        </p:nvSpPr>
        <p:spPr/>
        <p:txBody>
          <a:bodyPr rtlCol="0"/>
          <a:lstStyle/>
          <a:p>
            <a:pPr rtl="0"/>
            <a:fld id="{D57F1E4F-1CFF-5643-939E-217C01CDF565}" type="slidenum">
              <a:rPr lang="de-DE" noProof="0" smtClean="0"/>
              <a:pPr rtl="0"/>
              <a:t>‹Nr.›</a:t>
            </a:fld>
            <a:endParaRPr lang="de-DE"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de-DE" noProof="0"/>
              <a:t>Titelmasterformat durch Klicken bearbeiten</a:t>
            </a:r>
          </a:p>
        </p:txBody>
      </p:sp>
      <p:sp>
        <p:nvSpPr>
          <p:cNvPr id="3" name="Textplatzhalt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43214D96-B3C8-4F1E-B664-5DE2819FAB83}" type="datetime1">
              <a:rPr lang="de-DE" noProof="0" smtClean="0"/>
              <a:t>27.09.2023</a:t>
            </a:fld>
            <a:endParaRPr lang="de-DE" noProof="0" dirty="0"/>
          </a:p>
        </p:txBody>
      </p:sp>
      <p:sp>
        <p:nvSpPr>
          <p:cNvPr id="5" name="Fußzeilenplatzhalt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de-DE" noProof="0"/>
          </a:p>
        </p:txBody>
      </p:sp>
      <p:sp>
        <p:nvSpPr>
          <p:cNvPr id="6" name="Foliennummernplatzhalt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de-DE" noProof="0" smtClean="0"/>
              <a:pPr rtl="0"/>
              <a:t>‹Nr.›</a:t>
            </a:fld>
            <a:endParaRPr lang="de-DE" noProof="0"/>
          </a:p>
        </p:txBody>
      </p:sp>
      <p:sp>
        <p:nvSpPr>
          <p:cNvPr id="9" name="Rechteck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hteck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hteck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tatista.com/statistics/793628/worldwide-developer-survey-most-used-language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hteck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pic>
        <p:nvPicPr>
          <p:cNvPr id="7" name="Bild 6" descr="Digitale Verbindu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pieren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hteck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hteck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hteck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hteck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de-DE" sz="6000" dirty="0">
                <a:solidFill>
                  <a:schemeClr val="bg1"/>
                </a:solidFill>
                <a:latin typeface="Consolas" panose="020B0609020204030204" pitchFamily="49" charset="0"/>
              </a:rPr>
              <a:t>Python Programmierung</a:t>
            </a:r>
          </a:p>
        </p:txBody>
      </p:sp>
      <p:sp>
        <p:nvSpPr>
          <p:cNvPr id="3" name="Untertitel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de-DE" dirty="0">
                <a:solidFill>
                  <a:srgbClr val="7CEBFF"/>
                </a:solidFill>
                <a:latin typeface="Consolas" panose="020B0609020204030204" pitchFamily="49" charset="0"/>
              </a:rPr>
              <a:t>Kevin Thalmann M.Eng.</a:t>
            </a:r>
          </a:p>
        </p:txBody>
      </p:sp>
      <p:pic>
        <p:nvPicPr>
          <p:cNvPr id="11" name="Picture 2">
            <a:extLst>
              <a:ext uri="{FF2B5EF4-FFF2-40B4-BE49-F238E27FC236}">
                <a16:creationId xmlns:a16="http://schemas.microsoft.com/office/drawing/2014/main" id="{A05BBF0D-53BB-43B7-BF54-8E699A8200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94626" y="4572000"/>
            <a:ext cx="1576469" cy="1727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D1C1B"/>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1633EB-7DCB-4DDC-80AF-C885A3EE1245}"/>
              </a:ext>
            </a:extLst>
          </p:cNvPr>
          <p:cNvSpPr>
            <a:spLocks noGrp="1"/>
          </p:cNvSpPr>
          <p:nvPr>
            <p:ph type="title"/>
          </p:nvPr>
        </p:nvSpPr>
        <p:spPr/>
        <p:txBody>
          <a:bodyPr rtlCol="0">
            <a:noAutofit/>
          </a:bodyPr>
          <a:lstStyle/>
          <a:p>
            <a:pPr rtl="0"/>
            <a:r>
              <a:rPr lang="de-DE" sz="2000" dirty="0">
                <a:latin typeface="Consolas" panose="020B0609020204030204" pitchFamily="49" charset="0"/>
              </a:rPr>
              <a:t>Wie arbeitet man mit Datenstrukturen in Python?</a:t>
            </a:r>
            <a:br>
              <a:rPr lang="de-DE" sz="2000" dirty="0">
                <a:latin typeface="Consolas" panose="020B0609020204030204" pitchFamily="49" charset="0"/>
              </a:rPr>
            </a:br>
            <a:r>
              <a:rPr lang="de-DE" sz="1600" dirty="0">
                <a:latin typeface="Consolas" panose="020B0609020204030204" pitchFamily="49" charset="0"/>
              </a:rPr>
              <a:t>Informationen über Strings, Integers in Python:</a:t>
            </a:r>
            <a:endParaRPr lang="de-DE" sz="2000" dirty="0">
              <a:latin typeface="Consolas" panose="020B0609020204030204" pitchFamily="49" charset="0"/>
            </a:endParaRPr>
          </a:p>
        </p:txBody>
      </p:sp>
      <p:sp>
        <p:nvSpPr>
          <p:cNvPr id="5" name="Textfeld 4">
            <a:extLst>
              <a:ext uri="{FF2B5EF4-FFF2-40B4-BE49-F238E27FC236}">
                <a16:creationId xmlns:a16="http://schemas.microsoft.com/office/drawing/2014/main" id="{D6AFF915-40EE-4C69-B8FD-7FBE9E922941}"/>
              </a:ext>
            </a:extLst>
          </p:cNvPr>
          <p:cNvSpPr txBox="1"/>
          <p:nvPr/>
        </p:nvSpPr>
        <p:spPr>
          <a:xfrm>
            <a:off x="421088" y="2368672"/>
            <a:ext cx="6480000" cy="1615827"/>
          </a:xfrm>
          <a:prstGeom prst="rect">
            <a:avLst/>
          </a:prstGeom>
          <a:noFill/>
        </p:spPr>
        <p:txBody>
          <a:bodyPr wrap="square">
            <a:spAutoFit/>
          </a:bodyPr>
          <a:lstStyle/>
          <a:p>
            <a:pPr algn="r"/>
            <a:r>
              <a:rPr lang="de-DE" sz="900" b="0" i="0" dirty="0">
                <a:solidFill>
                  <a:srgbClr val="D2D0CE"/>
                </a:solidFill>
                <a:effectLst/>
                <a:latin typeface="Consolas" panose="020B0609020204030204" pitchFamily="49" charset="0"/>
              </a:rPr>
              <a:t>Strings sind Sequenzen von Zeichen, die in Anführungszeichen eingeschlossen sind. Sie können einfache (‘’) oder doppelte (“”) Anführungszeichen verwenden, solange Sie konsistent sind. Zum Beispiel:</a:t>
            </a:r>
          </a:p>
          <a:p>
            <a:pPr algn="r"/>
            <a:endParaRPr lang="de-DE" sz="900" b="0" i="0" dirty="0">
              <a:solidFill>
                <a:srgbClr val="D2D0CE"/>
              </a:solidFill>
              <a:effectLst/>
              <a:latin typeface="Consolas" panose="020B0609020204030204" pitchFamily="49" charset="0"/>
            </a:endParaRPr>
          </a:p>
          <a:p>
            <a:pPr algn="r"/>
            <a:endParaRPr lang="de-DE" sz="900" b="0" i="0" dirty="0">
              <a:solidFill>
                <a:srgbClr val="D2D0CE"/>
              </a:solidFill>
              <a:effectLst/>
              <a:latin typeface="Consolas" panose="020B0609020204030204" pitchFamily="49" charset="0"/>
            </a:endParaRPr>
          </a:p>
          <a:p>
            <a:pPr algn="r"/>
            <a:r>
              <a:rPr lang="de-DE" sz="900" b="0" i="0" dirty="0">
                <a:solidFill>
                  <a:srgbClr val="D2D0CE"/>
                </a:solidFill>
                <a:effectLst/>
                <a:latin typeface="Consolas" panose="020B0609020204030204" pitchFamily="49" charset="0"/>
              </a:rPr>
              <a:t>Strings haben viele Methoden, die nützlich sind, um mit Text zu arbeiten. Zum Beispiel können Sie die Länge eines Strings mit der Funktion len() ermitteln, einen String in Groß- oder Kleinbuchstaben umwandeln mit den Methoden .upper() oder .lower(), einen String nach einem Trennzeichen aufteilen mit der Methode .split(), einen String an einer bestimmten Position schneiden mit der Syntax [start:stop:step], einen Teil eines Strings ersetzen mit der Methode .replace(), und vieles mehr. Zum Beispiel:</a:t>
            </a:r>
          </a:p>
        </p:txBody>
      </p:sp>
      <p:pic>
        <p:nvPicPr>
          <p:cNvPr id="4" name="Grafik 3">
            <a:extLst>
              <a:ext uri="{FF2B5EF4-FFF2-40B4-BE49-F238E27FC236}">
                <a16:creationId xmlns:a16="http://schemas.microsoft.com/office/drawing/2014/main" id="{6B4C9B42-5C07-484C-B732-88BE30F1CE95}"/>
              </a:ext>
            </a:extLst>
          </p:cNvPr>
          <p:cNvPicPr>
            <a:picLocks noChangeAspect="1"/>
          </p:cNvPicPr>
          <p:nvPr/>
        </p:nvPicPr>
        <p:blipFill>
          <a:blip r:embed="rId3"/>
          <a:stretch>
            <a:fillRect/>
          </a:stretch>
        </p:blipFill>
        <p:spPr>
          <a:xfrm>
            <a:off x="7090912" y="2372029"/>
            <a:ext cx="4680000" cy="506115"/>
          </a:xfrm>
          <a:prstGeom prst="rect">
            <a:avLst/>
          </a:prstGeom>
        </p:spPr>
      </p:pic>
      <p:pic>
        <p:nvPicPr>
          <p:cNvPr id="9" name="Grafik 8">
            <a:extLst>
              <a:ext uri="{FF2B5EF4-FFF2-40B4-BE49-F238E27FC236}">
                <a16:creationId xmlns:a16="http://schemas.microsoft.com/office/drawing/2014/main" id="{EC2A4F20-1315-462F-BFD3-C6F5E4C0904C}"/>
              </a:ext>
            </a:extLst>
          </p:cNvPr>
          <p:cNvPicPr>
            <a:picLocks noChangeAspect="1"/>
          </p:cNvPicPr>
          <p:nvPr/>
        </p:nvPicPr>
        <p:blipFill>
          <a:blip r:embed="rId4"/>
          <a:stretch>
            <a:fillRect/>
          </a:stretch>
        </p:blipFill>
        <p:spPr>
          <a:xfrm>
            <a:off x="7090912" y="3037117"/>
            <a:ext cx="4680000" cy="1377204"/>
          </a:xfrm>
          <a:prstGeom prst="rect">
            <a:avLst/>
          </a:prstGeom>
        </p:spPr>
      </p:pic>
      <p:grpSp>
        <p:nvGrpSpPr>
          <p:cNvPr id="16" name="Gruppieren 15">
            <a:extLst>
              <a:ext uri="{FF2B5EF4-FFF2-40B4-BE49-F238E27FC236}">
                <a16:creationId xmlns:a16="http://schemas.microsoft.com/office/drawing/2014/main" id="{6574D7F6-9426-4035-A13C-44F458A0CBDC}"/>
              </a:ext>
            </a:extLst>
          </p:cNvPr>
          <p:cNvGrpSpPr/>
          <p:nvPr/>
        </p:nvGrpSpPr>
        <p:grpSpPr>
          <a:xfrm>
            <a:off x="480561" y="1968968"/>
            <a:ext cx="11290351" cy="340390"/>
            <a:chOff x="480561" y="1968968"/>
            <a:chExt cx="11290351" cy="340390"/>
          </a:xfrm>
        </p:grpSpPr>
        <p:sp>
          <p:nvSpPr>
            <p:cNvPr id="10" name="Rechteck 9">
              <a:extLst>
                <a:ext uri="{FF2B5EF4-FFF2-40B4-BE49-F238E27FC236}">
                  <a16:creationId xmlns:a16="http://schemas.microsoft.com/office/drawing/2014/main" id="{5AED6FD4-4A6A-45AA-89CC-F0EF366E12C0}"/>
                </a:ext>
              </a:extLst>
            </p:cNvPr>
            <p:cNvSpPr/>
            <p:nvPr/>
          </p:nvSpPr>
          <p:spPr>
            <a:xfrm>
              <a:off x="480561" y="1968968"/>
              <a:ext cx="11213080" cy="333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rgbClr val="D2D0CE"/>
                  </a:solidFill>
                  <a:latin typeface="Consolas" panose="020B0609020204030204" pitchFamily="49" charset="0"/>
                </a:rPr>
                <a:t>STRINGS</a:t>
              </a:r>
            </a:p>
          </p:txBody>
        </p:sp>
        <p:cxnSp>
          <p:nvCxnSpPr>
            <p:cNvPr id="13" name="Gerader Verbinder 12">
              <a:extLst>
                <a:ext uri="{FF2B5EF4-FFF2-40B4-BE49-F238E27FC236}">
                  <a16:creationId xmlns:a16="http://schemas.microsoft.com/office/drawing/2014/main" id="{065E1D0F-B174-4898-B888-0C2FFBE82AFF}"/>
                </a:ext>
              </a:extLst>
            </p:cNvPr>
            <p:cNvCxnSpPr>
              <a:cxnSpLocks/>
            </p:cNvCxnSpPr>
            <p:nvPr/>
          </p:nvCxnSpPr>
          <p:spPr>
            <a:xfrm>
              <a:off x="480561" y="2309358"/>
              <a:ext cx="1129035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uppieren 22">
            <a:extLst>
              <a:ext uri="{FF2B5EF4-FFF2-40B4-BE49-F238E27FC236}">
                <a16:creationId xmlns:a16="http://schemas.microsoft.com/office/drawing/2014/main" id="{F93B5E27-D8F1-4884-A596-1473295A0B8D}"/>
              </a:ext>
            </a:extLst>
          </p:cNvPr>
          <p:cNvGrpSpPr/>
          <p:nvPr/>
        </p:nvGrpSpPr>
        <p:grpSpPr>
          <a:xfrm>
            <a:off x="480560" y="4508526"/>
            <a:ext cx="11290351" cy="340390"/>
            <a:chOff x="480561" y="1968968"/>
            <a:chExt cx="11290351" cy="340390"/>
          </a:xfrm>
        </p:grpSpPr>
        <p:sp>
          <p:nvSpPr>
            <p:cNvPr id="28" name="Rechteck 27">
              <a:extLst>
                <a:ext uri="{FF2B5EF4-FFF2-40B4-BE49-F238E27FC236}">
                  <a16:creationId xmlns:a16="http://schemas.microsoft.com/office/drawing/2014/main" id="{D80B4AA6-5D29-44D6-A693-19E57845FF94}"/>
                </a:ext>
              </a:extLst>
            </p:cNvPr>
            <p:cNvSpPr/>
            <p:nvPr/>
          </p:nvSpPr>
          <p:spPr>
            <a:xfrm>
              <a:off x="480561" y="1968968"/>
              <a:ext cx="11213080" cy="333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rgbClr val="D2D0CE"/>
                  </a:solidFill>
                  <a:latin typeface="Consolas" panose="020B0609020204030204" pitchFamily="49" charset="0"/>
                </a:rPr>
                <a:t>INTEGERS</a:t>
              </a:r>
            </a:p>
          </p:txBody>
        </p:sp>
        <p:cxnSp>
          <p:nvCxnSpPr>
            <p:cNvPr id="29" name="Gerader Verbinder 28">
              <a:extLst>
                <a:ext uri="{FF2B5EF4-FFF2-40B4-BE49-F238E27FC236}">
                  <a16:creationId xmlns:a16="http://schemas.microsoft.com/office/drawing/2014/main" id="{63E348A7-88CD-4512-A7B4-BDF0BEEEA412}"/>
                </a:ext>
              </a:extLst>
            </p:cNvPr>
            <p:cNvCxnSpPr>
              <a:cxnSpLocks/>
            </p:cNvCxnSpPr>
            <p:nvPr/>
          </p:nvCxnSpPr>
          <p:spPr>
            <a:xfrm>
              <a:off x="480561" y="2309358"/>
              <a:ext cx="1129035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0" name="Textfeld 29">
            <a:extLst>
              <a:ext uri="{FF2B5EF4-FFF2-40B4-BE49-F238E27FC236}">
                <a16:creationId xmlns:a16="http://schemas.microsoft.com/office/drawing/2014/main" id="{F7DFEA14-B65B-4B79-97C9-EC1189E29697}"/>
              </a:ext>
            </a:extLst>
          </p:cNvPr>
          <p:cNvSpPr txBox="1"/>
          <p:nvPr/>
        </p:nvSpPr>
        <p:spPr>
          <a:xfrm>
            <a:off x="421088" y="4964527"/>
            <a:ext cx="6480000" cy="923330"/>
          </a:xfrm>
          <a:prstGeom prst="rect">
            <a:avLst/>
          </a:prstGeom>
          <a:noFill/>
        </p:spPr>
        <p:txBody>
          <a:bodyPr wrap="square">
            <a:spAutoFit/>
          </a:bodyPr>
          <a:lstStyle/>
          <a:p>
            <a:pPr algn="r"/>
            <a:r>
              <a:rPr lang="de-DE" sz="900" b="0" i="0" dirty="0">
                <a:solidFill>
                  <a:srgbClr val="D2D0CE"/>
                </a:solidFill>
                <a:effectLst/>
                <a:latin typeface="Consolas" panose="020B0609020204030204" pitchFamily="49" charset="0"/>
              </a:rPr>
              <a:t>Integers sind ganze Zahlen, die keine Dezimalstellen haben. Sie können positive oder negative sein. Zum Beispiel:</a:t>
            </a:r>
          </a:p>
          <a:p>
            <a:pPr algn="r"/>
            <a:endParaRPr lang="de-DE" sz="900" dirty="0">
              <a:solidFill>
                <a:srgbClr val="D2D0CE"/>
              </a:solidFill>
              <a:latin typeface="Consolas" panose="020B0609020204030204" pitchFamily="49" charset="0"/>
            </a:endParaRPr>
          </a:p>
          <a:p>
            <a:pPr algn="r"/>
            <a:endParaRPr lang="de-DE" sz="900" b="0" i="0" dirty="0">
              <a:solidFill>
                <a:srgbClr val="D2D0CE"/>
              </a:solidFill>
              <a:effectLst/>
              <a:latin typeface="Consolas" panose="020B0609020204030204" pitchFamily="49" charset="0"/>
            </a:endParaRPr>
          </a:p>
          <a:p>
            <a:pPr algn="r"/>
            <a:r>
              <a:rPr lang="de-DE" sz="900" b="0" i="0" dirty="0">
                <a:solidFill>
                  <a:srgbClr val="D2D0CE"/>
                </a:solidFill>
                <a:effectLst/>
                <a:latin typeface="Consolas" panose="020B0609020204030204" pitchFamily="49" charset="0"/>
              </a:rPr>
              <a:t>Integers können mit den üblichen mathematischen Operatoren wie +, -, *, /, **, etc. verrechnet werden. Zum Beispiel:</a:t>
            </a:r>
          </a:p>
        </p:txBody>
      </p:sp>
      <p:pic>
        <p:nvPicPr>
          <p:cNvPr id="18" name="Grafik 17">
            <a:extLst>
              <a:ext uri="{FF2B5EF4-FFF2-40B4-BE49-F238E27FC236}">
                <a16:creationId xmlns:a16="http://schemas.microsoft.com/office/drawing/2014/main" id="{77ADC75E-5C5B-45A9-8B7F-49F71B984026}"/>
              </a:ext>
            </a:extLst>
          </p:cNvPr>
          <p:cNvPicPr>
            <a:picLocks noChangeAspect="1"/>
          </p:cNvPicPr>
          <p:nvPr/>
        </p:nvPicPr>
        <p:blipFill>
          <a:blip r:embed="rId5"/>
          <a:stretch>
            <a:fillRect/>
          </a:stretch>
        </p:blipFill>
        <p:spPr>
          <a:xfrm>
            <a:off x="7090911" y="4964527"/>
            <a:ext cx="4680000" cy="501205"/>
          </a:xfrm>
          <a:prstGeom prst="rect">
            <a:avLst/>
          </a:prstGeom>
        </p:spPr>
      </p:pic>
      <p:pic>
        <p:nvPicPr>
          <p:cNvPr id="21" name="Grafik 20">
            <a:extLst>
              <a:ext uri="{FF2B5EF4-FFF2-40B4-BE49-F238E27FC236}">
                <a16:creationId xmlns:a16="http://schemas.microsoft.com/office/drawing/2014/main" id="{D4487D65-FBE4-4EB9-8E11-C4ACE19EF7AA}"/>
              </a:ext>
            </a:extLst>
          </p:cNvPr>
          <p:cNvPicPr>
            <a:picLocks noChangeAspect="1"/>
          </p:cNvPicPr>
          <p:nvPr/>
        </p:nvPicPr>
        <p:blipFill>
          <a:blip r:embed="rId6"/>
          <a:stretch>
            <a:fillRect/>
          </a:stretch>
        </p:blipFill>
        <p:spPr>
          <a:xfrm>
            <a:off x="7090911" y="5581342"/>
            <a:ext cx="4680000" cy="946024"/>
          </a:xfrm>
          <a:prstGeom prst="rect">
            <a:avLst/>
          </a:prstGeom>
        </p:spPr>
      </p:pic>
    </p:spTree>
    <p:extLst>
      <p:ext uri="{BB962C8B-B14F-4D97-AF65-F5344CB8AC3E}">
        <p14:creationId xmlns:p14="http://schemas.microsoft.com/office/powerpoint/2010/main" val="4174316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D1C1B"/>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1633EB-7DCB-4DDC-80AF-C885A3EE1245}"/>
              </a:ext>
            </a:extLst>
          </p:cNvPr>
          <p:cNvSpPr>
            <a:spLocks noGrp="1"/>
          </p:cNvSpPr>
          <p:nvPr>
            <p:ph type="title"/>
          </p:nvPr>
        </p:nvSpPr>
        <p:spPr/>
        <p:txBody>
          <a:bodyPr rtlCol="0">
            <a:noAutofit/>
          </a:bodyPr>
          <a:lstStyle/>
          <a:p>
            <a:pPr rtl="0"/>
            <a:r>
              <a:rPr lang="de-DE" sz="2000" dirty="0">
                <a:latin typeface="Consolas" panose="020B0609020204030204" pitchFamily="49" charset="0"/>
              </a:rPr>
              <a:t>Wie arbeitet man mit Datenstrukturen in Python?</a:t>
            </a:r>
            <a:br>
              <a:rPr lang="de-DE" sz="2000" dirty="0">
                <a:latin typeface="Consolas" panose="020B0609020204030204" pitchFamily="49" charset="0"/>
              </a:rPr>
            </a:br>
            <a:r>
              <a:rPr lang="de-DE" sz="1600" dirty="0">
                <a:latin typeface="Consolas" panose="020B0609020204030204" pitchFamily="49" charset="0"/>
              </a:rPr>
              <a:t>Informationen über Floats in Python:</a:t>
            </a:r>
            <a:endParaRPr lang="de-DE" sz="2000" dirty="0">
              <a:latin typeface="Consolas" panose="020B0609020204030204" pitchFamily="49" charset="0"/>
            </a:endParaRPr>
          </a:p>
        </p:txBody>
      </p:sp>
      <p:sp>
        <p:nvSpPr>
          <p:cNvPr id="5" name="Textfeld 4">
            <a:extLst>
              <a:ext uri="{FF2B5EF4-FFF2-40B4-BE49-F238E27FC236}">
                <a16:creationId xmlns:a16="http://schemas.microsoft.com/office/drawing/2014/main" id="{D6AFF915-40EE-4C69-B8FD-7FBE9E922941}"/>
              </a:ext>
            </a:extLst>
          </p:cNvPr>
          <p:cNvSpPr txBox="1"/>
          <p:nvPr/>
        </p:nvSpPr>
        <p:spPr>
          <a:xfrm>
            <a:off x="421088" y="2368672"/>
            <a:ext cx="6480000" cy="1200329"/>
          </a:xfrm>
          <a:prstGeom prst="rect">
            <a:avLst/>
          </a:prstGeom>
          <a:noFill/>
        </p:spPr>
        <p:txBody>
          <a:bodyPr wrap="square">
            <a:spAutoFit/>
          </a:bodyPr>
          <a:lstStyle/>
          <a:p>
            <a:pPr algn="r"/>
            <a:r>
              <a:rPr lang="de-DE" sz="900" b="0" i="0" dirty="0">
                <a:solidFill>
                  <a:srgbClr val="D2D0CE"/>
                </a:solidFill>
                <a:effectLst/>
                <a:latin typeface="Consolas" panose="020B0609020204030204" pitchFamily="49" charset="0"/>
              </a:rPr>
              <a:t>Floats sind Gleitkommazahlen, die Dezimalstellen haben. Sie können auch positive oder negative sein. Zum Beispiel:</a:t>
            </a:r>
          </a:p>
          <a:p>
            <a:pPr algn="r"/>
            <a:endParaRPr lang="de-DE" sz="900" dirty="0">
              <a:solidFill>
                <a:srgbClr val="D2D0CE"/>
              </a:solidFill>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r>
              <a:rPr lang="de-DE" sz="900" b="0" i="0" dirty="0">
                <a:solidFill>
                  <a:srgbClr val="D2D0CE"/>
                </a:solidFill>
                <a:effectLst/>
                <a:latin typeface="Consolas" panose="020B0609020204030204" pitchFamily="49" charset="0"/>
              </a:rPr>
              <a:t>Floats können auch mit den üblichen mathematischen Operatoren verrechnet werden, aber beachten Sie, dass das Ergebnis immer ein </a:t>
            </a:r>
            <a:r>
              <a:rPr lang="de-DE" sz="900" b="0" i="0" dirty="0" err="1">
                <a:solidFill>
                  <a:srgbClr val="D2D0CE"/>
                </a:solidFill>
                <a:effectLst/>
                <a:latin typeface="Consolas" panose="020B0609020204030204" pitchFamily="49" charset="0"/>
              </a:rPr>
              <a:t>Float</a:t>
            </a:r>
            <a:r>
              <a:rPr lang="de-DE" sz="900" b="0" i="0" dirty="0">
                <a:solidFill>
                  <a:srgbClr val="D2D0CE"/>
                </a:solidFill>
                <a:effectLst/>
                <a:latin typeface="Consolas" panose="020B0609020204030204" pitchFamily="49" charset="0"/>
              </a:rPr>
              <a:t> sein wird, auch wenn es eine ganze Zahl sein könnte. Zum Beispiel:</a:t>
            </a:r>
          </a:p>
        </p:txBody>
      </p:sp>
      <p:grpSp>
        <p:nvGrpSpPr>
          <p:cNvPr id="16" name="Gruppieren 15">
            <a:extLst>
              <a:ext uri="{FF2B5EF4-FFF2-40B4-BE49-F238E27FC236}">
                <a16:creationId xmlns:a16="http://schemas.microsoft.com/office/drawing/2014/main" id="{6574D7F6-9426-4035-A13C-44F458A0CBDC}"/>
              </a:ext>
            </a:extLst>
          </p:cNvPr>
          <p:cNvGrpSpPr/>
          <p:nvPr/>
        </p:nvGrpSpPr>
        <p:grpSpPr>
          <a:xfrm>
            <a:off x="480561" y="1968968"/>
            <a:ext cx="11290351" cy="340390"/>
            <a:chOff x="480561" y="1968968"/>
            <a:chExt cx="11290351" cy="340390"/>
          </a:xfrm>
        </p:grpSpPr>
        <p:sp>
          <p:nvSpPr>
            <p:cNvPr id="10" name="Rechteck 9">
              <a:extLst>
                <a:ext uri="{FF2B5EF4-FFF2-40B4-BE49-F238E27FC236}">
                  <a16:creationId xmlns:a16="http://schemas.microsoft.com/office/drawing/2014/main" id="{5AED6FD4-4A6A-45AA-89CC-F0EF366E12C0}"/>
                </a:ext>
              </a:extLst>
            </p:cNvPr>
            <p:cNvSpPr/>
            <p:nvPr/>
          </p:nvSpPr>
          <p:spPr>
            <a:xfrm>
              <a:off x="480561" y="1968968"/>
              <a:ext cx="11213080" cy="333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rgbClr val="D2D0CE"/>
                  </a:solidFill>
                  <a:latin typeface="Consolas" panose="020B0609020204030204" pitchFamily="49" charset="0"/>
                </a:rPr>
                <a:t>FLOATS </a:t>
              </a:r>
            </a:p>
          </p:txBody>
        </p:sp>
        <p:cxnSp>
          <p:nvCxnSpPr>
            <p:cNvPr id="13" name="Gerader Verbinder 12">
              <a:extLst>
                <a:ext uri="{FF2B5EF4-FFF2-40B4-BE49-F238E27FC236}">
                  <a16:creationId xmlns:a16="http://schemas.microsoft.com/office/drawing/2014/main" id="{065E1D0F-B174-4898-B888-0C2FFBE82AFF}"/>
                </a:ext>
              </a:extLst>
            </p:cNvPr>
            <p:cNvCxnSpPr>
              <a:cxnSpLocks/>
            </p:cNvCxnSpPr>
            <p:nvPr/>
          </p:nvCxnSpPr>
          <p:spPr>
            <a:xfrm>
              <a:off x="480561" y="2309358"/>
              <a:ext cx="1129035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uppieren 22">
            <a:extLst>
              <a:ext uri="{FF2B5EF4-FFF2-40B4-BE49-F238E27FC236}">
                <a16:creationId xmlns:a16="http://schemas.microsoft.com/office/drawing/2014/main" id="{F93B5E27-D8F1-4884-A596-1473295A0B8D}"/>
              </a:ext>
            </a:extLst>
          </p:cNvPr>
          <p:cNvGrpSpPr/>
          <p:nvPr/>
        </p:nvGrpSpPr>
        <p:grpSpPr>
          <a:xfrm>
            <a:off x="480560" y="4108063"/>
            <a:ext cx="11290351" cy="340390"/>
            <a:chOff x="480561" y="1968968"/>
            <a:chExt cx="11290351" cy="340390"/>
          </a:xfrm>
        </p:grpSpPr>
        <p:sp>
          <p:nvSpPr>
            <p:cNvPr id="28" name="Rechteck 27">
              <a:extLst>
                <a:ext uri="{FF2B5EF4-FFF2-40B4-BE49-F238E27FC236}">
                  <a16:creationId xmlns:a16="http://schemas.microsoft.com/office/drawing/2014/main" id="{D80B4AA6-5D29-44D6-A693-19E57845FF94}"/>
                </a:ext>
              </a:extLst>
            </p:cNvPr>
            <p:cNvSpPr/>
            <p:nvPr/>
          </p:nvSpPr>
          <p:spPr>
            <a:xfrm>
              <a:off x="480561" y="1968968"/>
              <a:ext cx="11213080" cy="333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rgbClr val="D2D0CE"/>
                  </a:solidFill>
                  <a:latin typeface="Consolas" panose="020B0609020204030204" pitchFamily="49" charset="0"/>
                </a:rPr>
                <a:t>LIST</a:t>
              </a:r>
            </a:p>
          </p:txBody>
        </p:sp>
        <p:cxnSp>
          <p:nvCxnSpPr>
            <p:cNvPr id="29" name="Gerader Verbinder 28">
              <a:extLst>
                <a:ext uri="{FF2B5EF4-FFF2-40B4-BE49-F238E27FC236}">
                  <a16:creationId xmlns:a16="http://schemas.microsoft.com/office/drawing/2014/main" id="{63E348A7-88CD-4512-A7B4-BDF0BEEEA412}"/>
                </a:ext>
              </a:extLst>
            </p:cNvPr>
            <p:cNvCxnSpPr>
              <a:cxnSpLocks/>
            </p:cNvCxnSpPr>
            <p:nvPr/>
          </p:nvCxnSpPr>
          <p:spPr>
            <a:xfrm>
              <a:off x="480561" y="2309358"/>
              <a:ext cx="1129035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0" name="Textfeld 29">
            <a:extLst>
              <a:ext uri="{FF2B5EF4-FFF2-40B4-BE49-F238E27FC236}">
                <a16:creationId xmlns:a16="http://schemas.microsoft.com/office/drawing/2014/main" id="{F7DFEA14-B65B-4B79-97C9-EC1189E29697}"/>
              </a:ext>
            </a:extLst>
          </p:cNvPr>
          <p:cNvSpPr txBox="1"/>
          <p:nvPr/>
        </p:nvSpPr>
        <p:spPr>
          <a:xfrm>
            <a:off x="421088" y="4564064"/>
            <a:ext cx="6480000" cy="1615827"/>
          </a:xfrm>
          <a:prstGeom prst="rect">
            <a:avLst/>
          </a:prstGeom>
          <a:noFill/>
        </p:spPr>
        <p:txBody>
          <a:bodyPr wrap="square">
            <a:spAutoFit/>
          </a:bodyPr>
          <a:lstStyle/>
          <a:p>
            <a:pPr algn="r"/>
            <a:r>
              <a:rPr lang="de-DE" sz="900" b="0" i="0" dirty="0">
                <a:solidFill>
                  <a:srgbClr val="D2D0CE"/>
                </a:solidFill>
                <a:effectLst/>
                <a:latin typeface="Consolas" panose="020B0609020204030204" pitchFamily="49" charset="0"/>
              </a:rPr>
              <a:t>Listen sind geordnete Sammlungen von Objekten, die in eckigen Klammern [] eingeschlossen sind. Sie können Objekte verschiedener Datentypen enthalten, wie z.B. Strings, Integers, Floats, Listen, etc. Zum Beispiel:</a:t>
            </a:r>
          </a:p>
          <a:p>
            <a:pPr algn="r"/>
            <a:endParaRPr lang="de-DE" sz="900" dirty="0">
              <a:solidFill>
                <a:srgbClr val="D2D0CE"/>
              </a:solidFill>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r>
              <a:rPr lang="de-DE" sz="900" b="0" i="0" dirty="0">
                <a:solidFill>
                  <a:srgbClr val="D2D0CE"/>
                </a:solidFill>
                <a:effectLst/>
                <a:latin typeface="Consolas" panose="020B0609020204030204" pitchFamily="49" charset="0"/>
              </a:rPr>
              <a:t>Listen sind veränderbar, d.h. Sie können Elemente hinzufügen, entfernen oder ändern. Zum Beispiel können Sie die Methode .</a:t>
            </a:r>
            <a:r>
              <a:rPr lang="de-DE" sz="900" b="0" i="0" dirty="0" err="1">
                <a:solidFill>
                  <a:srgbClr val="D2D0CE"/>
                </a:solidFill>
                <a:effectLst/>
                <a:latin typeface="Consolas" panose="020B0609020204030204" pitchFamily="49" charset="0"/>
              </a:rPr>
              <a:t>append</a:t>
            </a:r>
            <a:r>
              <a:rPr lang="de-DE" sz="900" b="0" i="0" dirty="0">
                <a:solidFill>
                  <a:srgbClr val="D2D0CE"/>
                </a:solidFill>
                <a:effectLst/>
                <a:latin typeface="Consolas" panose="020B0609020204030204" pitchFamily="49" charset="0"/>
              </a:rPr>
              <a:t>() verwenden, um ein Element am Ende einer Liste anzuhängen, die Methode .</a:t>
            </a:r>
            <a:r>
              <a:rPr lang="de-DE" sz="900" b="0" i="0" dirty="0" err="1">
                <a:solidFill>
                  <a:srgbClr val="D2D0CE"/>
                </a:solidFill>
                <a:effectLst/>
                <a:latin typeface="Consolas" panose="020B0609020204030204" pitchFamily="49" charset="0"/>
              </a:rPr>
              <a:t>pop</a:t>
            </a:r>
            <a:r>
              <a:rPr lang="de-DE" sz="900" b="0" i="0" dirty="0">
                <a:solidFill>
                  <a:srgbClr val="D2D0CE"/>
                </a:solidFill>
                <a:effectLst/>
                <a:latin typeface="Consolas" panose="020B0609020204030204" pitchFamily="49" charset="0"/>
              </a:rPr>
              <a:t>() verwenden, um ein Element am Ende einer Liste zu entfernen und zurückzugeben, oder den Indexoperator [] verwenden, um auf ein bestimmtes Element zuzugreifen oder es zu ändern. Zum Beispiel:</a:t>
            </a:r>
          </a:p>
        </p:txBody>
      </p:sp>
      <p:pic>
        <p:nvPicPr>
          <p:cNvPr id="6" name="Grafik 5">
            <a:extLst>
              <a:ext uri="{FF2B5EF4-FFF2-40B4-BE49-F238E27FC236}">
                <a16:creationId xmlns:a16="http://schemas.microsoft.com/office/drawing/2014/main" id="{33B3A860-8C6E-4E38-A86E-D17A705A7CD5}"/>
              </a:ext>
            </a:extLst>
          </p:cNvPr>
          <p:cNvPicPr>
            <a:picLocks noChangeAspect="1"/>
          </p:cNvPicPr>
          <p:nvPr/>
        </p:nvPicPr>
        <p:blipFill>
          <a:blip r:embed="rId3"/>
          <a:stretch>
            <a:fillRect/>
          </a:stretch>
        </p:blipFill>
        <p:spPr>
          <a:xfrm>
            <a:off x="7090911" y="2418300"/>
            <a:ext cx="4680000" cy="474873"/>
          </a:xfrm>
          <a:prstGeom prst="rect">
            <a:avLst/>
          </a:prstGeom>
        </p:spPr>
      </p:pic>
      <p:pic>
        <p:nvPicPr>
          <p:cNvPr id="8" name="Grafik 7">
            <a:extLst>
              <a:ext uri="{FF2B5EF4-FFF2-40B4-BE49-F238E27FC236}">
                <a16:creationId xmlns:a16="http://schemas.microsoft.com/office/drawing/2014/main" id="{44A44D67-D217-42B7-A2A6-640468346A9E}"/>
              </a:ext>
            </a:extLst>
          </p:cNvPr>
          <p:cNvPicPr>
            <a:picLocks noChangeAspect="1"/>
          </p:cNvPicPr>
          <p:nvPr/>
        </p:nvPicPr>
        <p:blipFill>
          <a:blip r:embed="rId4"/>
          <a:stretch>
            <a:fillRect/>
          </a:stretch>
        </p:blipFill>
        <p:spPr>
          <a:xfrm>
            <a:off x="7090911" y="3031685"/>
            <a:ext cx="4680000" cy="946024"/>
          </a:xfrm>
          <a:prstGeom prst="rect">
            <a:avLst/>
          </a:prstGeom>
        </p:spPr>
      </p:pic>
      <p:pic>
        <p:nvPicPr>
          <p:cNvPr id="12" name="Grafik 11">
            <a:extLst>
              <a:ext uri="{FF2B5EF4-FFF2-40B4-BE49-F238E27FC236}">
                <a16:creationId xmlns:a16="http://schemas.microsoft.com/office/drawing/2014/main" id="{E092C93D-206B-4261-B1CF-0AA1AADA3014}"/>
              </a:ext>
            </a:extLst>
          </p:cNvPr>
          <p:cNvPicPr>
            <a:picLocks noChangeAspect="1"/>
          </p:cNvPicPr>
          <p:nvPr/>
        </p:nvPicPr>
        <p:blipFill>
          <a:blip r:embed="rId5"/>
          <a:stretch>
            <a:fillRect/>
          </a:stretch>
        </p:blipFill>
        <p:spPr>
          <a:xfrm>
            <a:off x="7090911" y="4555731"/>
            <a:ext cx="4680000" cy="370134"/>
          </a:xfrm>
          <a:prstGeom prst="rect">
            <a:avLst/>
          </a:prstGeom>
        </p:spPr>
      </p:pic>
      <p:pic>
        <p:nvPicPr>
          <p:cNvPr id="15" name="Grafik 14">
            <a:extLst>
              <a:ext uri="{FF2B5EF4-FFF2-40B4-BE49-F238E27FC236}">
                <a16:creationId xmlns:a16="http://schemas.microsoft.com/office/drawing/2014/main" id="{81A9C697-CE5B-4614-BD4F-AD10177AB0A3}"/>
              </a:ext>
            </a:extLst>
          </p:cNvPr>
          <p:cNvPicPr>
            <a:picLocks noChangeAspect="1"/>
          </p:cNvPicPr>
          <p:nvPr/>
        </p:nvPicPr>
        <p:blipFill>
          <a:blip r:embed="rId6"/>
          <a:stretch>
            <a:fillRect/>
          </a:stretch>
        </p:blipFill>
        <p:spPr>
          <a:xfrm>
            <a:off x="7090911" y="5372429"/>
            <a:ext cx="4680000" cy="807968"/>
          </a:xfrm>
          <a:prstGeom prst="rect">
            <a:avLst/>
          </a:prstGeom>
        </p:spPr>
      </p:pic>
    </p:spTree>
    <p:extLst>
      <p:ext uri="{BB962C8B-B14F-4D97-AF65-F5344CB8AC3E}">
        <p14:creationId xmlns:p14="http://schemas.microsoft.com/office/powerpoint/2010/main" val="2415164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D1C1B"/>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1633EB-7DCB-4DDC-80AF-C885A3EE1245}"/>
              </a:ext>
            </a:extLst>
          </p:cNvPr>
          <p:cNvSpPr>
            <a:spLocks noGrp="1"/>
          </p:cNvSpPr>
          <p:nvPr>
            <p:ph type="title"/>
          </p:nvPr>
        </p:nvSpPr>
        <p:spPr/>
        <p:txBody>
          <a:bodyPr rtlCol="0">
            <a:noAutofit/>
          </a:bodyPr>
          <a:lstStyle/>
          <a:p>
            <a:pPr rtl="0"/>
            <a:r>
              <a:rPr lang="de-DE" sz="2000" dirty="0">
                <a:latin typeface="Consolas" panose="020B0609020204030204" pitchFamily="49" charset="0"/>
              </a:rPr>
              <a:t>Wie arbeitet man mit Datenstrukturen in Python?</a:t>
            </a:r>
            <a:br>
              <a:rPr lang="de-DE" sz="2000" dirty="0">
                <a:latin typeface="Consolas" panose="020B0609020204030204" pitchFamily="49" charset="0"/>
              </a:rPr>
            </a:br>
            <a:r>
              <a:rPr lang="de-DE" sz="1600" dirty="0">
                <a:latin typeface="Consolas" panose="020B0609020204030204" pitchFamily="49" charset="0"/>
              </a:rPr>
              <a:t>Informationen Listen in Python:</a:t>
            </a:r>
            <a:endParaRPr lang="de-DE" sz="2000" dirty="0">
              <a:latin typeface="Consolas" panose="020B0609020204030204" pitchFamily="49" charset="0"/>
            </a:endParaRPr>
          </a:p>
        </p:txBody>
      </p:sp>
      <p:grpSp>
        <p:nvGrpSpPr>
          <p:cNvPr id="23" name="Gruppieren 22">
            <a:extLst>
              <a:ext uri="{FF2B5EF4-FFF2-40B4-BE49-F238E27FC236}">
                <a16:creationId xmlns:a16="http://schemas.microsoft.com/office/drawing/2014/main" id="{F93B5E27-D8F1-4884-A596-1473295A0B8D}"/>
              </a:ext>
            </a:extLst>
          </p:cNvPr>
          <p:cNvGrpSpPr/>
          <p:nvPr/>
        </p:nvGrpSpPr>
        <p:grpSpPr>
          <a:xfrm>
            <a:off x="480560" y="1945537"/>
            <a:ext cx="11290351" cy="340390"/>
            <a:chOff x="480561" y="1968968"/>
            <a:chExt cx="11290351" cy="340390"/>
          </a:xfrm>
        </p:grpSpPr>
        <p:sp>
          <p:nvSpPr>
            <p:cNvPr id="28" name="Rechteck 27">
              <a:extLst>
                <a:ext uri="{FF2B5EF4-FFF2-40B4-BE49-F238E27FC236}">
                  <a16:creationId xmlns:a16="http://schemas.microsoft.com/office/drawing/2014/main" id="{D80B4AA6-5D29-44D6-A693-19E57845FF94}"/>
                </a:ext>
              </a:extLst>
            </p:cNvPr>
            <p:cNvSpPr/>
            <p:nvPr/>
          </p:nvSpPr>
          <p:spPr>
            <a:xfrm>
              <a:off x="480561" y="1968968"/>
              <a:ext cx="11213080" cy="333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rgbClr val="D2D0CE"/>
                  </a:solidFill>
                  <a:latin typeface="Consolas" panose="020B0609020204030204" pitchFamily="49" charset="0"/>
                </a:rPr>
                <a:t>LIST</a:t>
              </a:r>
            </a:p>
          </p:txBody>
        </p:sp>
        <p:cxnSp>
          <p:nvCxnSpPr>
            <p:cNvPr id="29" name="Gerader Verbinder 28">
              <a:extLst>
                <a:ext uri="{FF2B5EF4-FFF2-40B4-BE49-F238E27FC236}">
                  <a16:creationId xmlns:a16="http://schemas.microsoft.com/office/drawing/2014/main" id="{63E348A7-88CD-4512-A7B4-BDF0BEEEA412}"/>
                </a:ext>
              </a:extLst>
            </p:cNvPr>
            <p:cNvCxnSpPr>
              <a:cxnSpLocks/>
            </p:cNvCxnSpPr>
            <p:nvPr/>
          </p:nvCxnSpPr>
          <p:spPr>
            <a:xfrm>
              <a:off x="480561" y="2309358"/>
              <a:ext cx="1129035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4" name="Grafik 3">
            <a:extLst>
              <a:ext uri="{FF2B5EF4-FFF2-40B4-BE49-F238E27FC236}">
                <a16:creationId xmlns:a16="http://schemas.microsoft.com/office/drawing/2014/main" id="{C78EE516-4DC1-49C6-8EB7-D6947AACFA0B}"/>
              </a:ext>
            </a:extLst>
          </p:cNvPr>
          <p:cNvPicPr>
            <a:picLocks noChangeAspect="1"/>
          </p:cNvPicPr>
          <p:nvPr/>
        </p:nvPicPr>
        <p:blipFill rotWithShape="1">
          <a:blip r:embed="rId3"/>
          <a:srcRect b="53090"/>
          <a:stretch/>
        </p:blipFill>
        <p:spPr>
          <a:xfrm>
            <a:off x="480560" y="2406688"/>
            <a:ext cx="5040000" cy="3647070"/>
          </a:xfrm>
          <a:prstGeom prst="rect">
            <a:avLst/>
          </a:prstGeom>
        </p:spPr>
      </p:pic>
      <p:pic>
        <p:nvPicPr>
          <p:cNvPr id="9" name="Grafik 8">
            <a:extLst>
              <a:ext uri="{FF2B5EF4-FFF2-40B4-BE49-F238E27FC236}">
                <a16:creationId xmlns:a16="http://schemas.microsoft.com/office/drawing/2014/main" id="{8651B536-7595-41DA-A199-A7315F610927}"/>
              </a:ext>
            </a:extLst>
          </p:cNvPr>
          <p:cNvPicPr>
            <a:picLocks noChangeAspect="1"/>
          </p:cNvPicPr>
          <p:nvPr/>
        </p:nvPicPr>
        <p:blipFill rotWithShape="1">
          <a:blip r:embed="rId4"/>
          <a:srcRect t="13830"/>
          <a:stretch/>
        </p:blipFill>
        <p:spPr>
          <a:xfrm>
            <a:off x="6730911" y="2406688"/>
            <a:ext cx="5040000" cy="4064740"/>
          </a:xfrm>
          <a:prstGeom prst="rect">
            <a:avLst/>
          </a:prstGeom>
        </p:spPr>
      </p:pic>
    </p:spTree>
    <p:extLst>
      <p:ext uri="{BB962C8B-B14F-4D97-AF65-F5344CB8AC3E}">
        <p14:creationId xmlns:p14="http://schemas.microsoft.com/office/powerpoint/2010/main" val="1551336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D1C1B"/>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1633EB-7DCB-4DDC-80AF-C885A3EE1245}"/>
              </a:ext>
            </a:extLst>
          </p:cNvPr>
          <p:cNvSpPr>
            <a:spLocks noGrp="1"/>
          </p:cNvSpPr>
          <p:nvPr>
            <p:ph type="title"/>
          </p:nvPr>
        </p:nvSpPr>
        <p:spPr/>
        <p:txBody>
          <a:bodyPr rtlCol="0">
            <a:noAutofit/>
          </a:bodyPr>
          <a:lstStyle/>
          <a:p>
            <a:pPr rtl="0"/>
            <a:r>
              <a:rPr lang="de-DE" sz="2000" dirty="0">
                <a:latin typeface="Consolas" panose="020B0609020204030204" pitchFamily="49" charset="0"/>
              </a:rPr>
              <a:t>Wie arbeitet man mit Datenstrukturen in Python?</a:t>
            </a:r>
            <a:br>
              <a:rPr lang="de-DE" sz="2000" dirty="0">
                <a:latin typeface="Consolas" panose="020B0609020204030204" pitchFamily="49" charset="0"/>
              </a:rPr>
            </a:br>
            <a:r>
              <a:rPr lang="de-DE" sz="1600" dirty="0">
                <a:latin typeface="Consolas" panose="020B0609020204030204" pitchFamily="49" charset="0"/>
              </a:rPr>
              <a:t>Informationen Tupel in Python:</a:t>
            </a:r>
            <a:endParaRPr lang="de-DE" sz="2000" dirty="0">
              <a:latin typeface="Consolas" panose="020B0609020204030204" pitchFamily="49" charset="0"/>
            </a:endParaRPr>
          </a:p>
        </p:txBody>
      </p:sp>
      <p:grpSp>
        <p:nvGrpSpPr>
          <p:cNvPr id="8" name="Gruppieren 7">
            <a:extLst>
              <a:ext uri="{FF2B5EF4-FFF2-40B4-BE49-F238E27FC236}">
                <a16:creationId xmlns:a16="http://schemas.microsoft.com/office/drawing/2014/main" id="{B9E2EBBC-A39A-4697-9C33-0D6D2635BE98}"/>
              </a:ext>
            </a:extLst>
          </p:cNvPr>
          <p:cNvGrpSpPr/>
          <p:nvPr/>
        </p:nvGrpSpPr>
        <p:grpSpPr>
          <a:xfrm>
            <a:off x="480560" y="1965559"/>
            <a:ext cx="11290351" cy="340390"/>
            <a:chOff x="480561" y="1968968"/>
            <a:chExt cx="11290351" cy="340390"/>
          </a:xfrm>
        </p:grpSpPr>
        <p:sp>
          <p:nvSpPr>
            <p:cNvPr id="10" name="Rechteck 9">
              <a:extLst>
                <a:ext uri="{FF2B5EF4-FFF2-40B4-BE49-F238E27FC236}">
                  <a16:creationId xmlns:a16="http://schemas.microsoft.com/office/drawing/2014/main" id="{FBD82D7D-CA1E-4FBE-ADE9-9118F7AE438A}"/>
                </a:ext>
              </a:extLst>
            </p:cNvPr>
            <p:cNvSpPr/>
            <p:nvPr/>
          </p:nvSpPr>
          <p:spPr>
            <a:xfrm>
              <a:off x="480561" y="1968968"/>
              <a:ext cx="11213080" cy="333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rgbClr val="D2D0CE"/>
                  </a:solidFill>
                  <a:latin typeface="Consolas" panose="020B0609020204030204" pitchFamily="49" charset="0"/>
                </a:rPr>
                <a:t>TUPEL</a:t>
              </a:r>
            </a:p>
          </p:txBody>
        </p:sp>
        <p:cxnSp>
          <p:nvCxnSpPr>
            <p:cNvPr id="11" name="Gerader Verbinder 10">
              <a:extLst>
                <a:ext uri="{FF2B5EF4-FFF2-40B4-BE49-F238E27FC236}">
                  <a16:creationId xmlns:a16="http://schemas.microsoft.com/office/drawing/2014/main" id="{87D985F6-06FB-434B-8AAA-9F23CF508470}"/>
                </a:ext>
              </a:extLst>
            </p:cNvPr>
            <p:cNvCxnSpPr>
              <a:cxnSpLocks/>
            </p:cNvCxnSpPr>
            <p:nvPr/>
          </p:nvCxnSpPr>
          <p:spPr>
            <a:xfrm>
              <a:off x="480561" y="2309358"/>
              <a:ext cx="1129035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 name="Textfeld 11">
            <a:extLst>
              <a:ext uri="{FF2B5EF4-FFF2-40B4-BE49-F238E27FC236}">
                <a16:creationId xmlns:a16="http://schemas.microsoft.com/office/drawing/2014/main" id="{45543FBE-3770-4DA8-945A-2F967A41D5CC}"/>
              </a:ext>
            </a:extLst>
          </p:cNvPr>
          <p:cNvSpPr txBox="1"/>
          <p:nvPr/>
        </p:nvSpPr>
        <p:spPr>
          <a:xfrm>
            <a:off x="421088" y="2421560"/>
            <a:ext cx="6480000" cy="4108817"/>
          </a:xfrm>
          <a:prstGeom prst="rect">
            <a:avLst/>
          </a:prstGeom>
          <a:noFill/>
        </p:spPr>
        <p:txBody>
          <a:bodyPr wrap="square">
            <a:spAutoFit/>
          </a:bodyPr>
          <a:lstStyle/>
          <a:p>
            <a:pPr algn="r"/>
            <a:r>
              <a:rPr lang="de-DE" sz="900" b="0" i="0" dirty="0">
                <a:solidFill>
                  <a:srgbClr val="D2D0CE"/>
                </a:solidFill>
                <a:effectLst/>
                <a:latin typeface="Consolas" panose="020B0609020204030204" pitchFamily="49" charset="0"/>
              </a:rPr>
              <a:t>Tupel sind geordnete Sammlungen von Objekten, die in runden Klammern () eingeschlossen sind. Sie ähneln Listen in vielerlei Hinsicht, aber sie sind unveränderlich, d.h. Sie können keine Elemente hinzufügen, entfernen oder ändern. Zum Beispiel:</a:t>
            </a:r>
          </a:p>
          <a:p>
            <a:pPr algn="r"/>
            <a:endParaRPr lang="de-DE" sz="900" dirty="0">
              <a:solidFill>
                <a:srgbClr val="D2D0CE"/>
              </a:solidFill>
              <a:latin typeface="Consolas" panose="020B0609020204030204" pitchFamily="49" charset="0"/>
            </a:endParaRPr>
          </a:p>
          <a:p>
            <a:pPr algn="r"/>
            <a:endParaRPr lang="de-DE" sz="900" b="0" i="0" dirty="0">
              <a:solidFill>
                <a:srgbClr val="D2D0CE"/>
              </a:solidFill>
              <a:effectLst/>
              <a:latin typeface="Consolas" panose="020B0609020204030204" pitchFamily="49" charset="0"/>
            </a:endParaRPr>
          </a:p>
          <a:p>
            <a:pPr algn="r"/>
            <a:r>
              <a:rPr lang="de-DE" sz="900" b="0" i="0" dirty="0">
                <a:solidFill>
                  <a:srgbClr val="D2D0CE"/>
                </a:solidFill>
                <a:effectLst/>
                <a:latin typeface="Consolas" panose="020B0609020204030204" pitchFamily="49" charset="0"/>
              </a:rPr>
              <a:t>Tupel sind in Python unveränderliche Sequenzen von Objekten, die in runden Klammern () eingeschlossen sind. Sie ähneln Listen, aber sie können nicht verändert werden, nachdem sie erstellt wurden. Es gibt nur zwei Methoden, die ein Tupel-Objekt aufrufen kann: count() und index(). Hier sind einige Beispiele in Code mit Kommentaren zu allen Methoden von Tupel in Python:</a:t>
            </a:r>
          </a:p>
          <a:p>
            <a:pPr algn="r"/>
            <a:endParaRPr lang="de-DE" sz="900" dirty="0">
              <a:solidFill>
                <a:srgbClr val="D2D0CE"/>
              </a:solidFill>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endParaRPr lang="de-DE" sz="900" b="0" i="0" dirty="0">
              <a:solidFill>
                <a:srgbClr val="D2D0CE"/>
              </a:solidFill>
              <a:effectLst/>
              <a:latin typeface="Consolas" panose="020B0609020204030204" pitchFamily="49" charset="0"/>
            </a:endParaRPr>
          </a:p>
          <a:p>
            <a:pPr algn="r"/>
            <a:r>
              <a:rPr lang="de-DE" sz="900" b="0" i="0" dirty="0">
                <a:solidFill>
                  <a:srgbClr val="D2D0CE"/>
                </a:solidFill>
                <a:effectLst/>
                <a:latin typeface="Consolas" panose="020B0609020204030204" pitchFamily="49" charset="0"/>
              </a:rPr>
              <a:t>Tupel haben einige Vorteile gegenüber Listen, wie z.B. eine schnellere Ausführung, eine geringere Speicherbelegung und eine bessere Sicherheit.</a:t>
            </a:r>
          </a:p>
        </p:txBody>
      </p:sp>
      <p:pic>
        <p:nvPicPr>
          <p:cNvPr id="5" name="Grafik 4">
            <a:extLst>
              <a:ext uri="{FF2B5EF4-FFF2-40B4-BE49-F238E27FC236}">
                <a16:creationId xmlns:a16="http://schemas.microsoft.com/office/drawing/2014/main" id="{837B8CFA-656A-484D-9321-F89093B7AC8E}"/>
              </a:ext>
            </a:extLst>
          </p:cNvPr>
          <p:cNvPicPr>
            <a:picLocks noChangeAspect="1"/>
          </p:cNvPicPr>
          <p:nvPr/>
        </p:nvPicPr>
        <p:blipFill>
          <a:blip r:embed="rId3"/>
          <a:stretch>
            <a:fillRect/>
          </a:stretch>
        </p:blipFill>
        <p:spPr>
          <a:xfrm>
            <a:off x="7090911" y="2497397"/>
            <a:ext cx="4680000" cy="356155"/>
          </a:xfrm>
          <a:prstGeom prst="rect">
            <a:avLst/>
          </a:prstGeom>
        </p:spPr>
      </p:pic>
      <p:pic>
        <p:nvPicPr>
          <p:cNvPr id="7" name="Grafik 6">
            <a:extLst>
              <a:ext uri="{FF2B5EF4-FFF2-40B4-BE49-F238E27FC236}">
                <a16:creationId xmlns:a16="http://schemas.microsoft.com/office/drawing/2014/main" id="{E7EF135D-1EE9-462E-88BD-14DF18363342}"/>
              </a:ext>
            </a:extLst>
          </p:cNvPr>
          <p:cNvPicPr>
            <a:picLocks noChangeAspect="1"/>
          </p:cNvPicPr>
          <p:nvPr/>
        </p:nvPicPr>
        <p:blipFill>
          <a:blip r:embed="rId4"/>
          <a:stretch>
            <a:fillRect/>
          </a:stretch>
        </p:blipFill>
        <p:spPr>
          <a:xfrm>
            <a:off x="7090911" y="3090974"/>
            <a:ext cx="4680000" cy="1997713"/>
          </a:xfrm>
          <a:prstGeom prst="rect">
            <a:avLst/>
          </a:prstGeom>
        </p:spPr>
      </p:pic>
    </p:spTree>
    <p:extLst>
      <p:ext uri="{BB962C8B-B14F-4D97-AF65-F5344CB8AC3E}">
        <p14:creationId xmlns:p14="http://schemas.microsoft.com/office/powerpoint/2010/main" val="923949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D1C1B"/>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1633EB-7DCB-4DDC-80AF-C885A3EE1245}"/>
              </a:ext>
            </a:extLst>
          </p:cNvPr>
          <p:cNvSpPr>
            <a:spLocks noGrp="1"/>
          </p:cNvSpPr>
          <p:nvPr>
            <p:ph type="title"/>
          </p:nvPr>
        </p:nvSpPr>
        <p:spPr/>
        <p:txBody>
          <a:bodyPr rtlCol="0">
            <a:noAutofit/>
          </a:bodyPr>
          <a:lstStyle/>
          <a:p>
            <a:pPr rtl="0"/>
            <a:r>
              <a:rPr lang="de-DE" sz="2000" dirty="0">
                <a:latin typeface="Consolas" panose="020B0609020204030204" pitchFamily="49" charset="0"/>
              </a:rPr>
              <a:t>Wie arbeitet man mit Datenstrukturen in Python?</a:t>
            </a:r>
            <a:br>
              <a:rPr lang="de-DE" sz="2000" dirty="0">
                <a:latin typeface="Consolas" panose="020B0609020204030204" pitchFamily="49" charset="0"/>
              </a:rPr>
            </a:br>
            <a:r>
              <a:rPr lang="de-DE" sz="1600" dirty="0">
                <a:latin typeface="Consolas" panose="020B0609020204030204" pitchFamily="49" charset="0"/>
              </a:rPr>
              <a:t>Informationen SETS in Python:</a:t>
            </a:r>
            <a:endParaRPr lang="de-DE" sz="2000" dirty="0">
              <a:latin typeface="Consolas" panose="020B0609020204030204" pitchFamily="49" charset="0"/>
            </a:endParaRPr>
          </a:p>
        </p:txBody>
      </p:sp>
      <p:grpSp>
        <p:nvGrpSpPr>
          <p:cNvPr id="8" name="Gruppieren 7">
            <a:extLst>
              <a:ext uri="{FF2B5EF4-FFF2-40B4-BE49-F238E27FC236}">
                <a16:creationId xmlns:a16="http://schemas.microsoft.com/office/drawing/2014/main" id="{B9E2EBBC-A39A-4697-9C33-0D6D2635BE98}"/>
              </a:ext>
            </a:extLst>
          </p:cNvPr>
          <p:cNvGrpSpPr/>
          <p:nvPr/>
        </p:nvGrpSpPr>
        <p:grpSpPr>
          <a:xfrm>
            <a:off x="480560" y="1965559"/>
            <a:ext cx="11290351" cy="340390"/>
            <a:chOff x="480561" y="1968968"/>
            <a:chExt cx="11290351" cy="340390"/>
          </a:xfrm>
        </p:grpSpPr>
        <p:sp>
          <p:nvSpPr>
            <p:cNvPr id="10" name="Rechteck 9">
              <a:extLst>
                <a:ext uri="{FF2B5EF4-FFF2-40B4-BE49-F238E27FC236}">
                  <a16:creationId xmlns:a16="http://schemas.microsoft.com/office/drawing/2014/main" id="{FBD82D7D-CA1E-4FBE-ADE9-9118F7AE438A}"/>
                </a:ext>
              </a:extLst>
            </p:cNvPr>
            <p:cNvSpPr/>
            <p:nvPr/>
          </p:nvSpPr>
          <p:spPr>
            <a:xfrm>
              <a:off x="480561" y="1968968"/>
              <a:ext cx="11213080" cy="333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rgbClr val="D2D0CE"/>
                  </a:solidFill>
                  <a:latin typeface="Consolas" panose="020B0609020204030204" pitchFamily="49" charset="0"/>
                </a:rPr>
                <a:t>SETS</a:t>
              </a:r>
            </a:p>
          </p:txBody>
        </p:sp>
        <p:cxnSp>
          <p:nvCxnSpPr>
            <p:cNvPr id="11" name="Gerader Verbinder 10">
              <a:extLst>
                <a:ext uri="{FF2B5EF4-FFF2-40B4-BE49-F238E27FC236}">
                  <a16:creationId xmlns:a16="http://schemas.microsoft.com/office/drawing/2014/main" id="{87D985F6-06FB-434B-8AAA-9F23CF508470}"/>
                </a:ext>
              </a:extLst>
            </p:cNvPr>
            <p:cNvCxnSpPr>
              <a:cxnSpLocks/>
            </p:cNvCxnSpPr>
            <p:nvPr/>
          </p:nvCxnSpPr>
          <p:spPr>
            <a:xfrm>
              <a:off x="480561" y="2309358"/>
              <a:ext cx="1129035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9" name="Grafik 8">
            <a:extLst>
              <a:ext uri="{FF2B5EF4-FFF2-40B4-BE49-F238E27FC236}">
                <a16:creationId xmlns:a16="http://schemas.microsoft.com/office/drawing/2014/main" id="{8354532A-CBB8-47C5-BC2F-8427BA1644BB}"/>
              </a:ext>
            </a:extLst>
          </p:cNvPr>
          <p:cNvPicPr>
            <a:picLocks noChangeAspect="1"/>
          </p:cNvPicPr>
          <p:nvPr/>
        </p:nvPicPr>
        <p:blipFill>
          <a:blip r:embed="rId3"/>
          <a:stretch>
            <a:fillRect/>
          </a:stretch>
        </p:blipFill>
        <p:spPr>
          <a:xfrm>
            <a:off x="581193" y="2926531"/>
            <a:ext cx="4680000" cy="3759009"/>
          </a:xfrm>
          <a:prstGeom prst="rect">
            <a:avLst/>
          </a:prstGeom>
        </p:spPr>
      </p:pic>
      <p:sp>
        <p:nvSpPr>
          <p:cNvPr id="13" name="Textfeld 12">
            <a:extLst>
              <a:ext uri="{FF2B5EF4-FFF2-40B4-BE49-F238E27FC236}">
                <a16:creationId xmlns:a16="http://schemas.microsoft.com/office/drawing/2014/main" id="{4839BEF9-717A-4930-B7EF-F01B32AED623}"/>
              </a:ext>
            </a:extLst>
          </p:cNvPr>
          <p:cNvSpPr txBox="1"/>
          <p:nvPr/>
        </p:nvSpPr>
        <p:spPr>
          <a:xfrm>
            <a:off x="421088" y="2468284"/>
            <a:ext cx="6480000" cy="369332"/>
          </a:xfrm>
          <a:prstGeom prst="rect">
            <a:avLst/>
          </a:prstGeom>
          <a:noFill/>
        </p:spPr>
        <p:txBody>
          <a:bodyPr wrap="square">
            <a:spAutoFit/>
          </a:bodyPr>
          <a:lstStyle/>
          <a:p>
            <a:pPr algn="r"/>
            <a:r>
              <a:rPr lang="de-DE" sz="900" b="0" i="0" dirty="0">
                <a:solidFill>
                  <a:srgbClr val="D2D0CE"/>
                </a:solidFill>
                <a:effectLst/>
                <a:latin typeface="Consolas" panose="020B0609020204030204" pitchFamily="49" charset="0"/>
              </a:rPr>
              <a:t>Sets haben einige nützliche Operationen, die auf der Mengenlehre basieren, wie z.B. Vereinigung, Schnittmenge, Differenz und Symmetrische Differenz. Zum Beispiel:</a:t>
            </a:r>
          </a:p>
        </p:txBody>
      </p:sp>
      <p:pic>
        <p:nvPicPr>
          <p:cNvPr id="15" name="Grafik 14">
            <a:extLst>
              <a:ext uri="{FF2B5EF4-FFF2-40B4-BE49-F238E27FC236}">
                <a16:creationId xmlns:a16="http://schemas.microsoft.com/office/drawing/2014/main" id="{EF624D1A-E5E5-4615-8057-7611D0F12056}"/>
              </a:ext>
            </a:extLst>
          </p:cNvPr>
          <p:cNvPicPr>
            <a:picLocks noChangeAspect="1"/>
          </p:cNvPicPr>
          <p:nvPr/>
        </p:nvPicPr>
        <p:blipFill>
          <a:blip r:embed="rId4"/>
          <a:stretch>
            <a:fillRect/>
          </a:stretch>
        </p:blipFill>
        <p:spPr>
          <a:xfrm>
            <a:off x="7090911" y="2468284"/>
            <a:ext cx="4680000" cy="4090084"/>
          </a:xfrm>
          <a:prstGeom prst="rect">
            <a:avLst/>
          </a:prstGeom>
        </p:spPr>
      </p:pic>
    </p:spTree>
    <p:extLst>
      <p:ext uri="{BB962C8B-B14F-4D97-AF65-F5344CB8AC3E}">
        <p14:creationId xmlns:p14="http://schemas.microsoft.com/office/powerpoint/2010/main" val="607322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D1C1B"/>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1633EB-7DCB-4DDC-80AF-C885A3EE1245}"/>
              </a:ext>
            </a:extLst>
          </p:cNvPr>
          <p:cNvSpPr>
            <a:spLocks noGrp="1"/>
          </p:cNvSpPr>
          <p:nvPr>
            <p:ph type="title"/>
          </p:nvPr>
        </p:nvSpPr>
        <p:spPr/>
        <p:txBody>
          <a:bodyPr rtlCol="0">
            <a:noAutofit/>
          </a:bodyPr>
          <a:lstStyle/>
          <a:p>
            <a:pPr rtl="0"/>
            <a:r>
              <a:rPr lang="de-DE" sz="2000" dirty="0">
                <a:latin typeface="Consolas" panose="020B0609020204030204" pitchFamily="49" charset="0"/>
              </a:rPr>
              <a:t>Wie arbeitet man mit Datenstrukturen in Python?</a:t>
            </a:r>
            <a:br>
              <a:rPr lang="de-DE" sz="2000" dirty="0">
                <a:latin typeface="Consolas" panose="020B0609020204030204" pitchFamily="49" charset="0"/>
              </a:rPr>
            </a:br>
            <a:r>
              <a:rPr lang="de-DE" sz="1600" dirty="0">
                <a:latin typeface="Consolas" panose="020B0609020204030204" pitchFamily="49" charset="0"/>
              </a:rPr>
              <a:t>Informationen DICTIONARIES in Python:</a:t>
            </a:r>
            <a:endParaRPr lang="de-DE" sz="2000" dirty="0">
              <a:latin typeface="Consolas" panose="020B0609020204030204" pitchFamily="49" charset="0"/>
            </a:endParaRPr>
          </a:p>
        </p:txBody>
      </p:sp>
      <p:grpSp>
        <p:nvGrpSpPr>
          <p:cNvPr id="8" name="Gruppieren 7">
            <a:extLst>
              <a:ext uri="{FF2B5EF4-FFF2-40B4-BE49-F238E27FC236}">
                <a16:creationId xmlns:a16="http://schemas.microsoft.com/office/drawing/2014/main" id="{B9E2EBBC-A39A-4697-9C33-0D6D2635BE98}"/>
              </a:ext>
            </a:extLst>
          </p:cNvPr>
          <p:cNvGrpSpPr/>
          <p:nvPr/>
        </p:nvGrpSpPr>
        <p:grpSpPr>
          <a:xfrm>
            <a:off x="480560" y="1965559"/>
            <a:ext cx="11290351" cy="340390"/>
            <a:chOff x="480561" y="1968968"/>
            <a:chExt cx="11290351" cy="340390"/>
          </a:xfrm>
        </p:grpSpPr>
        <p:sp>
          <p:nvSpPr>
            <p:cNvPr id="10" name="Rechteck 9">
              <a:extLst>
                <a:ext uri="{FF2B5EF4-FFF2-40B4-BE49-F238E27FC236}">
                  <a16:creationId xmlns:a16="http://schemas.microsoft.com/office/drawing/2014/main" id="{FBD82D7D-CA1E-4FBE-ADE9-9118F7AE438A}"/>
                </a:ext>
              </a:extLst>
            </p:cNvPr>
            <p:cNvSpPr/>
            <p:nvPr/>
          </p:nvSpPr>
          <p:spPr>
            <a:xfrm>
              <a:off x="480561" y="1968968"/>
              <a:ext cx="11213080" cy="333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rgbClr val="D2D0CE"/>
                  </a:solidFill>
                  <a:latin typeface="Consolas" panose="020B0609020204030204" pitchFamily="49" charset="0"/>
                </a:rPr>
                <a:t>Dictionaries</a:t>
              </a:r>
            </a:p>
          </p:txBody>
        </p:sp>
        <p:cxnSp>
          <p:nvCxnSpPr>
            <p:cNvPr id="11" name="Gerader Verbinder 10">
              <a:extLst>
                <a:ext uri="{FF2B5EF4-FFF2-40B4-BE49-F238E27FC236}">
                  <a16:creationId xmlns:a16="http://schemas.microsoft.com/office/drawing/2014/main" id="{87D985F6-06FB-434B-8AAA-9F23CF508470}"/>
                </a:ext>
              </a:extLst>
            </p:cNvPr>
            <p:cNvCxnSpPr>
              <a:cxnSpLocks/>
            </p:cNvCxnSpPr>
            <p:nvPr/>
          </p:nvCxnSpPr>
          <p:spPr>
            <a:xfrm>
              <a:off x="480561" y="2309358"/>
              <a:ext cx="1129035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feld 12">
            <a:extLst>
              <a:ext uri="{FF2B5EF4-FFF2-40B4-BE49-F238E27FC236}">
                <a16:creationId xmlns:a16="http://schemas.microsoft.com/office/drawing/2014/main" id="{4839BEF9-717A-4930-B7EF-F01B32AED623}"/>
              </a:ext>
            </a:extLst>
          </p:cNvPr>
          <p:cNvSpPr txBox="1"/>
          <p:nvPr/>
        </p:nvSpPr>
        <p:spPr>
          <a:xfrm>
            <a:off x="421088" y="2468284"/>
            <a:ext cx="6480000" cy="1477328"/>
          </a:xfrm>
          <a:prstGeom prst="rect">
            <a:avLst/>
          </a:prstGeom>
          <a:noFill/>
        </p:spPr>
        <p:txBody>
          <a:bodyPr wrap="square">
            <a:spAutoFit/>
          </a:bodyPr>
          <a:lstStyle/>
          <a:p>
            <a:pPr algn="r"/>
            <a:r>
              <a:rPr lang="de-DE" sz="900" b="0" i="0" dirty="0">
                <a:solidFill>
                  <a:srgbClr val="D2D0CE"/>
                </a:solidFill>
                <a:effectLst/>
                <a:latin typeface="Consolas" panose="020B0609020204030204" pitchFamily="49" charset="0"/>
              </a:rPr>
              <a:t>Dictionaries sind ungeordnete Sammlungen von Schlüssel-Wert-Paaren, die in geschweiften Klammern {} eingeschlossen sind. Jeder Schlüssel muss eindeutig sein und kann ein beliebiges unveränderliches Objekt sein. Jeder Wert kann ein beliebiges Objekt sein. Zum Beispiel:</a:t>
            </a:r>
            <a:br>
              <a:rPr lang="de-DE" sz="900" b="0" i="0" dirty="0">
                <a:solidFill>
                  <a:srgbClr val="D2D0CE"/>
                </a:solidFill>
                <a:effectLst/>
                <a:latin typeface="Consolas" panose="020B0609020204030204" pitchFamily="49" charset="0"/>
              </a:rPr>
            </a:br>
            <a:br>
              <a:rPr lang="de-DE" sz="900" b="0" i="0" dirty="0">
                <a:solidFill>
                  <a:srgbClr val="D2D0CE"/>
                </a:solidFill>
                <a:effectLst/>
                <a:latin typeface="Consolas" panose="020B0609020204030204" pitchFamily="49" charset="0"/>
              </a:rPr>
            </a:br>
            <a:endParaRPr lang="de-DE" sz="900" b="0" i="0" dirty="0">
              <a:solidFill>
                <a:srgbClr val="D2D0CE"/>
              </a:solidFill>
              <a:effectLst/>
              <a:latin typeface="Consolas" panose="020B0609020204030204" pitchFamily="49" charset="0"/>
            </a:endParaRPr>
          </a:p>
          <a:p>
            <a:pPr algn="r"/>
            <a:r>
              <a:rPr lang="de-DE" sz="900" b="0" i="0" dirty="0">
                <a:solidFill>
                  <a:srgbClr val="D2D0CE"/>
                </a:solidFill>
                <a:effectLst/>
                <a:latin typeface="Consolas" panose="020B0609020204030204" pitchFamily="49" charset="0"/>
              </a:rPr>
              <a:t>Dictionaries sind veränderbar, d.h. Sie können Schlüssel-Wert-Paare hinzufügen, entfernen oder ändern. Zum Beispiel können Sie den Indexoperator [] verwenden, um auf einen Wert zuzugreifen oder ihn zu ändern, indem Sie den entsprechenden Schlüssel angeben. Oder Sie können die Methoden .keys(), .values() oder .items() verwenden, um eine Ansicht der Schlüssel, Werte oder Schlüssel-Wert-Paare eines Dictionary zu erhalten. Zum Beispiel:</a:t>
            </a:r>
          </a:p>
        </p:txBody>
      </p:sp>
      <p:pic>
        <p:nvPicPr>
          <p:cNvPr id="4" name="Grafik 3">
            <a:extLst>
              <a:ext uri="{FF2B5EF4-FFF2-40B4-BE49-F238E27FC236}">
                <a16:creationId xmlns:a16="http://schemas.microsoft.com/office/drawing/2014/main" id="{86F3B728-42C5-42BF-B3D8-5D635BC19A3C}"/>
              </a:ext>
            </a:extLst>
          </p:cNvPr>
          <p:cNvPicPr>
            <a:picLocks noChangeAspect="1"/>
          </p:cNvPicPr>
          <p:nvPr/>
        </p:nvPicPr>
        <p:blipFill>
          <a:blip r:embed="rId3"/>
          <a:stretch>
            <a:fillRect/>
          </a:stretch>
        </p:blipFill>
        <p:spPr>
          <a:xfrm>
            <a:off x="7090911" y="2546850"/>
            <a:ext cx="4680000" cy="345040"/>
          </a:xfrm>
          <a:prstGeom prst="rect">
            <a:avLst/>
          </a:prstGeom>
        </p:spPr>
      </p:pic>
      <p:pic>
        <p:nvPicPr>
          <p:cNvPr id="6" name="Grafik 5">
            <a:extLst>
              <a:ext uri="{FF2B5EF4-FFF2-40B4-BE49-F238E27FC236}">
                <a16:creationId xmlns:a16="http://schemas.microsoft.com/office/drawing/2014/main" id="{0E7573C0-5022-4F97-98FA-7E62853E45BB}"/>
              </a:ext>
            </a:extLst>
          </p:cNvPr>
          <p:cNvPicPr>
            <a:picLocks noChangeAspect="1"/>
          </p:cNvPicPr>
          <p:nvPr/>
        </p:nvPicPr>
        <p:blipFill>
          <a:blip r:embed="rId4"/>
          <a:stretch>
            <a:fillRect/>
          </a:stretch>
        </p:blipFill>
        <p:spPr>
          <a:xfrm>
            <a:off x="7090911" y="3168014"/>
            <a:ext cx="4680000" cy="1691566"/>
          </a:xfrm>
          <a:prstGeom prst="rect">
            <a:avLst/>
          </a:prstGeom>
        </p:spPr>
      </p:pic>
    </p:spTree>
    <p:extLst>
      <p:ext uri="{BB962C8B-B14F-4D97-AF65-F5344CB8AC3E}">
        <p14:creationId xmlns:p14="http://schemas.microsoft.com/office/powerpoint/2010/main" val="333159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D1C1B"/>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1633EB-7DCB-4DDC-80AF-C885A3EE1245}"/>
              </a:ext>
            </a:extLst>
          </p:cNvPr>
          <p:cNvSpPr>
            <a:spLocks noGrp="1"/>
          </p:cNvSpPr>
          <p:nvPr>
            <p:ph type="title"/>
          </p:nvPr>
        </p:nvSpPr>
        <p:spPr/>
        <p:txBody>
          <a:bodyPr rtlCol="0">
            <a:noAutofit/>
          </a:bodyPr>
          <a:lstStyle/>
          <a:p>
            <a:pPr rtl="0"/>
            <a:r>
              <a:rPr lang="de-DE" sz="2000" dirty="0">
                <a:latin typeface="Consolas" panose="020B0609020204030204" pitchFamily="49" charset="0"/>
              </a:rPr>
              <a:t>Wie arbeitet man mit Datenstrukturen in Python?</a:t>
            </a:r>
            <a:br>
              <a:rPr lang="de-DE" sz="2000" dirty="0">
                <a:latin typeface="Consolas" panose="020B0609020204030204" pitchFamily="49" charset="0"/>
              </a:rPr>
            </a:br>
            <a:r>
              <a:rPr lang="de-DE" sz="1600" dirty="0">
                <a:latin typeface="Consolas" panose="020B0609020204030204" pitchFamily="49" charset="0"/>
              </a:rPr>
              <a:t>Übungsaufgaben</a:t>
            </a:r>
            <a:endParaRPr lang="de-DE" sz="2000" dirty="0">
              <a:latin typeface="Consolas" panose="020B0609020204030204" pitchFamily="49" charset="0"/>
            </a:endParaRPr>
          </a:p>
        </p:txBody>
      </p:sp>
      <p:sp>
        <p:nvSpPr>
          <p:cNvPr id="9" name="Textfeld 8">
            <a:extLst>
              <a:ext uri="{FF2B5EF4-FFF2-40B4-BE49-F238E27FC236}">
                <a16:creationId xmlns:a16="http://schemas.microsoft.com/office/drawing/2014/main" id="{ACAA7654-A6E0-410D-AFB5-776375D15696}"/>
              </a:ext>
            </a:extLst>
          </p:cNvPr>
          <p:cNvSpPr txBox="1"/>
          <p:nvPr/>
        </p:nvSpPr>
        <p:spPr>
          <a:xfrm>
            <a:off x="416339" y="1987726"/>
            <a:ext cx="11359321" cy="4198265"/>
          </a:xfrm>
          <a:prstGeom prst="rect">
            <a:avLst/>
          </a:prstGeom>
          <a:noFill/>
        </p:spPr>
        <p:txBody>
          <a:bodyPr wrap="square">
            <a:spAutoFit/>
          </a:bodyPr>
          <a:lstStyle/>
          <a:p>
            <a:r>
              <a:rPr lang="de-DE" sz="1600" b="1" i="0" u="sng" dirty="0">
                <a:solidFill>
                  <a:srgbClr val="D2D0CE"/>
                </a:solidFill>
                <a:effectLst/>
                <a:latin typeface="Consolas" panose="020B0609020204030204" pitchFamily="49" charset="0"/>
              </a:rPr>
              <a:t>Listen</a:t>
            </a:r>
          </a:p>
          <a:p>
            <a:endParaRPr lang="de-DE" sz="1100" b="1" i="0" dirty="0">
              <a:solidFill>
                <a:srgbClr val="D2D0CE"/>
              </a:solidFill>
              <a:effectLst/>
              <a:latin typeface="Consolas" panose="020B0609020204030204" pitchFamily="49" charset="0"/>
            </a:endParaRPr>
          </a:p>
          <a:p>
            <a:r>
              <a:rPr lang="de-DE" sz="1050" b="0" i="1" dirty="0">
                <a:solidFill>
                  <a:srgbClr val="D2D0CE"/>
                </a:solidFill>
                <a:effectLst/>
                <a:latin typeface="Consolas" panose="020B0609020204030204" pitchFamily="49" charset="0"/>
              </a:rPr>
              <a:t>Eine Liste ist eine geordnete Sammlung von Werten, die durch Kommas getrennt und in eckigen Klammern eingeschlossen sind.</a:t>
            </a:r>
          </a:p>
          <a:p>
            <a:endParaRPr lang="de-DE" sz="1050" b="0" i="0" dirty="0">
              <a:solidFill>
                <a:srgbClr val="D2D0CE"/>
              </a:solidFill>
              <a:effectLst/>
              <a:latin typeface="Consolas" panose="020B0609020204030204" pitchFamily="49" charset="0"/>
            </a:endParaRPr>
          </a:p>
          <a:p>
            <a:pPr>
              <a:lnSpc>
                <a:spcPct val="150000"/>
              </a:lnSpc>
            </a:pPr>
            <a:r>
              <a:rPr lang="de-DE" sz="1050" b="1" i="0" u="sng" dirty="0">
                <a:solidFill>
                  <a:srgbClr val="D2D0CE"/>
                </a:solidFill>
                <a:effectLst/>
                <a:latin typeface="Consolas" panose="020B0609020204030204" pitchFamily="49" charset="0"/>
              </a:rPr>
              <a:t>Aufgabe 1: Erstelle eine Liste mit den Namen deiner Lieblingsfilme und gib sie aus.</a:t>
            </a:r>
          </a:p>
          <a:p>
            <a:pPr>
              <a:lnSpc>
                <a:spcPct val="150000"/>
              </a:lnSpc>
            </a:pPr>
            <a:r>
              <a:rPr lang="de-DE" sz="1050" b="0" i="0" dirty="0">
                <a:solidFill>
                  <a:srgbClr val="D2D0CE"/>
                </a:solidFill>
                <a:effectLst/>
                <a:latin typeface="Consolas" panose="020B0609020204030204" pitchFamily="49" charset="0"/>
              </a:rPr>
              <a:t>filme = [“Der Pate”, “Die Verurteilten”, “Der Herr der Ringe”, “Die Matrix”, “Forrest Gump”]</a:t>
            </a:r>
          </a:p>
          <a:p>
            <a:pPr>
              <a:lnSpc>
                <a:spcPct val="150000"/>
              </a:lnSpc>
            </a:pPr>
            <a:endParaRPr lang="de-DE" sz="1050" b="0" i="0" dirty="0">
              <a:solidFill>
                <a:srgbClr val="D2D0CE"/>
              </a:solidFill>
              <a:effectLst/>
              <a:latin typeface="Consolas" panose="020B0609020204030204" pitchFamily="49" charset="0"/>
            </a:endParaRPr>
          </a:p>
          <a:p>
            <a:pPr>
              <a:lnSpc>
                <a:spcPct val="150000"/>
              </a:lnSpc>
            </a:pPr>
            <a:r>
              <a:rPr lang="de-DE" sz="1050" b="1" i="0" u="sng" dirty="0">
                <a:solidFill>
                  <a:srgbClr val="D2D0CE"/>
                </a:solidFill>
                <a:effectLst/>
                <a:latin typeface="Consolas" panose="020B0609020204030204" pitchFamily="49" charset="0"/>
              </a:rPr>
              <a:t>Aufgabe 2: Füge der Liste einen weiteren Film hinzu und gib die aktualisierte Liste aus.</a:t>
            </a:r>
          </a:p>
          <a:p>
            <a:pPr>
              <a:lnSpc>
                <a:spcPct val="150000"/>
              </a:lnSpc>
            </a:pPr>
            <a:r>
              <a:rPr lang="de-DE" sz="1050" b="0" i="0" dirty="0">
                <a:solidFill>
                  <a:srgbClr val="D2D0CE"/>
                </a:solidFill>
                <a:effectLst/>
                <a:latin typeface="Consolas" panose="020B0609020204030204" pitchFamily="49" charset="0"/>
              </a:rPr>
              <a:t>filme.append(“Inception”)</a:t>
            </a:r>
          </a:p>
          <a:p>
            <a:pPr>
              <a:lnSpc>
                <a:spcPct val="150000"/>
              </a:lnSpc>
            </a:pPr>
            <a:endParaRPr lang="de-DE" sz="1050" b="0" i="0" dirty="0">
              <a:solidFill>
                <a:srgbClr val="D2D0CE"/>
              </a:solidFill>
              <a:effectLst/>
              <a:latin typeface="Consolas" panose="020B0609020204030204" pitchFamily="49" charset="0"/>
            </a:endParaRPr>
          </a:p>
          <a:p>
            <a:pPr>
              <a:lnSpc>
                <a:spcPct val="150000"/>
              </a:lnSpc>
            </a:pPr>
            <a:r>
              <a:rPr lang="de-DE" sz="1050" b="1" i="0" u="sng" dirty="0">
                <a:solidFill>
                  <a:srgbClr val="D2D0CE"/>
                </a:solidFill>
                <a:effectLst/>
                <a:latin typeface="Consolas" panose="020B0609020204030204" pitchFamily="49" charset="0"/>
              </a:rPr>
              <a:t>Aufgabe 3: Entferne den ersten Film aus der Liste und gib die verbleibende Liste aus.</a:t>
            </a:r>
          </a:p>
          <a:p>
            <a:pPr>
              <a:lnSpc>
                <a:spcPct val="150000"/>
              </a:lnSpc>
            </a:pPr>
            <a:r>
              <a:rPr lang="de-DE" sz="1050" b="0" i="0" dirty="0">
                <a:solidFill>
                  <a:srgbClr val="D2D0CE"/>
                </a:solidFill>
                <a:effectLst/>
                <a:latin typeface="Consolas" panose="020B0609020204030204" pitchFamily="49" charset="0"/>
              </a:rPr>
              <a:t>filme.pop(0)</a:t>
            </a:r>
          </a:p>
          <a:p>
            <a:pPr>
              <a:lnSpc>
                <a:spcPct val="150000"/>
              </a:lnSpc>
            </a:pPr>
            <a:endParaRPr lang="de-DE" sz="1050" b="0" i="0" dirty="0">
              <a:solidFill>
                <a:srgbClr val="D2D0CE"/>
              </a:solidFill>
              <a:effectLst/>
              <a:latin typeface="Consolas" panose="020B0609020204030204" pitchFamily="49" charset="0"/>
            </a:endParaRPr>
          </a:p>
          <a:p>
            <a:pPr>
              <a:lnSpc>
                <a:spcPct val="150000"/>
              </a:lnSpc>
            </a:pPr>
            <a:r>
              <a:rPr lang="de-DE" sz="1050" b="1" i="0" u="sng" dirty="0">
                <a:solidFill>
                  <a:srgbClr val="D2D0CE"/>
                </a:solidFill>
                <a:effectLst/>
                <a:latin typeface="Consolas" panose="020B0609020204030204" pitchFamily="49" charset="0"/>
              </a:rPr>
              <a:t>Aufgabe 4: Sortiere die Liste alphabetisch und gib sie aus.</a:t>
            </a:r>
          </a:p>
          <a:p>
            <a:pPr>
              <a:lnSpc>
                <a:spcPct val="150000"/>
              </a:lnSpc>
            </a:pPr>
            <a:r>
              <a:rPr lang="de-DE" sz="1050" b="0" i="0" dirty="0">
                <a:solidFill>
                  <a:srgbClr val="D2D0CE"/>
                </a:solidFill>
                <a:effectLst/>
                <a:latin typeface="Consolas" panose="020B0609020204030204" pitchFamily="49" charset="0"/>
              </a:rPr>
              <a:t>filme.sort()</a:t>
            </a:r>
          </a:p>
          <a:p>
            <a:pPr>
              <a:lnSpc>
                <a:spcPct val="150000"/>
              </a:lnSpc>
            </a:pPr>
            <a:endParaRPr lang="de-DE" sz="1050" b="0" i="0" dirty="0">
              <a:solidFill>
                <a:srgbClr val="D2D0CE"/>
              </a:solidFill>
              <a:effectLst/>
              <a:latin typeface="Consolas" panose="020B0609020204030204" pitchFamily="49" charset="0"/>
            </a:endParaRPr>
          </a:p>
          <a:p>
            <a:pPr>
              <a:lnSpc>
                <a:spcPct val="150000"/>
              </a:lnSpc>
            </a:pPr>
            <a:r>
              <a:rPr lang="de-DE" sz="1050" b="1" i="0" u="sng" dirty="0">
                <a:solidFill>
                  <a:srgbClr val="D2D0CE"/>
                </a:solidFill>
                <a:effectLst/>
                <a:latin typeface="Consolas" panose="020B0609020204030204" pitchFamily="49" charset="0"/>
              </a:rPr>
              <a:t>Aufgabe 5: Umkehre die Reihenfolge der Liste und gib sie aus.</a:t>
            </a:r>
          </a:p>
          <a:p>
            <a:pPr>
              <a:lnSpc>
                <a:spcPct val="150000"/>
              </a:lnSpc>
            </a:pPr>
            <a:r>
              <a:rPr lang="de-DE" sz="1050" b="0" i="0" dirty="0">
                <a:solidFill>
                  <a:srgbClr val="D2D0CE"/>
                </a:solidFill>
                <a:effectLst/>
                <a:latin typeface="Consolas" panose="020B0609020204030204" pitchFamily="49" charset="0"/>
              </a:rPr>
              <a:t>filme.reverse()</a:t>
            </a:r>
          </a:p>
        </p:txBody>
      </p:sp>
    </p:spTree>
    <p:extLst>
      <p:ext uri="{BB962C8B-B14F-4D97-AF65-F5344CB8AC3E}">
        <p14:creationId xmlns:p14="http://schemas.microsoft.com/office/powerpoint/2010/main" val="1379935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D1C1B"/>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1633EB-7DCB-4DDC-80AF-C885A3EE1245}"/>
              </a:ext>
            </a:extLst>
          </p:cNvPr>
          <p:cNvSpPr>
            <a:spLocks noGrp="1"/>
          </p:cNvSpPr>
          <p:nvPr>
            <p:ph type="title"/>
          </p:nvPr>
        </p:nvSpPr>
        <p:spPr/>
        <p:txBody>
          <a:bodyPr rtlCol="0">
            <a:noAutofit/>
          </a:bodyPr>
          <a:lstStyle/>
          <a:p>
            <a:pPr rtl="0"/>
            <a:r>
              <a:rPr lang="de-DE" sz="2000" dirty="0">
                <a:latin typeface="Consolas" panose="020B0609020204030204" pitchFamily="49" charset="0"/>
              </a:rPr>
              <a:t>Wie arbeitet man mit Datenstrukturen in Python?</a:t>
            </a:r>
            <a:br>
              <a:rPr lang="de-DE" sz="2000" dirty="0">
                <a:latin typeface="Consolas" panose="020B0609020204030204" pitchFamily="49" charset="0"/>
              </a:rPr>
            </a:br>
            <a:r>
              <a:rPr lang="de-DE" sz="1600" dirty="0">
                <a:latin typeface="Consolas" panose="020B0609020204030204" pitchFamily="49" charset="0"/>
              </a:rPr>
              <a:t>Übungsaufgaben</a:t>
            </a:r>
            <a:endParaRPr lang="de-DE" sz="2000" dirty="0">
              <a:latin typeface="Consolas" panose="020B0609020204030204" pitchFamily="49" charset="0"/>
            </a:endParaRPr>
          </a:p>
        </p:txBody>
      </p:sp>
      <p:sp>
        <p:nvSpPr>
          <p:cNvPr id="9" name="Textfeld 8">
            <a:extLst>
              <a:ext uri="{FF2B5EF4-FFF2-40B4-BE49-F238E27FC236}">
                <a16:creationId xmlns:a16="http://schemas.microsoft.com/office/drawing/2014/main" id="{ACAA7654-A6E0-410D-AFB5-776375D15696}"/>
              </a:ext>
            </a:extLst>
          </p:cNvPr>
          <p:cNvSpPr txBox="1"/>
          <p:nvPr/>
        </p:nvSpPr>
        <p:spPr>
          <a:xfrm>
            <a:off x="416339" y="1987726"/>
            <a:ext cx="11359321" cy="4198265"/>
          </a:xfrm>
          <a:prstGeom prst="rect">
            <a:avLst/>
          </a:prstGeom>
          <a:noFill/>
        </p:spPr>
        <p:txBody>
          <a:bodyPr wrap="square">
            <a:spAutoFit/>
          </a:bodyPr>
          <a:lstStyle/>
          <a:p>
            <a:r>
              <a:rPr lang="de-DE" sz="1600" b="1" i="0" u="sng" dirty="0">
                <a:solidFill>
                  <a:srgbClr val="D2D0CE"/>
                </a:solidFill>
                <a:effectLst/>
                <a:latin typeface="Consolas" panose="020B0609020204030204" pitchFamily="49" charset="0"/>
              </a:rPr>
              <a:t>Sets</a:t>
            </a:r>
          </a:p>
          <a:p>
            <a:endParaRPr lang="de-DE" sz="1100" b="1" i="0" dirty="0">
              <a:solidFill>
                <a:srgbClr val="D2D0CE"/>
              </a:solidFill>
              <a:effectLst/>
              <a:latin typeface="Consolas" panose="020B0609020204030204" pitchFamily="49" charset="0"/>
            </a:endParaRPr>
          </a:p>
          <a:p>
            <a:r>
              <a:rPr lang="de-DE" sz="1050" b="0" i="1" dirty="0">
                <a:solidFill>
                  <a:srgbClr val="D2D0CE"/>
                </a:solidFill>
                <a:effectLst/>
                <a:latin typeface="Consolas" panose="020B0609020204030204" pitchFamily="49" charset="0"/>
              </a:rPr>
              <a:t>Ein Set ist eine ungeordnete Sammlung von eindeutigen Werten, die durch Kommas getrennt und in geschweiften Klammern eingeschlossen sind.</a:t>
            </a:r>
          </a:p>
          <a:p>
            <a:endParaRPr lang="de-DE" sz="1050" b="1" i="1" u="sng" dirty="0">
              <a:solidFill>
                <a:srgbClr val="D2D0CE"/>
              </a:solidFill>
              <a:latin typeface="Consolas" panose="020B0609020204030204" pitchFamily="49" charset="0"/>
            </a:endParaRPr>
          </a:p>
          <a:p>
            <a:pPr>
              <a:lnSpc>
                <a:spcPct val="150000"/>
              </a:lnSpc>
            </a:pPr>
            <a:r>
              <a:rPr lang="de-DE" sz="1050" b="1" i="0" u="sng" dirty="0">
                <a:solidFill>
                  <a:srgbClr val="D2D0CE"/>
                </a:solidFill>
                <a:effectLst/>
                <a:latin typeface="Consolas" panose="020B0609020204030204" pitchFamily="49" charset="0"/>
              </a:rPr>
              <a:t>Aufgabe 6: Erstelle ein Set mit den Namen deiner Lieblingsfarben und gib es aus.</a:t>
            </a:r>
          </a:p>
          <a:p>
            <a:pPr>
              <a:lnSpc>
                <a:spcPct val="150000"/>
              </a:lnSpc>
            </a:pPr>
            <a:r>
              <a:rPr lang="de-DE" sz="1050" i="0" dirty="0">
                <a:solidFill>
                  <a:srgbClr val="D2D0CE"/>
                </a:solidFill>
                <a:effectLst/>
                <a:latin typeface="Consolas" panose="020B0609020204030204" pitchFamily="49" charset="0"/>
              </a:rPr>
              <a:t>farben = {“Rot”, “Grün”, “Blau”, “Gelb”, “Lila”}</a:t>
            </a:r>
          </a:p>
          <a:p>
            <a:pPr>
              <a:lnSpc>
                <a:spcPct val="150000"/>
              </a:lnSpc>
            </a:pPr>
            <a:endParaRPr lang="de-DE" sz="1050" i="0" dirty="0">
              <a:solidFill>
                <a:srgbClr val="D2D0CE"/>
              </a:solidFill>
              <a:effectLst/>
              <a:latin typeface="Consolas" panose="020B0609020204030204" pitchFamily="49" charset="0"/>
            </a:endParaRPr>
          </a:p>
          <a:p>
            <a:pPr>
              <a:lnSpc>
                <a:spcPct val="150000"/>
              </a:lnSpc>
            </a:pPr>
            <a:r>
              <a:rPr lang="de-DE" sz="1050" b="1" i="0" u="sng" dirty="0">
                <a:solidFill>
                  <a:srgbClr val="D2D0CE"/>
                </a:solidFill>
                <a:effectLst/>
                <a:latin typeface="Consolas" panose="020B0609020204030204" pitchFamily="49" charset="0"/>
              </a:rPr>
              <a:t>Aufgabe 7: Füge dem Set eine weitere Farbe hinzu und gib das aktualisierte Set aus.</a:t>
            </a:r>
          </a:p>
          <a:p>
            <a:pPr>
              <a:lnSpc>
                <a:spcPct val="150000"/>
              </a:lnSpc>
            </a:pPr>
            <a:r>
              <a:rPr lang="de-DE" sz="1050" i="0" dirty="0">
                <a:solidFill>
                  <a:srgbClr val="D2D0CE"/>
                </a:solidFill>
                <a:effectLst/>
                <a:latin typeface="Consolas" panose="020B0609020204030204" pitchFamily="49" charset="0"/>
              </a:rPr>
              <a:t>farben.add(“Orange”)</a:t>
            </a:r>
          </a:p>
          <a:p>
            <a:pPr>
              <a:lnSpc>
                <a:spcPct val="150000"/>
              </a:lnSpc>
            </a:pPr>
            <a:endParaRPr lang="de-DE" sz="1050" i="0" dirty="0">
              <a:solidFill>
                <a:srgbClr val="D2D0CE"/>
              </a:solidFill>
              <a:effectLst/>
              <a:latin typeface="Consolas" panose="020B0609020204030204" pitchFamily="49" charset="0"/>
            </a:endParaRPr>
          </a:p>
          <a:p>
            <a:pPr>
              <a:lnSpc>
                <a:spcPct val="150000"/>
              </a:lnSpc>
            </a:pPr>
            <a:r>
              <a:rPr lang="de-DE" sz="1050" b="1" i="0" u="sng" dirty="0">
                <a:solidFill>
                  <a:srgbClr val="D2D0CE"/>
                </a:solidFill>
                <a:effectLst/>
                <a:latin typeface="Consolas" panose="020B0609020204030204" pitchFamily="49" charset="0"/>
              </a:rPr>
              <a:t>Aufgabe 8: Entferne eine Farbe aus dem Set und gib das verbleibende Set aus.</a:t>
            </a:r>
          </a:p>
          <a:p>
            <a:pPr>
              <a:lnSpc>
                <a:spcPct val="150000"/>
              </a:lnSpc>
            </a:pPr>
            <a:r>
              <a:rPr lang="de-DE" sz="1050" i="0" dirty="0">
                <a:solidFill>
                  <a:srgbClr val="D2D0CE"/>
                </a:solidFill>
                <a:effectLst/>
                <a:latin typeface="Consolas" panose="020B0609020204030204" pitchFamily="49" charset="0"/>
              </a:rPr>
              <a:t>farben.remove(“Lila”)</a:t>
            </a:r>
          </a:p>
          <a:p>
            <a:pPr>
              <a:lnSpc>
                <a:spcPct val="150000"/>
              </a:lnSpc>
            </a:pPr>
            <a:endParaRPr lang="de-DE" sz="1050" i="0" dirty="0">
              <a:solidFill>
                <a:srgbClr val="D2D0CE"/>
              </a:solidFill>
              <a:effectLst/>
              <a:latin typeface="Consolas" panose="020B0609020204030204" pitchFamily="49" charset="0"/>
            </a:endParaRPr>
          </a:p>
          <a:p>
            <a:pPr>
              <a:lnSpc>
                <a:spcPct val="150000"/>
              </a:lnSpc>
            </a:pPr>
            <a:r>
              <a:rPr lang="de-DE" sz="1050" b="1" i="0" u="sng" dirty="0">
                <a:solidFill>
                  <a:srgbClr val="D2D0CE"/>
                </a:solidFill>
                <a:effectLst/>
                <a:latin typeface="Consolas" panose="020B0609020204030204" pitchFamily="49" charset="0"/>
              </a:rPr>
              <a:t>Aufgabe 9: Erstelle ein zweites Set mit den Namen von einigen Früchten und gib es aus.</a:t>
            </a:r>
          </a:p>
          <a:p>
            <a:pPr>
              <a:lnSpc>
                <a:spcPct val="150000"/>
              </a:lnSpc>
            </a:pPr>
            <a:r>
              <a:rPr lang="de-DE" sz="1050" i="0" dirty="0">
                <a:solidFill>
                  <a:srgbClr val="D2D0CE"/>
                </a:solidFill>
                <a:effectLst/>
                <a:latin typeface="Consolas" panose="020B0609020204030204" pitchFamily="49" charset="0"/>
              </a:rPr>
              <a:t>fruechte = {“Apfel”, “Banane”, “Orange”, “Erdbeere”, “Kiwi”}</a:t>
            </a:r>
          </a:p>
          <a:p>
            <a:pPr>
              <a:lnSpc>
                <a:spcPct val="150000"/>
              </a:lnSpc>
            </a:pPr>
            <a:endParaRPr lang="de-DE" sz="1050" i="0" dirty="0">
              <a:solidFill>
                <a:srgbClr val="D2D0CE"/>
              </a:solidFill>
              <a:effectLst/>
              <a:latin typeface="Consolas" panose="020B0609020204030204" pitchFamily="49" charset="0"/>
            </a:endParaRPr>
          </a:p>
          <a:p>
            <a:pPr>
              <a:lnSpc>
                <a:spcPct val="150000"/>
              </a:lnSpc>
            </a:pPr>
            <a:r>
              <a:rPr lang="de-DE" sz="1050" b="1" i="0" u="sng" dirty="0">
                <a:solidFill>
                  <a:srgbClr val="D2D0CE"/>
                </a:solidFill>
                <a:effectLst/>
                <a:latin typeface="Consolas" panose="020B0609020204030204" pitchFamily="49" charset="0"/>
              </a:rPr>
              <a:t>Aufgabe 10: Finde die Schnittmenge der beiden Sets und gib sie aus.</a:t>
            </a:r>
          </a:p>
          <a:p>
            <a:pPr>
              <a:lnSpc>
                <a:spcPct val="150000"/>
              </a:lnSpc>
            </a:pPr>
            <a:r>
              <a:rPr lang="de-DE" sz="1050" i="0" dirty="0">
                <a:solidFill>
                  <a:srgbClr val="D2D0CE"/>
                </a:solidFill>
                <a:effectLst/>
                <a:latin typeface="Consolas" panose="020B0609020204030204" pitchFamily="49" charset="0"/>
              </a:rPr>
              <a:t>schnittmenge = farben.intersection(fruechte)</a:t>
            </a:r>
          </a:p>
        </p:txBody>
      </p:sp>
    </p:spTree>
    <p:extLst>
      <p:ext uri="{BB962C8B-B14F-4D97-AF65-F5344CB8AC3E}">
        <p14:creationId xmlns:p14="http://schemas.microsoft.com/office/powerpoint/2010/main" val="1828518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D1C1B"/>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1633EB-7DCB-4DDC-80AF-C885A3EE1245}"/>
              </a:ext>
            </a:extLst>
          </p:cNvPr>
          <p:cNvSpPr>
            <a:spLocks noGrp="1"/>
          </p:cNvSpPr>
          <p:nvPr>
            <p:ph type="title"/>
          </p:nvPr>
        </p:nvSpPr>
        <p:spPr/>
        <p:txBody>
          <a:bodyPr rtlCol="0">
            <a:noAutofit/>
          </a:bodyPr>
          <a:lstStyle/>
          <a:p>
            <a:pPr rtl="0"/>
            <a:r>
              <a:rPr lang="de-DE" sz="2000" dirty="0">
                <a:latin typeface="Consolas" panose="020B0609020204030204" pitchFamily="49" charset="0"/>
              </a:rPr>
              <a:t>Wie arbeitet man mit Datenstrukturen in Python?</a:t>
            </a:r>
            <a:br>
              <a:rPr lang="de-DE" sz="2000" dirty="0">
                <a:latin typeface="Consolas" panose="020B0609020204030204" pitchFamily="49" charset="0"/>
              </a:rPr>
            </a:br>
            <a:r>
              <a:rPr lang="de-DE" sz="1600" dirty="0">
                <a:latin typeface="Consolas" panose="020B0609020204030204" pitchFamily="49" charset="0"/>
              </a:rPr>
              <a:t>Übungsaufgaben</a:t>
            </a:r>
            <a:endParaRPr lang="de-DE" sz="2000" dirty="0">
              <a:latin typeface="Consolas" panose="020B0609020204030204" pitchFamily="49" charset="0"/>
            </a:endParaRPr>
          </a:p>
        </p:txBody>
      </p:sp>
      <p:sp>
        <p:nvSpPr>
          <p:cNvPr id="9" name="Textfeld 8">
            <a:extLst>
              <a:ext uri="{FF2B5EF4-FFF2-40B4-BE49-F238E27FC236}">
                <a16:creationId xmlns:a16="http://schemas.microsoft.com/office/drawing/2014/main" id="{ACAA7654-A6E0-410D-AFB5-776375D15696}"/>
              </a:ext>
            </a:extLst>
          </p:cNvPr>
          <p:cNvSpPr txBox="1"/>
          <p:nvPr/>
        </p:nvSpPr>
        <p:spPr>
          <a:xfrm>
            <a:off x="416339" y="1987726"/>
            <a:ext cx="11359321" cy="4198265"/>
          </a:xfrm>
          <a:prstGeom prst="rect">
            <a:avLst/>
          </a:prstGeom>
          <a:noFill/>
        </p:spPr>
        <p:txBody>
          <a:bodyPr wrap="square">
            <a:spAutoFit/>
          </a:bodyPr>
          <a:lstStyle/>
          <a:p>
            <a:r>
              <a:rPr lang="de-DE" sz="1600" b="1" i="0" u="sng" dirty="0">
                <a:solidFill>
                  <a:srgbClr val="D2D0CE"/>
                </a:solidFill>
                <a:effectLst/>
                <a:latin typeface="Consolas" panose="020B0609020204030204" pitchFamily="49" charset="0"/>
              </a:rPr>
              <a:t>DICTIONARIES</a:t>
            </a:r>
          </a:p>
          <a:p>
            <a:endParaRPr lang="de-DE" sz="1100" b="1" i="0" dirty="0">
              <a:solidFill>
                <a:srgbClr val="D2D0CE"/>
              </a:solidFill>
              <a:effectLst/>
              <a:latin typeface="Consolas" panose="020B0609020204030204" pitchFamily="49" charset="0"/>
            </a:endParaRPr>
          </a:p>
          <a:p>
            <a:r>
              <a:rPr lang="de-DE" sz="1050" b="0" i="1" dirty="0">
                <a:solidFill>
                  <a:srgbClr val="D2D0CE"/>
                </a:solidFill>
                <a:effectLst/>
                <a:latin typeface="Consolas" panose="020B0609020204030204" pitchFamily="49" charset="0"/>
              </a:rPr>
              <a:t>Ein Dictionary ist eine geordnete Sammlung von Schlüssel-Wert-Paaren, die durch Kommas getrennt und in geschweiften Klammern eingeschlossen sind.</a:t>
            </a:r>
          </a:p>
          <a:p>
            <a:endParaRPr lang="de-DE" sz="1050" b="1" i="1" u="sng" dirty="0">
              <a:solidFill>
                <a:srgbClr val="D2D0CE"/>
              </a:solidFill>
              <a:latin typeface="Consolas" panose="020B0609020204030204" pitchFamily="49" charset="0"/>
            </a:endParaRPr>
          </a:p>
          <a:p>
            <a:pPr>
              <a:lnSpc>
                <a:spcPct val="150000"/>
              </a:lnSpc>
            </a:pPr>
            <a:r>
              <a:rPr lang="de-DE" sz="1050" b="1" u="sng" dirty="0">
                <a:solidFill>
                  <a:srgbClr val="D2D0CE"/>
                </a:solidFill>
                <a:effectLst/>
                <a:latin typeface="Consolas" panose="020B0609020204030204" pitchFamily="49" charset="0"/>
              </a:rPr>
              <a:t>Aufgabe 11: Erstelle ein Dictionary mit den Namen von einigen Ländern als Schlüssel und ihren Hauptstädten als Wert und gib es aus.</a:t>
            </a:r>
          </a:p>
          <a:p>
            <a:pPr>
              <a:lnSpc>
                <a:spcPct val="150000"/>
              </a:lnSpc>
            </a:pPr>
            <a:r>
              <a:rPr lang="de-DE" sz="1050" i="0" dirty="0">
                <a:solidFill>
                  <a:srgbClr val="D2D0CE"/>
                </a:solidFill>
                <a:effectLst/>
                <a:latin typeface="Consolas" panose="020B0609020204030204" pitchFamily="49" charset="0"/>
              </a:rPr>
              <a:t>laender = {“Deutschland”: “Berlin”, “Frankreich”: “Paris”, “Spanien”: “Madrid”, “Italien”: “Rom”, “Japan”: “Tokio”} </a:t>
            </a:r>
          </a:p>
          <a:p>
            <a:pPr>
              <a:lnSpc>
                <a:spcPct val="150000"/>
              </a:lnSpc>
            </a:pPr>
            <a:endParaRPr lang="de-DE" sz="1050" i="0" dirty="0">
              <a:solidFill>
                <a:srgbClr val="D2D0CE"/>
              </a:solidFill>
              <a:effectLst/>
              <a:latin typeface="Consolas" panose="020B0609020204030204" pitchFamily="49" charset="0"/>
            </a:endParaRPr>
          </a:p>
          <a:p>
            <a:pPr>
              <a:lnSpc>
                <a:spcPct val="150000"/>
              </a:lnSpc>
            </a:pPr>
            <a:r>
              <a:rPr lang="de-DE" sz="1050" b="1" i="0" u="sng" dirty="0">
                <a:solidFill>
                  <a:srgbClr val="D2D0CE"/>
                </a:solidFill>
                <a:effectLst/>
                <a:latin typeface="Consolas" panose="020B0609020204030204" pitchFamily="49" charset="0"/>
              </a:rPr>
              <a:t>Aufgabe 12: Füge dem Dictionary ein weiteres Land mit seiner Hauptstadt hinzu und gib das aktualisierte Dictionary aus.</a:t>
            </a:r>
          </a:p>
          <a:p>
            <a:pPr>
              <a:lnSpc>
                <a:spcPct val="150000"/>
              </a:lnSpc>
            </a:pPr>
            <a:r>
              <a:rPr lang="de-DE" sz="1050" i="0" dirty="0">
                <a:solidFill>
                  <a:srgbClr val="D2D0CE"/>
                </a:solidFill>
                <a:effectLst/>
                <a:latin typeface="Consolas" panose="020B0609020204030204" pitchFamily="49" charset="0"/>
              </a:rPr>
              <a:t>laender[“Brasilien”] = “Brasilia”</a:t>
            </a:r>
          </a:p>
          <a:p>
            <a:pPr>
              <a:lnSpc>
                <a:spcPct val="150000"/>
              </a:lnSpc>
            </a:pPr>
            <a:endParaRPr lang="de-DE" sz="1050" i="0" dirty="0">
              <a:solidFill>
                <a:srgbClr val="D2D0CE"/>
              </a:solidFill>
              <a:effectLst/>
              <a:latin typeface="Consolas" panose="020B0609020204030204" pitchFamily="49" charset="0"/>
            </a:endParaRPr>
          </a:p>
          <a:p>
            <a:pPr>
              <a:lnSpc>
                <a:spcPct val="150000"/>
              </a:lnSpc>
            </a:pPr>
            <a:r>
              <a:rPr lang="de-DE" sz="1050" b="1" i="0" u="sng" dirty="0">
                <a:solidFill>
                  <a:srgbClr val="D2D0CE"/>
                </a:solidFill>
                <a:effectLst/>
                <a:latin typeface="Consolas" panose="020B0609020204030204" pitchFamily="49" charset="0"/>
              </a:rPr>
              <a:t>Aufgabe 13: Entferne ein Land mit seiner Hauptstadt aus dem Dictionary und gib das verbleibende Dictionary aus.</a:t>
            </a:r>
          </a:p>
          <a:p>
            <a:pPr>
              <a:lnSpc>
                <a:spcPct val="150000"/>
              </a:lnSpc>
            </a:pPr>
            <a:r>
              <a:rPr lang="de-DE" sz="1050" i="0" dirty="0">
                <a:solidFill>
                  <a:srgbClr val="D2D0CE"/>
                </a:solidFill>
                <a:effectLst/>
                <a:latin typeface="Consolas" panose="020B0609020204030204" pitchFamily="49" charset="0"/>
              </a:rPr>
              <a:t>laender.pop(“Japan”)</a:t>
            </a:r>
          </a:p>
          <a:p>
            <a:pPr>
              <a:lnSpc>
                <a:spcPct val="150000"/>
              </a:lnSpc>
            </a:pPr>
            <a:endParaRPr lang="de-DE" sz="1050" dirty="0">
              <a:solidFill>
                <a:srgbClr val="D2D0CE"/>
              </a:solidFill>
              <a:latin typeface="Consolas" panose="020B0609020204030204" pitchFamily="49" charset="0"/>
            </a:endParaRPr>
          </a:p>
          <a:p>
            <a:pPr>
              <a:lnSpc>
                <a:spcPct val="150000"/>
              </a:lnSpc>
            </a:pPr>
            <a:r>
              <a:rPr lang="de-DE" sz="1050" b="1" i="0" u="sng" dirty="0">
                <a:solidFill>
                  <a:srgbClr val="D2D0CE"/>
                </a:solidFill>
                <a:effectLst/>
                <a:latin typeface="Consolas" panose="020B0609020204030204" pitchFamily="49" charset="0"/>
              </a:rPr>
              <a:t>Aufgabe 14: Gib die Namen aller Länder aus dem Dictionary aus.</a:t>
            </a:r>
          </a:p>
          <a:p>
            <a:pPr>
              <a:lnSpc>
                <a:spcPct val="150000"/>
              </a:lnSpc>
            </a:pPr>
            <a:r>
              <a:rPr lang="de-DE" sz="1050" dirty="0">
                <a:solidFill>
                  <a:srgbClr val="D2D0CE"/>
                </a:solidFill>
                <a:latin typeface="Consolas" panose="020B0609020204030204" pitchFamily="49" charset="0"/>
              </a:rPr>
              <a:t>p</a:t>
            </a:r>
            <a:r>
              <a:rPr lang="de-DE" sz="1050" i="0" dirty="0">
                <a:solidFill>
                  <a:srgbClr val="D2D0CE"/>
                </a:solidFill>
                <a:effectLst/>
                <a:latin typeface="Consolas" panose="020B0609020204030204" pitchFamily="49" charset="0"/>
              </a:rPr>
              <a:t>rint(laender.keys()</a:t>
            </a:r>
          </a:p>
          <a:p>
            <a:pPr>
              <a:lnSpc>
                <a:spcPct val="150000"/>
              </a:lnSpc>
            </a:pPr>
            <a:endParaRPr lang="de-DE" sz="1050" i="0" dirty="0">
              <a:solidFill>
                <a:srgbClr val="D2D0CE"/>
              </a:solidFill>
              <a:effectLst/>
              <a:latin typeface="Consolas" panose="020B0609020204030204" pitchFamily="49" charset="0"/>
            </a:endParaRPr>
          </a:p>
          <a:p>
            <a:pPr>
              <a:lnSpc>
                <a:spcPct val="150000"/>
              </a:lnSpc>
            </a:pPr>
            <a:r>
              <a:rPr lang="de-DE" sz="1050" b="1" i="0" u="sng" dirty="0">
                <a:solidFill>
                  <a:srgbClr val="D2D0CE"/>
                </a:solidFill>
                <a:effectLst/>
                <a:latin typeface="Consolas" panose="020B0609020204030204" pitchFamily="49" charset="0"/>
              </a:rPr>
              <a:t>Aufgabe 15: Gib die Namen aller Hauptstädte aus dem Dictionary aus.</a:t>
            </a:r>
          </a:p>
          <a:p>
            <a:pPr>
              <a:lnSpc>
                <a:spcPct val="150000"/>
              </a:lnSpc>
            </a:pPr>
            <a:r>
              <a:rPr lang="de-DE" sz="1050" dirty="0">
                <a:solidFill>
                  <a:srgbClr val="D2D0CE"/>
                </a:solidFill>
                <a:latin typeface="Consolas" panose="020B0609020204030204" pitchFamily="49" charset="0"/>
              </a:rPr>
              <a:t>print(</a:t>
            </a:r>
            <a:r>
              <a:rPr lang="de-DE" sz="1050" i="0" dirty="0">
                <a:solidFill>
                  <a:srgbClr val="D2D0CE"/>
                </a:solidFill>
                <a:effectLst/>
                <a:latin typeface="Consolas" panose="020B0609020204030204" pitchFamily="49" charset="0"/>
              </a:rPr>
              <a:t>laender.values())</a:t>
            </a:r>
          </a:p>
        </p:txBody>
      </p:sp>
    </p:spTree>
    <p:extLst>
      <p:ext uri="{BB962C8B-B14F-4D97-AF65-F5344CB8AC3E}">
        <p14:creationId xmlns:p14="http://schemas.microsoft.com/office/powerpoint/2010/main" val="1286422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D1C1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94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hteck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pic>
        <p:nvPicPr>
          <p:cNvPr id="8" name="Inhaltsplatzhalter 4" descr="Digitale Zahlen">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uppieren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hteck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hteck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hteck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el 1">
            <a:extLst>
              <a:ext uri="{FF2B5EF4-FFF2-40B4-BE49-F238E27FC236}">
                <a16:creationId xmlns:a16="http://schemas.microsoft.com/office/drawing/2014/main" id="{7F2616EE-270D-4F4C-BA1F-2708D387B800}"/>
              </a:ext>
            </a:extLst>
          </p:cNvPr>
          <p:cNvSpPr>
            <a:spLocks noGrp="1"/>
          </p:cNvSpPr>
          <p:nvPr>
            <p:ph type="title"/>
          </p:nvPr>
        </p:nvSpPr>
        <p:spPr>
          <a:xfrm>
            <a:off x="584200" y="629390"/>
            <a:ext cx="7213600" cy="478154"/>
          </a:xfrm>
        </p:spPr>
        <p:txBody>
          <a:bodyPr rtlCol="0" anchor="ctr">
            <a:normAutofit fontScale="90000"/>
          </a:bodyPr>
          <a:lstStyle/>
          <a:p>
            <a:pPr algn="ctr" rtl="0"/>
            <a:r>
              <a:rPr lang="de-DE" dirty="0">
                <a:latin typeface="Consolas" panose="020B0609020204030204" pitchFamily="49" charset="0"/>
              </a:rPr>
              <a:t>Agenda</a:t>
            </a:r>
          </a:p>
        </p:txBody>
      </p:sp>
      <p:sp>
        <p:nvSpPr>
          <p:cNvPr id="5" name="Textfeld 4">
            <a:extLst>
              <a:ext uri="{FF2B5EF4-FFF2-40B4-BE49-F238E27FC236}">
                <a16:creationId xmlns:a16="http://schemas.microsoft.com/office/drawing/2014/main" id="{CE067329-A607-4C1B-BEAD-9090FD6E4E06}"/>
              </a:ext>
            </a:extLst>
          </p:cNvPr>
          <p:cNvSpPr txBox="1"/>
          <p:nvPr/>
        </p:nvSpPr>
        <p:spPr>
          <a:xfrm>
            <a:off x="754083" y="979712"/>
            <a:ext cx="6662057" cy="52382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sz="1200" b="1" dirty="0">
                <a:solidFill>
                  <a:srgbClr val="D2D0CE"/>
                </a:solidFill>
                <a:latin typeface="Consolas" panose="020B0609020204030204" pitchFamily="49" charset="0"/>
              </a:rPr>
              <a:t>Was ist Python?</a:t>
            </a:r>
          </a:p>
          <a:p>
            <a:pPr marL="742950" lvl="1" indent="-285750">
              <a:lnSpc>
                <a:spcPct val="150000"/>
              </a:lnSpc>
              <a:buFont typeface="Courier New" panose="02070309020205020404" pitchFamily="49" charset="0"/>
              <a:buChar char="o"/>
            </a:pPr>
            <a:r>
              <a:rPr lang="de-DE" sz="1000" b="0" i="0" dirty="0">
                <a:solidFill>
                  <a:srgbClr val="D2D0CE"/>
                </a:solidFill>
                <a:effectLst/>
                <a:latin typeface="Consolas" panose="020B0609020204030204" pitchFamily="49" charset="0"/>
              </a:rPr>
              <a:t>Eine kurze Geschichte und Motivation der Programmiersprache, ihre wichtigsten Merkmale und Anwendungsbereiche.</a:t>
            </a:r>
          </a:p>
          <a:p>
            <a:pPr marL="285750" indent="-285750">
              <a:lnSpc>
                <a:spcPct val="150000"/>
              </a:lnSpc>
              <a:buFont typeface="Arial" panose="020B0604020202020204" pitchFamily="34" charset="0"/>
              <a:buChar char="•"/>
            </a:pPr>
            <a:r>
              <a:rPr lang="de-DE" sz="1200" b="1" i="0" dirty="0">
                <a:solidFill>
                  <a:srgbClr val="D2D0CE"/>
                </a:solidFill>
                <a:effectLst/>
                <a:latin typeface="Consolas" panose="020B0609020204030204" pitchFamily="49" charset="0"/>
              </a:rPr>
              <a:t>Wie installiert und startet man Python?</a:t>
            </a:r>
          </a:p>
          <a:p>
            <a:pPr marL="742950" lvl="1" indent="-285750">
              <a:lnSpc>
                <a:spcPct val="150000"/>
              </a:lnSpc>
              <a:buFont typeface="Courier New" panose="02070309020205020404" pitchFamily="49" charset="0"/>
              <a:buChar char="o"/>
            </a:pPr>
            <a:r>
              <a:rPr lang="de-DE" sz="1000" b="0" i="0" dirty="0">
                <a:solidFill>
                  <a:srgbClr val="D2D0CE"/>
                </a:solidFill>
                <a:effectLst/>
                <a:latin typeface="Consolas" panose="020B0609020204030204" pitchFamily="49" charset="0"/>
              </a:rPr>
              <a:t>Eine Anleitung zur Installation von Python auf verschiedenen Betriebssystemen, zum Starten des interaktiven Modus oder der Ausführung von Skripten.</a:t>
            </a:r>
          </a:p>
          <a:p>
            <a:pPr marL="285750" indent="-285750">
              <a:lnSpc>
                <a:spcPct val="150000"/>
              </a:lnSpc>
              <a:buFont typeface="Arial" panose="020B0604020202020204" pitchFamily="34" charset="0"/>
              <a:buChar char="•"/>
            </a:pPr>
            <a:r>
              <a:rPr lang="de-DE" sz="1200" b="1" dirty="0">
                <a:solidFill>
                  <a:srgbClr val="D2D0CE"/>
                </a:solidFill>
                <a:latin typeface="Consolas" panose="020B0609020204030204" pitchFamily="49" charset="0"/>
              </a:rPr>
              <a:t>Wie schreibt man Python-Code? </a:t>
            </a:r>
          </a:p>
          <a:p>
            <a:pPr marL="742950" lvl="1" indent="-285750">
              <a:lnSpc>
                <a:spcPct val="150000"/>
              </a:lnSpc>
              <a:buFont typeface="Courier New" panose="02070309020205020404" pitchFamily="49" charset="0"/>
              <a:buChar char="o"/>
            </a:pPr>
            <a:r>
              <a:rPr lang="de-DE" sz="1000" dirty="0">
                <a:solidFill>
                  <a:srgbClr val="D2D0CE"/>
                </a:solidFill>
                <a:latin typeface="Consolas" panose="020B0609020204030204" pitchFamily="49" charset="0"/>
              </a:rPr>
              <a:t>Eine Einführung in die Syntax von Python, wie man Kommentare, Variablen, Datentypen, Operatoren, Ausdrücke und Anweisungen verwendet.</a:t>
            </a:r>
          </a:p>
          <a:p>
            <a:pPr marL="285750" indent="-285750">
              <a:lnSpc>
                <a:spcPct val="150000"/>
              </a:lnSpc>
              <a:buFont typeface="Arial" panose="020B0604020202020204" pitchFamily="34" charset="0"/>
              <a:buChar char="•"/>
            </a:pPr>
            <a:r>
              <a:rPr lang="de-DE" sz="1200" b="1" dirty="0">
                <a:solidFill>
                  <a:srgbClr val="D2D0CE"/>
                </a:solidFill>
                <a:latin typeface="Consolas" panose="020B0609020204030204" pitchFamily="49" charset="0"/>
              </a:rPr>
              <a:t>Wie arbeitet man mit Datenstrukturen in Python?</a:t>
            </a:r>
          </a:p>
          <a:p>
            <a:pPr marL="742950" lvl="1" indent="-285750">
              <a:lnSpc>
                <a:spcPct val="150000"/>
              </a:lnSpc>
              <a:buFont typeface="Courier New" panose="02070309020205020404" pitchFamily="49" charset="0"/>
              <a:buChar char="o"/>
            </a:pPr>
            <a:r>
              <a:rPr lang="de-DE" sz="1000" dirty="0">
                <a:solidFill>
                  <a:srgbClr val="D2D0CE"/>
                </a:solidFill>
                <a:latin typeface="Consolas" panose="020B0609020204030204" pitchFamily="49" charset="0"/>
              </a:rPr>
              <a:t>Eine Übersicht über die eingebauten Datenstrukturen von Python, wie Listen, Tupel, Dics, Sets und ihre Methoden </a:t>
            </a:r>
          </a:p>
          <a:p>
            <a:pPr marL="171450" indent="-171450">
              <a:lnSpc>
                <a:spcPct val="150000"/>
              </a:lnSpc>
              <a:buFont typeface="Arial" panose="020B0604020202020204" pitchFamily="34" charset="0"/>
              <a:buChar char="•"/>
            </a:pPr>
            <a:r>
              <a:rPr lang="de-DE" sz="1200" b="1" dirty="0">
                <a:solidFill>
                  <a:srgbClr val="D2D0CE"/>
                </a:solidFill>
                <a:latin typeface="Consolas" panose="020B0609020204030204" pitchFamily="49" charset="0"/>
              </a:rPr>
              <a:t> Wie definiert und ruft man Funktionen in Python auf?</a:t>
            </a:r>
          </a:p>
          <a:p>
            <a:pPr marL="628650" lvl="1" indent="-171450">
              <a:lnSpc>
                <a:spcPct val="150000"/>
              </a:lnSpc>
              <a:buFont typeface="Courier New" panose="02070309020205020404" pitchFamily="49" charset="0"/>
              <a:buChar char="o"/>
            </a:pPr>
            <a:r>
              <a:rPr lang="de-DE" sz="1000" dirty="0">
                <a:solidFill>
                  <a:srgbClr val="D2D0CE"/>
                </a:solidFill>
                <a:latin typeface="Consolas" panose="020B0609020204030204" pitchFamily="49" charset="0"/>
              </a:rPr>
              <a:t>Eine Erklärung des Konzepts von Funktionen, wie man sie definiert, aufruft, Parameter übergibt und Rückgabewerte erhält.</a:t>
            </a:r>
          </a:p>
          <a:p>
            <a:pPr marL="171450" indent="-171450">
              <a:lnSpc>
                <a:spcPct val="150000"/>
              </a:lnSpc>
              <a:buFont typeface="Arial" panose="020B0604020202020204" pitchFamily="34" charset="0"/>
              <a:buChar char="•"/>
            </a:pPr>
            <a:r>
              <a:rPr lang="de-DE" sz="1200" b="1" dirty="0">
                <a:solidFill>
                  <a:srgbClr val="D2D0CE"/>
                </a:solidFill>
                <a:latin typeface="Consolas" panose="020B0609020204030204" pitchFamily="49" charset="0"/>
              </a:rPr>
              <a:t> Wie verwendet man Module in Python?</a:t>
            </a:r>
          </a:p>
          <a:p>
            <a:pPr marL="628650" lvl="1" indent="-171450">
              <a:lnSpc>
                <a:spcPct val="150000"/>
              </a:lnSpc>
              <a:buFont typeface="Courier New" panose="02070309020205020404" pitchFamily="49" charset="0"/>
              <a:buChar char="o"/>
            </a:pPr>
            <a:r>
              <a:rPr lang="de-DE" sz="1000" dirty="0">
                <a:solidFill>
                  <a:srgbClr val="D2D0CE"/>
                </a:solidFill>
                <a:latin typeface="Consolas" panose="020B0609020204030204" pitchFamily="49" charset="0"/>
              </a:rPr>
              <a:t>Eine Beschreibung des Modulsystems von Python, wie man Module importiert, eigene Module erstellt und die Standardbibliothek nutzt.</a:t>
            </a:r>
          </a:p>
          <a:p>
            <a:pPr marL="171450" indent="-171450">
              <a:lnSpc>
                <a:spcPct val="150000"/>
              </a:lnSpc>
              <a:buFont typeface="Arial" panose="020B0604020202020204" pitchFamily="34" charset="0"/>
              <a:buChar char="•"/>
            </a:pPr>
            <a:r>
              <a:rPr lang="de-DE" sz="1200" b="1" dirty="0">
                <a:solidFill>
                  <a:srgbClr val="D2D0CE"/>
                </a:solidFill>
                <a:latin typeface="Consolas" panose="020B0609020204030204" pitchFamily="49" charset="0"/>
              </a:rPr>
              <a:t> Wie definiert und ruft man Klassen in Python auf?</a:t>
            </a:r>
          </a:p>
          <a:p>
            <a:pPr marL="628650" lvl="1" indent="-171450">
              <a:lnSpc>
                <a:spcPct val="150000"/>
              </a:lnSpc>
              <a:buFont typeface="Courier New" panose="02070309020205020404" pitchFamily="49" charset="0"/>
              <a:buChar char="o"/>
            </a:pPr>
            <a:r>
              <a:rPr lang="de-DE" sz="1000" dirty="0">
                <a:solidFill>
                  <a:srgbClr val="D2D0CE"/>
                </a:solidFill>
                <a:latin typeface="Consolas" panose="020B0609020204030204" pitchFamily="49" charset="0"/>
              </a:rPr>
              <a:t>Eine Erklärung des Konzepts von Klassen, wie man sie definiert, aufruft, Parameter übergibt und Rückgabewerte erhält.</a:t>
            </a:r>
          </a:p>
        </p:txBody>
      </p:sp>
    </p:spTree>
    <p:extLst>
      <p:ext uri="{BB962C8B-B14F-4D97-AF65-F5344CB8AC3E}">
        <p14:creationId xmlns:p14="http://schemas.microsoft.com/office/powerpoint/2010/main" val="420932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1C1B"/>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1633EB-7DCB-4DDC-80AF-C885A3EE1245}"/>
              </a:ext>
            </a:extLst>
          </p:cNvPr>
          <p:cNvSpPr>
            <a:spLocks noGrp="1"/>
          </p:cNvSpPr>
          <p:nvPr>
            <p:ph type="title"/>
          </p:nvPr>
        </p:nvSpPr>
        <p:spPr/>
        <p:txBody>
          <a:bodyPr rtlCol="0">
            <a:normAutofit/>
          </a:bodyPr>
          <a:lstStyle/>
          <a:p>
            <a:pPr rtl="0"/>
            <a:r>
              <a:rPr lang="en-US" dirty="0">
                <a:latin typeface="Consolas" panose="020B0609020204030204" pitchFamily="49" charset="0"/>
              </a:rPr>
              <a:t>Most used programming languages among developers worldwide as of 2023</a:t>
            </a:r>
            <a:endParaRPr lang="de-DE" dirty="0">
              <a:latin typeface="Consolas" panose="020B0609020204030204" pitchFamily="49" charset="0"/>
            </a:endParaRPr>
          </a:p>
        </p:txBody>
      </p:sp>
      <p:sp>
        <p:nvSpPr>
          <p:cNvPr id="7" name="Textfeld 6">
            <a:extLst>
              <a:ext uri="{FF2B5EF4-FFF2-40B4-BE49-F238E27FC236}">
                <a16:creationId xmlns:a16="http://schemas.microsoft.com/office/drawing/2014/main" id="{A9BF7409-7927-4EA8-8BB2-E90F4CB7B28B}"/>
              </a:ext>
            </a:extLst>
          </p:cNvPr>
          <p:cNvSpPr txBox="1"/>
          <p:nvPr/>
        </p:nvSpPr>
        <p:spPr>
          <a:xfrm>
            <a:off x="51954" y="6585543"/>
            <a:ext cx="4112023" cy="215444"/>
          </a:xfrm>
          <a:prstGeom prst="rect">
            <a:avLst/>
          </a:prstGeom>
          <a:noFill/>
        </p:spPr>
        <p:txBody>
          <a:bodyPr wrap="none" rtlCol="0">
            <a:spAutoFit/>
          </a:bodyPr>
          <a:lstStyle/>
          <a:p>
            <a:r>
              <a:rPr lang="en-US" sz="800" u="sng" dirty="0">
                <a:latin typeface="Consolas" panose="020B0609020204030204" pitchFamily="49" charset="0"/>
                <a:hlinkClick r:id="rId3"/>
              </a:rPr>
              <a:t>Most used languages among software developers globally 2023 | Statista</a:t>
            </a:r>
            <a:endParaRPr lang="de-DE" sz="800" u="sng" dirty="0">
              <a:latin typeface="Consolas" panose="020B0609020204030204" pitchFamily="49" charset="0"/>
            </a:endParaRPr>
          </a:p>
        </p:txBody>
      </p:sp>
      <p:pic>
        <p:nvPicPr>
          <p:cNvPr id="1028" name="Picture 4" descr="What is Python &amp; Why is it a Good Time to Learn it?">
            <a:extLst>
              <a:ext uri="{FF2B5EF4-FFF2-40B4-BE49-F238E27FC236}">
                <a16:creationId xmlns:a16="http://schemas.microsoft.com/office/drawing/2014/main" id="{38A89558-865A-488C-9598-BC8EEBFF7E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264" y="1985209"/>
            <a:ext cx="5946232" cy="4459674"/>
          </a:xfrm>
          <a:prstGeom prst="rect">
            <a:avLst/>
          </a:prstGeom>
          <a:noFill/>
          <a:extLst>
            <a:ext uri="{909E8E84-426E-40DD-AFC4-6F175D3DCCD1}">
              <a14:hiddenFill xmlns:a14="http://schemas.microsoft.com/office/drawing/2010/main">
                <a:solidFill>
                  <a:srgbClr val="FFFFFF"/>
                </a:solidFill>
              </a14:hiddenFill>
            </a:ext>
          </a:extLst>
        </p:spPr>
      </p:pic>
      <p:pic>
        <p:nvPicPr>
          <p:cNvPr id="13" name="Grafik 12">
            <a:extLst>
              <a:ext uri="{FF2B5EF4-FFF2-40B4-BE49-F238E27FC236}">
                <a16:creationId xmlns:a16="http://schemas.microsoft.com/office/drawing/2014/main" id="{8A491091-AE44-4F3A-99B5-068B7228F4D7}"/>
              </a:ext>
            </a:extLst>
          </p:cNvPr>
          <p:cNvPicPr>
            <a:picLocks noChangeAspect="1"/>
          </p:cNvPicPr>
          <p:nvPr/>
        </p:nvPicPr>
        <p:blipFill>
          <a:blip r:embed="rId5"/>
          <a:stretch>
            <a:fillRect/>
          </a:stretch>
        </p:blipFill>
        <p:spPr>
          <a:xfrm>
            <a:off x="8109717" y="1985209"/>
            <a:ext cx="3601019" cy="4713802"/>
          </a:xfrm>
          <a:prstGeom prst="rect">
            <a:avLst/>
          </a:prstGeom>
        </p:spPr>
      </p:pic>
      <p:sp>
        <p:nvSpPr>
          <p:cNvPr id="8" name="Pfeil: nach rechts 7">
            <a:extLst>
              <a:ext uri="{FF2B5EF4-FFF2-40B4-BE49-F238E27FC236}">
                <a16:creationId xmlns:a16="http://schemas.microsoft.com/office/drawing/2014/main" id="{13FCE07E-7105-414A-B46F-1D18D305A1AA}"/>
              </a:ext>
            </a:extLst>
          </p:cNvPr>
          <p:cNvSpPr/>
          <p:nvPr/>
        </p:nvSpPr>
        <p:spPr>
          <a:xfrm>
            <a:off x="7755715" y="2305981"/>
            <a:ext cx="713852" cy="23461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1C1B"/>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1633EB-7DCB-4DDC-80AF-C885A3EE1245}"/>
              </a:ext>
            </a:extLst>
          </p:cNvPr>
          <p:cNvSpPr>
            <a:spLocks noGrp="1"/>
          </p:cNvSpPr>
          <p:nvPr>
            <p:ph type="title"/>
          </p:nvPr>
        </p:nvSpPr>
        <p:spPr/>
        <p:txBody>
          <a:bodyPr rtlCol="0">
            <a:normAutofit/>
          </a:bodyPr>
          <a:lstStyle/>
          <a:p>
            <a:pPr rtl="0"/>
            <a:r>
              <a:rPr lang="en-US" dirty="0">
                <a:latin typeface="Consolas" panose="020B0609020204030204" pitchFamily="49" charset="0"/>
              </a:rPr>
              <a:t>Was is Python?</a:t>
            </a:r>
          </a:p>
        </p:txBody>
      </p:sp>
      <p:pic>
        <p:nvPicPr>
          <p:cNvPr id="3074" name="Picture 2" descr="The Best Way to Learn Python – Python Programming Tutorial for Beginners">
            <a:extLst>
              <a:ext uri="{FF2B5EF4-FFF2-40B4-BE49-F238E27FC236}">
                <a16:creationId xmlns:a16="http://schemas.microsoft.com/office/drawing/2014/main" id="{2E1360E0-1C5D-4ACA-AB2D-23DA9C016D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880"/>
          <a:stretch/>
        </p:blipFill>
        <p:spPr bwMode="auto">
          <a:xfrm>
            <a:off x="469075" y="2207592"/>
            <a:ext cx="4974854" cy="4093519"/>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a:extLst>
              <a:ext uri="{FF2B5EF4-FFF2-40B4-BE49-F238E27FC236}">
                <a16:creationId xmlns:a16="http://schemas.microsoft.com/office/drawing/2014/main" id="{AABBED03-71F7-4BF8-99DC-597594E1C5DF}"/>
              </a:ext>
            </a:extLst>
          </p:cNvPr>
          <p:cNvSpPr txBox="1"/>
          <p:nvPr/>
        </p:nvSpPr>
        <p:spPr>
          <a:xfrm>
            <a:off x="5627915" y="2100801"/>
            <a:ext cx="6095010" cy="4493538"/>
          </a:xfrm>
          <a:prstGeom prst="rect">
            <a:avLst/>
          </a:prstGeom>
          <a:noFill/>
        </p:spPr>
        <p:txBody>
          <a:bodyPr wrap="square">
            <a:spAutoFit/>
          </a:bodyPr>
          <a:lstStyle/>
          <a:p>
            <a:r>
              <a:rPr lang="de-DE" sz="1100" b="1" dirty="0">
                <a:solidFill>
                  <a:schemeClr val="bg1">
                    <a:lumMod val="75000"/>
                  </a:schemeClr>
                </a:solidFill>
                <a:latin typeface="Consolas" panose="020B0609020204030204" pitchFamily="49" charset="0"/>
              </a:rPr>
              <a:t>Python hat einige wichtige Merkmale, die es zu einer attraktiven Sprache für viele Anwendungsbereiche machen.</a:t>
            </a:r>
            <a:br>
              <a:rPr lang="de-DE" sz="1100" dirty="0">
                <a:solidFill>
                  <a:schemeClr val="bg1">
                    <a:lumMod val="75000"/>
                  </a:schemeClr>
                </a:solidFill>
                <a:latin typeface="Consolas" panose="020B0609020204030204" pitchFamily="49" charset="0"/>
              </a:rPr>
            </a:br>
            <a:endParaRPr lang="de-DE" sz="1100" dirty="0">
              <a:solidFill>
                <a:schemeClr val="bg1">
                  <a:lumMod val="75000"/>
                </a:schemeClr>
              </a:solidFill>
              <a:latin typeface="Consolas" panose="020B0609020204030204" pitchFamily="49" charset="0"/>
            </a:endParaRPr>
          </a:p>
          <a:p>
            <a:r>
              <a:rPr lang="de-DE" sz="1100" dirty="0">
                <a:solidFill>
                  <a:schemeClr val="bg1">
                    <a:lumMod val="75000"/>
                  </a:schemeClr>
                </a:solidFill>
                <a:latin typeface="Consolas" panose="020B0609020204030204" pitchFamily="49" charset="0"/>
              </a:rPr>
              <a:t>Zum Beispiel:</a:t>
            </a:r>
          </a:p>
          <a:p>
            <a:endParaRPr lang="de-DE" sz="1100" dirty="0">
              <a:solidFill>
                <a:schemeClr val="bg1">
                  <a:lumMod val="75000"/>
                </a:schemeClr>
              </a:solidFill>
              <a:latin typeface="Consolas" panose="020B0609020204030204" pitchFamily="49" charset="0"/>
            </a:endParaRPr>
          </a:p>
          <a:p>
            <a:pPr marL="171450" indent="-171450">
              <a:buFont typeface="Arial" panose="020B0604020202020204" pitchFamily="34" charset="0"/>
              <a:buChar char="•"/>
            </a:pPr>
            <a:r>
              <a:rPr lang="de-DE" sz="1100" b="1" dirty="0">
                <a:solidFill>
                  <a:schemeClr val="bg1">
                    <a:lumMod val="75000"/>
                  </a:schemeClr>
                </a:solidFill>
                <a:latin typeface="Consolas" panose="020B0609020204030204" pitchFamily="49" charset="0"/>
              </a:rPr>
              <a:t>Python ist eine interpretierte Sprache</a:t>
            </a:r>
            <a:r>
              <a:rPr lang="de-DE" sz="1100" dirty="0">
                <a:solidFill>
                  <a:schemeClr val="bg1">
                    <a:lumMod val="75000"/>
                  </a:schemeClr>
                </a:solidFill>
                <a:latin typeface="Consolas" panose="020B0609020204030204" pitchFamily="49" charset="0"/>
              </a:rPr>
              <a:t>, d.h. der Code wird nicht vorab kompiliert, sondern zur Laufzeit ausgeführt. Das macht Python flexibel und portabel, aber auch langsamer als kompilierte Sprachen.</a:t>
            </a:r>
          </a:p>
          <a:p>
            <a:endParaRPr lang="de-DE" sz="1100" dirty="0">
              <a:solidFill>
                <a:schemeClr val="bg1">
                  <a:lumMod val="75000"/>
                </a:schemeClr>
              </a:solidFill>
              <a:latin typeface="Consolas" panose="020B0609020204030204" pitchFamily="49" charset="0"/>
            </a:endParaRPr>
          </a:p>
          <a:p>
            <a:pPr marL="171450" indent="-171450">
              <a:buFont typeface="Arial" panose="020B0604020202020204" pitchFamily="34" charset="0"/>
              <a:buChar char="•"/>
            </a:pPr>
            <a:r>
              <a:rPr lang="de-DE" sz="1100" b="1" dirty="0">
                <a:solidFill>
                  <a:schemeClr val="bg1">
                    <a:lumMod val="75000"/>
                  </a:schemeClr>
                </a:solidFill>
                <a:latin typeface="Consolas" panose="020B0609020204030204" pitchFamily="49" charset="0"/>
              </a:rPr>
              <a:t>Python ist eine dynamisch typisierte Sprache</a:t>
            </a:r>
            <a:r>
              <a:rPr lang="de-DE" sz="1100" dirty="0">
                <a:solidFill>
                  <a:schemeClr val="bg1">
                    <a:lumMod val="75000"/>
                  </a:schemeClr>
                </a:solidFill>
                <a:latin typeface="Consolas" panose="020B0609020204030204" pitchFamily="49" charset="0"/>
              </a:rPr>
              <a:t>, d.h. der Datentyp einer Variablen wird zur Laufzeit bestimmt und kann sich ändern. Das macht Python einfach und ausdrucksstark, aber auch anfälliger für Fehler.</a:t>
            </a:r>
          </a:p>
          <a:p>
            <a:pPr marL="171450" indent="-171450">
              <a:buFont typeface="Arial" panose="020B0604020202020204" pitchFamily="34" charset="0"/>
              <a:buChar char="•"/>
            </a:pPr>
            <a:endParaRPr lang="de-DE" sz="1100" dirty="0">
              <a:solidFill>
                <a:schemeClr val="bg1">
                  <a:lumMod val="75000"/>
                </a:schemeClr>
              </a:solidFill>
              <a:latin typeface="Consolas" panose="020B0609020204030204" pitchFamily="49" charset="0"/>
            </a:endParaRPr>
          </a:p>
          <a:p>
            <a:pPr marL="171450" indent="-171450">
              <a:buFont typeface="Arial" panose="020B0604020202020204" pitchFamily="34" charset="0"/>
              <a:buChar char="•"/>
            </a:pPr>
            <a:r>
              <a:rPr lang="de-DE" sz="1100" b="1" dirty="0">
                <a:solidFill>
                  <a:schemeClr val="bg1">
                    <a:lumMod val="75000"/>
                  </a:schemeClr>
                </a:solidFill>
                <a:latin typeface="Consolas" panose="020B0609020204030204" pitchFamily="49" charset="0"/>
              </a:rPr>
              <a:t>Python hat eine klare und konsistente Syntax</a:t>
            </a:r>
            <a:r>
              <a:rPr lang="de-DE" sz="1100" dirty="0">
                <a:solidFill>
                  <a:schemeClr val="bg1">
                    <a:lumMod val="75000"/>
                  </a:schemeClr>
                </a:solidFill>
                <a:latin typeface="Consolas" panose="020B0609020204030204" pitchFamily="49" charset="0"/>
              </a:rPr>
              <a:t>, die auf Einrückungen basiert. Das macht Python lesbar und elegant, aber auch strenger.</a:t>
            </a:r>
          </a:p>
          <a:p>
            <a:pPr marL="171450" indent="-171450">
              <a:buFont typeface="Arial" panose="020B0604020202020204" pitchFamily="34" charset="0"/>
              <a:buChar char="•"/>
            </a:pPr>
            <a:endParaRPr lang="de-DE" sz="1100" dirty="0">
              <a:solidFill>
                <a:schemeClr val="bg1">
                  <a:lumMod val="75000"/>
                </a:schemeClr>
              </a:solidFill>
              <a:latin typeface="Consolas" panose="020B0609020204030204" pitchFamily="49" charset="0"/>
            </a:endParaRPr>
          </a:p>
          <a:p>
            <a:pPr marL="171450" indent="-171450">
              <a:buFont typeface="Arial" panose="020B0604020202020204" pitchFamily="34" charset="0"/>
              <a:buChar char="•"/>
            </a:pPr>
            <a:r>
              <a:rPr lang="de-DE" sz="1100" b="1" dirty="0">
                <a:solidFill>
                  <a:schemeClr val="bg1">
                    <a:lumMod val="75000"/>
                  </a:schemeClr>
                </a:solidFill>
                <a:latin typeface="Consolas" panose="020B0609020204030204" pitchFamily="49" charset="0"/>
              </a:rPr>
              <a:t>Python hat eine umfangreiche Standardbibliothek</a:t>
            </a:r>
            <a:r>
              <a:rPr lang="de-DE" sz="1100" dirty="0">
                <a:solidFill>
                  <a:schemeClr val="bg1">
                    <a:lumMod val="75000"/>
                  </a:schemeClr>
                </a:solidFill>
                <a:latin typeface="Consolas" panose="020B0609020204030204" pitchFamily="49" charset="0"/>
              </a:rPr>
              <a:t>, die viele nützliche Funktionen und Module für verschiedene Aufgaben bietet. Das macht Python praktisch und produktiv, aber auch abhängiger von externen Quellen.</a:t>
            </a:r>
          </a:p>
          <a:p>
            <a:pPr marL="171450" indent="-171450">
              <a:buFont typeface="Arial" panose="020B0604020202020204" pitchFamily="34" charset="0"/>
              <a:buChar char="•"/>
            </a:pPr>
            <a:endParaRPr lang="de-DE" sz="1100" dirty="0">
              <a:solidFill>
                <a:schemeClr val="bg1">
                  <a:lumMod val="75000"/>
                </a:schemeClr>
              </a:solidFill>
              <a:latin typeface="Consolas" panose="020B0609020204030204" pitchFamily="49" charset="0"/>
            </a:endParaRPr>
          </a:p>
          <a:p>
            <a:r>
              <a:rPr lang="de-DE" sz="1100" dirty="0">
                <a:solidFill>
                  <a:schemeClr val="bg1">
                    <a:lumMod val="75000"/>
                  </a:schemeClr>
                </a:solidFill>
                <a:latin typeface="Consolas" panose="020B0609020204030204" pitchFamily="49" charset="0"/>
              </a:rPr>
              <a:t>Python wird für viele Anwendungsbereiche verwendet, wie z.B. Webentwicklung, Datenanalyse, maschinelles Lernen, wissenschaftliches Rechnen, Spieleentwicklung, etc. </a:t>
            </a:r>
          </a:p>
          <a:p>
            <a:endParaRPr lang="de-DE" sz="1100" dirty="0">
              <a:solidFill>
                <a:schemeClr val="bg1">
                  <a:lumMod val="75000"/>
                </a:schemeClr>
              </a:solidFill>
              <a:latin typeface="Consolas" panose="020B0609020204030204" pitchFamily="49" charset="0"/>
            </a:endParaRPr>
          </a:p>
          <a:p>
            <a:r>
              <a:rPr lang="de-DE" sz="1100" b="1" dirty="0">
                <a:solidFill>
                  <a:schemeClr val="bg1">
                    <a:lumMod val="75000"/>
                  </a:schemeClr>
                </a:solidFill>
                <a:latin typeface="Consolas" panose="020B0609020204030204" pitchFamily="49" charset="0"/>
              </a:rPr>
              <a:t>Einige bekannte Beispiele von Webseiten oder Anwendungen, die Python verwenden, sind Google, YouTube, Instagram, Dropbox, Spotify, Netflix, etc.</a:t>
            </a:r>
          </a:p>
        </p:txBody>
      </p:sp>
    </p:spTree>
    <p:extLst>
      <p:ext uri="{BB962C8B-B14F-4D97-AF65-F5344CB8AC3E}">
        <p14:creationId xmlns:p14="http://schemas.microsoft.com/office/powerpoint/2010/main" val="2373519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D1C1B"/>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1633EB-7DCB-4DDC-80AF-C885A3EE1245}"/>
              </a:ext>
            </a:extLst>
          </p:cNvPr>
          <p:cNvSpPr>
            <a:spLocks noGrp="1"/>
          </p:cNvSpPr>
          <p:nvPr>
            <p:ph type="title"/>
          </p:nvPr>
        </p:nvSpPr>
        <p:spPr/>
        <p:txBody>
          <a:bodyPr rtlCol="0">
            <a:normAutofit/>
          </a:bodyPr>
          <a:lstStyle/>
          <a:p>
            <a:pPr rtl="0"/>
            <a:r>
              <a:rPr lang="en-US" dirty="0">
                <a:latin typeface="Consolas" panose="020B0609020204030204" pitchFamily="49" charset="0"/>
              </a:rPr>
              <a:t>How to write Python-Code? </a:t>
            </a:r>
          </a:p>
        </p:txBody>
      </p:sp>
      <p:sp>
        <p:nvSpPr>
          <p:cNvPr id="10" name="Textfeld 9">
            <a:extLst>
              <a:ext uri="{FF2B5EF4-FFF2-40B4-BE49-F238E27FC236}">
                <a16:creationId xmlns:a16="http://schemas.microsoft.com/office/drawing/2014/main" id="{AABBED03-71F7-4BF8-99DC-597594E1C5DF}"/>
              </a:ext>
            </a:extLst>
          </p:cNvPr>
          <p:cNvSpPr txBox="1"/>
          <p:nvPr/>
        </p:nvSpPr>
        <p:spPr>
          <a:xfrm>
            <a:off x="421088" y="2899356"/>
            <a:ext cx="6480000" cy="507831"/>
          </a:xfrm>
          <a:prstGeom prst="rect">
            <a:avLst/>
          </a:prstGeom>
          <a:noFill/>
        </p:spPr>
        <p:txBody>
          <a:bodyPr wrap="square">
            <a:spAutoFit/>
          </a:bodyPr>
          <a:lstStyle/>
          <a:p>
            <a:pPr algn="r"/>
            <a:r>
              <a:rPr lang="de-DE" sz="900" dirty="0">
                <a:solidFill>
                  <a:schemeClr val="bg1">
                    <a:lumMod val="75000"/>
                  </a:schemeClr>
                </a:solidFill>
                <a:latin typeface="Consolas" panose="020B0609020204030204" pitchFamily="49" charset="0"/>
              </a:rPr>
              <a:t>Python-Code besteht aus Zeilen, die entweder Anweisungen oder Ausdrücke sind. Anweisungen sind Einheiten von Code, die eine Aktion ausführen oder einen Effekt haben. Ausdrücke sind Kombinationen von Werten, Variablen und Operatoren, die einen Wert ergeben. Zum Beispiel:</a:t>
            </a:r>
          </a:p>
        </p:txBody>
      </p:sp>
      <p:pic>
        <p:nvPicPr>
          <p:cNvPr id="13" name="Grafik 12">
            <a:extLst>
              <a:ext uri="{FF2B5EF4-FFF2-40B4-BE49-F238E27FC236}">
                <a16:creationId xmlns:a16="http://schemas.microsoft.com/office/drawing/2014/main" id="{0148749F-E0B6-41BC-A636-BB070CED319D}"/>
              </a:ext>
            </a:extLst>
          </p:cNvPr>
          <p:cNvPicPr>
            <a:picLocks noChangeAspect="1"/>
          </p:cNvPicPr>
          <p:nvPr/>
        </p:nvPicPr>
        <p:blipFill rotWithShape="1">
          <a:blip r:embed="rId3"/>
          <a:srcRect r="1008"/>
          <a:stretch/>
        </p:blipFill>
        <p:spPr>
          <a:xfrm>
            <a:off x="7068755" y="2736363"/>
            <a:ext cx="4680000" cy="815328"/>
          </a:xfrm>
          <a:prstGeom prst="rect">
            <a:avLst/>
          </a:prstGeom>
        </p:spPr>
      </p:pic>
      <p:pic>
        <p:nvPicPr>
          <p:cNvPr id="17" name="Grafik 16">
            <a:extLst>
              <a:ext uri="{FF2B5EF4-FFF2-40B4-BE49-F238E27FC236}">
                <a16:creationId xmlns:a16="http://schemas.microsoft.com/office/drawing/2014/main" id="{B988B664-E986-433E-B7DF-5C5897294FF2}"/>
              </a:ext>
            </a:extLst>
          </p:cNvPr>
          <p:cNvPicPr>
            <a:picLocks noChangeAspect="1"/>
          </p:cNvPicPr>
          <p:nvPr/>
        </p:nvPicPr>
        <p:blipFill>
          <a:blip r:embed="rId4"/>
          <a:stretch>
            <a:fillRect/>
          </a:stretch>
        </p:blipFill>
        <p:spPr>
          <a:xfrm>
            <a:off x="7068755" y="2180149"/>
            <a:ext cx="4680000" cy="501200"/>
          </a:xfrm>
          <a:prstGeom prst="rect">
            <a:avLst/>
          </a:prstGeom>
        </p:spPr>
      </p:pic>
      <p:sp>
        <p:nvSpPr>
          <p:cNvPr id="21" name="Textfeld 20">
            <a:extLst>
              <a:ext uri="{FF2B5EF4-FFF2-40B4-BE49-F238E27FC236}">
                <a16:creationId xmlns:a16="http://schemas.microsoft.com/office/drawing/2014/main" id="{9906D002-276E-443C-9309-B31E416913F7}"/>
              </a:ext>
            </a:extLst>
          </p:cNvPr>
          <p:cNvSpPr txBox="1"/>
          <p:nvPr/>
        </p:nvSpPr>
        <p:spPr>
          <a:xfrm>
            <a:off x="457088" y="2270276"/>
            <a:ext cx="6444000" cy="369332"/>
          </a:xfrm>
          <a:prstGeom prst="rect">
            <a:avLst/>
          </a:prstGeom>
          <a:noFill/>
        </p:spPr>
        <p:txBody>
          <a:bodyPr wrap="square">
            <a:spAutoFit/>
          </a:bodyPr>
          <a:lstStyle/>
          <a:p>
            <a:pPr algn="r"/>
            <a:r>
              <a:rPr lang="de-DE" sz="900" dirty="0">
                <a:solidFill>
                  <a:schemeClr val="bg1">
                    <a:lumMod val="75000"/>
                  </a:schemeClr>
                </a:solidFill>
                <a:latin typeface="Consolas" panose="020B0609020204030204" pitchFamily="49" charset="0"/>
              </a:rPr>
              <a:t>Kommentare sind Zeilen, die mit einem </a:t>
            </a:r>
            <a:r>
              <a:rPr lang="de-DE" sz="900" b="1" dirty="0">
                <a:solidFill>
                  <a:schemeClr val="bg1">
                    <a:lumMod val="75000"/>
                  </a:schemeClr>
                </a:solidFill>
                <a:latin typeface="Consolas" panose="020B0609020204030204" pitchFamily="49" charset="0"/>
              </a:rPr>
              <a:t>#</a:t>
            </a:r>
            <a:r>
              <a:rPr lang="de-DE" sz="900" dirty="0">
                <a:solidFill>
                  <a:schemeClr val="bg1">
                    <a:lumMod val="75000"/>
                  </a:schemeClr>
                </a:solidFill>
                <a:latin typeface="Consolas" panose="020B0609020204030204" pitchFamily="49" charset="0"/>
              </a:rPr>
              <a:t> beginnen und vom Python-Interpreter ignoriert werden. Sie dienen dazu, den Code zu erklären oder zu dokumentieren. Zum Beispiel:</a:t>
            </a:r>
          </a:p>
        </p:txBody>
      </p:sp>
      <p:pic>
        <p:nvPicPr>
          <p:cNvPr id="20" name="Grafik 19">
            <a:extLst>
              <a:ext uri="{FF2B5EF4-FFF2-40B4-BE49-F238E27FC236}">
                <a16:creationId xmlns:a16="http://schemas.microsoft.com/office/drawing/2014/main" id="{14FB02EA-7ACE-4A26-A183-2A3F9F7EB671}"/>
              </a:ext>
            </a:extLst>
          </p:cNvPr>
          <p:cNvPicPr>
            <a:picLocks noChangeAspect="1"/>
          </p:cNvPicPr>
          <p:nvPr/>
        </p:nvPicPr>
        <p:blipFill>
          <a:blip r:embed="rId5"/>
          <a:stretch>
            <a:fillRect/>
          </a:stretch>
        </p:blipFill>
        <p:spPr>
          <a:xfrm>
            <a:off x="7068755" y="3606705"/>
            <a:ext cx="4680000" cy="494277"/>
          </a:xfrm>
          <a:prstGeom prst="rect">
            <a:avLst/>
          </a:prstGeom>
        </p:spPr>
      </p:pic>
      <p:sp>
        <p:nvSpPr>
          <p:cNvPr id="25" name="Textfeld 24">
            <a:extLst>
              <a:ext uri="{FF2B5EF4-FFF2-40B4-BE49-F238E27FC236}">
                <a16:creationId xmlns:a16="http://schemas.microsoft.com/office/drawing/2014/main" id="{8B18DABF-C62E-402A-8E39-D1754B58EB38}"/>
              </a:ext>
            </a:extLst>
          </p:cNvPr>
          <p:cNvSpPr txBox="1"/>
          <p:nvPr/>
        </p:nvSpPr>
        <p:spPr>
          <a:xfrm>
            <a:off x="421088" y="3666934"/>
            <a:ext cx="6480000" cy="369332"/>
          </a:xfrm>
          <a:prstGeom prst="rect">
            <a:avLst/>
          </a:prstGeom>
          <a:noFill/>
        </p:spPr>
        <p:txBody>
          <a:bodyPr wrap="square">
            <a:spAutoFit/>
          </a:bodyPr>
          <a:lstStyle/>
          <a:p>
            <a:pPr algn="r"/>
            <a:r>
              <a:rPr lang="de-DE" sz="900" dirty="0">
                <a:solidFill>
                  <a:schemeClr val="bg1">
                    <a:lumMod val="75000"/>
                  </a:schemeClr>
                </a:solidFill>
                <a:latin typeface="Consolas" panose="020B0609020204030204" pitchFamily="49" charset="0"/>
              </a:rPr>
              <a:t>Variablen sind Namen, die Werte speichern oder referenzieren. Man kann Variablen mit dem = Zeichen zuweisen. Zum Beispiel:</a:t>
            </a:r>
          </a:p>
        </p:txBody>
      </p:sp>
      <p:sp>
        <p:nvSpPr>
          <p:cNvPr id="27" name="Textfeld 26">
            <a:extLst>
              <a:ext uri="{FF2B5EF4-FFF2-40B4-BE49-F238E27FC236}">
                <a16:creationId xmlns:a16="http://schemas.microsoft.com/office/drawing/2014/main" id="{9D6CAF58-D182-4A86-8F61-454E4D63CCD6}"/>
              </a:ext>
            </a:extLst>
          </p:cNvPr>
          <p:cNvSpPr txBox="1"/>
          <p:nvPr/>
        </p:nvSpPr>
        <p:spPr>
          <a:xfrm>
            <a:off x="421088" y="4247148"/>
            <a:ext cx="6480000" cy="507831"/>
          </a:xfrm>
          <a:prstGeom prst="rect">
            <a:avLst/>
          </a:prstGeom>
          <a:noFill/>
        </p:spPr>
        <p:txBody>
          <a:bodyPr wrap="square">
            <a:spAutoFit/>
          </a:bodyPr>
          <a:lstStyle/>
          <a:p>
            <a:pPr algn="r"/>
            <a:r>
              <a:rPr lang="de-DE" sz="900" dirty="0">
                <a:solidFill>
                  <a:schemeClr val="bg1">
                    <a:lumMod val="75000"/>
                  </a:schemeClr>
                </a:solidFill>
                <a:latin typeface="Consolas" panose="020B0609020204030204" pitchFamily="49" charset="0"/>
              </a:rPr>
              <a:t>Datentypen sind Kategorien von Werten, die bestimmte Eigenschaften und Operationen haben. Python hat viele eingebaute Datentypen, wie z.B. Zahlen, Texte, Listen, Wörterbücher und ihre Methoden. Man kann den Datentyp eines Wertes mit der Funktion type() überprüfen. Zum Beispiel:</a:t>
            </a:r>
          </a:p>
        </p:txBody>
      </p:sp>
      <p:pic>
        <p:nvPicPr>
          <p:cNvPr id="26" name="Grafik 25">
            <a:extLst>
              <a:ext uri="{FF2B5EF4-FFF2-40B4-BE49-F238E27FC236}">
                <a16:creationId xmlns:a16="http://schemas.microsoft.com/office/drawing/2014/main" id="{9D9FBF49-2D97-40DD-957F-F2E5C7E06596}"/>
              </a:ext>
            </a:extLst>
          </p:cNvPr>
          <p:cNvPicPr>
            <a:picLocks noChangeAspect="1"/>
          </p:cNvPicPr>
          <p:nvPr/>
        </p:nvPicPr>
        <p:blipFill>
          <a:blip r:embed="rId6"/>
          <a:stretch>
            <a:fillRect/>
          </a:stretch>
        </p:blipFill>
        <p:spPr>
          <a:xfrm>
            <a:off x="7068755" y="4187646"/>
            <a:ext cx="4680000" cy="640752"/>
          </a:xfrm>
          <a:prstGeom prst="rect">
            <a:avLst/>
          </a:prstGeom>
        </p:spPr>
      </p:pic>
      <p:sp>
        <p:nvSpPr>
          <p:cNvPr id="31" name="Textfeld 30">
            <a:extLst>
              <a:ext uri="{FF2B5EF4-FFF2-40B4-BE49-F238E27FC236}">
                <a16:creationId xmlns:a16="http://schemas.microsoft.com/office/drawing/2014/main" id="{1935C131-A9C1-4F24-9BD7-667D712D95A7}"/>
              </a:ext>
            </a:extLst>
          </p:cNvPr>
          <p:cNvSpPr txBox="1"/>
          <p:nvPr/>
        </p:nvSpPr>
        <p:spPr>
          <a:xfrm>
            <a:off x="439088" y="5145391"/>
            <a:ext cx="6480000" cy="507831"/>
          </a:xfrm>
          <a:prstGeom prst="rect">
            <a:avLst/>
          </a:prstGeom>
          <a:noFill/>
        </p:spPr>
        <p:txBody>
          <a:bodyPr wrap="square">
            <a:spAutoFit/>
          </a:bodyPr>
          <a:lstStyle/>
          <a:p>
            <a:pPr algn="r"/>
            <a:r>
              <a:rPr lang="de-DE" sz="900" dirty="0">
                <a:solidFill>
                  <a:schemeClr val="bg1">
                    <a:lumMod val="75000"/>
                  </a:schemeClr>
                </a:solidFill>
                <a:latin typeface="Consolas" panose="020B0609020204030204" pitchFamily="49" charset="0"/>
              </a:rPr>
              <a:t>Operatoren sind Symbole, die bestimmte mathematische oder logische Operationen auf Werte anwenden. Python hat viele eingebauten Operatoren, wie z.B. + für Addition, - für Subtraktion, * für Multiplikation, / für Division, ** für Potenzierung, etc. Zum Beispiel:</a:t>
            </a:r>
          </a:p>
        </p:txBody>
      </p:sp>
      <p:pic>
        <p:nvPicPr>
          <p:cNvPr id="30" name="Grafik 29">
            <a:extLst>
              <a:ext uri="{FF2B5EF4-FFF2-40B4-BE49-F238E27FC236}">
                <a16:creationId xmlns:a16="http://schemas.microsoft.com/office/drawing/2014/main" id="{3DA00323-3E76-4D3A-B5CC-AA25EE9829F2}"/>
              </a:ext>
            </a:extLst>
          </p:cNvPr>
          <p:cNvPicPr>
            <a:picLocks noChangeAspect="1"/>
          </p:cNvPicPr>
          <p:nvPr/>
        </p:nvPicPr>
        <p:blipFill>
          <a:blip r:embed="rId7"/>
          <a:stretch>
            <a:fillRect/>
          </a:stretch>
        </p:blipFill>
        <p:spPr>
          <a:xfrm>
            <a:off x="7068755" y="4915062"/>
            <a:ext cx="4680000" cy="968491"/>
          </a:xfrm>
          <a:prstGeom prst="rect">
            <a:avLst/>
          </a:prstGeom>
        </p:spPr>
      </p:pic>
      <p:pic>
        <p:nvPicPr>
          <p:cNvPr id="33" name="Grafik 32">
            <a:extLst>
              <a:ext uri="{FF2B5EF4-FFF2-40B4-BE49-F238E27FC236}">
                <a16:creationId xmlns:a16="http://schemas.microsoft.com/office/drawing/2014/main" id="{6B49F673-D957-4A18-8C90-9F3C7578F578}"/>
              </a:ext>
            </a:extLst>
          </p:cNvPr>
          <p:cNvPicPr>
            <a:picLocks noChangeAspect="1"/>
          </p:cNvPicPr>
          <p:nvPr/>
        </p:nvPicPr>
        <p:blipFill>
          <a:blip r:embed="rId8"/>
          <a:stretch>
            <a:fillRect/>
          </a:stretch>
        </p:blipFill>
        <p:spPr>
          <a:xfrm>
            <a:off x="7068755" y="5977728"/>
            <a:ext cx="4680000" cy="674820"/>
          </a:xfrm>
          <a:prstGeom prst="rect">
            <a:avLst/>
          </a:prstGeom>
        </p:spPr>
      </p:pic>
      <p:sp>
        <p:nvSpPr>
          <p:cNvPr id="36" name="Textfeld 35">
            <a:extLst>
              <a:ext uri="{FF2B5EF4-FFF2-40B4-BE49-F238E27FC236}">
                <a16:creationId xmlns:a16="http://schemas.microsoft.com/office/drawing/2014/main" id="{80227506-E6C2-433D-8504-4D48180BEE2F}"/>
              </a:ext>
            </a:extLst>
          </p:cNvPr>
          <p:cNvSpPr txBox="1"/>
          <p:nvPr/>
        </p:nvSpPr>
        <p:spPr>
          <a:xfrm>
            <a:off x="421088" y="6114267"/>
            <a:ext cx="6480000" cy="369332"/>
          </a:xfrm>
          <a:prstGeom prst="rect">
            <a:avLst/>
          </a:prstGeom>
          <a:noFill/>
        </p:spPr>
        <p:txBody>
          <a:bodyPr wrap="square">
            <a:spAutoFit/>
          </a:bodyPr>
          <a:lstStyle/>
          <a:p>
            <a:pPr algn="r"/>
            <a:r>
              <a:rPr lang="de-DE" sz="900" dirty="0">
                <a:solidFill>
                  <a:schemeClr val="bg1">
                    <a:lumMod val="75000"/>
                  </a:schemeClr>
                </a:solidFill>
                <a:latin typeface="Consolas" panose="020B0609020204030204" pitchFamily="49" charset="0"/>
              </a:rPr>
              <a:t>Ausdrücke sind Kombinationen von Werten, Variablen und Operatoren, die einen Wert ergeben. Zum Beispiel:</a:t>
            </a:r>
          </a:p>
        </p:txBody>
      </p:sp>
    </p:spTree>
    <p:extLst>
      <p:ext uri="{BB962C8B-B14F-4D97-AF65-F5344CB8AC3E}">
        <p14:creationId xmlns:p14="http://schemas.microsoft.com/office/powerpoint/2010/main" val="2052085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D1C1B"/>
        </a:solidFill>
        <a:effectLst/>
      </p:bgPr>
    </p:bg>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44521646-9A4C-49D9-85EA-537A201B9D35}"/>
              </a:ext>
            </a:extLst>
          </p:cNvPr>
          <p:cNvSpPr txBox="1"/>
          <p:nvPr/>
        </p:nvSpPr>
        <p:spPr>
          <a:xfrm>
            <a:off x="421088" y="873582"/>
            <a:ext cx="6480000" cy="369332"/>
          </a:xfrm>
          <a:prstGeom prst="rect">
            <a:avLst/>
          </a:prstGeom>
          <a:noFill/>
        </p:spPr>
        <p:txBody>
          <a:bodyPr wrap="square">
            <a:spAutoFit/>
          </a:bodyPr>
          <a:lstStyle/>
          <a:p>
            <a:pPr algn="r"/>
            <a:r>
              <a:rPr lang="de-DE" sz="900" dirty="0">
                <a:solidFill>
                  <a:schemeClr val="bg1">
                    <a:lumMod val="75000"/>
                  </a:schemeClr>
                </a:solidFill>
                <a:latin typeface="Consolas" panose="020B0609020204030204" pitchFamily="49" charset="0"/>
              </a:rPr>
              <a:t>Verwenden Sie aussagekräftige und beschreibende Namen für Ihre Variablen. Vermeiden Sie Namen, die zu lang oder zu kurz sind, oder die mit den eingebauten Namen von Python kollidieren. Zum Beispiel:</a:t>
            </a:r>
          </a:p>
        </p:txBody>
      </p:sp>
      <p:sp>
        <p:nvSpPr>
          <p:cNvPr id="3" name="Textfeld 2">
            <a:extLst>
              <a:ext uri="{FF2B5EF4-FFF2-40B4-BE49-F238E27FC236}">
                <a16:creationId xmlns:a16="http://schemas.microsoft.com/office/drawing/2014/main" id="{D4E2B871-F177-4880-BC2F-F45662FE0DC3}"/>
              </a:ext>
            </a:extLst>
          </p:cNvPr>
          <p:cNvSpPr txBox="1"/>
          <p:nvPr/>
        </p:nvSpPr>
        <p:spPr>
          <a:xfrm>
            <a:off x="421088" y="2719594"/>
            <a:ext cx="6480000" cy="369332"/>
          </a:xfrm>
          <a:prstGeom prst="rect">
            <a:avLst/>
          </a:prstGeom>
          <a:noFill/>
        </p:spPr>
        <p:txBody>
          <a:bodyPr wrap="square">
            <a:spAutoFit/>
          </a:bodyPr>
          <a:lstStyle/>
          <a:p>
            <a:pPr algn="just"/>
            <a:r>
              <a:rPr lang="de-DE" sz="900" dirty="0">
                <a:solidFill>
                  <a:schemeClr val="bg1">
                    <a:lumMod val="75000"/>
                  </a:schemeClr>
                </a:solidFill>
                <a:latin typeface="Consolas" panose="020B0609020204030204" pitchFamily="49" charset="0"/>
              </a:rPr>
              <a:t>Verwenden Sie für Variablen, die Konstanten darstellen, Großbuchstaben und Unterstriche. Zum Beispiel:</a:t>
            </a:r>
          </a:p>
        </p:txBody>
      </p:sp>
      <p:pic>
        <p:nvPicPr>
          <p:cNvPr id="4" name="Grafik 3">
            <a:extLst>
              <a:ext uri="{FF2B5EF4-FFF2-40B4-BE49-F238E27FC236}">
                <a16:creationId xmlns:a16="http://schemas.microsoft.com/office/drawing/2014/main" id="{9C0B8762-75C7-46B6-ABE2-0C0965FF3FBB}"/>
              </a:ext>
            </a:extLst>
          </p:cNvPr>
          <p:cNvPicPr>
            <a:picLocks noChangeAspect="1"/>
          </p:cNvPicPr>
          <p:nvPr/>
        </p:nvPicPr>
        <p:blipFill>
          <a:blip r:embed="rId2"/>
          <a:stretch>
            <a:fillRect/>
          </a:stretch>
        </p:blipFill>
        <p:spPr>
          <a:xfrm>
            <a:off x="7090912" y="873582"/>
            <a:ext cx="4680000" cy="1718291"/>
          </a:xfrm>
          <a:prstGeom prst="rect">
            <a:avLst/>
          </a:prstGeom>
        </p:spPr>
      </p:pic>
      <p:pic>
        <p:nvPicPr>
          <p:cNvPr id="5" name="Grafik 4">
            <a:extLst>
              <a:ext uri="{FF2B5EF4-FFF2-40B4-BE49-F238E27FC236}">
                <a16:creationId xmlns:a16="http://schemas.microsoft.com/office/drawing/2014/main" id="{5A06A037-3DF6-464D-8464-E5932F6D529B}"/>
              </a:ext>
            </a:extLst>
          </p:cNvPr>
          <p:cNvPicPr>
            <a:picLocks noChangeAspect="1"/>
          </p:cNvPicPr>
          <p:nvPr/>
        </p:nvPicPr>
        <p:blipFill>
          <a:blip r:embed="rId3"/>
          <a:stretch>
            <a:fillRect/>
          </a:stretch>
        </p:blipFill>
        <p:spPr>
          <a:xfrm>
            <a:off x="7068755" y="2719594"/>
            <a:ext cx="4680000" cy="1257128"/>
          </a:xfrm>
          <a:prstGeom prst="rect">
            <a:avLst/>
          </a:prstGeom>
        </p:spPr>
      </p:pic>
      <p:sp>
        <p:nvSpPr>
          <p:cNvPr id="6" name="Textfeld 5">
            <a:extLst>
              <a:ext uri="{FF2B5EF4-FFF2-40B4-BE49-F238E27FC236}">
                <a16:creationId xmlns:a16="http://schemas.microsoft.com/office/drawing/2014/main" id="{D2B9B00E-701A-4D93-807E-7EDCD5FF76FD}"/>
              </a:ext>
            </a:extLst>
          </p:cNvPr>
          <p:cNvSpPr txBox="1"/>
          <p:nvPr/>
        </p:nvSpPr>
        <p:spPr>
          <a:xfrm>
            <a:off x="421088" y="4191454"/>
            <a:ext cx="6480000" cy="369332"/>
          </a:xfrm>
          <a:prstGeom prst="rect">
            <a:avLst/>
          </a:prstGeom>
          <a:noFill/>
        </p:spPr>
        <p:txBody>
          <a:bodyPr wrap="square">
            <a:spAutoFit/>
          </a:bodyPr>
          <a:lstStyle/>
          <a:p>
            <a:pPr algn="r"/>
            <a:r>
              <a:rPr lang="de-DE" sz="900" dirty="0">
                <a:solidFill>
                  <a:schemeClr val="bg1">
                    <a:lumMod val="75000"/>
                  </a:schemeClr>
                </a:solidFill>
                <a:latin typeface="Consolas" panose="020B0609020204030204" pitchFamily="49" charset="0"/>
              </a:rPr>
              <a:t>Ein Beispiel für Python-Code, der den Unterschied zwischen Snakecase und Camelcase nur anhand von Variablen zeigt, ist folgender:</a:t>
            </a:r>
          </a:p>
        </p:txBody>
      </p:sp>
      <p:pic>
        <p:nvPicPr>
          <p:cNvPr id="7" name="Grafik 6">
            <a:extLst>
              <a:ext uri="{FF2B5EF4-FFF2-40B4-BE49-F238E27FC236}">
                <a16:creationId xmlns:a16="http://schemas.microsoft.com/office/drawing/2014/main" id="{CD361C75-9FC8-4DD2-9CD1-5932D74CB258}"/>
              </a:ext>
            </a:extLst>
          </p:cNvPr>
          <p:cNvPicPr>
            <a:picLocks noChangeAspect="1"/>
          </p:cNvPicPr>
          <p:nvPr/>
        </p:nvPicPr>
        <p:blipFill>
          <a:blip r:embed="rId4"/>
          <a:stretch>
            <a:fillRect/>
          </a:stretch>
        </p:blipFill>
        <p:spPr>
          <a:xfrm>
            <a:off x="7068755" y="4191454"/>
            <a:ext cx="4680000" cy="2481342"/>
          </a:xfrm>
          <a:prstGeom prst="rect">
            <a:avLst/>
          </a:prstGeom>
        </p:spPr>
      </p:pic>
    </p:spTree>
    <p:extLst>
      <p:ext uri="{BB962C8B-B14F-4D97-AF65-F5344CB8AC3E}">
        <p14:creationId xmlns:p14="http://schemas.microsoft.com/office/powerpoint/2010/main" val="4130182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D1C1B"/>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1633EB-7DCB-4DDC-80AF-C885A3EE1245}"/>
              </a:ext>
            </a:extLst>
          </p:cNvPr>
          <p:cNvSpPr>
            <a:spLocks noGrp="1"/>
          </p:cNvSpPr>
          <p:nvPr>
            <p:ph type="title"/>
          </p:nvPr>
        </p:nvSpPr>
        <p:spPr/>
        <p:txBody>
          <a:bodyPr rtlCol="0">
            <a:noAutofit/>
          </a:bodyPr>
          <a:lstStyle/>
          <a:p>
            <a:pPr rtl="0"/>
            <a:r>
              <a:rPr lang="de-DE" sz="2000" dirty="0">
                <a:latin typeface="Consolas" panose="020B0609020204030204" pitchFamily="49" charset="0"/>
              </a:rPr>
              <a:t>kleine Übungsaufgaben zum Thema: Wie schreibt man Python-Code?.</a:t>
            </a:r>
            <a:endParaRPr lang="en-US" sz="2000" dirty="0">
              <a:latin typeface="Consolas" panose="020B0609020204030204" pitchFamily="49" charset="0"/>
            </a:endParaRPr>
          </a:p>
        </p:txBody>
      </p:sp>
      <p:sp>
        <p:nvSpPr>
          <p:cNvPr id="21" name="Textfeld 20">
            <a:extLst>
              <a:ext uri="{FF2B5EF4-FFF2-40B4-BE49-F238E27FC236}">
                <a16:creationId xmlns:a16="http://schemas.microsoft.com/office/drawing/2014/main" id="{9906D002-276E-443C-9309-B31E416913F7}"/>
              </a:ext>
            </a:extLst>
          </p:cNvPr>
          <p:cNvSpPr txBox="1"/>
          <p:nvPr/>
        </p:nvSpPr>
        <p:spPr>
          <a:xfrm>
            <a:off x="457087" y="2270276"/>
            <a:ext cx="7665721" cy="2247731"/>
          </a:xfrm>
          <a:prstGeom prst="rect">
            <a:avLst/>
          </a:prstGeom>
          <a:noFill/>
        </p:spPr>
        <p:txBody>
          <a:bodyPr wrap="square">
            <a:spAutoFit/>
          </a:bodyPr>
          <a:lstStyle/>
          <a:p>
            <a:pPr>
              <a:lnSpc>
                <a:spcPct val="150000"/>
              </a:lnSpc>
            </a:pPr>
            <a:r>
              <a:rPr lang="de-DE" sz="1050" dirty="0">
                <a:solidFill>
                  <a:schemeClr val="bg1">
                    <a:lumMod val="75000"/>
                  </a:schemeClr>
                </a:solidFill>
                <a:latin typeface="Consolas" panose="020B0609020204030204" pitchFamily="49" charset="0"/>
              </a:rPr>
              <a:t>Schreibe …</a:t>
            </a:r>
          </a:p>
          <a:p>
            <a:pPr>
              <a:lnSpc>
                <a:spcPct val="150000"/>
              </a:lnSpc>
            </a:pPr>
            <a:endParaRPr lang="de-DE" sz="1050" dirty="0">
              <a:solidFill>
                <a:schemeClr val="bg1">
                  <a:lumMod val="75000"/>
                </a:schemeClr>
              </a:solidFill>
              <a:latin typeface="Consolas" panose="020B0609020204030204" pitchFamily="49" charset="0"/>
            </a:endParaRPr>
          </a:p>
          <a:p>
            <a:pPr marL="228600" indent="-228600">
              <a:lnSpc>
                <a:spcPct val="150000"/>
              </a:lnSpc>
              <a:buFont typeface="+mj-lt"/>
              <a:buAutoNum type="arabicPeriod"/>
            </a:pPr>
            <a:r>
              <a:rPr lang="de-DE" sz="1050" dirty="0">
                <a:solidFill>
                  <a:schemeClr val="bg1">
                    <a:lumMod val="75000"/>
                  </a:schemeClr>
                </a:solidFill>
                <a:latin typeface="Consolas" panose="020B0609020204030204" pitchFamily="49" charset="0"/>
              </a:rPr>
              <a:t>eine Anweisung, die den Text “Hallo Welt” auf dem Bildschirm ausgibt.</a:t>
            </a:r>
          </a:p>
          <a:p>
            <a:pPr marL="228600" indent="-228600">
              <a:lnSpc>
                <a:spcPct val="150000"/>
              </a:lnSpc>
              <a:buFont typeface="+mj-lt"/>
              <a:buAutoNum type="arabicPeriod"/>
            </a:pPr>
            <a:r>
              <a:rPr lang="de-DE" sz="1050" dirty="0">
                <a:solidFill>
                  <a:schemeClr val="bg1">
                    <a:lumMod val="75000"/>
                  </a:schemeClr>
                </a:solidFill>
                <a:latin typeface="Consolas" panose="020B0609020204030204" pitchFamily="49" charset="0"/>
              </a:rPr>
              <a:t>eine Anweisung, die der Variablen x den Wert 42 zuweist.</a:t>
            </a:r>
          </a:p>
          <a:p>
            <a:pPr marL="228600" indent="-228600">
              <a:lnSpc>
                <a:spcPct val="150000"/>
              </a:lnSpc>
              <a:buFont typeface="+mj-lt"/>
              <a:buAutoNum type="arabicPeriod"/>
            </a:pPr>
            <a:r>
              <a:rPr lang="de-DE" sz="1050" dirty="0">
                <a:solidFill>
                  <a:schemeClr val="bg1">
                    <a:lumMod val="75000"/>
                  </a:schemeClr>
                </a:solidFill>
                <a:latin typeface="Consolas" panose="020B0609020204030204" pitchFamily="49" charset="0"/>
              </a:rPr>
              <a:t>eine Anweisung, die der Variablen x auf dem Bildschirm ausgibt.</a:t>
            </a:r>
          </a:p>
          <a:p>
            <a:pPr marL="228600" indent="-228600">
              <a:lnSpc>
                <a:spcPct val="150000"/>
              </a:lnSpc>
              <a:buFont typeface="+mj-lt"/>
              <a:buAutoNum type="arabicPeriod"/>
            </a:pPr>
            <a:r>
              <a:rPr lang="de-DE" sz="1050" dirty="0">
                <a:solidFill>
                  <a:schemeClr val="bg1">
                    <a:lumMod val="75000"/>
                  </a:schemeClr>
                </a:solidFill>
                <a:latin typeface="Consolas" panose="020B0609020204030204" pitchFamily="49" charset="0"/>
              </a:rPr>
              <a:t>einen Ausdruck, der den Datentyp von x überprüft und auf dem Bildschirm ausgibt.</a:t>
            </a:r>
          </a:p>
          <a:p>
            <a:pPr marL="228600" indent="-228600">
              <a:lnSpc>
                <a:spcPct val="150000"/>
              </a:lnSpc>
              <a:buFont typeface="+mj-lt"/>
              <a:buAutoNum type="arabicPeriod"/>
            </a:pPr>
            <a:r>
              <a:rPr lang="de-DE" sz="1050" dirty="0">
                <a:solidFill>
                  <a:schemeClr val="bg1">
                    <a:lumMod val="75000"/>
                  </a:schemeClr>
                </a:solidFill>
                <a:latin typeface="Consolas" panose="020B0609020204030204" pitchFamily="49" charset="0"/>
              </a:rPr>
              <a:t>Schreiben Sie einen Ausdruck, der den Wert von x um 10 erhöht.</a:t>
            </a:r>
          </a:p>
          <a:p>
            <a:pPr marL="228600" indent="-228600">
              <a:lnSpc>
                <a:spcPct val="150000"/>
              </a:lnSpc>
              <a:buFont typeface="+mj-lt"/>
              <a:buAutoNum type="arabicPeriod"/>
            </a:pPr>
            <a:r>
              <a:rPr lang="de-DE" sz="1050" dirty="0">
                <a:solidFill>
                  <a:schemeClr val="bg1">
                    <a:lumMod val="75000"/>
                  </a:schemeClr>
                </a:solidFill>
                <a:latin typeface="Consolas" panose="020B0609020204030204" pitchFamily="49" charset="0"/>
              </a:rPr>
              <a:t>eine Anweisung, die der Variablen x auf dem erneut Bildschirm ausgibt.</a:t>
            </a:r>
          </a:p>
          <a:p>
            <a:pPr marL="228600" indent="-228600">
              <a:lnSpc>
                <a:spcPct val="150000"/>
              </a:lnSpc>
              <a:buFont typeface="+mj-lt"/>
              <a:buAutoNum type="arabicPeriod"/>
            </a:pPr>
            <a:r>
              <a:rPr lang="de-DE" sz="1050" dirty="0">
                <a:solidFill>
                  <a:schemeClr val="bg1">
                    <a:lumMod val="75000"/>
                  </a:schemeClr>
                </a:solidFill>
                <a:latin typeface="Consolas" panose="020B0609020204030204" pitchFamily="49" charset="0"/>
              </a:rPr>
              <a:t>Schreiben Sie einen Kommentar zu jeder Zeile, der erklärt, was Ihr Code macht.</a:t>
            </a:r>
          </a:p>
        </p:txBody>
      </p:sp>
    </p:spTree>
    <p:extLst>
      <p:ext uri="{BB962C8B-B14F-4D97-AF65-F5344CB8AC3E}">
        <p14:creationId xmlns:p14="http://schemas.microsoft.com/office/powerpoint/2010/main" val="275862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D1C1B"/>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1633EB-7DCB-4DDC-80AF-C885A3EE1245}"/>
              </a:ext>
            </a:extLst>
          </p:cNvPr>
          <p:cNvSpPr>
            <a:spLocks noGrp="1"/>
          </p:cNvSpPr>
          <p:nvPr>
            <p:ph type="title"/>
          </p:nvPr>
        </p:nvSpPr>
        <p:spPr/>
        <p:txBody>
          <a:bodyPr rtlCol="0">
            <a:noAutofit/>
          </a:bodyPr>
          <a:lstStyle/>
          <a:p>
            <a:pPr rtl="0"/>
            <a:r>
              <a:rPr lang="de-DE" sz="2000" dirty="0">
                <a:latin typeface="Consolas" panose="020B0609020204030204" pitchFamily="49" charset="0"/>
              </a:rPr>
              <a:t>Die Vergleichsoperatoren in Python sind Symbole, die zwei Werte vergleichen und einen booleschen Wert (True oder False) zurückgeben. </a:t>
            </a:r>
            <a:br>
              <a:rPr lang="de-DE" sz="2000" dirty="0">
                <a:latin typeface="Consolas" panose="020B0609020204030204" pitchFamily="49" charset="0"/>
              </a:rPr>
            </a:br>
            <a:r>
              <a:rPr lang="de-DE" sz="1600" dirty="0">
                <a:latin typeface="Consolas" panose="020B0609020204030204" pitchFamily="49" charset="0"/>
              </a:rPr>
              <a:t>Hier sind einige Beispiele für die Verwendung der Vergleichsoperatoren in Python:</a:t>
            </a:r>
            <a:endParaRPr lang="de-DE" sz="2000" dirty="0">
              <a:latin typeface="Consolas" panose="020B0609020204030204" pitchFamily="49" charset="0"/>
            </a:endParaRPr>
          </a:p>
        </p:txBody>
      </p:sp>
      <p:sp>
        <p:nvSpPr>
          <p:cNvPr id="5" name="Textfeld 4">
            <a:extLst>
              <a:ext uri="{FF2B5EF4-FFF2-40B4-BE49-F238E27FC236}">
                <a16:creationId xmlns:a16="http://schemas.microsoft.com/office/drawing/2014/main" id="{D6AFF915-40EE-4C69-B8FD-7FBE9E922941}"/>
              </a:ext>
            </a:extLst>
          </p:cNvPr>
          <p:cNvSpPr txBox="1"/>
          <p:nvPr/>
        </p:nvSpPr>
        <p:spPr>
          <a:xfrm>
            <a:off x="421088" y="1908124"/>
            <a:ext cx="6480000" cy="4662815"/>
          </a:xfrm>
          <a:prstGeom prst="rect">
            <a:avLst/>
          </a:prstGeom>
          <a:noFill/>
        </p:spPr>
        <p:txBody>
          <a:bodyPr wrap="square">
            <a:spAutoFit/>
          </a:bodyPr>
          <a:lstStyle/>
          <a:p>
            <a:pPr algn="r"/>
            <a:r>
              <a:rPr lang="de-DE" sz="900" dirty="0">
                <a:solidFill>
                  <a:schemeClr val="bg1">
                    <a:lumMod val="75000"/>
                  </a:schemeClr>
                </a:solidFill>
                <a:latin typeface="Consolas" panose="020B0609020204030204" pitchFamily="49" charset="0"/>
              </a:rPr>
              <a:t>Der &lt; Operator prüft, ob der linke Wert kleiner als der rechte Wert ist. Zum Beispiel:</a:t>
            </a:r>
          </a:p>
          <a:p>
            <a:pPr algn="r"/>
            <a:endParaRPr lang="de-DE" sz="900" dirty="0">
              <a:solidFill>
                <a:schemeClr val="bg1">
                  <a:lumMod val="75000"/>
                </a:schemeClr>
              </a:solidFill>
              <a:latin typeface="Consolas" panose="020B0609020204030204" pitchFamily="49" charset="0"/>
            </a:endParaRPr>
          </a:p>
          <a:p>
            <a:pPr algn="r"/>
            <a:endParaRPr lang="de-DE" sz="900" dirty="0">
              <a:solidFill>
                <a:schemeClr val="bg1">
                  <a:lumMod val="75000"/>
                </a:schemeClr>
              </a:solidFill>
              <a:latin typeface="Consolas" panose="020B0609020204030204" pitchFamily="49" charset="0"/>
            </a:endParaRPr>
          </a:p>
          <a:p>
            <a:pPr algn="r"/>
            <a:endParaRPr lang="de-DE" sz="900" dirty="0">
              <a:solidFill>
                <a:schemeClr val="bg1">
                  <a:lumMod val="75000"/>
                </a:schemeClr>
              </a:solidFill>
              <a:latin typeface="Consolas" panose="020B0609020204030204" pitchFamily="49" charset="0"/>
            </a:endParaRPr>
          </a:p>
          <a:p>
            <a:pPr algn="r"/>
            <a:r>
              <a:rPr lang="de-DE" sz="900" b="0" i="0" dirty="0">
                <a:solidFill>
                  <a:srgbClr val="D2D0CE"/>
                </a:solidFill>
                <a:effectLst/>
                <a:latin typeface="Consolas" panose="020B0609020204030204" pitchFamily="49" charset="0"/>
              </a:rPr>
              <a:t>Der &gt; Operator prüft, ob der linke Wert größer als der rechte Wert ist. Zum Beispiel:</a:t>
            </a:r>
          </a:p>
          <a:p>
            <a:pPr algn="r"/>
            <a:endParaRPr lang="de-DE" sz="900" dirty="0">
              <a:solidFill>
                <a:srgbClr val="D2D0CE"/>
              </a:solidFill>
              <a:latin typeface="Consolas" panose="020B0609020204030204" pitchFamily="49" charset="0"/>
            </a:endParaRPr>
          </a:p>
          <a:p>
            <a:pPr algn="r"/>
            <a:endParaRPr lang="de-DE" sz="900" b="0" i="0" dirty="0">
              <a:solidFill>
                <a:srgbClr val="D2D0CE"/>
              </a:solidFill>
              <a:effectLst/>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r>
              <a:rPr lang="de-DE" sz="900" b="0" i="0" dirty="0">
                <a:solidFill>
                  <a:srgbClr val="D2D0CE"/>
                </a:solidFill>
                <a:effectLst/>
                <a:latin typeface="Consolas" panose="020B0609020204030204" pitchFamily="49" charset="0"/>
              </a:rPr>
              <a:t>Der and Operator verbindet zwei boolesche Werte und gibt True zurück, wenn beide Werte True sind. Zum Beispiel:</a:t>
            </a:r>
          </a:p>
          <a:p>
            <a:pPr algn="r"/>
            <a:endParaRPr lang="de-DE" sz="900" dirty="0">
              <a:solidFill>
                <a:srgbClr val="D2D0CE"/>
              </a:solidFill>
              <a:latin typeface="Consolas" panose="020B0609020204030204" pitchFamily="49" charset="0"/>
            </a:endParaRPr>
          </a:p>
          <a:p>
            <a:pPr algn="r"/>
            <a:endParaRPr lang="de-DE" sz="900" b="0" i="0" dirty="0">
              <a:solidFill>
                <a:srgbClr val="D2D0CE"/>
              </a:solidFill>
              <a:effectLst/>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r>
              <a:rPr lang="de-DE" sz="900" b="0" i="0" dirty="0">
                <a:solidFill>
                  <a:srgbClr val="D2D0CE"/>
                </a:solidFill>
                <a:effectLst/>
                <a:latin typeface="Consolas" panose="020B0609020204030204" pitchFamily="49" charset="0"/>
              </a:rPr>
              <a:t>Der </a:t>
            </a:r>
            <a:r>
              <a:rPr lang="de-DE" sz="900" b="0" i="0" dirty="0" err="1">
                <a:solidFill>
                  <a:srgbClr val="D2D0CE"/>
                </a:solidFill>
                <a:effectLst/>
                <a:latin typeface="Consolas" panose="020B0609020204030204" pitchFamily="49" charset="0"/>
              </a:rPr>
              <a:t>or</a:t>
            </a:r>
            <a:r>
              <a:rPr lang="de-DE" sz="900" b="0" i="0" dirty="0">
                <a:solidFill>
                  <a:srgbClr val="D2D0CE"/>
                </a:solidFill>
                <a:effectLst/>
                <a:latin typeface="Consolas" panose="020B0609020204030204" pitchFamily="49" charset="0"/>
              </a:rPr>
              <a:t> Operator verbindet zwei boolesche Werte und gibt True zurück, wenn mindestens einer der Werte True ist. Zum Beispiel:</a:t>
            </a:r>
          </a:p>
          <a:p>
            <a:pPr algn="r"/>
            <a:endParaRPr lang="de-DE" sz="900" dirty="0">
              <a:solidFill>
                <a:srgbClr val="D2D0CE"/>
              </a:solidFill>
              <a:latin typeface="Consolas" panose="020B0609020204030204" pitchFamily="49" charset="0"/>
            </a:endParaRPr>
          </a:p>
          <a:p>
            <a:pPr algn="r"/>
            <a:endParaRPr lang="de-DE" sz="900" b="0" i="0" dirty="0">
              <a:solidFill>
                <a:srgbClr val="D2D0CE"/>
              </a:solidFill>
              <a:effectLst/>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r>
              <a:rPr lang="de-DE" sz="900" b="0" i="0" dirty="0">
                <a:solidFill>
                  <a:srgbClr val="D2D0CE"/>
                </a:solidFill>
                <a:effectLst/>
                <a:latin typeface="Consolas" panose="020B0609020204030204" pitchFamily="49" charset="0"/>
              </a:rPr>
              <a:t>Der not Operator kehrt den booleschen Wert um. Zum Beispiel:</a:t>
            </a:r>
          </a:p>
          <a:p>
            <a:pPr algn="r"/>
            <a:endParaRPr lang="de-DE" sz="900" dirty="0">
              <a:solidFill>
                <a:srgbClr val="D2D0CE"/>
              </a:solidFill>
              <a:latin typeface="Consolas" panose="020B0609020204030204" pitchFamily="49" charset="0"/>
            </a:endParaRPr>
          </a:p>
          <a:p>
            <a:pPr algn="r"/>
            <a:endParaRPr lang="de-DE" sz="900" b="0" i="0" dirty="0">
              <a:solidFill>
                <a:srgbClr val="D2D0CE"/>
              </a:solidFill>
              <a:effectLst/>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r>
              <a:rPr lang="de-DE" sz="900" b="0" i="0" dirty="0">
                <a:solidFill>
                  <a:srgbClr val="D2D0CE"/>
                </a:solidFill>
                <a:effectLst/>
                <a:latin typeface="Consolas" panose="020B0609020204030204" pitchFamily="49" charset="0"/>
              </a:rPr>
              <a:t>Der in Operator prüft, ob ein Wert in einer Sequenz (z.B. einer Liste oder einem String) enthalten ist. Zum Beispiel:</a:t>
            </a:r>
          </a:p>
          <a:p>
            <a:pPr algn="r"/>
            <a:endParaRPr lang="de-DE" sz="900" dirty="0">
              <a:solidFill>
                <a:srgbClr val="D2D0CE"/>
              </a:solidFill>
              <a:latin typeface="Consolas" panose="020B0609020204030204" pitchFamily="49" charset="0"/>
            </a:endParaRPr>
          </a:p>
          <a:p>
            <a:pPr algn="r"/>
            <a:endParaRPr lang="de-DE" sz="900" b="0" i="0" dirty="0">
              <a:solidFill>
                <a:srgbClr val="D2D0CE"/>
              </a:solidFill>
              <a:effectLst/>
              <a:latin typeface="Consolas" panose="020B0609020204030204" pitchFamily="49" charset="0"/>
            </a:endParaRPr>
          </a:p>
          <a:p>
            <a:pPr algn="r"/>
            <a:endParaRPr lang="de-DE" sz="900" dirty="0">
              <a:solidFill>
                <a:srgbClr val="D2D0CE"/>
              </a:solidFill>
              <a:latin typeface="Consolas" panose="020B0609020204030204" pitchFamily="49" charset="0"/>
            </a:endParaRPr>
          </a:p>
          <a:p>
            <a:pPr algn="r"/>
            <a:r>
              <a:rPr lang="de-DE" sz="900" b="0" i="0" dirty="0">
                <a:solidFill>
                  <a:srgbClr val="D2D0CE"/>
                </a:solidFill>
                <a:effectLst/>
                <a:latin typeface="Consolas" panose="020B0609020204030204" pitchFamily="49" charset="0"/>
              </a:rPr>
              <a:t>Der != Operator prüft, ob zwei Werte ungleich sind. Zum Beispiel:</a:t>
            </a:r>
          </a:p>
          <a:p>
            <a:pPr algn="r"/>
            <a:endParaRPr lang="de-DE" sz="900" b="0" i="0" dirty="0">
              <a:solidFill>
                <a:srgbClr val="D2D0CE"/>
              </a:solidFill>
              <a:effectLst/>
              <a:latin typeface="Consolas" panose="020B0609020204030204" pitchFamily="49" charset="0"/>
            </a:endParaRPr>
          </a:p>
          <a:p>
            <a:pPr algn="r"/>
            <a:endParaRPr lang="de-DE" sz="900" b="0" i="0" dirty="0">
              <a:solidFill>
                <a:srgbClr val="D2D0CE"/>
              </a:solidFill>
              <a:effectLst/>
              <a:latin typeface="Consolas" panose="020B0609020204030204" pitchFamily="49" charset="0"/>
            </a:endParaRPr>
          </a:p>
        </p:txBody>
      </p:sp>
      <p:pic>
        <p:nvPicPr>
          <p:cNvPr id="4" name="Grafik 3">
            <a:extLst>
              <a:ext uri="{FF2B5EF4-FFF2-40B4-BE49-F238E27FC236}">
                <a16:creationId xmlns:a16="http://schemas.microsoft.com/office/drawing/2014/main" id="{5A3E51F6-6216-4DB5-A0F4-71645174F464}"/>
              </a:ext>
            </a:extLst>
          </p:cNvPr>
          <p:cNvPicPr>
            <a:picLocks noChangeAspect="1"/>
          </p:cNvPicPr>
          <p:nvPr/>
        </p:nvPicPr>
        <p:blipFill>
          <a:blip r:embed="rId3"/>
          <a:stretch>
            <a:fillRect/>
          </a:stretch>
        </p:blipFill>
        <p:spPr>
          <a:xfrm>
            <a:off x="7090912" y="1882174"/>
            <a:ext cx="4680000" cy="511680"/>
          </a:xfrm>
          <a:prstGeom prst="rect">
            <a:avLst/>
          </a:prstGeom>
        </p:spPr>
      </p:pic>
      <p:pic>
        <p:nvPicPr>
          <p:cNvPr id="10" name="Grafik 9">
            <a:extLst>
              <a:ext uri="{FF2B5EF4-FFF2-40B4-BE49-F238E27FC236}">
                <a16:creationId xmlns:a16="http://schemas.microsoft.com/office/drawing/2014/main" id="{FD8BBD3D-DA76-4541-A7B8-4903803182CC}"/>
              </a:ext>
            </a:extLst>
          </p:cNvPr>
          <p:cNvPicPr>
            <a:picLocks noChangeAspect="1"/>
          </p:cNvPicPr>
          <p:nvPr/>
        </p:nvPicPr>
        <p:blipFill>
          <a:blip r:embed="rId4"/>
          <a:stretch>
            <a:fillRect/>
          </a:stretch>
        </p:blipFill>
        <p:spPr>
          <a:xfrm>
            <a:off x="7090912" y="2461041"/>
            <a:ext cx="4680000" cy="517230"/>
          </a:xfrm>
          <a:prstGeom prst="rect">
            <a:avLst/>
          </a:prstGeom>
        </p:spPr>
      </p:pic>
      <p:pic>
        <p:nvPicPr>
          <p:cNvPr id="12" name="Grafik 11">
            <a:extLst>
              <a:ext uri="{FF2B5EF4-FFF2-40B4-BE49-F238E27FC236}">
                <a16:creationId xmlns:a16="http://schemas.microsoft.com/office/drawing/2014/main" id="{E4ECC753-E582-4D39-B4D4-0968E4AEFBC1}"/>
              </a:ext>
            </a:extLst>
          </p:cNvPr>
          <p:cNvPicPr>
            <a:picLocks noChangeAspect="1"/>
          </p:cNvPicPr>
          <p:nvPr/>
        </p:nvPicPr>
        <p:blipFill>
          <a:blip r:embed="rId5"/>
          <a:stretch>
            <a:fillRect/>
          </a:stretch>
        </p:blipFill>
        <p:spPr>
          <a:xfrm>
            <a:off x="7090912" y="3058806"/>
            <a:ext cx="4680000" cy="650695"/>
          </a:xfrm>
          <a:prstGeom prst="rect">
            <a:avLst/>
          </a:prstGeom>
        </p:spPr>
      </p:pic>
      <p:pic>
        <p:nvPicPr>
          <p:cNvPr id="14" name="Grafik 13">
            <a:extLst>
              <a:ext uri="{FF2B5EF4-FFF2-40B4-BE49-F238E27FC236}">
                <a16:creationId xmlns:a16="http://schemas.microsoft.com/office/drawing/2014/main" id="{55013756-B656-4800-BE64-7BCC75B80312}"/>
              </a:ext>
            </a:extLst>
          </p:cNvPr>
          <p:cNvPicPr>
            <a:picLocks noChangeAspect="1"/>
          </p:cNvPicPr>
          <p:nvPr/>
        </p:nvPicPr>
        <p:blipFill>
          <a:blip r:embed="rId6"/>
          <a:stretch>
            <a:fillRect/>
          </a:stretch>
        </p:blipFill>
        <p:spPr>
          <a:xfrm>
            <a:off x="7090912" y="3803384"/>
            <a:ext cx="4680000" cy="651566"/>
          </a:xfrm>
          <a:prstGeom prst="rect">
            <a:avLst/>
          </a:prstGeom>
        </p:spPr>
      </p:pic>
      <p:pic>
        <p:nvPicPr>
          <p:cNvPr id="16" name="Grafik 15">
            <a:extLst>
              <a:ext uri="{FF2B5EF4-FFF2-40B4-BE49-F238E27FC236}">
                <a16:creationId xmlns:a16="http://schemas.microsoft.com/office/drawing/2014/main" id="{94B0A23B-F862-4CB9-A742-232E9B8FA959}"/>
              </a:ext>
            </a:extLst>
          </p:cNvPr>
          <p:cNvPicPr>
            <a:picLocks noChangeAspect="1"/>
          </p:cNvPicPr>
          <p:nvPr/>
        </p:nvPicPr>
        <p:blipFill>
          <a:blip r:embed="rId7"/>
          <a:stretch>
            <a:fillRect/>
          </a:stretch>
        </p:blipFill>
        <p:spPr>
          <a:xfrm>
            <a:off x="7090912" y="4548833"/>
            <a:ext cx="4680000" cy="526971"/>
          </a:xfrm>
          <a:prstGeom prst="rect">
            <a:avLst/>
          </a:prstGeom>
        </p:spPr>
      </p:pic>
      <p:pic>
        <p:nvPicPr>
          <p:cNvPr id="18" name="Grafik 17">
            <a:extLst>
              <a:ext uri="{FF2B5EF4-FFF2-40B4-BE49-F238E27FC236}">
                <a16:creationId xmlns:a16="http://schemas.microsoft.com/office/drawing/2014/main" id="{26D790E1-228B-417C-9C36-09620CE985E9}"/>
              </a:ext>
            </a:extLst>
          </p:cNvPr>
          <p:cNvPicPr>
            <a:picLocks noChangeAspect="1"/>
          </p:cNvPicPr>
          <p:nvPr/>
        </p:nvPicPr>
        <p:blipFill>
          <a:blip r:embed="rId8"/>
          <a:stretch>
            <a:fillRect/>
          </a:stretch>
        </p:blipFill>
        <p:spPr>
          <a:xfrm>
            <a:off x="7090912" y="5160222"/>
            <a:ext cx="4680000" cy="788343"/>
          </a:xfrm>
          <a:prstGeom prst="rect">
            <a:avLst/>
          </a:prstGeom>
        </p:spPr>
      </p:pic>
      <p:pic>
        <p:nvPicPr>
          <p:cNvPr id="20" name="Grafik 19">
            <a:extLst>
              <a:ext uri="{FF2B5EF4-FFF2-40B4-BE49-F238E27FC236}">
                <a16:creationId xmlns:a16="http://schemas.microsoft.com/office/drawing/2014/main" id="{C1B47C16-FCF5-4005-AD27-5A1E561333FE}"/>
              </a:ext>
            </a:extLst>
          </p:cNvPr>
          <p:cNvPicPr>
            <a:picLocks noChangeAspect="1"/>
          </p:cNvPicPr>
          <p:nvPr/>
        </p:nvPicPr>
        <p:blipFill>
          <a:blip r:embed="rId9"/>
          <a:stretch>
            <a:fillRect/>
          </a:stretch>
        </p:blipFill>
        <p:spPr>
          <a:xfrm>
            <a:off x="7090912" y="6011226"/>
            <a:ext cx="4680000" cy="808192"/>
          </a:xfrm>
          <a:prstGeom prst="rect">
            <a:avLst/>
          </a:prstGeom>
        </p:spPr>
      </p:pic>
    </p:spTree>
    <p:extLst>
      <p:ext uri="{BB962C8B-B14F-4D97-AF65-F5344CB8AC3E}">
        <p14:creationId xmlns:p14="http://schemas.microsoft.com/office/powerpoint/2010/main" val="2398831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D1C1B"/>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1633EB-7DCB-4DDC-80AF-C885A3EE1245}"/>
              </a:ext>
            </a:extLst>
          </p:cNvPr>
          <p:cNvSpPr>
            <a:spLocks noGrp="1"/>
          </p:cNvSpPr>
          <p:nvPr>
            <p:ph type="title"/>
          </p:nvPr>
        </p:nvSpPr>
        <p:spPr/>
        <p:txBody>
          <a:bodyPr rtlCol="0">
            <a:noAutofit/>
          </a:bodyPr>
          <a:lstStyle/>
          <a:p>
            <a:pPr rtl="0"/>
            <a:r>
              <a:rPr lang="de-DE" sz="2000" dirty="0">
                <a:latin typeface="Consolas" panose="020B0609020204030204" pitchFamily="49" charset="0"/>
              </a:rPr>
              <a:t>Übungsaufgaben aus Code zum Thema: </a:t>
            </a:r>
            <a:br>
              <a:rPr lang="de-DE" sz="2000" dirty="0">
                <a:latin typeface="Consolas" panose="020B0609020204030204" pitchFamily="49" charset="0"/>
              </a:rPr>
            </a:br>
            <a:r>
              <a:rPr lang="de-DE" sz="1600" dirty="0">
                <a:latin typeface="Consolas" panose="020B0609020204030204" pitchFamily="49" charset="0"/>
              </a:rPr>
              <a:t>Die Vergleichsoperatoren in Python sind Symbole, die zwei Werte vergleichen und einen booleschen Wert (True oder False) zurückgeben.</a:t>
            </a:r>
            <a:endParaRPr lang="de-DE" sz="2000" dirty="0">
              <a:latin typeface="Consolas" panose="020B0609020204030204" pitchFamily="49" charset="0"/>
            </a:endParaRPr>
          </a:p>
        </p:txBody>
      </p:sp>
      <p:sp>
        <p:nvSpPr>
          <p:cNvPr id="5" name="Textfeld 4">
            <a:extLst>
              <a:ext uri="{FF2B5EF4-FFF2-40B4-BE49-F238E27FC236}">
                <a16:creationId xmlns:a16="http://schemas.microsoft.com/office/drawing/2014/main" id="{D6AFF915-40EE-4C69-B8FD-7FBE9E922941}"/>
              </a:ext>
            </a:extLst>
          </p:cNvPr>
          <p:cNvSpPr txBox="1"/>
          <p:nvPr/>
        </p:nvSpPr>
        <p:spPr>
          <a:xfrm>
            <a:off x="421088" y="1908124"/>
            <a:ext cx="6480000" cy="3809569"/>
          </a:xfrm>
          <a:prstGeom prst="rect">
            <a:avLst/>
          </a:prstGeom>
          <a:noFill/>
        </p:spPr>
        <p:txBody>
          <a:bodyPr wrap="square">
            <a:spAutoFit/>
          </a:bodyPr>
          <a:lstStyle/>
          <a:p>
            <a:pPr algn="l">
              <a:lnSpc>
                <a:spcPct val="150000"/>
              </a:lnSpc>
            </a:pPr>
            <a:r>
              <a:rPr lang="de-DE" sz="900" b="0" i="0" dirty="0">
                <a:solidFill>
                  <a:srgbClr val="D2D0CE"/>
                </a:solidFill>
                <a:effectLst/>
                <a:latin typeface="Consolas" panose="020B0609020204030204" pitchFamily="49" charset="0"/>
              </a:rPr>
              <a:t>Schreibe …</a:t>
            </a:r>
          </a:p>
          <a:p>
            <a:pPr algn="l">
              <a:lnSpc>
                <a:spcPct val="150000"/>
              </a:lnSpc>
            </a:pPr>
            <a:endParaRPr lang="de-DE" sz="900" b="0" i="0" dirty="0">
              <a:solidFill>
                <a:srgbClr val="D2D0CE"/>
              </a:solidFill>
              <a:effectLst/>
              <a:latin typeface="Consolas" panose="020B0609020204030204" pitchFamily="49" charset="0"/>
            </a:endParaRPr>
          </a:p>
          <a:p>
            <a:pPr marL="228600" indent="-228600" algn="l">
              <a:lnSpc>
                <a:spcPct val="150000"/>
              </a:lnSpc>
              <a:buFont typeface="+mj-lt"/>
              <a:buAutoNum type="arabicPeriod"/>
            </a:pPr>
            <a:r>
              <a:rPr lang="de-DE" sz="900" b="0" i="0" dirty="0">
                <a:solidFill>
                  <a:srgbClr val="D2D0CE"/>
                </a:solidFill>
                <a:effectLst/>
                <a:latin typeface="Consolas" panose="020B0609020204030204" pitchFamily="49" charset="0"/>
              </a:rPr>
              <a:t>einen Code, der zwei Variablen x und y zuweist und dann prüft, ob x größer als y ist und Printe das Ergebnis.</a:t>
            </a:r>
          </a:p>
          <a:p>
            <a:pPr marL="228600" indent="-228600">
              <a:lnSpc>
                <a:spcPct val="150000"/>
              </a:lnSpc>
              <a:buFont typeface="+mj-lt"/>
              <a:buAutoNum type="arabicPeriod"/>
            </a:pPr>
            <a:r>
              <a:rPr lang="de-DE" sz="900" b="0" i="0" dirty="0">
                <a:solidFill>
                  <a:srgbClr val="D2D0CE"/>
                </a:solidFill>
                <a:effectLst/>
                <a:latin typeface="Consolas" panose="020B0609020204030204" pitchFamily="49" charset="0"/>
              </a:rPr>
              <a:t>einen Code, der eine Liste von Zahlen erstellt und dann prüft, ob die Zahl 42 in der Liste enthalten ist und Printe das Ergebnis.</a:t>
            </a:r>
          </a:p>
          <a:p>
            <a:pPr marL="228600" indent="-228600">
              <a:lnSpc>
                <a:spcPct val="150000"/>
              </a:lnSpc>
              <a:buFont typeface="+mj-lt"/>
              <a:buAutoNum type="arabicPeriod"/>
            </a:pPr>
            <a:r>
              <a:rPr lang="de-DE" sz="900" b="0" i="0" dirty="0">
                <a:solidFill>
                  <a:srgbClr val="D2D0CE"/>
                </a:solidFill>
                <a:effectLst/>
                <a:latin typeface="Consolas" panose="020B0609020204030204" pitchFamily="49" charset="0"/>
              </a:rPr>
              <a:t>einen Code, der zwei Strings vergleicht und dann prüft, ob sie gleich sind und Printe das Ergebnis.</a:t>
            </a:r>
          </a:p>
          <a:p>
            <a:pPr marL="228600" indent="-228600">
              <a:lnSpc>
                <a:spcPct val="150000"/>
              </a:lnSpc>
              <a:buFont typeface="+mj-lt"/>
              <a:buAutoNum type="arabicPeriod"/>
            </a:pPr>
            <a:r>
              <a:rPr lang="de-DE" sz="900" b="0" i="0" dirty="0">
                <a:solidFill>
                  <a:srgbClr val="D2D0CE"/>
                </a:solidFill>
                <a:effectLst/>
                <a:latin typeface="Consolas" panose="020B0609020204030204" pitchFamily="49" charset="0"/>
              </a:rPr>
              <a:t>einen Code, der eine Variable z zuweist und dann prüft, ob z nicht kleiner oder gleich 0 ist und Printe das Ergebnis.</a:t>
            </a:r>
          </a:p>
          <a:p>
            <a:pPr marL="228600" indent="-228600">
              <a:lnSpc>
                <a:spcPct val="150000"/>
              </a:lnSpc>
              <a:buFont typeface="+mj-lt"/>
              <a:buAutoNum type="arabicPeriod"/>
            </a:pPr>
            <a:r>
              <a:rPr lang="de-DE" sz="900" b="0" i="0" dirty="0">
                <a:solidFill>
                  <a:srgbClr val="D2D0CE"/>
                </a:solidFill>
                <a:effectLst/>
                <a:latin typeface="Consolas" panose="020B0609020204030204" pitchFamily="49" charset="0"/>
              </a:rPr>
              <a:t>einen Code, der zwei boolesche Werte a und b zuweist und dann prüft, ob a und b beide True sind und Printe das Ergebnis.</a:t>
            </a:r>
          </a:p>
          <a:p>
            <a:pPr marL="228600" indent="-228600">
              <a:lnSpc>
                <a:spcPct val="150000"/>
              </a:lnSpc>
              <a:buFont typeface="+mj-lt"/>
              <a:buAutoNum type="arabicPeriod"/>
            </a:pPr>
            <a:r>
              <a:rPr lang="de-DE" sz="900" b="0" i="0" dirty="0">
                <a:solidFill>
                  <a:srgbClr val="D2D0CE"/>
                </a:solidFill>
                <a:effectLst/>
                <a:latin typeface="Consolas" panose="020B0609020204030204" pitchFamily="49" charset="0"/>
              </a:rPr>
              <a:t> einen Code, der zwei boolesche Werte c und d zuweist und dann prüft, ob c oder d mindestens einer True ist und Printe das Ergebnis.</a:t>
            </a:r>
          </a:p>
          <a:p>
            <a:pPr marL="228600" indent="-228600">
              <a:lnSpc>
                <a:spcPct val="150000"/>
              </a:lnSpc>
              <a:buFont typeface="+mj-lt"/>
              <a:buAutoNum type="arabicPeriod"/>
            </a:pPr>
            <a:r>
              <a:rPr lang="de-DE" sz="900" b="0" i="0" dirty="0">
                <a:solidFill>
                  <a:srgbClr val="D2D0CE"/>
                </a:solidFill>
                <a:effectLst/>
                <a:latin typeface="Consolas" panose="020B0609020204030204" pitchFamily="49" charset="0"/>
              </a:rPr>
              <a:t>einen Code, der eine Variable e zuweist und dann prüft, ob e ungleich 0 ist und Printe das Ergebnis.</a:t>
            </a:r>
          </a:p>
          <a:p>
            <a:pPr marL="228600" indent="-228600">
              <a:lnSpc>
                <a:spcPct val="150000"/>
              </a:lnSpc>
              <a:buFont typeface="+mj-lt"/>
              <a:buAutoNum type="arabicPeriod"/>
            </a:pPr>
            <a:endParaRPr lang="de-DE" sz="900" b="0" i="0" dirty="0">
              <a:solidFill>
                <a:srgbClr val="D2D0CE"/>
              </a:solidFill>
              <a:effectLst/>
              <a:latin typeface="Consolas" panose="020B0609020204030204" pitchFamily="49" charset="0"/>
            </a:endParaRPr>
          </a:p>
          <a:p>
            <a:pPr algn="l">
              <a:lnSpc>
                <a:spcPct val="150000"/>
              </a:lnSpc>
            </a:pPr>
            <a:endParaRPr lang="de-DE" sz="900" b="0" i="0" dirty="0">
              <a:solidFill>
                <a:srgbClr val="D2D0CE"/>
              </a:solidFill>
              <a:effectLst/>
              <a:latin typeface="Consolas" panose="020B0609020204030204" pitchFamily="49" charset="0"/>
            </a:endParaRPr>
          </a:p>
        </p:txBody>
      </p:sp>
      <p:pic>
        <p:nvPicPr>
          <p:cNvPr id="6" name="Grafik 5">
            <a:extLst>
              <a:ext uri="{FF2B5EF4-FFF2-40B4-BE49-F238E27FC236}">
                <a16:creationId xmlns:a16="http://schemas.microsoft.com/office/drawing/2014/main" id="{7EA9F653-0850-41BB-8F3B-7BFC66A1170E}"/>
              </a:ext>
            </a:extLst>
          </p:cNvPr>
          <p:cNvPicPr>
            <a:picLocks noChangeAspect="1"/>
          </p:cNvPicPr>
          <p:nvPr/>
        </p:nvPicPr>
        <p:blipFill>
          <a:blip r:embed="rId3"/>
          <a:stretch>
            <a:fillRect/>
          </a:stretch>
        </p:blipFill>
        <p:spPr>
          <a:xfrm>
            <a:off x="7090912" y="1927702"/>
            <a:ext cx="4680000" cy="657832"/>
          </a:xfrm>
          <a:prstGeom prst="rect">
            <a:avLst/>
          </a:prstGeom>
        </p:spPr>
      </p:pic>
      <p:pic>
        <p:nvPicPr>
          <p:cNvPr id="8" name="Grafik 7">
            <a:extLst>
              <a:ext uri="{FF2B5EF4-FFF2-40B4-BE49-F238E27FC236}">
                <a16:creationId xmlns:a16="http://schemas.microsoft.com/office/drawing/2014/main" id="{3AF60295-4640-4B78-9F3D-9382DFC16C82}"/>
              </a:ext>
            </a:extLst>
          </p:cNvPr>
          <p:cNvPicPr>
            <a:picLocks noChangeAspect="1"/>
          </p:cNvPicPr>
          <p:nvPr/>
        </p:nvPicPr>
        <p:blipFill>
          <a:blip r:embed="rId4"/>
          <a:stretch>
            <a:fillRect/>
          </a:stretch>
        </p:blipFill>
        <p:spPr>
          <a:xfrm>
            <a:off x="7090912" y="2661062"/>
            <a:ext cx="4680000" cy="473046"/>
          </a:xfrm>
          <a:prstGeom prst="rect">
            <a:avLst/>
          </a:prstGeom>
        </p:spPr>
      </p:pic>
      <p:pic>
        <p:nvPicPr>
          <p:cNvPr id="11" name="Grafik 10">
            <a:extLst>
              <a:ext uri="{FF2B5EF4-FFF2-40B4-BE49-F238E27FC236}">
                <a16:creationId xmlns:a16="http://schemas.microsoft.com/office/drawing/2014/main" id="{BE7AB970-0846-45A4-9E2B-A382F0F8D659}"/>
              </a:ext>
            </a:extLst>
          </p:cNvPr>
          <p:cNvPicPr>
            <a:picLocks noChangeAspect="1"/>
          </p:cNvPicPr>
          <p:nvPr/>
        </p:nvPicPr>
        <p:blipFill>
          <a:blip r:embed="rId5"/>
          <a:stretch>
            <a:fillRect/>
          </a:stretch>
        </p:blipFill>
        <p:spPr>
          <a:xfrm>
            <a:off x="7090912" y="3209636"/>
            <a:ext cx="4680000" cy="689156"/>
          </a:xfrm>
          <a:prstGeom prst="rect">
            <a:avLst/>
          </a:prstGeom>
        </p:spPr>
      </p:pic>
      <p:pic>
        <p:nvPicPr>
          <p:cNvPr id="15" name="Grafik 14">
            <a:extLst>
              <a:ext uri="{FF2B5EF4-FFF2-40B4-BE49-F238E27FC236}">
                <a16:creationId xmlns:a16="http://schemas.microsoft.com/office/drawing/2014/main" id="{B056A43F-7829-4E66-8264-0B136BB672B1}"/>
              </a:ext>
            </a:extLst>
          </p:cNvPr>
          <p:cNvPicPr>
            <a:picLocks noChangeAspect="1"/>
          </p:cNvPicPr>
          <p:nvPr/>
        </p:nvPicPr>
        <p:blipFill>
          <a:blip r:embed="rId6"/>
          <a:stretch>
            <a:fillRect/>
          </a:stretch>
        </p:blipFill>
        <p:spPr>
          <a:xfrm>
            <a:off x="7090912" y="3974320"/>
            <a:ext cx="4680000" cy="492960"/>
          </a:xfrm>
          <a:prstGeom prst="rect">
            <a:avLst/>
          </a:prstGeom>
        </p:spPr>
      </p:pic>
      <p:pic>
        <p:nvPicPr>
          <p:cNvPr id="19" name="Grafik 18">
            <a:extLst>
              <a:ext uri="{FF2B5EF4-FFF2-40B4-BE49-F238E27FC236}">
                <a16:creationId xmlns:a16="http://schemas.microsoft.com/office/drawing/2014/main" id="{8BF6C32D-90C4-4FB4-B2A1-EE33A914FF0E}"/>
              </a:ext>
            </a:extLst>
          </p:cNvPr>
          <p:cNvPicPr>
            <a:picLocks noChangeAspect="1"/>
          </p:cNvPicPr>
          <p:nvPr/>
        </p:nvPicPr>
        <p:blipFill>
          <a:blip r:embed="rId7"/>
          <a:stretch>
            <a:fillRect/>
          </a:stretch>
        </p:blipFill>
        <p:spPr>
          <a:xfrm>
            <a:off x="7090912" y="4542808"/>
            <a:ext cx="4680000" cy="645301"/>
          </a:xfrm>
          <a:prstGeom prst="rect">
            <a:avLst/>
          </a:prstGeom>
        </p:spPr>
      </p:pic>
      <p:pic>
        <p:nvPicPr>
          <p:cNvPr id="22" name="Grafik 21">
            <a:extLst>
              <a:ext uri="{FF2B5EF4-FFF2-40B4-BE49-F238E27FC236}">
                <a16:creationId xmlns:a16="http://schemas.microsoft.com/office/drawing/2014/main" id="{08973E76-DB3C-49FE-9154-71451211ABFC}"/>
              </a:ext>
            </a:extLst>
          </p:cNvPr>
          <p:cNvPicPr>
            <a:picLocks noChangeAspect="1"/>
          </p:cNvPicPr>
          <p:nvPr/>
        </p:nvPicPr>
        <p:blipFill>
          <a:blip r:embed="rId8"/>
          <a:stretch>
            <a:fillRect/>
          </a:stretch>
        </p:blipFill>
        <p:spPr>
          <a:xfrm>
            <a:off x="7090912" y="5263637"/>
            <a:ext cx="4680000" cy="663209"/>
          </a:xfrm>
          <a:prstGeom prst="rect">
            <a:avLst/>
          </a:prstGeom>
        </p:spPr>
      </p:pic>
      <p:pic>
        <p:nvPicPr>
          <p:cNvPr id="24" name="Grafik 23">
            <a:extLst>
              <a:ext uri="{FF2B5EF4-FFF2-40B4-BE49-F238E27FC236}">
                <a16:creationId xmlns:a16="http://schemas.microsoft.com/office/drawing/2014/main" id="{32ECEBA5-6F84-489F-BCAD-55ADB850370C}"/>
              </a:ext>
            </a:extLst>
          </p:cNvPr>
          <p:cNvPicPr>
            <a:picLocks noChangeAspect="1"/>
          </p:cNvPicPr>
          <p:nvPr/>
        </p:nvPicPr>
        <p:blipFill>
          <a:blip r:embed="rId9"/>
          <a:stretch>
            <a:fillRect/>
          </a:stretch>
        </p:blipFill>
        <p:spPr>
          <a:xfrm>
            <a:off x="7090912" y="6002372"/>
            <a:ext cx="4680000" cy="508150"/>
          </a:xfrm>
          <a:prstGeom prst="rect">
            <a:avLst/>
          </a:prstGeom>
        </p:spPr>
      </p:pic>
      <p:grpSp>
        <p:nvGrpSpPr>
          <p:cNvPr id="27" name="Gruppieren 26">
            <a:extLst>
              <a:ext uri="{FF2B5EF4-FFF2-40B4-BE49-F238E27FC236}">
                <a16:creationId xmlns:a16="http://schemas.microsoft.com/office/drawing/2014/main" id="{C9944067-B4AD-46B6-B5A3-099C76BF5AD3}"/>
              </a:ext>
            </a:extLst>
          </p:cNvPr>
          <p:cNvGrpSpPr/>
          <p:nvPr/>
        </p:nvGrpSpPr>
        <p:grpSpPr>
          <a:xfrm>
            <a:off x="6997187" y="1908124"/>
            <a:ext cx="2115801" cy="4672886"/>
            <a:chOff x="7003848" y="1908124"/>
            <a:chExt cx="2115801" cy="4672886"/>
          </a:xfrm>
        </p:grpSpPr>
        <p:sp>
          <p:nvSpPr>
            <p:cNvPr id="25" name="Rechteck 24">
              <a:extLst>
                <a:ext uri="{FF2B5EF4-FFF2-40B4-BE49-F238E27FC236}">
                  <a16:creationId xmlns:a16="http://schemas.microsoft.com/office/drawing/2014/main" id="{44983E42-8DDB-4A3E-9131-F62F091F4A0D}"/>
                </a:ext>
              </a:extLst>
            </p:cNvPr>
            <p:cNvSpPr/>
            <p:nvPr/>
          </p:nvSpPr>
          <p:spPr>
            <a:xfrm>
              <a:off x="7003848" y="1908124"/>
              <a:ext cx="2115801" cy="4672886"/>
            </a:xfrm>
            <a:prstGeom prst="rect">
              <a:avLst/>
            </a:prstGeom>
            <a:solidFill>
              <a:srgbClr val="1D1C1B"/>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latin typeface="Consolas" panose="020B0609020204030204" pitchFamily="49" charset="0"/>
                </a:rPr>
                <a:t>Ergebnisse</a:t>
              </a:r>
            </a:p>
            <a:p>
              <a:pPr algn="ctr"/>
              <a:endParaRPr lang="de-DE" dirty="0">
                <a:latin typeface="Consolas" panose="020B0609020204030204" pitchFamily="49" charset="0"/>
              </a:endParaRPr>
            </a:p>
          </p:txBody>
        </p:sp>
        <p:sp>
          <p:nvSpPr>
            <p:cNvPr id="26" name="Pfeil: nach rechts 25">
              <a:extLst>
                <a:ext uri="{FF2B5EF4-FFF2-40B4-BE49-F238E27FC236}">
                  <a16:creationId xmlns:a16="http://schemas.microsoft.com/office/drawing/2014/main" id="{A2B50EB9-EACF-4D88-AC0A-72B35D1FA7A0}"/>
                </a:ext>
              </a:extLst>
            </p:cNvPr>
            <p:cNvSpPr/>
            <p:nvPr/>
          </p:nvSpPr>
          <p:spPr>
            <a:xfrm>
              <a:off x="7421991" y="4345069"/>
              <a:ext cx="1374937" cy="547305"/>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922073550"/>
      </p:ext>
    </p:extLst>
  </p:cSld>
  <p:clrMapOvr>
    <a:masterClrMapping/>
  </p:clrMapOvr>
</p:sld>
</file>

<file path=ppt/theme/theme1.xml><?xml version="1.0" encoding="utf-8"?>
<a:theme xmlns:a="http://schemas.openxmlformats.org/drawingml/2006/main" name="Benutzerdefiniert">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8803_TF56390039_Win32" id="{FCB14B3E-2B92-48B8-A334-05E7A8EE34E1}" vid="{B6EC9E21-8C82-4EB1-BBE7-A370F785D0C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Design „Technisch“</Template>
  <TotalTime>0</TotalTime>
  <Words>2432</Words>
  <Application>Microsoft Office PowerPoint</Application>
  <PresentationFormat>Breitbild</PresentationFormat>
  <Paragraphs>226</Paragraphs>
  <Slides>19</Slides>
  <Notes>17</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19</vt:i4>
      </vt:variant>
    </vt:vector>
  </HeadingPairs>
  <TitlesOfParts>
    <vt:vector size="26" baseType="lpstr">
      <vt:lpstr>Arial</vt:lpstr>
      <vt:lpstr>Calibri</vt:lpstr>
      <vt:lpstr>Consolas</vt:lpstr>
      <vt:lpstr>Courier New</vt:lpstr>
      <vt:lpstr>Gill Sans MT</vt:lpstr>
      <vt:lpstr>Wingdings 2</vt:lpstr>
      <vt:lpstr>Benutzerdefiniert</vt:lpstr>
      <vt:lpstr>Python Programmierung</vt:lpstr>
      <vt:lpstr>Agenda</vt:lpstr>
      <vt:lpstr>Most used programming languages among developers worldwide as of 2023</vt:lpstr>
      <vt:lpstr>Was is Python?</vt:lpstr>
      <vt:lpstr>How to write Python-Code? </vt:lpstr>
      <vt:lpstr>PowerPoint-Präsentation</vt:lpstr>
      <vt:lpstr>kleine Übungsaufgaben zum Thema: Wie schreibt man Python-Code?.</vt:lpstr>
      <vt:lpstr>Die Vergleichsoperatoren in Python sind Symbole, die zwei Werte vergleichen und einen booleschen Wert (True oder False) zurückgeben.  Hier sind einige Beispiele für die Verwendung der Vergleichsoperatoren in Python:</vt:lpstr>
      <vt:lpstr>Übungsaufgaben aus Code zum Thema:  Die Vergleichsoperatoren in Python sind Symbole, die zwei Werte vergleichen und einen booleschen Wert (True oder False) zurückgeben.</vt:lpstr>
      <vt:lpstr>Wie arbeitet man mit Datenstrukturen in Python? Informationen über Strings, Integers in Python:</vt:lpstr>
      <vt:lpstr>Wie arbeitet man mit Datenstrukturen in Python? Informationen über Floats in Python:</vt:lpstr>
      <vt:lpstr>Wie arbeitet man mit Datenstrukturen in Python? Informationen Listen in Python:</vt:lpstr>
      <vt:lpstr>Wie arbeitet man mit Datenstrukturen in Python? Informationen Tupel in Python:</vt:lpstr>
      <vt:lpstr>Wie arbeitet man mit Datenstrukturen in Python? Informationen SETS in Python:</vt:lpstr>
      <vt:lpstr>Wie arbeitet man mit Datenstrukturen in Python? Informationen DICTIONARIES in Python:</vt:lpstr>
      <vt:lpstr>Wie arbeitet man mit Datenstrukturen in Python? Übungsaufgaben</vt:lpstr>
      <vt:lpstr>Wie arbeitet man mit Datenstrukturen in Python? Übungsaufgaben</vt:lpstr>
      <vt:lpstr>Wie arbeitet man mit Datenstrukturen in Python? Übungsaufgaben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Programmierung</dc:title>
  <dc:creator>Kevin Thalmann</dc:creator>
  <cp:lastModifiedBy>Kevin Thalmann</cp:lastModifiedBy>
  <cp:revision>37</cp:revision>
  <dcterms:created xsi:type="dcterms:W3CDTF">2023-09-27T09:47:30Z</dcterms:created>
  <dcterms:modified xsi:type="dcterms:W3CDTF">2023-09-27T12:14:31Z</dcterms:modified>
</cp:coreProperties>
</file>