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313" r:id="rId6"/>
    <p:sldId id="486" r:id="rId7"/>
    <p:sldId id="491" r:id="rId8"/>
    <p:sldId id="493" r:id="rId9"/>
    <p:sldId id="494" r:id="rId10"/>
    <p:sldId id="492" r:id="rId11"/>
    <p:sldId id="496" r:id="rId12"/>
    <p:sldId id="497" r:id="rId13"/>
    <p:sldId id="498" r:id="rId14"/>
    <p:sldId id="500" r:id="rId15"/>
    <p:sldId id="501" r:id="rId16"/>
    <p:sldId id="502" r:id="rId17"/>
    <p:sldId id="480" r:id="rId18"/>
    <p:sldId id="48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06"/>
    <a:srgbClr val="032855"/>
    <a:srgbClr val="002060"/>
    <a:srgbClr val="032F65"/>
    <a:srgbClr val="CC00FF"/>
    <a:srgbClr val="FF3399"/>
    <a:srgbClr val="FF9933"/>
    <a:srgbClr val="002368"/>
    <a:srgbClr val="E1E1DF"/>
    <a:srgbClr val="C8C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78" autoAdjust="0"/>
  </p:normalViewPr>
  <p:slideViewPr>
    <p:cSldViewPr snapToGrid="0">
      <p:cViewPr varScale="1">
        <p:scale>
          <a:sx n="95" d="100"/>
          <a:sy n="95" d="100"/>
        </p:scale>
        <p:origin x="20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5469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p>
            <a:fld id="{0C6F9FAE-2C21-4276-BCD3-A41E6813F92D}" type="slidenum">
              <a:rPr lang="en-US" smtClean="0"/>
              <a:pPr/>
              <a:t>1</a:t>
            </a:fld>
            <a:endParaRPr lang="en-US"/>
          </a:p>
        </p:txBody>
      </p:sp>
      <p:sp>
        <p:nvSpPr>
          <p:cNvPr id="29699" name="Rectangle 2"/>
          <p:cNvSpPr>
            <a:spLocks noGrp="1" noChangeArrowheads="1"/>
          </p:cNvSpPr>
          <p:nvPr>
            <p:ph type="body" idx="1"/>
          </p:nvPr>
        </p:nvSpPr>
        <p:spPr>
          <a:noFill/>
          <a:ln/>
        </p:spPr>
        <p:txBody>
          <a:bodyPr/>
          <a:lstStyle/>
          <a:p>
            <a:endParaRPr lang="en-US"/>
          </a:p>
        </p:txBody>
      </p:sp>
      <p:sp>
        <p:nvSpPr>
          <p:cNvPr id="29700"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249968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p>
            <a:fld id="{184B8C01-AC9C-4FDC-940B-C938E70FC13A}" type="slidenum">
              <a:rPr lang="en-US" smtClean="0"/>
              <a:pPr/>
              <a:t>2</a:t>
            </a:fld>
            <a:endParaRPr lang="en-US"/>
          </a:p>
        </p:txBody>
      </p:sp>
      <p:sp>
        <p:nvSpPr>
          <p:cNvPr id="39939" name="Rectangle 2"/>
          <p:cNvSpPr>
            <a:spLocks noGrp="1" noRot="1" noChangeAspect="1" noChangeArrowheads="1" noTextEdit="1"/>
          </p:cNvSpPr>
          <p:nvPr>
            <p:ph type="sldImg"/>
          </p:nvPr>
        </p:nvSpPr>
        <p:spPr>
          <a:xfrm>
            <a:off x="1152525" y="692150"/>
            <a:ext cx="4552950" cy="3416300"/>
          </a:xfrm>
          <a:ln cap="flat"/>
        </p:spPr>
      </p:sp>
      <p:sp>
        <p:nvSpPr>
          <p:cNvPr id="399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8736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libFUSE –passthrough, file name as current time, non kernel polling </a:t>
            </a:r>
          </a:p>
        </p:txBody>
      </p:sp>
      <p:sp>
        <p:nvSpPr>
          <p:cNvPr id="4" name="Slide Number Placeholder 3"/>
          <p:cNvSpPr>
            <a:spLocks noGrp="1"/>
          </p:cNvSpPr>
          <p:nvPr>
            <p:ph type="sldNum" sz="quarter" idx="5"/>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348606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libFUSE –passthrough, file name as current time, non kernel polling </a:t>
            </a:r>
          </a:p>
        </p:txBody>
      </p:sp>
      <p:sp>
        <p:nvSpPr>
          <p:cNvPr id="4" name="Slide Number Placeholder 3"/>
          <p:cNvSpPr>
            <a:spLocks noGrp="1"/>
          </p:cNvSpPr>
          <p:nvPr>
            <p:ph type="sldNum" sz="quarter" idx="5"/>
          </p:nvPr>
        </p:nvSpPr>
        <p:spPr/>
        <p:txBody>
          <a:bodyPr/>
          <a:lstStyle/>
          <a:p>
            <a:fld id="{E4A5C744-A385-49B9-9F95-09143659B6F6}" type="slidenum">
              <a:rPr lang="en-US" smtClean="0"/>
              <a:pPr/>
              <a:t>6</a:t>
            </a:fld>
            <a:endParaRPr lang="en-US"/>
          </a:p>
        </p:txBody>
      </p:sp>
    </p:spTree>
    <p:extLst>
      <p:ext uri="{BB962C8B-B14F-4D97-AF65-F5344CB8AC3E}">
        <p14:creationId xmlns:p14="http://schemas.microsoft.com/office/powerpoint/2010/main" val="1133792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p>
        </p:txBody>
      </p:sp>
      <p:sp>
        <p:nvSpPr>
          <p:cNvPr id="8" name="Date Placeholder 3"/>
          <p:cNvSpPr>
            <a:spLocks noGrp="1"/>
          </p:cNvSpPr>
          <p:nvPr>
            <p:ph type="dt" sz="half" idx="10"/>
          </p:nvPr>
        </p:nvSpPr>
        <p:spPr/>
        <p:txBody>
          <a:bodyPr/>
          <a:lstStyle>
            <a:lvl1pPr>
              <a:defRPr/>
            </a:lvl1pPr>
          </a:lstStyle>
          <a:p>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a:spLocks noGrp="1"/>
          </p:cNvSpPr>
          <p:nvPr>
            <p:ph type="dt" sz="half" idx="10"/>
          </p:nvPr>
        </p:nvSpPr>
        <p:spPr/>
        <p:txBody>
          <a:bodyPr/>
          <a:lstStyle>
            <a:lvl1pPr>
              <a:defRPr/>
            </a:lvl1pPr>
          </a:lstStyle>
          <a:p>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p>
        </p:txBody>
      </p:sp>
      <p:sp>
        <p:nvSpPr>
          <p:cNvPr id="7" name="Date Placeholder 2"/>
          <p:cNvSpPr>
            <a:spLocks noGrp="1"/>
          </p:cNvSpPr>
          <p:nvPr>
            <p:ph type="dt" sz="half" idx="10"/>
          </p:nvPr>
        </p:nvSpPr>
        <p:spPr/>
        <p:txBody>
          <a:bodyPr/>
          <a:lstStyle>
            <a:lvl1pPr>
              <a:defRPr/>
            </a:lvl1pPr>
          </a:lstStyle>
          <a:p>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p:cNvSpPr>
            <a:spLocks noGrp="1" noChangeArrowheads="1"/>
          </p:cNvSpPr>
          <p:nvPr>
            <p:ph type="subTitle" idx="1"/>
          </p:nvPr>
        </p:nvSpPr>
        <p:spPr/>
        <p:txBody>
          <a:bodyPr/>
          <a:lstStyle/>
          <a:p>
            <a:r>
              <a:rPr lang="en-US"/>
              <a:t> </a:t>
            </a:r>
          </a:p>
        </p:txBody>
      </p:sp>
      <p:sp>
        <p:nvSpPr>
          <p:cNvPr id="9" name="Title 8"/>
          <p:cNvSpPr>
            <a:spLocks noGrp="1"/>
          </p:cNvSpPr>
          <p:nvPr>
            <p:ph type="ctrTitle"/>
          </p:nvPr>
        </p:nvSpPr>
        <p:spPr>
          <a:xfrm>
            <a:off x="2286000" y="4930775"/>
            <a:ext cx="6858000" cy="1470025"/>
          </a:xfrm>
        </p:spPr>
        <p:txBody>
          <a:bodyPr/>
          <a:lstStyle/>
          <a:p>
            <a:pPr algn="ctr"/>
            <a:r>
              <a:rPr lang="en-US" sz="4000" b="0" dirty="0">
                <a:solidFill>
                  <a:srgbClr val="002060"/>
                </a:solidFill>
              </a:rPr>
              <a:t>A Rudimentary File System in User Space</a:t>
            </a:r>
            <a:br>
              <a:rPr lang="en-US" sz="4000" b="0" dirty="0">
                <a:solidFill>
                  <a:srgbClr val="002060"/>
                </a:solidFill>
              </a:rPr>
            </a:br>
            <a:r>
              <a:rPr lang="en-US" sz="2600" b="0" dirty="0">
                <a:solidFill>
                  <a:srgbClr val="002060"/>
                </a:solidFill>
              </a:rPr>
              <a:t>2d Lt Kevin M. Trigg</a:t>
            </a:r>
            <a:endParaRPr lang="en-US" sz="4000" b="0" dirty="0">
              <a:solidFill>
                <a:srgbClr val="002060"/>
              </a:solidFill>
            </a:endParaRPr>
          </a:p>
        </p:txBody>
      </p:sp>
      <p:sp>
        <p:nvSpPr>
          <p:cNvPr id="175108" name="Rectangle 1028"/>
          <p:cNvSpPr>
            <a:spLocks noChangeArrowheads="1"/>
          </p:cNvSpPr>
          <p:nvPr/>
        </p:nvSpPr>
        <p:spPr bwMode="auto">
          <a:xfrm>
            <a:off x="1600200" y="457200"/>
            <a:ext cx="6858000" cy="823913"/>
          </a:xfrm>
          <a:prstGeom prst="rect">
            <a:avLst/>
          </a:prstGeom>
          <a:noFill/>
          <a:ln w="9525">
            <a:noFill/>
            <a:miter lim="800000"/>
            <a:headEnd/>
            <a:tailEnd/>
          </a:ln>
          <a:effectLst/>
        </p:spPr>
        <p:txBody>
          <a:bodyPr lIns="92075" tIns="46038" rIns="92075" bIns="46038">
            <a:spAutoFit/>
          </a:bodyPr>
          <a:lstStyle/>
          <a:p>
            <a:pPr>
              <a:spcBef>
                <a:spcPct val="50000"/>
              </a:spcBef>
              <a:defRPr/>
            </a:pPr>
            <a:r>
              <a:rPr lang="en-US" sz="4800" b="1">
                <a:solidFill>
                  <a:srgbClr val="FBFB53"/>
                </a:solidFill>
                <a:effectLst>
                  <a:outerShdw blurRad="38100" dist="38100" dir="2700000" algn="tl">
                    <a:srgbClr val="000000"/>
                  </a:outerShdw>
                </a:effectLst>
              </a:rPr>
              <a:t> </a:t>
            </a:r>
          </a:p>
        </p:txBody>
      </p:sp>
      <p:sp>
        <p:nvSpPr>
          <p:cNvPr id="175109" name="Rectangle 1029"/>
          <p:cNvSpPr>
            <a:spLocks noChangeArrowheads="1"/>
          </p:cNvSpPr>
          <p:nvPr/>
        </p:nvSpPr>
        <p:spPr bwMode="auto">
          <a:xfrm>
            <a:off x="4572000" y="6096000"/>
            <a:ext cx="4572000" cy="641350"/>
          </a:xfrm>
          <a:prstGeom prst="rect">
            <a:avLst/>
          </a:prstGeom>
          <a:noFill/>
          <a:ln w="9525">
            <a:noFill/>
            <a:miter lim="800000"/>
            <a:headEnd/>
            <a:tailEnd/>
          </a:ln>
          <a:effectLst/>
        </p:spPr>
        <p:txBody>
          <a:bodyPr lIns="92075" tIns="46038" rIns="92075" bIns="46038">
            <a:spAutoFit/>
          </a:bodyPr>
          <a:lstStyle/>
          <a:p>
            <a:pPr>
              <a:spcBef>
                <a:spcPct val="50000"/>
              </a:spcBef>
              <a:defRPr/>
            </a:pPr>
            <a:r>
              <a:rPr lang="en-US" sz="3600" b="1">
                <a:solidFill>
                  <a:srgbClr val="FFFFFF"/>
                </a:solidFill>
                <a:effectLst>
                  <a:outerShdw blurRad="38100" dist="38100" dir="2700000" algn="tl">
                    <a:srgbClr val="000000"/>
                  </a:outerShdw>
                </a:effectLst>
                <a:latin typeface="Times New Roman" pitchFamily="18" charset="0"/>
              </a:rPr>
              <a:t>    </a:t>
            </a:r>
            <a:endParaRPr lang="en-US" sz="3600" b="1">
              <a:solidFill>
                <a:srgbClr val="FBFB53"/>
              </a:solidFill>
              <a:effectLst>
                <a:outerShdw blurRad="38100" dist="38100" dir="2700000" algn="tl">
                  <a:srgbClr val="000000"/>
                </a:outerShdw>
              </a:effectLst>
              <a:latin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a:xfrm>
            <a:off x="674077" y="1600200"/>
            <a:ext cx="8229600" cy="4525963"/>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write( filename,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Get write location</a:t>
            </a:r>
          </a:p>
          <a:p>
            <a:pPr marL="0" marR="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Write data to block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Write byte by byte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Update block offset to maintain correct position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If the offset exceeds the size of a block loop to 0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fontAlgn="base">
              <a:lnSpc>
                <a:spcPct val="150000"/>
              </a:lnSpc>
              <a:spcBef>
                <a:spcPts val="600"/>
              </a:spcBef>
              <a:spcAft>
                <a:spcPts val="0"/>
              </a:spcAft>
              <a:buNone/>
            </a:pPr>
            <a:endParaRPr lang="en-US" sz="2000" dirty="0">
              <a:solidFill>
                <a:srgbClr val="00420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Implementation -Write</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10</a:t>
            </a:fld>
            <a:endParaRPr lang="en-US"/>
          </a:p>
        </p:txBody>
      </p:sp>
    </p:spTree>
    <p:extLst>
      <p:ext uri="{BB962C8B-B14F-4D97-AF65-F5344CB8AC3E}">
        <p14:creationId xmlns:p14="http://schemas.microsoft.com/office/powerpoint/2010/main" val="184610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a:xfrm>
            <a:off x="674077" y="1600200"/>
            <a:ext cx="8229600" cy="4525963"/>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Get write location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What block to write to?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Get the last non null block used from the file table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What offset within that block?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Get the value from the files attributes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Error check on if those values are possible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Last block used and need a new block?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Sanity check, impossible location? Cascade failure up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What if a new block is needed?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Go through bitmap for an open block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Update occupied blocks list in both bitmap and file with new block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fontAlgn="base">
              <a:lnSpc>
                <a:spcPct val="150000"/>
              </a:lnSpc>
              <a:spcBef>
                <a:spcPts val="600"/>
              </a:spcBef>
              <a:spcAft>
                <a:spcPts val="0"/>
              </a:spcAft>
              <a:buNone/>
            </a:pPr>
            <a:endParaRPr lang="en-US" sz="2000" dirty="0">
              <a:solidFill>
                <a:srgbClr val="00420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Implementation –Write cont.</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11</a:t>
            </a:fld>
            <a:endParaRPr lang="en-US"/>
          </a:p>
        </p:txBody>
      </p:sp>
    </p:spTree>
    <p:extLst>
      <p:ext uri="{BB962C8B-B14F-4D97-AF65-F5344CB8AC3E}">
        <p14:creationId xmlns:p14="http://schemas.microsoft.com/office/powerpoint/2010/main" val="185189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a:xfrm>
            <a:off x="674077" y="1600200"/>
            <a:ext cx="8229600" cy="4525963"/>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list(filename){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Find the correct file in the FCB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Loop through each block in that 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If the block location is null, break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Print out the entire block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loop through each file in the FCB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loop through the name of each 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print the contents of the name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space between files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fontAlgn="base">
              <a:lnSpc>
                <a:spcPct val="150000"/>
              </a:lnSpc>
              <a:spcBef>
                <a:spcPts val="600"/>
              </a:spcBef>
              <a:spcAft>
                <a:spcPts val="0"/>
              </a:spcAft>
              <a:buNone/>
            </a:pPr>
            <a:endParaRPr lang="en-US" sz="2000" dirty="0">
              <a:solidFill>
                <a:srgbClr val="00420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Implementation –Dir/List</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12</a:t>
            </a:fld>
            <a:endParaRPr lang="en-US"/>
          </a:p>
        </p:txBody>
      </p:sp>
      <p:pic>
        <p:nvPicPr>
          <p:cNvPr id="12" name="Picture 11">
            <a:extLst>
              <a:ext uri="{FF2B5EF4-FFF2-40B4-BE49-F238E27FC236}">
                <a16:creationId xmlns:a16="http://schemas.microsoft.com/office/drawing/2014/main" id="{D993AAF0-E5D7-4642-A2DF-BAAAE2CBBAEA}"/>
              </a:ext>
            </a:extLst>
          </p:cNvPr>
          <p:cNvPicPr>
            <a:picLocks noChangeAspect="1"/>
          </p:cNvPicPr>
          <p:nvPr/>
        </p:nvPicPr>
        <p:blipFill>
          <a:blip r:embed="rId2"/>
          <a:stretch>
            <a:fillRect/>
          </a:stretch>
        </p:blipFill>
        <p:spPr>
          <a:xfrm>
            <a:off x="6728400" y="4198075"/>
            <a:ext cx="2175277" cy="1928088"/>
          </a:xfrm>
          <a:prstGeom prst="rect">
            <a:avLst/>
          </a:prstGeom>
        </p:spPr>
      </p:pic>
    </p:spTree>
    <p:extLst>
      <p:ext uri="{BB962C8B-B14F-4D97-AF65-F5344CB8AC3E}">
        <p14:creationId xmlns:p14="http://schemas.microsoft.com/office/powerpoint/2010/main" val="428799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a:xfrm>
            <a:off x="674077" y="1600200"/>
            <a:ext cx="8229600" cy="4525963"/>
          </a:xfrm>
        </p:spPr>
        <p:txBody>
          <a:bodyPr/>
          <a:lstStyle/>
          <a:p>
            <a:pPr marL="0" marR="0" indent="0">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fontAlgn="base">
              <a:lnSpc>
                <a:spcPct val="150000"/>
              </a:lnSpc>
              <a:spcBef>
                <a:spcPts val="600"/>
              </a:spcBef>
              <a:spcAft>
                <a:spcPts val="0"/>
              </a:spcAft>
              <a:buNone/>
            </a:pPr>
            <a:endParaRPr lang="en-US" sz="2000" dirty="0">
              <a:solidFill>
                <a:srgbClr val="00420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Future Development</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13</a:t>
            </a:fld>
            <a:endParaRPr lang="en-US"/>
          </a:p>
        </p:txBody>
      </p:sp>
      <p:sp>
        <p:nvSpPr>
          <p:cNvPr id="5" name="Content Placeholder 1">
            <a:extLst>
              <a:ext uri="{FF2B5EF4-FFF2-40B4-BE49-F238E27FC236}">
                <a16:creationId xmlns:a16="http://schemas.microsoft.com/office/drawing/2014/main" id="{632489C6-61BA-3DF9-FB15-093D97AD3218}"/>
              </a:ext>
            </a:extLst>
          </p:cNvPr>
          <p:cNvSpPr txBox="1">
            <a:spLocks/>
          </p:cNvSpPr>
          <p:nvPr/>
        </p:nvSpPr>
        <p:spPr bwMode="auto">
          <a:xfrm>
            <a:off x="685800"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Directories</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Overwriting data</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Ownership/ restrictions</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dynamically sized systems</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FUSE implementation</a:t>
            </a:r>
          </a:p>
          <a:p>
            <a:pPr marL="628650" lvl="1">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Linux mounting</a:t>
            </a:r>
          </a:p>
          <a:p>
            <a:pPr marL="342900" lvl="1" indent="0">
              <a:lnSpc>
                <a:spcPct val="150000"/>
              </a:lnSpc>
              <a:spcBef>
                <a:spcPts val="600"/>
              </a:spcBef>
              <a:spcAft>
                <a:spcPts val="0"/>
              </a:spcAft>
              <a:buNone/>
            </a:pPr>
            <a:r>
              <a:rPr lang="en-US" sz="2400" dirty="0">
                <a:solidFill>
                  <a:srgbClr val="202122"/>
                </a:solidFill>
                <a:latin typeface="Times New Roman" panose="02020603050405020304" pitchFamily="18" charset="0"/>
                <a:cs typeface="Times New Roman" panose="02020603050405020304" pitchFamily="18" charset="0"/>
              </a:rPr>
              <a:t>	</a:t>
            </a:r>
          </a:p>
          <a:p>
            <a:pPr marL="228600">
              <a:lnSpc>
                <a:spcPct val="150000"/>
              </a:lnSpc>
              <a:spcBef>
                <a:spcPts val="600"/>
              </a:spcBef>
              <a:spcAft>
                <a:spcPts val="0"/>
              </a:spcAft>
              <a:buFont typeface="Arial" panose="020B0604020202020204" pitchFamily="34" charset="0"/>
              <a:buChar char="•"/>
            </a:pPr>
            <a:endParaRPr lang="en-US"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0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DFBED-3F5E-41C9-B082-958EEF2E27B5}"/>
              </a:ext>
            </a:extLst>
          </p:cNvPr>
          <p:cNvSpPr>
            <a:spLocks noGrp="1"/>
          </p:cNvSpPr>
          <p:nvPr>
            <p:ph type="title"/>
          </p:nvPr>
        </p:nvSpPr>
        <p:spPr/>
        <p:txBody>
          <a:bodyPr/>
          <a:lstStyle/>
          <a:p>
            <a:r>
              <a:rPr lang="en-US" dirty="0">
                <a:solidFill>
                  <a:schemeClr val="tx2"/>
                </a:solidFill>
                <a:latin typeface="Times New Roman"/>
                <a:ea typeface="ＭＳ Ｐゴシック"/>
                <a:cs typeface="Times New Roman"/>
              </a:rPr>
              <a:t>Summary</a:t>
            </a:r>
            <a:endParaRPr lang="en-US" dirty="0">
              <a:solidFill>
                <a:schemeClr val="tx2"/>
              </a:solidFill>
            </a:endParaRPr>
          </a:p>
        </p:txBody>
      </p:sp>
      <p:sp>
        <p:nvSpPr>
          <p:cNvPr id="4" name="Slide Number Placeholder 3">
            <a:extLst>
              <a:ext uri="{FF2B5EF4-FFF2-40B4-BE49-F238E27FC236}">
                <a16:creationId xmlns:a16="http://schemas.microsoft.com/office/drawing/2014/main" id="{E338C698-2E95-F3BF-3CAD-93CADC523008}"/>
              </a:ext>
            </a:extLst>
          </p:cNvPr>
          <p:cNvSpPr>
            <a:spLocks noGrp="1"/>
          </p:cNvSpPr>
          <p:nvPr>
            <p:ph type="sldNum" sz="quarter" idx="12"/>
          </p:nvPr>
        </p:nvSpPr>
        <p:spPr/>
        <p:txBody>
          <a:bodyPr/>
          <a:lstStyle/>
          <a:p>
            <a:fld id="{F007EA91-4907-4829-9C20-676F2E1DCC12}" type="slidenum">
              <a:rPr lang="en-US" smtClean="0"/>
              <a:pPr/>
              <a:t>14</a:t>
            </a:fld>
            <a:endParaRPr lang="en-US"/>
          </a:p>
        </p:txBody>
      </p:sp>
      <p:sp>
        <p:nvSpPr>
          <p:cNvPr id="5" name="Content Placeholder 4">
            <a:extLst>
              <a:ext uri="{FF2B5EF4-FFF2-40B4-BE49-F238E27FC236}">
                <a16:creationId xmlns:a16="http://schemas.microsoft.com/office/drawing/2014/main" id="{7539E640-503B-C03F-AE81-7CF67F0CE5CF}"/>
              </a:ext>
            </a:extLst>
          </p:cNvPr>
          <p:cNvSpPr txBox="1">
            <a:spLocks noGrp="1"/>
          </p:cNvSpPr>
          <p:nvPr>
            <p:ph idx="1"/>
          </p:nvPr>
        </p:nvSpPr>
        <p:spPr>
          <a:xfrm>
            <a:off x="533400" y="1600200"/>
            <a:ext cx="6188075" cy="396858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goals</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Architecture</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development</a:t>
            </a:r>
          </a:p>
        </p:txBody>
      </p:sp>
    </p:spTree>
    <p:extLst>
      <p:ext uri="{BB962C8B-B14F-4D97-AF65-F5344CB8AC3E}">
        <p14:creationId xmlns:p14="http://schemas.microsoft.com/office/powerpoint/2010/main" val="66764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D6D1D3-48A8-83C8-972E-79B0F5A5340B}"/>
              </a:ext>
            </a:extLst>
          </p:cNvPr>
          <p:cNvSpPr>
            <a:spLocks noGrp="1"/>
          </p:cNvSpPr>
          <p:nvPr>
            <p:ph idx="1"/>
          </p:nvPr>
        </p:nvSpPr>
        <p:spPr/>
        <p:txBody>
          <a:bodyPr/>
          <a:lstStyle/>
          <a:p>
            <a:pPr marL="360045" marR="0" indent="-360045">
              <a:lnSpc>
                <a:spcPct val="200000"/>
              </a:lnSpc>
            </a:pPr>
            <a:r>
              <a:rPr lang="en-US" sz="1600" dirty="0" err="1">
                <a:effectLst/>
                <a:latin typeface="Times New Roman" panose="02020603050405020304" pitchFamily="18" charset="0"/>
                <a:ea typeface="Times New Roman" panose="02020603050405020304" pitchFamily="18" charset="0"/>
              </a:rPr>
              <a:t>Libfuse</a:t>
            </a:r>
            <a:r>
              <a:rPr lang="en-US" sz="1600" dirty="0">
                <a:effectLst/>
                <a:latin typeface="Times New Roman" panose="02020603050405020304" pitchFamily="18" charset="0"/>
                <a:ea typeface="Times New Roman" panose="02020603050405020304" pitchFamily="18" charset="0"/>
              </a:rPr>
              <a:t>. (n.d.). </a:t>
            </a:r>
            <a:r>
              <a:rPr lang="en-US" sz="1600" i="1" dirty="0" err="1">
                <a:effectLst/>
                <a:latin typeface="Times New Roman" panose="02020603050405020304" pitchFamily="18" charset="0"/>
                <a:ea typeface="Times New Roman" panose="02020603050405020304" pitchFamily="18" charset="0"/>
              </a:rPr>
              <a:t>Libfuse</a:t>
            </a:r>
            <a:r>
              <a:rPr lang="en-US" sz="1600" i="1" dirty="0">
                <a:effectLst/>
                <a:latin typeface="Times New Roman" panose="02020603050405020304" pitchFamily="18" charset="0"/>
                <a:ea typeface="Times New Roman" panose="02020603050405020304" pitchFamily="18" charset="0"/>
              </a:rPr>
              <a:t>/</a:t>
            </a:r>
            <a:r>
              <a:rPr lang="en-US" sz="1600" i="1" dirty="0" err="1">
                <a:effectLst/>
                <a:latin typeface="Times New Roman" panose="02020603050405020304" pitchFamily="18" charset="0"/>
                <a:ea typeface="Times New Roman" panose="02020603050405020304" pitchFamily="18" charset="0"/>
              </a:rPr>
              <a:t>libfuse</a:t>
            </a:r>
            <a:r>
              <a:rPr lang="en-US" sz="1600" i="1" dirty="0">
                <a:effectLst/>
                <a:latin typeface="Times New Roman" panose="02020603050405020304" pitchFamily="18" charset="0"/>
                <a:ea typeface="Times New Roman" panose="02020603050405020304" pitchFamily="18" charset="0"/>
              </a:rPr>
              <a:t>: The reference implementation of the </a:t>
            </a:r>
            <a:r>
              <a:rPr lang="en-US" sz="1600" i="1" dirty="0" err="1">
                <a:effectLst/>
                <a:latin typeface="Times New Roman" panose="02020603050405020304" pitchFamily="18" charset="0"/>
                <a:ea typeface="Times New Roman" panose="02020603050405020304" pitchFamily="18" charset="0"/>
              </a:rPr>
              <a:t>linux</a:t>
            </a:r>
            <a:r>
              <a:rPr lang="en-US" sz="1600" i="1" dirty="0">
                <a:effectLst/>
                <a:latin typeface="Times New Roman" panose="02020603050405020304" pitchFamily="18" charset="0"/>
                <a:ea typeface="Times New Roman" panose="02020603050405020304" pitchFamily="18" charset="0"/>
              </a:rPr>
              <a:t> fuse (filesystem in </a:t>
            </a:r>
            <a:r>
              <a:rPr lang="en-US" sz="1600" i="1" dirty="0" err="1">
                <a:effectLst/>
                <a:latin typeface="Times New Roman" panose="02020603050405020304" pitchFamily="18" charset="0"/>
                <a:ea typeface="Times New Roman" panose="02020603050405020304" pitchFamily="18" charset="0"/>
              </a:rPr>
              <a:t>userspace</a:t>
            </a:r>
            <a:r>
              <a:rPr lang="en-US" sz="1600" i="1" dirty="0">
                <a:effectLst/>
                <a:latin typeface="Times New Roman" panose="02020603050405020304" pitchFamily="18" charset="0"/>
                <a:ea typeface="Times New Roman" panose="02020603050405020304" pitchFamily="18" charset="0"/>
              </a:rPr>
              <a:t>) interface</a:t>
            </a:r>
            <a:r>
              <a:rPr lang="en-US" sz="1600" dirty="0">
                <a:effectLst/>
                <a:latin typeface="Times New Roman" panose="02020603050405020304" pitchFamily="18" charset="0"/>
                <a:ea typeface="Times New Roman" panose="02020603050405020304" pitchFamily="18" charset="0"/>
              </a:rPr>
              <a:t>. GitHub. https://github.com/libfuse/libfuse </a:t>
            </a:r>
          </a:p>
          <a:p>
            <a:pPr marL="360045" marR="0" indent="-360045">
              <a:lnSpc>
                <a:spcPct val="200000"/>
              </a:lnSpc>
            </a:pPr>
            <a:r>
              <a:rPr lang="en-US" sz="1600" dirty="0" err="1">
                <a:effectLst/>
                <a:latin typeface="Times New Roman" panose="02020603050405020304" pitchFamily="18" charset="0"/>
                <a:ea typeface="Times New Roman" panose="02020603050405020304" pitchFamily="18" charset="0"/>
              </a:rPr>
              <a:t>Silberschatz</a:t>
            </a:r>
            <a:r>
              <a:rPr lang="en-US" sz="1600" dirty="0">
                <a:effectLst/>
                <a:latin typeface="Times New Roman" panose="02020603050405020304" pitchFamily="18" charset="0"/>
                <a:ea typeface="Times New Roman" panose="02020603050405020304" pitchFamily="18" charset="0"/>
              </a:rPr>
              <a:t>, A., Galvin, P., &amp; Gagne, G. (2012). </a:t>
            </a:r>
            <a:r>
              <a:rPr lang="en-US" sz="1600" i="1" dirty="0">
                <a:effectLst/>
                <a:latin typeface="Times New Roman" panose="02020603050405020304" pitchFamily="18" charset="0"/>
                <a:ea typeface="Times New Roman" panose="02020603050405020304" pitchFamily="18" charset="0"/>
              </a:rPr>
              <a:t>Operating System Concepts, 9th edition</a:t>
            </a:r>
            <a:r>
              <a:rPr lang="en-US" sz="1600" dirty="0">
                <a:effectLst/>
                <a:latin typeface="Times New Roman" panose="02020603050405020304" pitchFamily="18" charset="0"/>
                <a:ea typeface="Times New Roman" panose="02020603050405020304" pitchFamily="18" charset="0"/>
              </a:rPr>
              <a:t>. John Wiley &amp; Sons. </a:t>
            </a:r>
          </a:p>
          <a:p>
            <a:pPr marL="360045" marR="0" indent="-360045">
              <a:lnSpc>
                <a:spcPct val="200000"/>
              </a:lnSpc>
            </a:pPr>
            <a:r>
              <a:rPr lang="en-US" sz="1600" dirty="0">
                <a:effectLst/>
                <a:latin typeface="Times New Roman" panose="02020603050405020304" pitchFamily="18" charset="0"/>
                <a:ea typeface="Times New Roman" panose="02020603050405020304" pitchFamily="18" charset="0"/>
              </a:rPr>
              <a:t>Understanding File Systems. (n.d.). </a:t>
            </a:r>
            <a:r>
              <a:rPr lang="en-US" sz="1600" i="1" dirty="0">
                <a:effectLst/>
                <a:latin typeface="Times New Roman" panose="02020603050405020304" pitchFamily="18" charset="0"/>
                <a:ea typeface="Times New Roman" panose="02020603050405020304" pitchFamily="18" charset="0"/>
              </a:rPr>
              <a:t>Kingston Technology</a:t>
            </a:r>
            <a:r>
              <a:rPr lang="en-US" sz="1600" dirty="0">
                <a:effectLst/>
                <a:latin typeface="Times New Roman" panose="02020603050405020304" pitchFamily="18" charset="0"/>
                <a:ea typeface="Times New Roman" panose="02020603050405020304" pitchFamily="18" charset="0"/>
              </a:rPr>
              <a:t>. https://www.kingston.com/en/blog/personal-storage/understanding-file-systems </a:t>
            </a:r>
          </a:p>
          <a:p>
            <a:pPr marL="360045" marR="0" indent="-360045">
              <a:lnSpc>
                <a:spcPct val="200000"/>
              </a:lnSpc>
            </a:pPr>
            <a:r>
              <a:rPr lang="en-US" sz="1600" dirty="0">
                <a:effectLst/>
                <a:latin typeface="Times New Roman" panose="02020603050405020304" pitchFamily="18" charset="0"/>
                <a:ea typeface="Times New Roman" panose="02020603050405020304" pitchFamily="18" charset="0"/>
              </a:rPr>
              <a:t>Wirzenius, L., Oja, J., Stafford, S., &amp; Weeks, A. (2001, December 3). </a:t>
            </a:r>
            <a:r>
              <a:rPr lang="en-US" sz="1600" i="1" dirty="0">
                <a:effectLst/>
                <a:latin typeface="Times New Roman" panose="02020603050405020304" pitchFamily="18" charset="0"/>
                <a:ea typeface="Times New Roman" panose="02020603050405020304" pitchFamily="18" charset="0"/>
              </a:rPr>
              <a:t>Filesystems </a:t>
            </a:r>
            <a:r>
              <a:rPr lang="en-US" sz="1600" dirty="0">
                <a:effectLst/>
                <a:latin typeface="Times New Roman" panose="02020603050405020304" pitchFamily="18" charset="0"/>
                <a:ea typeface="Times New Roman" panose="02020603050405020304" pitchFamily="18" charset="0"/>
              </a:rPr>
              <a:t>. Linux System Administrators Guide. https://tldp.org/LDP/sag/html/filesystems.html </a:t>
            </a:r>
          </a:p>
          <a:p>
            <a:pPr marL="360045" marR="0" indent="-360045">
              <a:lnSpc>
                <a:spcPct val="200000"/>
              </a:lnSpc>
            </a:pPr>
            <a:endParaRPr lang="en-US" sz="1200" dirty="0">
              <a:effectLst/>
              <a:latin typeface="Times New Roman" panose="02020603050405020304" pitchFamily="18" charset="0"/>
              <a:ea typeface="Times New Roman" panose="02020603050405020304" pitchFamily="18" charset="0"/>
            </a:endParaRPr>
          </a:p>
          <a:p>
            <a:endParaRPr lang="en-US" sz="2800" dirty="0">
              <a:solidFill>
                <a:schemeClr val="tx2"/>
              </a:solidFill>
            </a:endParaRPr>
          </a:p>
        </p:txBody>
      </p:sp>
      <p:sp>
        <p:nvSpPr>
          <p:cNvPr id="3" name="Title 2">
            <a:extLst>
              <a:ext uri="{FF2B5EF4-FFF2-40B4-BE49-F238E27FC236}">
                <a16:creationId xmlns:a16="http://schemas.microsoft.com/office/drawing/2014/main" id="{59A9490D-EDEC-8AD5-15BC-DFB279980691}"/>
              </a:ext>
            </a:extLst>
          </p:cNvPr>
          <p:cNvSpPr>
            <a:spLocks noGrp="1"/>
          </p:cNvSpPr>
          <p:nvPr>
            <p:ph type="title"/>
          </p:nvPr>
        </p:nvSpPr>
        <p:spPr/>
        <p:txBody>
          <a:bodyPr/>
          <a:lstStyle/>
          <a:p>
            <a:r>
              <a:rPr lang="en-US" dirty="0">
                <a:solidFill>
                  <a:schemeClr val="tx2"/>
                </a:solidFill>
              </a:rPr>
              <a:t>Sources</a:t>
            </a:r>
          </a:p>
        </p:txBody>
      </p:sp>
      <p:sp>
        <p:nvSpPr>
          <p:cNvPr id="4" name="Slide Number Placeholder 3">
            <a:extLst>
              <a:ext uri="{FF2B5EF4-FFF2-40B4-BE49-F238E27FC236}">
                <a16:creationId xmlns:a16="http://schemas.microsoft.com/office/drawing/2014/main" id="{4B4072D7-020A-5B1B-CFDC-E23733E422EA}"/>
              </a:ext>
            </a:extLst>
          </p:cNvPr>
          <p:cNvSpPr>
            <a:spLocks noGrp="1"/>
          </p:cNvSpPr>
          <p:nvPr>
            <p:ph type="sldNum" sz="quarter" idx="12"/>
          </p:nvPr>
        </p:nvSpPr>
        <p:spPr/>
        <p:txBody>
          <a:bodyPr/>
          <a:lstStyle/>
          <a:p>
            <a:fld id="{F007EA91-4907-4829-9C20-676F2E1DCC12}" type="slidenum">
              <a:rPr lang="en-US" smtClean="0"/>
              <a:pPr/>
              <a:t>15</a:t>
            </a:fld>
            <a:endParaRPr lang="en-US" dirty="0"/>
          </a:p>
        </p:txBody>
      </p:sp>
    </p:spTree>
    <p:extLst>
      <p:ext uri="{BB962C8B-B14F-4D97-AF65-F5344CB8AC3E}">
        <p14:creationId xmlns:p14="http://schemas.microsoft.com/office/powerpoint/2010/main" val="194244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tabLst>
                <a:tab pos="5997575" algn="l"/>
              </a:tabLst>
            </a:pPr>
            <a:r>
              <a:rPr lang="en-US" dirty="0">
                <a:solidFill>
                  <a:schemeClr val="tx2"/>
                </a:solidFill>
              </a:rPr>
              <a:t>Overview</a:t>
            </a:r>
          </a:p>
        </p:txBody>
      </p:sp>
      <p:sp>
        <p:nvSpPr>
          <p:cNvPr id="6" name="Rectangle 3"/>
          <p:cNvSpPr>
            <a:spLocks noGrp="1" noChangeArrowheads="1"/>
          </p:cNvSpPr>
          <p:nvPr>
            <p:ph idx="1"/>
          </p:nvPr>
        </p:nvSpPr>
        <p:spPr>
          <a:xfrm>
            <a:off x="533400" y="1600201"/>
            <a:ext cx="8458200" cy="5105399"/>
          </a:xfrm>
        </p:spPr>
        <p:txBody>
          <a:bodyPr numCol="1"/>
          <a:lstStyle/>
          <a:p>
            <a:pPr>
              <a:buFont typeface="Arial" panose="020B0604020202020204" pitchFamily="34" charset="0"/>
              <a:buChar char="•"/>
            </a:pPr>
            <a:endParaRPr lang="en-US" sz="2800" dirty="0">
              <a:solidFill>
                <a:schemeClr val="tx2"/>
              </a:solidFill>
            </a:endParaRPr>
          </a:p>
          <a:p>
            <a:pPr>
              <a:buFont typeface="Arial" panose="020B0604020202020204" pitchFamily="34" charset="0"/>
              <a:buChar char="•"/>
            </a:pPr>
            <a:endParaRPr lang="en-US" sz="2800" b="1" dirty="0">
              <a:solidFill>
                <a:srgbClr val="002060"/>
              </a:solidFill>
            </a:endParaRPr>
          </a:p>
        </p:txBody>
      </p:sp>
      <p:sp>
        <p:nvSpPr>
          <p:cNvPr id="2" name="Slide Number Placeholder 1">
            <a:extLst>
              <a:ext uri="{FF2B5EF4-FFF2-40B4-BE49-F238E27FC236}">
                <a16:creationId xmlns:a16="http://schemas.microsoft.com/office/drawing/2014/main" id="{741B2F51-AB0C-41C6-07E8-31661676891E}"/>
              </a:ext>
            </a:extLst>
          </p:cNvPr>
          <p:cNvSpPr>
            <a:spLocks noGrp="1"/>
          </p:cNvSpPr>
          <p:nvPr>
            <p:ph type="sldNum" sz="quarter" idx="12"/>
          </p:nvPr>
        </p:nvSpPr>
        <p:spPr/>
        <p:txBody>
          <a:bodyPr/>
          <a:lstStyle/>
          <a:p>
            <a:fld id="{F007EA91-4907-4829-9C20-676F2E1DCC12}" type="slidenum">
              <a:rPr lang="en-US" smtClean="0"/>
              <a:pPr/>
              <a:t>2</a:t>
            </a:fld>
            <a:endParaRPr lang="en-US"/>
          </a:p>
        </p:txBody>
      </p:sp>
      <p:sp>
        <p:nvSpPr>
          <p:cNvPr id="3" name="TextBox 2">
            <a:extLst>
              <a:ext uri="{FF2B5EF4-FFF2-40B4-BE49-F238E27FC236}">
                <a16:creationId xmlns:a16="http://schemas.microsoft.com/office/drawing/2014/main" id="{CEA3BCC2-F55F-1C4F-3DAA-14AB74DCE0A9}"/>
              </a:ext>
            </a:extLst>
          </p:cNvPr>
          <p:cNvSpPr txBox="1"/>
          <p:nvPr/>
        </p:nvSpPr>
        <p:spPr>
          <a:xfrm>
            <a:off x="571500" y="1584326"/>
            <a:ext cx="8382000" cy="367312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goals</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Architecture</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marL="457200" indent="-4572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development</a:t>
            </a:r>
          </a:p>
        </p:txBody>
      </p:sp>
    </p:spTree>
    <p:extLst>
      <p:ext uri="{BB962C8B-B14F-4D97-AF65-F5344CB8AC3E}">
        <p14:creationId xmlns:p14="http://schemas.microsoft.com/office/powerpoint/2010/main" val="31624403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p:txBody>
          <a:bodyPr/>
          <a:lstStyle/>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system aligned to the needs of Project 1</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Write files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Update files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List file contents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List directory contents</a:t>
            </a:r>
            <a:endParaRPr lang="en-US" sz="1600" dirty="0">
              <a:solidFill>
                <a:srgbClr val="202122"/>
              </a:solidFill>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Project Goals</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3</a:t>
            </a:fld>
            <a:endParaRPr lang="en-US"/>
          </a:p>
        </p:txBody>
      </p:sp>
      <p:pic>
        <p:nvPicPr>
          <p:cNvPr id="1026" name="Picture 2" descr="A diagram of a file system">
            <a:extLst>
              <a:ext uri="{FF2B5EF4-FFF2-40B4-BE49-F238E27FC236}">
                <a16:creationId xmlns:a16="http://schemas.microsoft.com/office/drawing/2014/main" id="{B3D42139-9CBD-7A56-B5FE-32791607F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366" y="4471740"/>
            <a:ext cx="4269293" cy="206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51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p:txBody>
          <a:bodyPr/>
          <a:lstStyle/>
          <a:p>
            <a:pPr marL="228600" rtl="0" fontAlgn="base">
              <a:lnSpc>
                <a:spcPct val="150000"/>
              </a:lnSpc>
              <a:spcBef>
                <a:spcPts val="600"/>
              </a:spcBef>
              <a:spcAft>
                <a:spcPts val="0"/>
              </a:spcAft>
              <a:buFont typeface="Arial" panose="020B0604020202020204" pitchFamily="34" charset="0"/>
              <a:buChar char="•"/>
            </a:pPr>
            <a:endParaRPr lang="en-US" sz="1600" dirty="0">
              <a:solidFill>
                <a:srgbClr val="202122"/>
              </a:solidFill>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Research</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a:xfrm>
            <a:off x="8139164" y="6356350"/>
            <a:ext cx="547635" cy="365125"/>
          </a:xfrm>
        </p:spPr>
        <p:txBody>
          <a:bodyPr/>
          <a:lstStyle/>
          <a:p>
            <a:fld id="{F007EA91-4907-4829-9C20-676F2E1DCC12}" type="slidenum">
              <a:rPr lang="en-US" smtClean="0"/>
              <a:pPr/>
              <a:t>4</a:t>
            </a:fld>
            <a:endParaRPr lang="en-US"/>
          </a:p>
        </p:txBody>
      </p:sp>
      <p:sp>
        <p:nvSpPr>
          <p:cNvPr id="5" name="Content Placeholder 1">
            <a:extLst>
              <a:ext uri="{FF2B5EF4-FFF2-40B4-BE49-F238E27FC236}">
                <a16:creationId xmlns:a16="http://schemas.microsoft.com/office/drawing/2014/main" id="{806A945E-9586-6E37-5689-812680650981}"/>
              </a:ext>
            </a:extLst>
          </p:cNvPr>
          <p:cNvSpPr txBox="1">
            <a:spLocks/>
          </p:cNvSpPr>
          <p:nvPr/>
        </p:nvSpPr>
        <p:spPr bwMode="auto">
          <a:xfrm>
            <a:off x="685800"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System in User Space (FUSE) in Linux </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libFUSE</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FAT inspired architecture</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Scope limitations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No directories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Gutted file attributes/permissions</a:t>
            </a:r>
          </a:p>
          <a:p>
            <a:pPr marL="228600">
              <a:lnSpc>
                <a:spcPct val="150000"/>
              </a:lnSpc>
              <a:spcBef>
                <a:spcPts val="600"/>
              </a:spcBef>
              <a:spcAft>
                <a:spcPts val="0"/>
              </a:spcAft>
              <a:buFont typeface="Arial" panose="020B0604020202020204" pitchFamily="34" charset="0"/>
              <a:buChar char="•"/>
            </a:pPr>
            <a:endParaRPr lang="en-US"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90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77537-627B-CFF1-EBF2-B6F1F42B1D21}"/>
              </a:ext>
            </a:extLst>
          </p:cNvPr>
          <p:cNvSpPr>
            <a:spLocks noGrp="1"/>
          </p:cNvSpPr>
          <p:nvPr>
            <p:ph type="sldNum" sz="quarter" idx="12"/>
          </p:nvPr>
        </p:nvSpPr>
        <p:spPr/>
        <p:txBody>
          <a:bodyPr/>
          <a:lstStyle/>
          <a:p>
            <a:fld id="{F007EA91-4907-4829-9C20-676F2E1DCC12}" type="slidenum">
              <a:rPr lang="en-US" smtClean="0"/>
              <a:pPr/>
              <a:t>5</a:t>
            </a:fld>
            <a:endParaRPr lang="en-US"/>
          </a:p>
        </p:txBody>
      </p:sp>
      <p:pic>
        <p:nvPicPr>
          <p:cNvPr id="9" name="Picture 8">
            <a:extLst>
              <a:ext uri="{FF2B5EF4-FFF2-40B4-BE49-F238E27FC236}">
                <a16:creationId xmlns:a16="http://schemas.microsoft.com/office/drawing/2014/main" id="{AC3E6CBB-84AC-197A-FAEB-741D185EF47E}"/>
              </a:ext>
            </a:extLst>
          </p:cNvPr>
          <p:cNvPicPr>
            <a:picLocks noChangeAspect="1"/>
          </p:cNvPicPr>
          <p:nvPr/>
        </p:nvPicPr>
        <p:blipFill>
          <a:blip r:embed="rId2"/>
          <a:stretch>
            <a:fillRect/>
          </a:stretch>
        </p:blipFill>
        <p:spPr>
          <a:xfrm>
            <a:off x="0" y="0"/>
            <a:ext cx="2700130" cy="6858000"/>
          </a:xfrm>
          <a:prstGeom prst="rect">
            <a:avLst/>
          </a:prstGeom>
        </p:spPr>
      </p:pic>
      <p:pic>
        <p:nvPicPr>
          <p:cNvPr id="15" name="Picture 14">
            <a:extLst>
              <a:ext uri="{FF2B5EF4-FFF2-40B4-BE49-F238E27FC236}">
                <a16:creationId xmlns:a16="http://schemas.microsoft.com/office/drawing/2014/main" id="{DD49264F-F3A2-0BDF-A45A-EC52972B285D}"/>
              </a:ext>
            </a:extLst>
          </p:cNvPr>
          <p:cNvPicPr>
            <a:picLocks noChangeAspect="1"/>
          </p:cNvPicPr>
          <p:nvPr/>
        </p:nvPicPr>
        <p:blipFill>
          <a:blip r:embed="rId3"/>
          <a:stretch>
            <a:fillRect/>
          </a:stretch>
        </p:blipFill>
        <p:spPr>
          <a:xfrm>
            <a:off x="2662861" y="586416"/>
            <a:ext cx="6479106" cy="1059113"/>
          </a:xfrm>
          <a:prstGeom prst="rect">
            <a:avLst/>
          </a:prstGeom>
        </p:spPr>
      </p:pic>
      <p:pic>
        <p:nvPicPr>
          <p:cNvPr id="17" name="Picture 16">
            <a:extLst>
              <a:ext uri="{FF2B5EF4-FFF2-40B4-BE49-F238E27FC236}">
                <a16:creationId xmlns:a16="http://schemas.microsoft.com/office/drawing/2014/main" id="{03AE19C8-C500-2D1E-E498-A1586A358D30}"/>
              </a:ext>
            </a:extLst>
          </p:cNvPr>
          <p:cNvPicPr>
            <a:picLocks noChangeAspect="1"/>
          </p:cNvPicPr>
          <p:nvPr/>
        </p:nvPicPr>
        <p:blipFill>
          <a:blip r:embed="rId4"/>
          <a:stretch>
            <a:fillRect/>
          </a:stretch>
        </p:blipFill>
        <p:spPr>
          <a:xfrm>
            <a:off x="2700130" y="2070016"/>
            <a:ext cx="6556310" cy="1858676"/>
          </a:xfrm>
          <a:prstGeom prst="rect">
            <a:avLst/>
          </a:prstGeom>
        </p:spPr>
      </p:pic>
      <p:pic>
        <p:nvPicPr>
          <p:cNvPr id="19" name="Picture 18">
            <a:extLst>
              <a:ext uri="{FF2B5EF4-FFF2-40B4-BE49-F238E27FC236}">
                <a16:creationId xmlns:a16="http://schemas.microsoft.com/office/drawing/2014/main" id="{87C69D27-0ECB-EB6E-09B9-6712F5151189}"/>
              </a:ext>
            </a:extLst>
          </p:cNvPr>
          <p:cNvPicPr>
            <a:picLocks noChangeAspect="1"/>
          </p:cNvPicPr>
          <p:nvPr/>
        </p:nvPicPr>
        <p:blipFill>
          <a:blip r:embed="rId5"/>
          <a:stretch>
            <a:fillRect/>
          </a:stretch>
        </p:blipFill>
        <p:spPr>
          <a:xfrm>
            <a:off x="2700130" y="4353180"/>
            <a:ext cx="6441837" cy="1622587"/>
          </a:xfrm>
          <a:prstGeom prst="rect">
            <a:avLst/>
          </a:prstGeom>
        </p:spPr>
      </p:pic>
    </p:spTree>
    <p:extLst>
      <p:ext uri="{BB962C8B-B14F-4D97-AF65-F5344CB8AC3E}">
        <p14:creationId xmlns:p14="http://schemas.microsoft.com/office/powerpoint/2010/main" val="393387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p:txBody>
          <a:bodyPr/>
          <a:lstStyle/>
          <a:p>
            <a:pPr marL="228600" rtl="0" fontAlgn="base">
              <a:lnSpc>
                <a:spcPct val="150000"/>
              </a:lnSpc>
              <a:spcBef>
                <a:spcPts val="600"/>
              </a:spcBef>
              <a:spcAft>
                <a:spcPts val="0"/>
              </a:spcAft>
              <a:buFont typeface="Arial" panose="020B0604020202020204" pitchFamily="34" charset="0"/>
              <a:buChar char="•"/>
            </a:pPr>
            <a:endParaRPr lang="en-US" sz="1600" dirty="0">
              <a:solidFill>
                <a:srgbClr val="202122"/>
              </a:solidFill>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Research</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a:xfrm>
            <a:off x="8139164" y="6356350"/>
            <a:ext cx="547635" cy="365125"/>
          </a:xfrm>
        </p:spPr>
        <p:txBody>
          <a:bodyPr/>
          <a:lstStyle/>
          <a:p>
            <a:fld id="{F007EA91-4907-4829-9C20-676F2E1DCC12}" type="slidenum">
              <a:rPr lang="en-US" smtClean="0"/>
              <a:pPr/>
              <a:t>6</a:t>
            </a:fld>
            <a:endParaRPr lang="en-US"/>
          </a:p>
        </p:txBody>
      </p:sp>
      <p:sp>
        <p:nvSpPr>
          <p:cNvPr id="5" name="Content Placeholder 1">
            <a:extLst>
              <a:ext uri="{FF2B5EF4-FFF2-40B4-BE49-F238E27FC236}">
                <a16:creationId xmlns:a16="http://schemas.microsoft.com/office/drawing/2014/main" id="{806A945E-9586-6E37-5689-812680650981}"/>
              </a:ext>
            </a:extLst>
          </p:cNvPr>
          <p:cNvSpPr txBox="1">
            <a:spLocks/>
          </p:cNvSpPr>
          <p:nvPr/>
        </p:nvSpPr>
        <p:spPr bwMode="auto">
          <a:xfrm>
            <a:off x="685800"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System in User Space (FUSE) in Linux </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libFUSE</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FAT inspired architecture</a:t>
            </a:r>
          </a:p>
          <a:p>
            <a:pPr marL="228600">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Scope limitations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No directories</a:t>
            </a:r>
          </a:p>
          <a:p>
            <a:pPr marL="628650" lvl="1">
              <a:lnSpc>
                <a:spcPct val="150000"/>
              </a:lnSpc>
              <a:spcBef>
                <a:spcPts val="600"/>
              </a:spcBef>
              <a:spcAft>
                <a:spcPts val="0"/>
              </a:spcAft>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Gutted file attributes/permissions</a:t>
            </a:r>
          </a:p>
          <a:p>
            <a:pPr marL="228600">
              <a:lnSpc>
                <a:spcPct val="150000"/>
              </a:lnSpc>
              <a:spcBef>
                <a:spcPts val="600"/>
              </a:spcBef>
              <a:spcAft>
                <a:spcPts val="0"/>
              </a:spcAft>
              <a:buFont typeface="Arial" panose="020B0604020202020204" pitchFamily="34" charset="0"/>
              <a:buChar char="•"/>
            </a:pPr>
            <a:endParaRPr lang="en-US"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77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p:txBody>
          <a:bodyPr/>
          <a:lstStyle/>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availability bitmap</a:t>
            </a:r>
          </a:p>
          <a:p>
            <a:pPr marL="0" indent="0">
              <a:spcBef>
                <a:spcPts val="600"/>
              </a:spcBef>
              <a:spcAft>
                <a:spcPts val="0"/>
              </a:spcAft>
              <a:buNone/>
            </a:pPr>
            <a:r>
              <a:rPr lang="en-US" sz="1800" dirty="0">
                <a:solidFill>
                  <a:srgbClr val="202122"/>
                </a:solidFill>
                <a:latin typeface="Times New Roman" panose="02020603050405020304" pitchFamily="18" charset="0"/>
                <a:cs typeface="Times New Roman" panose="02020603050405020304" pitchFamily="18" charset="0"/>
              </a:rPr>
              <a:t>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1111 </a:t>
            </a:r>
          </a:p>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File Allocation Table (FAT)</a:t>
            </a:r>
          </a:p>
          <a:p>
            <a:pPr marL="0" indent="0" rtl="0" fontAlgn="base">
              <a:spcBef>
                <a:spcPts val="600"/>
              </a:spcBef>
              <a:spcAft>
                <a:spcPts val="0"/>
              </a:spcAft>
              <a:buNone/>
            </a:pPr>
            <a:r>
              <a:rPr lang="en-US" sz="1800" dirty="0">
                <a:solidFill>
                  <a:srgbClr val="202122"/>
                </a:solidFill>
                <a:latin typeface="Times New Roman" panose="02020603050405020304" pitchFamily="18" charset="0"/>
                <a:cs typeface="Times New Roman" panose="02020603050405020304" pitchFamily="18" charset="0"/>
              </a:rPr>
              <a:t>[file name] [file type] [used blocks] [block offset] [file size] </a:t>
            </a:r>
          </a:p>
          <a:p>
            <a:pPr marL="0" indent="0" rtl="0" fontAlgn="base">
              <a:spcBef>
                <a:spcPts val="600"/>
              </a:spcBef>
              <a:spcAft>
                <a:spcPts val="0"/>
              </a:spcAft>
              <a:buNone/>
            </a:pPr>
            <a:r>
              <a:rPr lang="en-US" sz="1800" dirty="0">
                <a:solidFill>
                  <a:srgbClr val="202122"/>
                </a:solidFill>
                <a:latin typeface="Times New Roman" panose="02020603050405020304" pitchFamily="18" charset="0"/>
                <a:cs typeface="Times New Roman" panose="02020603050405020304" pitchFamily="18" charset="0"/>
              </a:rPr>
              <a:t>  32 Bytes     1 byte         8 bytes            1 byte         2 bytes</a:t>
            </a:r>
          </a:p>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  Data</a:t>
            </a:r>
            <a:endParaRPr lang="en-US" sz="1600" dirty="0">
              <a:solidFill>
                <a:srgbClr val="202122"/>
              </a:solidFill>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System Architecture</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7</a:t>
            </a:fld>
            <a:endParaRPr lang="en-US"/>
          </a:p>
        </p:txBody>
      </p:sp>
    </p:spTree>
    <p:extLst>
      <p:ext uri="{BB962C8B-B14F-4D97-AF65-F5344CB8AC3E}">
        <p14:creationId xmlns:p14="http://schemas.microsoft.com/office/powerpoint/2010/main" val="15421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p:txBody>
          <a:bodyPr/>
          <a:lstStyle/>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Constructor/destructor	-simple</a:t>
            </a:r>
            <a:endParaRPr lang="en-US" sz="2400" dirty="0">
              <a:solidFill>
                <a:srgbClr val="004206"/>
              </a:solidFill>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Create file			-fair</a:t>
            </a:r>
          </a:p>
          <a:p>
            <a:pPr marL="228600" rtl="0" fontAlgn="base">
              <a:lnSpc>
                <a:spcPct val="150000"/>
              </a:lnSpc>
              <a:spcBef>
                <a:spcPts val="600"/>
              </a:spcBef>
              <a:spcAft>
                <a:spcPts val="0"/>
              </a:spcAft>
              <a:buFont typeface="Arial" panose="020B0604020202020204" pitchFamily="34" charset="0"/>
              <a:buChar char="•"/>
            </a:pPr>
            <a:r>
              <a:rPr lang="en-US" sz="2400" b="0" i="0" u="none" strike="noStrike" dirty="0">
                <a:solidFill>
                  <a:srgbClr val="202122"/>
                </a:solidFill>
                <a:effectLst/>
                <a:latin typeface="Times New Roman" panose="02020603050405020304" pitchFamily="18" charset="0"/>
                <a:cs typeface="Times New Roman" panose="02020603050405020304" pitchFamily="18" charset="0"/>
              </a:rPr>
              <a:t>Write			-moderate</a:t>
            </a:r>
          </a:p>
          <a:p>
            <a:pPr marL="628650" lvl="1">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a:t>
            </a:r>
            <a:r>
              <a:rPr lang="en-US" sz="2400" b="0" i="0" u="none" strike="noStrike" dirty="0">
                <a:solidFill>
                  <a:srgbClr val="202122"/>
                </a:solidFill>
                <a:effectLst/>
                <a:latin typeface="Times New Roman" panose="02020603050405020304" pitchFamily="18" charset="0"/>
                <a:cs typeface="Times New Roman" panose="02020603050405020304" pitchFamily="18" charset="0"/>
              </a:rPr>
              <a:t>ind write location	-painful</a:t>
            </a:r>
          </a:p>
          <a:p>
            <a:pPr marL="628650" lvl="1">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Find empty block	-fair</a:t>
            </a: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Dir				-simple</a:t>
            </a:r>
          </a:p>
          <a:p>
            <a:pPr marL="228600" rtl="0" fontAlgn="base">
              <a:lnSpc>
                <a:spcPct val="150000"/>
              </a:lnSpc>
              <a:spcBef>
                <a:spcPts val="600"/>
              </a:spcBef>
              <a:spcAft>
                <a:spcPts val="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List 				-simple</a:t>
            </a:r>
            <a:endParaRPr lang="en-US" sz="2400" b="0" i="0" u="none" strike="noStrike" dirty="0">
              <a:solidFill>
                <a:srgbClr val="202122"/>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Implementation</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8</a:t>
            </a:fld>
            <a:endParaRPr lang="en-US"/>
          </a:p>
        </p:txBody>
      </p:sp>
    </p:spTree>
    <p:extLst>
      <p:ext uri="{BB962C8B-B14F-4D97-AF65-F5344CB8AC3E}">
        <p14:creationId xmlns:p14="http://schemas.microsoft.com/office/powerpoint/2010/main" val="344442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F75E3-F9A6-B647-745A-58739D009DCD}"/>
              </a:ext>
            </a:extLst>
          </p:cNvPr>
          <p:cNvSpPr>
            <a:spLocks noGrp="1"/>
          </p:cNvSpPr>
          <p:nvPr>
            <p:ph idx="1"/>
          </p:nvPr>
        </p:nvSpPr>
        <p:spPr>
          <a:xfrm>
            <a:off x="674077" y="1600200"/>
            <a:ext cx="8229600" cy="4525963"/>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Create file( filename){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Input sanitation checks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Is the name a proper length?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Is the first character value null?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Storage location checks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57150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Is there an open file location in FCB?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57150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Was the file already created?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Write the file attributes in the first open slot in file table </a:t>
            </a:r>
          </a:p>
          <a:p>
            <a:pPr marL="0" marR="0" indent="0">
              <a:lnSpc>
                <a:spcPct val="107000"/>
              </a:lnSpc>
              <a:spcBef>
                <a:spcPts val="0"/>
              </a:spcBef>
              <a:spcAft>
                <a:spcPts val="800"/>
              </a:spcAft>
              <a:buNone/>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//other blocks start null anyways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rtl="0" fontAlgn="base">
              <a:lnSpc>
                <a:spcPct val="150000"/>
              </a:lnSpc>
              <a:spcBef>
                <a:spcPts val="600"/>
              </a:spcBef>
              <a:spcAft>
                <a:spcPts val="0"/>
              </a:spcAft>
              <a:buNone/>
            </a:pPr>
            <a:endParaRPr lang="en-US" sz="2400" dirty="0">
              <a:solidFill>
                <a:srgbClr val="004206"/>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C2C18C8-C381-299D-E7AA-9A0DDB75B914}"/>
              </a:ext>
            </a:extLst>
          </p:cNvPr>
          <p:cNvSpPr>
            <a:spLocks noGrp="1"/>
          </p:cNvSpPr>
          <p:nvPr>
            <p:ph type="title"/>
          </p:nvPr>
        </p:nvSpPr>
        <p:spPr>
          <a:xfrm>
            <a:off x="533400" y="0"/>
            <a:ext cx="8229600" cy="1143000"/>
          </a:xfrm>
        </p:spPr>
        <p:txBody>
          <a:bodyPr>
            <a:normAutofit/>
          </a:bodyPr>
          <a:lstStyle/>
          <a:p>
            <a:r>
              <a:rPr lang="en-US" dirty="0">
                <a:solidFill>
                  <a:schemeClr val="tx2"/>
                </a:solidFill>
              </a:rPr>
              <a:t>Implementation -Create</a:t>
            </a:r>
          </a:p>
        </p:txBody>
      </p:sp>
      <p:sp>
        <p:nvSpPr>
          <p:cNvPr id="4" name="Slide Number Placeholder 3">
            <a:extLst>
              <a:ext uri="{FF2B5EF4-FFF2-40B4-BE49-F238E27FC236}">
                <a16:creationId xmlns:a16="http://schemas.microsoft.com/office/drawing/2014/main" id="{BD553629-8904-D2F9-F9AB-230437590D67}"/>
              </a:ext>
            </a:extLst>
          </p:cNvPr>
          <p:cNvSpPr>
            <a:spLocks noGrp="1"/>
          </p:cNvSpPr>
          <p:nvPr>
            <p:ph type="sldNum" sz="quarter" idx="12"/>
          </p:nvPr>
        </p:nvSpPr>
        <p:spPr/>
        <p:txBody>
          <a:bodyPr/>
          <a:lstStyle/>
          <a:p>
            <a:fld id="{F007EA91-4907-4829-9C20-676F2E1DCC12}" type="slidenum">
              <a:rPr lang="en-US" smtClean="0"/>
              <a:pPr/>
              <a:t>9</a:t>
            </a:fld>
            <a:endParaRPr lang="en-US"/>
          </a:p>
        </p:txBody>
      </p:sp>
    </p:spTree>
    <p:extLst>
      <p:ext uri="{BB962C8B-B14F-4D97-AF65-F5344CB8AC3E}">
        <p14:creationId xmlns:p14="http://schemas.microsoft.com/office/powerpoint/2010/main" val="283345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beb716e-0e1b-4baa-a7c6-881d1f7adfdb">
      <UserInfo>
        <DisplayName>Shaner, Luke</DisplayName>
        <AccountId>21</AccountId>
        <AccountType/>
      </UserInfo>
      <UserInfo>
        <DisplayName>Wing Staff Email Sp22 Members</DisplayName>
        <AccountId>136</AccountId>
        <AccountType/>
      </UserInfo>
      <UserInfo>
        <DisplayName>SP22 Executive Officer Staff Members</DisplayName>
        <AccountId>137</AccountId>
        <AccountType/>
      </UserInfo>
      <UserInfo>
        <DisplayName>Vestecka, Kyle A.</DisplayName>
        <AccountId>152</AccountId>
        <AccountType/>
      </UserInfo>
      <UserInfo>
        <DisplayName>Reneau, Matthew</DisplayName>
        <AccountId>411</AccountId>
        <AccountType/>
      </UserInfo>
      <UserInfo>
        <DisplayName>Sogness, Ryan P.</DisplayName>
        <AccountId>273</AccountId>
        <AccountType/>
      </UserInfo>
      <UserInfo>
        <DisplayName>Harmeling, Michael L.</DisplayName>
        <AccountId>403</AccountId>
        <AccountType/>
      </UserInfo>
      <UserInfo>
        <DisplayName>Harrison, John R.</DisplayName>
        <AccountId>370</AccountId>
        <AccountType/>
      </UserInfo>
      <UserInfo>
        <DisplayName>Abreu, Benjamin J.</DisplayName>
        <AccountId>298</AccountId>
        <AccountType/>
      </UserInfo>
      <UserInfo>
        <DisplayName>Camero, Isabella S.</DisplayName>
        <AccountId>351</AccountId>
        <AccountType/>
      </UserInfo>
      <UserInfo>
        <DisplayName>Idema, Zachary L.</DisplayName>
        <AccountId>402</AccountId>
        <AccountType/>
      </UserInfo>
      <UserInfo>
        <DisplayName>Bonilla, Derick</DisplayName>
        <AccountId>293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74B9FCE4B8E844AE2A1C566F36CF4D" ma:contentTypeVersion="6" ma:contentTypeDescription="Create a new document." ma:contentTypeScope="" ma:versionID="1ee867225b159107629953734c70dd58">
  <xsd:schema xmlns:xsd="http://www.w3.org/2001/XMLSchema" xmlns:xs="http://www.w3.org/2001/XMLSchema" xmlns:p="http://schemas.microsoft.com/office/2006/metadata/properties" xmlns:ns2="cc693e1d-4984-46dd-acae-c9b2cf7f946e" xmlns:ns3="cbeb716e-0e1b-4baa-a7c6-881d1f7adfdb" targetNamespace="http://schemas.microsoft.com/office/2006/metadata/properties" ma:root="true" ma:fieldsID="983d0baa1728d54e3f5c14b5d599aa20" ns2:_="" ns3:_="">
    <xsd:import namespace="cc693e1d-4984-46dd-acae-c9b2cf7f946e"/>
    <xsd:import namespace="cbeb716e-0e1b-4baa-a7c6-881d1f7adfd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93e1d-4984-46dd-acae-c9b2cf7f9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eb716e-0e1b-4baa-a7c6-881d1f7adf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63D9A-28EB-4633-81A9-D85D0764463C}">
  <ds:schemaRefs>
    <ds:schemaRef ds:uri="http://schemas.microsoft.com/sharepoint/v3/contenttype/forms"/>
  </ds:schemaRefs>
</ds:datastoreItem>
</file>

<file path=customXml/itemProps2.xml><?xml version="1.0" encoding="utf-8"?>
<ds:datastoreItem xmlns:ds="http://schemas.openxmlformats.org/officeDocument/2006/customXml" ds:itemID="{878709FF-CB5E-4DD5-AAAB-2E3D52E4D1A8}">
  <ds:schemaRefs>
    <ds:schemaRef ds:uri="cbeb716e-0e1b-4baa-a7c6-881d1f7adfdb"/>
    <ds:schemaRef ds:uri="cc693e1d-4984-46dd-acae-c9b2cf7f9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E121003-4BEB-4891-A95D-0E9B9D3CB8A7}">
  <ds:schemaRefs>
    <ds:schemaRef ds:uri="cbeb716e-0e1b-4baa-a7c6-881d1f7adfdb"/>
    <ds:schemaRef ds:uri="cc693e1d-4984-46dd-acae-c9b2cf7f9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5019</TotalTime>
  <Words>759</Words>
  <Application>Microsoft Office PowerPoint</Application>
  <PresentationFormat>On-screen Show (4:3)</PresentationFormat>
  <Paragraphs>129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Times New Roman</vt:lpstr>
      <vt:lpstr>Office Theme</vt:lpstr>
      <vt:lpstr>A Rudimentary File System in User Space 2d Lt Kevin M. Trigg</vt:lpstr>
      <vt:lpstr>Overview</vt:lpstr>
      <vt:lpstr>Project Goals</vt:lpstr>
      <vt:lpstr>Research</vt:lpstr>
      <vt:lpstr>PowerPoint Presentation</vt:lpstr>
      <vt:lpstr>Research</vt:lpstr>
      <vt:lpstr>System Architecture</vt:lpstr>
      <vt:lpstr>Implementation</vt:lpstr>
      <vt:lpstr>Implementation -Create</vt:lpstr>
      <vt:lpstr>Implementation -Write</vt:lpstr>
      <vt:lpstr>Implementation –Write cont.</vt:lpstr>
      <vt:lpstr>Implementation –Dir/List</vt:lpstr>
      <vt:lpstr>Future Development</vt:lpstr>
      <vt:lpstr>Summary</vt:lpstr>
      <vt:lpstr>Sources</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TRIGG, KEVIN M 2d Lt USAF AETC AFIT/ENG</cp:lastModifiedBy>
  <cp:revision>29</cp:revision>
  <dcterms:created xsi:type="dcterms:W3CDTF">2009-08-16T21:00:23Z</dcterms:created>
  <dcterms:modified xsi:type="dcterms:W3CDTF">2024-09-03T05:09:08Z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0x0101008374B9FCE4B8E844AE2A1C566F36CF4D</vt:lpwstr>
  </property>
</Properties>
</file>