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6DA1-5E02-4567-8DBD-DEB8774DF0E8}" type="datetimeFigureOut">
              <a:rPr lang="nl-BE" smtClean="0"/>
              <a:t>9/02/2020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3517-074D-49A8-8D0D-92B8E7B8BA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226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6DA1-5E02-4567-8DBD-DEB8774DF0E8}" type="datetimeFigureOut">
              <a:rPr lang="nl-BE" smtClean="0"/>
              <a:t>9/02/2020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3517-074D-49A8-8D0D-92B8E7B8BA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78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6DA1-5E02-4567-8DBD-DEB8774DF0E8}" type="datetimeFigureOut">
              <a:rPr lang="nl-BE" smtClean="0"/>
              <a:t>9/02/2020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3517-074D-49A8-8D0D-92B8E7B8BA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592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6DA1-5E02-4567-8DBD-DEB8774DF0E8}" type="datetimeFigureOut">
              <a:rPr lang="nl-BE" smtClean="0"/>
              <a:t>9/02/2020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3517-074D-49A8-8D0D-92B8E7B8BA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644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6DA1-5E02-4567-8DBD-DEB8774DF0E8}" type="datetimeFigureOut">
              <a:rPr lang="nl-BE" smtClean="0"/>
              <a:t>9/02/2020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3517-074D-49A8-8D0D-92B8E7B8BA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103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6DA1-5E02-4567-8DBD-DEB8774DF0E8}" type="datetimeFigureOut">
              <a:rPr lang="nl-BE" smtClean="0"/>
              <a:t>9/02/2020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3517-074D-49A8-8D0D-92B8E7B8BA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19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6DA1-5E02-4567-8DBD-DEB8774DF0E8}" type="datetimeFigureOut">
              <a:rPr lang="nl-BE" smtClean="0"/>
              <a:t>9/02/2020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3517-074D-49A8-8D0D-92B8E7B8BA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590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6DA1-5E02-4567-8DBD-DEB8774DF0E8}" type="datetimeFigureOut">
              <a:rPr lang="nl-BE" smtClean="0"/>
              <a:t>9/02/2020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3517-074D-49A8-8D0D-92B8E7B8BA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471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6DA1-5E02-4567-8DBD-DEB8774DF0E8}" type="datetimeFigureOut">
              <a:rPr lang="nl-BE" smtClean="0"/>
              <a:t>9/02/2020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3517-074D-49A8-8D0D-92B8E7B8BA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322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6DA1-5E02-4567-8DBD-DEB8774DF0E8}" type="datetimeFigureOut">
              <a:rPr lang="nl-BE" smtClean="0"/>
              <a:t>9/02/2020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3517-074D-49A8-8D0D-92B8E7B8BA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232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6DA1-5E02-4567-8DBD-DEB8774DF0E8}" type="datetimeFigureOut">
              <a:rPr lang="nl-BE" smtClean="0"/>
              <a:t>9/02/2020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3517-074D-49A8-8D0D-92B8E7B8BA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623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66DA1-5E02-4567-8DBD-DEB8774DF0E8}" type="datetimeFigureOut">
              <a:rPr lang="nl-BE" smtClean="0"/>
              <a:t>9/02/2020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23517-074D-49A8-8D0D-92B8E7B8BA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878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Labo M4: de stroombalans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l-BE" u="sng" dirty="0" smtClean="0"/>
              <a:t>Onderzoeksvragen:</a:t>
            </a:r>
            <a:endParaRPr lang="nl-BE" dirty="0" smtClean="0"/>
          </a:p>
          <a:p>
            <a:r>
              <a:rPr lang="nl-NL" dirty="0"/>
              <a:t>1. Leid experimenteel de vergelijking van de Lorentzkracht </a:t>
            </a:r>
            <a:r>
              <a:rPr lang="nl-NL" dirty="0" smtClean="0"/>
              <a:t>af.</a:t>
            </a:r>
            <a:endParaRPr lang="nl-BE" dirty="0"/>
          </a:p>
          <a:p>
            <a:r>
              <a:rPr lang="nl-NL" dirty="0"/>
              <a:t>2. We zoeken een methode om de magnetische veldsterkte van een magneet te bepalen. </a:t>
            </a:r>
            <a:endParaRPr lang="nl-BE" dirty="0"/>
          </a:p>
          <a:p>
            <a:endParaRPr lang="nl-BE" u="sng" dirty="0"/>
          </a:p>
        </p:txBody>
      </p:sp>
    </p:spTree>
    <p:extLst>
      <p:ext uri="{BB962C8B-B14F-4D97-AF65-F5344CB8AC3E}">
        <p14:creationId xmlns:p14="http://schemas.microsoft.com/office/powerpoint/2010/main" val="239912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Opstelling van de stroombalans</a:t>
            </a:r>
            <a:endParaRPr lang="nl-BE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600" dirty="0" smtClean="0"/>
              <a:t>1. Plaats de U-vormige magneet op de balans en tarreer.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NL" altLang="nl-BE" sz="26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2. Maak een printplaatje met een geleider van willekeurige lengte goed </a:t>
            </a:r>
            <a:r>
              <a:rPr lang="nl-NL" altLang="nl-BE" sz="2600" dirty="0">
                <a:ea typeface="Times New Roman" panose="02020603050405020304" pitchFamily="18" charset="0"/>
                <a:cs typeface="Arial" panose="020B0604020202020204" pitchFamily="34" charset="0"/>
              </a:rPr>
              <a:t>aan de </a:t>
            </a:r>
            <a:r>
              <a:rPr lang="nl-NL" altLang="nl-BE" sz="26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stroombalans vast.</a:t>
            </a:r>
            <a:endParaRPr lang="nl-BE" altLang="nl-BE" sz="2600" dirty="0" smtClean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NL" altLang="nl-BE" sz="26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3. Maak de stroombalans vast in een statief zodat de </a:t>
            </a:r>
            <a:r>
              <a:rPr lang="nl-NL" altLang="nl-BE" sz="2600" dirty="0" err="1" smtClean="0">
                <a:ea typeface="Times New Roman" panose="02020603050405020304" pitchFamily="18" charset="0"/>
                <a:cs typeface="Arial" panose="020B0604020202020204" pitchFamily="34" charset="0"/>
              </a:rPr>
              <a:t>stroomvoerende</a:t>
            </a:r>
            <a:r>
              <a:rPr lang="nl-NL" altLang="nl-BE" sz="26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 geleider zich perfect horizontaal tussen de polen van de magneet bevindt. Zorg ervoor dat de geleider net niet raakt aan 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NL" altLang="nl-BE" sz="26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de magneet, noch aan de onderkant, noch aan 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NL" altLang="nl-BE" sz="26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de zijkanten. 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NL" altLang="nl-BE" sz="26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4. Verbind de stroombalans met de stroombron.</a:t>
            </a:r>
            <a:endParaRPr lang="nl-BE" sz="2600" dirty="0"/>
          </a:p>
        </p:txBody>
      </p:sp>
      <p:pic>
        <p:nvPicPr>
          <p:cNvPr id="7" name="Afbeelding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793" y="3851564"/>
            <a:ext cx="4725736" cy="298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24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Herhaling Theorie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BE" dirty="0" smtClean="0"/>
                  <a:t>Stroomvoerende geleider in een magnetisch veld (met</a:t>
                </a:r>
                <a14:m>
                  <m:oMath xmlns:m="http://schemas.openxmlformats.org/officeDocument/2006/math">
                    <m:r>
                      <a:rPr lang="nl-BE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nl-BE" b="0" dirty="0" smtClean="0"/>
                      <m:t>richting</m:t>
                    </m:r>
                    <m:r>
                      <m:rPr>
                        <m:nor/>
                      </m:rPr>
                      <a:rPr lang="nl-BE" b="0" dirty="0" smtClean="0"/>
                      <m:t> </m:t>
                    </m:r>
                    <m:r>
                      <m:rPr>
                        <m:nor/>
                      </m:rPr>
                      <a:rPr lang="nl-BE" b="0" dirty="0" smtClean="0"/>
                      <m:t>I</m:t>
                    </m:r>
                    <m:r>
                      <a:rPr lang="nl-BE" b="0" i="1" dirty="0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nl-BE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nl-BE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nl-BE" b="0" dirty="0" smtClean="0"/>
                  <a:t>) creëert een …………………</a:t>
                </a:r>
              </a:p>
              <a:p>
                <a:pPr marL="0" indent="0">
                  <a:buNone/>
                </a:pPr>
                <a:endParaRPr lang="nl-BE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nl-BE" b="0" dirty="0" smtClean="0"/>
              </a:p>
              <a:p>
                <a:pPr marL="0" indent="0">
                  <a:buNone/>
                </a:pPr>
                <a:r>
                  <a:rPr lang="nl-BE" dirty="0" smtClean="0"/>
                  <a:t>Met F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nl-BE" dirty="0" smtClean="0"/>
                  <a:t> richting I en F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nl-BE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nl-BE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nl-BE" b="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2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654" y="3809285"/>
            <a:ext cx="3411254" cy="236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0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ep 25"/>
          <p:cNvGrpSpPr/>
          <p:nvPr/>
        </p:nvGrpSpPr>
        <p:grpSpPr>
          <a:xfrm>
            <a:off x="7629236" y="4433463"/>
            <a:ext cx="3980873" cy="1944542"/>
            <a:chOff x="7656944" y="4701308"/>
            <a:chExt cx="3980873" cy="1944542"/>
          </a:xfrm>
        </p:grpSpPr>
        <p:grpSp>
          <p:nvGrpSpPr>
            <p:cNvPr id="10" name="Groep 9"/>
            <p:cNvGrpSpPr/>
            <p:nvPr/>
          </p:nvGrpSpPr>
          <p:grpSpPr>
            <a:xfrm>
              <a:off x="8488218" y="4701308"/>
              <a:ext cx="2318327" cy="1475655"/>
              <a:chOff x="1366982" y="4701309"/>
              <a:chExt cx="2318327" cy="1475655"/>
            </a:xfrm>
          </p:grpSpPr>
          <p:grpSp>
            <p:nvGrpSpPr>
              <p:cNvPr id="11" name="Groep 10"/>
              <p:cNvGrpSpPr/>
              <p:nvPr/>
            </p:nvGrpSpPr>
            <p:grpSpPr>
              <a:xfrm>
                <a:off x="1366982" y="4701309"/>
                <a:ext cx="2318327" cy="1475655"/>
                <a:chOff x="1366982" y="4701309"/>
                <a:chExt cx="2318327" cy="1475655"/>
              </a:xfrm>
            </p:grpSpPr>
            <p:sp>
              <p:nvSpPr>
                <p:cNvPr id="13" name="Rechthoek 12"/>
                <p:cNvSpPr/>
                <p:nvPr/>
              </p:nvSpPr>
              <p:spPr>
                <a:xfrm>
                  <a:off x="1366982" y="4701309"/>
                  <a:ext cx="591127" cy="147565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4" name="Rechthoek 13"/>
                <p:cNvSpPr/>
                <p:nvPr/>
              </p:nvSpPr>
              <p:spPr>
                <a:xfrm rot="5400000">
                  <a:off x="2230582" y="5313364"/>
                  <a:ext cx="591127" cy="113607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5" name="Rechthoek 14"/>
                <p:cNvSpPr/>
                <p:nvPr/>
              </p:nvSpPr>
              <p:spPr>
                <a:xfrm>
                  <a:off x="3094182" y="4701309"/>
                  <a:ext cx="591127" cy="147565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sp>
            <p:nvSpPr>
              <p:cNvPr id="12" name="Ovaal 11"/>
              <p:cNvSpPr/>
              <p:nvPr/>
            </p:nvSpPr>
            <p:spPr>
              <a:xfrm>
                <a:off x="2299854" y="4701309"/>
                <a:ext cx="452582" cy="434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25" name="Rechthoek 24"/>
            <p:cNvSpPr/>
            <p:nvPr/>
          </p:nvSpPr>
          <p:spPr>
            <a:xfrm>
              <a:off x="7656944" y="6174796"/>
              <a:ext cx="3980873" cy="47105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Effect Lorentzkracht op balans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Lorentzkracht is de kracht van de magneet op de </a:t>
            </a:r>
            <a:r>
              <a:rPr lang="nl-BE" dirty="0" err="1" smtClean="0"/>
              <a:t>stroomvoerende</a:t>
            </a:r>
            <a:r>
              <a:rPr lang="nl-BE" dirty="0" smtClean="0"/>
              <a:t> geleider</a:t>
            </a:r>
          </a:p>
          <a:p>
            <a:pPr marL="0" indent="0">
              <a:buNone/>
            </a:pPr>
            <a:endParaRPr lang="nl-BE" sz="1600" dirty="0" smtClean="0"/>
          </a:p>
          <a:p>
            <a:pPr marL="0" indent="0">
              <a:buNone/>
            </a:pPr>
            <a:r>
              <a:rPr lang="nl-BE" dirty="0" smtClean="0"/>
              <a:t>Wat is dan de kracht van de </a:t>
            </a:r>
            <a:r>
              <a:rPr lang="nl-BE" dirty="0" err="1" smtClean="0"/>
              <a:t>stroomvoerende</a:t>
            </a:r>
            <a:r>
              <a:rPr lang="nl-BE" dirty="0" smtClean="0"/>
              <a:t> geleider op de magneet?</a:t>
            </a:r>
          </a:p>
          <a:p>
            <a:pPr marL="0" indent="0" algn="ctr">
              <a:buNone/>
            </a:pPr>
            <a:r>
              <a:rPr lang="nl-BE" dirty="0" smtClean="0"/>
              <a:t>Derde wet van Newton!</a:t>
            </a:r>
            <a:endParaRPr lang="nl-BE" dirty="0"/>
          </a:p>
        </p:txBody>
      </p:sp>
      <p:grpSp>
        <p:nvGrpSpPr>
          <p:cNvPr id="24" name="Groep 23"/>
          <p:cNvGrpSpPr/>
          <p:nvPr/>
        </p:nvGrpSpPr>
        <p:grpSpPr>
          <a:xfrm>
            <a:off x="508000" y="4433464"/>
            <a:ext cx="3980873" cy="1944541"/>
            <a:chOff x="535708" y="4701309"/>
            <a:chExt cx="3980873" cy="1944541"/>
          </a:xfrm>
        </p:grpSpPr>
        <p:sp>
          <p:nvSpPr>
            <p:cNvPr id="23" name="Rechthoek 22"/>
            <p:cNvSpPr/>
            <p:nvPr/>
          </p:nvSpPr>
          <p:spPr>
            <a:xfrm>
              <a:off x="535708" y="6174796"/>
              <a:ext cx="3980873" cy="47105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grpSp>
          <p:nvGrpSpPr>
            <p:cNvPr id="9" name="Groep 8"/>
            <p:cNvGrpSpPr/>
            <p:nvPr/>
          </p:nvGrpSpPr>
          <p:grpSpPr>
            <a:xfrm>
              <a:off x="1366982" y="4701309"/>
              <a:ext cx="2318327" cy="1475655"/>
              <a:chOff x="1366982" y="4701309"/>
              <a:chExt cx="2318327" cy="1475655"/>
            </a:xfrm>
          </p:grpSpPr>
          <p:grpSp>
            <p:nvGrpSpPr>
              <p:cNvPr id="7" name="Groep 6"/>
              <p:cNvGrpSpPr/>
              <p:nvPr/>
            </p:nvGrpSpPr>
            <p:grpSpPr>
              <a:xfrm>
                <a:off x="1366982" y="4701309"/>
                <a:ext cx="2318327" cy="1475655"/>
                <a:chOff x="1366982" y="4701309"/>
                <a:chExt cx="2318327" cy="1475655"/>
              </a:xfrm>
            </p:grpSpPr>
            <p:sp>
              <p:nvSpPr>
                <p:cNvPr id="4" name="Rechthoek 3"/>
                <p:cNvSpPr/>
                <p:nvPr/>
              </p:nvSpPr>
              <p:spPr>
                <a:xfrm>
                  <a:off x="1366982" y="4701309"/>
                  <a:ext cx="591127" cy="147565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5" name="Rechthoek 4"/>
                <p:cNvSpPr/>
                <p:nvPr/>
              </p:nvSpPr>
              <p:spPr>
                <a:xfrm rot="5400000">
                  <a:off x="2230582" y="5313364"/>
                  <a:ext cx="591127" cy="113607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6" name="Rechthoek 5"/>
                <p:cNvSpPr/>
                <p:nvPr/>
              </p:nvSpPr>
              <p:spPr>
                <a:xfrm>
                  <a:off x="3094182" y="4701309"/>
                  <a:ext cx="591127" cy="147565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sp>
            <p:nvSpPr>
              <p:cNvPr id="8" name="Ovaal 7"/>
              <p:cNvSpPr/>
              <p:nvPr/>
            </p:nvSpPr>
            <p:spPr>
              <a:xfrm>
                <a:off x="2299854" y="4701309"/>
                <a:ext cx="452582" cy="434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cxnSp>
        <p:nvCxnSpPr>
          <p:cNvPr id="18" name="Rechte verbindingslijn met pijl 17"/>
          <p:cNvCxnSpPr/>
          <p:nvPr/>
        </p:nvCxnSpPr>
        <p:spPr>
          <a:xfrm flipV="1">
            <a:off x="9619673" y="5171290"/>
            <a:ext cx="0" cy="458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19"/>
          <p:cNvCxnSpPr/>
          <p:nvPr/>
        </p:nvCxnSpPr>
        <p:spPr>
          <a:xfrm>
            <a:off x="9624290" y="4650517"/>
            <a:ext cx="0" cy="458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/>
          <p:cNvCxnSpPr/>
          <p:nvPr/>
        </p:nvCxnSpPr>
        <p:spPr>
          <a:xfrm>
            <a:off x="2498437" y="5613554"/>
            <a:ext cx="0" cy="458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/>
          <p:cNvCxnSpPr/>
          <p:nvPr/>
        </p:nvCxnSpPr>
        <p:spPr>
          <a:xfrm flipV="1">
            <a:off x="2498437" y="4191983"/>
            <a:ext cx="0" cy="458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kstvak 26"/>
              <p:cNvSpPr txBox="1"/>
              <p:nvPr/>
            </p:nvSpPr>
            <p:spPr>
              <a:xfrm>
                <a:off x="1339274" y="5949661"/>
                <a:ext cx="1394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 smtClean="0"/>
                  <a:t>Balans 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endParaRPr lang="nl-BE" dirty="0"/>
              </a:p>
            </p:txBody>
          </p:sp>
        </mc:Choice>
        <mc:Fallback>
          <p:sp>
            <p:nvSpPr>
              <p:cNvPr id="27" name="Tekstvak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274" y="5949661"/>
                <a:ext cx="1394691" cy="369332"/>
              </a:xfrm>
              <a:prstGeom prst="rect">
                <a:avLst/>
              </a:prstGeom>
              <a:blipFill>
                <a:blip r:embed="rId2"/>
                <a:stretch>
                  <a:fillRect l="-3947" t="-9836" b="-2459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kstvak 27"/>
              <p:cNvSpPr txBox="1"/>
              <p:nvPr/>
            </p:nvSpPr>
            <p:spPr>
              <a:xfrm>
                <a:off x="8460510" y="5941505"/>
                <a:ext cx="12653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 smtClean="0"/>
                  <a:t>Balans 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endParaRPr lang="nl-BE" dirty="0"/>
              </a:p>
            </p:txBody>
          </p:sp>
        </mc:Choice>
        <mc:Fallback>
          <p:sp>
            <p:nvSpPr>
              <p:cNvPr id="28" name="Tekstvak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510" y="5941505"/>
                <a:ext cx="1265382" cy="369332"/>
              </a:xfrm>
              <a:prstGeom prst="rect">
                <a:avLst/>
              </a:prstGeom>
              <a:blipFill>
                <a:blip r:embed="rId3"/>
                <a:stretch>
                  <a:fillRect l="-4348" t="-10000" b="-2666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kstvak 28"/>
          <p:cNvSpPr txBox="1"/>
          <p:nvPr/>
        </p:nvSpPr>
        <p:spPr>
          <a:xfrm>
            <a:off x="2724728" y="5572173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Magneet</a:t>
            </a:r>
            <a:endParaRPr lang="nl-BE" dirty="0"/>
          </a:p>
        </p:txBody>
      </p:sp>
      <p:sp>
        <p:nvSpPr>
          <p:cNvPr id="30" name="Tekstvak 29"/>
          <p:cNvSpPr txBox="1"/>
          <p:nvPr/>
        </p:nvSpPr>
        <p:spPr>
          <a:xfrm>
            <a:off x="9809020" y="5596696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Magneet</a:t>
            </a:r>
            <a:endParaRPr lang="nl-BE" dirty="0"/>
          </a:p>
        </p:txBody>
      </p:sp>
      <p:sp>
        <p:nvSpPr>
          <p:cNvPr id="31" name="Tekstvak 30"/>
          <p:cNvSpPr txBox="1"/>
          <p:nvPr/>
        </p:nvSpPr>
        <p:spPr>
          <a:xfrm>
            <a:off x="2840183" y="4099777"/>
            <a:ext cx="273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/>
              <a:t>Stroomvoerende</a:t>
            </a:r>
            <a:r>
              <a:rPr lang="nl-BE" dirty="0" smtClean="0"/>
              <a:t> geleider</a:t>
            </a:r>
            <a:endParaRPr lang="nl-BE" dirty="0"/>
          </a:p>
        </p:txBody>
      </p:sp>
      <p:sp>
        <p:nvSpPr>
          <p:cNvPr id="32" name="Tekstvak 31"/>
          <p:cNvSpPr txBox="1"/>
          <p:nvPr/>
        </p:nvSpPr>
        <p:spPr>
          <a:xfrm>
            <a:off x="9619672" y="4077464"/>
            <a:ext cx="273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/>
              <a:t>Stroomvoerende</a:t>
            </a:r>
            <a:r>
              <a:rPr lang="nl-BE" dirty="0" smtClean="0"/>
              <a:t> geleider</a:t>
            </a:r>
            <a:endParaRPr lang="nl-BE" dirty="0"/>
          </a:p>
        </p:txBody>
      </p:sp>
      <p:cxnSp>
        <p:nvCxnSpPr>
          <p:cNvPr id="34" name="Rechte verbindingslijn met pijl 33"/>
          <p:cNvCxnSpPr/>
          <p:nvPr/>
        </p:nvCxnSpPr>
        <p:spPr>
          <a:xfrm flipH="1">
            <a:off x="2595419" y="4396583"/>
            <a:ext cx="281709" cy="25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34"/>
          <p:cNvCxnSpPr/>
          <p:nvPr/>
        </p:nvCxnSpPr>
        <p:spPr>
          <a:xfrm flipH="1">
            <a:off x="9716657" y="4376553"/>
            <a:ext cx="217054" cy="2430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91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ep 25"/>
          <p:cNvGrpSpPr/>
          <p:nvPr/>
        </p:nvGrpSpPr>
        <p:grpSpPr>
          <a:xfrm>
            <a:off x="7656944" y="1542475"/>
            <a:ext cx="3980873" cy="1944542"/>
            <a:chOff x="7656944" y="4701308"/>
            <a:chExt cx="3980873" cy="1944542"/>
          </a:xfrm>
        </p:grpSpPr>
        <p:grpSp>
          <p:nvGrpSpPr>
            <p:cNvPr id="10" name="Groep 9"/>
            <p:cNvGrpSpPr/>
            <p:nvPr/>
          </p:nvGrpSpPr>
          <p:grpSpPr>
            <a:xfrm>
              <a:off x="8488218" y="4701308"/>
              <a:ext cx="2318327" cy="1475655"/>
              <a:chOff x="1366982" y="4701309"/>
              <a:chExt cx="2318327" cy="1475655"/>
            </a:xfrm>
          </p:grpSpPr>
          <p:grpSp>
            <p:nvGrpSpPr>
              <p:cNvPr id="11" name="Groep 10"/>
              <p:cNvGrpSpPr/>
              <p:nvPr/>
            </p:nvGrpSpPr>
            <p:grpSpPr>
              <a:xfrm>
                <a:off x="1366982" y="4701309"/>
                <a:ext cx="2318327" cy="1475655"/>
                <a:chOff x="1366982" y="4701309"/>
                <a:chExt cx="2318327" cy="1475655"/>
              </a:xfrm>
            </p:grpSpPr>
            <p:sp>
              <p:nvSpPr>
                <p:cNvPr id="13" name="Rechthoek 12"/>
                <p:cNvSpPr/>
                <p:nvPr/>
              </p:nvSpPr>
              <p:spPr>
                <a:xfrm>
                  <a:off x="1366982" y="4701309"/>
                  <a:ext cx="591127" cy="147565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4" name="Rechthoek 13"/>
                <p:cNvSpPr/>
                <p:nvPr/>
              </p:nvSpPr>
              <p:spPr>
                <a:xfrm rot="5400000">
                  <a:off x="2230582" y="5313364"/>
                  <a:ext cx="591127" cy="113607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5" name="Rechthoek 14"/>
                <p:cNvSpPr/>
                <p:nvPr/>
              </p:nvSpPr>
              <p:spPr>
                <a:xfrm>
                  <a:off x="3094182" y="4701309"/>
                  <a:ext cx="591127" cy="147565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sp>
            <p:nvSpPr>
              <p:cNvPr id="12" name="Ovaal 11"/>
              <p:cNvSpPr/>
              <p:nvPr/>
            </p:nvSpPr>
            <p:spPr>
              <a:xfrm>
                <a:off x="2299854" y="4701309"/>
                <a:ext cx="452582" cy="434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25" name="Rechthoek 24"/>
            <p:cNvSpPr/>
            <p:nvPr/>
          </p:nvSpPr>
          <p:spPr>
            <a:xfrm>
              <a:off x="7656944" y="6174796"/>
              <a:ext cx="3980873" cy="47105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Effect Lorentzkracht op balans</a:t>
            </a:r>
            <a:endParaRPr lang="nl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43337"/>
                <a:ext cx="10515600" cy="26336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nl-BE" dirty="0" smtClean="0"/>
                  <a:t>Gewicht waarmee balans omhoog of omlaag gaat = Lorentzkracht op de draad: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nl-BE" b="0" i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nl-BE" b="0" i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nl-BE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BE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BE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l-BE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nl-BE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BE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BE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l-BE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r>
                        <a:rPr lang="nl-BE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nl-BE" b="0" i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g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43337"/>
                <a:ext cx="10515600" cy="2633625"/>
              </a:xfrm>
              <a:blipFill>
                <a:blip r:embed="rId2"/>
                <a:stretch>
                  <a:fillRect l="-1217" t="-3704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ep 23"/>
          <p:cNvGrpSpPr/>
          <p:nvPr/>
        </p:nvGrpSpPr>
        <p:grpSpPr>
          <a:xfrm>
            <a:off x="535708" y="1542476"/>
            <a:ext cx="3980873" cy="1944541"/>
            <a:chOff x="535708" y="4701309"/>
            <a:chExt cx="3980873" cy="1944541"/>
          </a:xfrm>
        </p:grpSpPr>
        <p:sp>
          <p:nvSpPr>
            <p:cNvPr id="23" name="Rechthoek 22"/>
            <p:cNvSpPr/>
            <p:nvPr/>
          </p:nvSpPr>
          <p:spPr>
            <a:xfrm>
              <a:off x="535708" y="6174796"/>
              <a:ext cx="3980873" cy="47105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grpSp>
          <p:nvGrpSpPr>
            <p:cNvPr id="9" name="Groep 8"/>
            <p:cNvGrpSpPr/>
            <p:nvPr/>
          </p:nvGrpSpPr>
          <p:grpSpPr>
            <a:xfrm>
              <a:off x="1366982" y="4701309"/>
              <a:ext cx="2318327" cy="1475655"/>
              <a:chOff x="1366982" y="4701309"/>
              <a:chExt cx="2318327" cy="1475655"/>
            </a:xfrm>
          </p:grpSpPr>
          <p:grpSp>
            <p:nvGrpSpPr>
              <p:cNvPr id="7" name="Groep 6"/>
              <p:cNvGrpSpPr/>
              <p:nvPr/>
            </p:nvGrpSpPr>
            <p:grpSpPr>
              <a:xfrm>
                <a:off x="1366982" y="4701309"/>
                <a:ext cx="2318327" cy="1475655"/>
                <a:chOff x="1366982" y="4701309"/>
                <a:chExt cx="2318327" cy="1475655"/>
              </a:xfrm>
            </p:grpSpPr>
            <p:sp>
              <p:nvSpPr>
                <p:cNvPr id="4" name="Rechthoek 3"/>
                <p:cNvSpPr/>
                <p:nvPr/>
              </p:nvSpPr>
              <p:spPr>
                <a:xfrm>
                  <a:off x="1366982" y="4701309"/>
                  <a:ext cx="591127" cy="147565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5" name="Rechthoek 4"/>
                <p:cNvSpPr/>
                <p:nvPr/>
              </p:nvSpPr>
              <p:spPr>
                <a:xfrm rot="5400000">
                  <a:off x="2230582" y="5313364"/>
                  <a:ext cx="591127" cy="113607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6" name="Rechthoek 5"/>
                <p:cNvSpPr/>
                <p:nvPr/>
              </p:nvSpPr>
              <p:spPr>
                <a:xfrm>
                  <a:off x="3094182" y="4701309"/>
                  <a:ext cx="591127" cy="147565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sp>
            <p:nvSpPr>
              <p:cNvPr id="8" name="Ovaal 7"/>
              <p:cNvSpPr/>
              <p:nvPr/>
            </p:nvSpPr>
            <p:spPr>
              <a:xfrm>
                <a:off x="2299854" y="4701309"/>
                <a:ext cx="452582" cy="434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cxnSp>
        <p:nvCxnSpPr>
          <p:cNvPr id="18" name="Rechte verbindingslijn met pijl 17"/>
          <p:cNvCxnSpPr/>
          <p:nvPr/>
        </p:nvCxnSpPr>
        <p:spPr>
          <a:xfrm flipV="1">
            <a:off x="9647381" y="2280302"/>
            <a:ext cx="0" cy="458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19"/>
          <p:cNvCxnSpPr/>
          <p:nvPr/>
        </p:nvCxnSpPr>
        <p:spPr>
          <a:xfrm>
            <a:off x="9651998" y="1759529"/>
            <a:ext cx="0" cy="458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/>
          <p:cNvCxnSpPr/>
          <p:nvPr/>
        </p:nvCxnSpPr>
        <p:spPr>
          <a:xfrm>
            <a:off x="2526145" y="2722566"/>
            <a:ext cx="0" cy="458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/>
          <p:cNvCxnSpPr/>
          <p:nvPr/>
        </p:nvCxnSpPr>
        <p:spPr>
          <a:xfrm flipV="1">
            <a:off x="2526145" y="1300995"/>
            <a:ext cx="0" cy="458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kstvak 26"/>
              <p:cNvSpPr txBox="1"/>
              <p:nvPr/>
            </p:nvSpPr>
            <p:spPr>
              <a:xfrm>
                <a:off x="1366982" y="3058673"/>
                <a:ext cx="1394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 smtClean="0"/>
                  <a:t>Balans 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endParaRPr lang="nl-BE" dirty="0"/>
              </a:p>
            </p:txBody>
          </p:sp>
        </mc:Choice>
        <mc:Fallback>
          <p:sp>
            <p:nvSpPr>
              <p:cNvPr id="27" name="Tekstvak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982" y="3058673"/>
                <a:ext cx="1394691" cy="369332"/>
              </a:xfrm>
              <a:prstGeom prst="rect">
                <a:avLst/>
              </a:prstGeom>
              <a:blipFill>
                <a:blip r:embed="rId3"/>
                <a:stretch>
                  <a:fillRect l="-3493" t="-10000" b="-2666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kstvak 27"/>
              <p:cNvSpPr txBox="1"/>
              <p:nvPr/>
            </p:nvSpPr>
            <p:spPr>
              <a:xfrm>
                <a:off x="8488218" y="3050517"/>
                <a:ext cx="12653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 smtClean="0"/>
                  <a:t>Balans 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endParaRPr lang="nl-BE" dirty="0"/>
              </a:p>
            </p:txBody>
          </p:sp>
        </mc:Choice>
        <mc:Fallback>
          <p:sp>
            <p:nvSpPr>
              <p:cNvPr id="28" name="Tekstvak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218" y="3050517"/>
                <a:ext cx="1265382" cy="369332"/>
              </a:xfrm>
              <a:prstGeom prst="rect">
                <a:avLst/>
              </a:prstGeom>
              <a:blipFill>
                <a:blip r:embed="rId4"/>
                <a:stretch>
                  <a:fillRect l="-3846" t="-8197" b="-2459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kstvak 28"/>
          <p:cNvSpPr txBox="1"/>
          <p:nvPr/>
        </p:nvSpPr>
        <p:spPr>
          <a:xfrm>
            <a:off x="2752436" y="2681185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Magneet</a:t>
            </a:r>
            <a:endParaRPr lang="nl-BE" dirty="0"/>
          </a:p>
        </p:txBody>
      </p:sp>
      <p:sp>
        <p:nvSpPr>
          <p:cNvPr id="30" name="Tekstvak 29"/>
          <p:cNvSpPr txBox="1"/>
          <p:nvPr/>
        </p:nvSpPr>
        <p:spPr>
          <a:xfrm>
            <a:off x="9836728" y="2705708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Magneet</a:t>
            </a:r>
            <a:endParaRPr lang="nl-BE" dirty="0"/>
          </a:p>
        </p:txBody>
      </p:sp>
      <p:sp>
        <p:nvSpPr>
          <p:cNvPr id="31" name="Tekstvak 30"/>
          <p:cNvSpPr txBox="1"/>
          <p:nvPr/>
        </p:nvSpPr>
        <p:spPr>
          <a:xfrm>
            <a:off x="2867891" y="1208789"/>
            <a:ext cx="273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/>
              <a:t>Stroomvoerende</a:t>
            </a:r>
            <a:r>
              <a:rPr lang="nl-BE" dirty="0" smtClean="0"/>
              <a:t> geleider</a:t>
            </a:r>
            <a:endParaRPr lang="nl-BE" dirty="0"/>
          </a:p>
        </p:txBody>
      </p:sp>
      <p:sp>
        <p:nvSpPr>
          <p:cNvPr id="32" name="Tekstvak 31"/>
          <p:cNvSpPr txBox="1"/>
          <p:nvPr/>
        </p:nvSpPr>
        <p:spPr>
          <a:xfrm>
            <a:off x="9647380" y="1186476"/>
            <a:ext cx="273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/>
              <a:t>Stroomvoerende</a:t>
            </a:r>
            <a:r>
              <a:rPr lang="nl-BE" dirty="0" smtClean="0"/>
              <a:t> geleider</a:t>
            </a:r>
            <a:endParaRPr lang="nl-BE" dirty="0"/>
          </a:p>
        </p:txBody>
      </p:sp>
      <p:cxnSp>
        <p:nvCxnSpPr>
          <p:cNvPr id="34" name="Rechte verbindingslijn met pijl 33"/>
          <p:cNvCxnSpPr/>
          <p:nvPr/>
        </p:nvCxnSpPr>
        <p:spPr>
          <a:xfrm flipH="1">
            <a:off x="2623127" y="1505595"/>
            <a:ext cx="281709" cy="25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34"/>
          <p:cNvCxnSpPr/>
          <p:nvPr/>
        </p:nvCxnSpPr>
        <p:spPr>
          <a:xfrm flipH="1">
            <a:off x="9744365" y="1485565"/>
            <a:ext cx="217054" cy="2430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0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66254"/>
            <a:ext cx="9144000" cy="1441018"/>
          </a:xfrm>
        </p:spPr>
        <p:txBody>
          <a:bodyPr>
            <a:normAutofit/>
          </a:bodyPr>
          <a:lstStyle/>
          <a:p>
            <a:r>
              <a:rPr lang="nl-BE" dirty="0" smtClean="0"/>
              <a:t>Labo M4: de stroombalans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0" y="1607272"/>
            <a:ext cx="12192000" cy="1655762"/>
          </a:xfrm>
        </p:spPr>
        <p:txBody>
          <a:bodyPr>
            <a:normAutofit fontScale="92500"/>
          </a:bodyPr>
          <a:lstStyle/>
          <a:p>
            <a:r>
              <a:rPr lang="nl-BE" sz="2800" u="sng" dirty="0" smtClean="0"/>
              <a:t>Onderzoeksvragen:</a:t>
            </a:r>
            <a:endParaRPr lang="nl-BE" sz="2800" dirty="0" smtClean="0"/>
          </a:p>
          <a:p>
            <a:pPr algn="l"/>
            <a:r>
              <a:rPr lang="nl-NL" sz="2800" dirty="0"/>
              <a:t>1. Leid experimenteel de vergelijking van de Lorentzkracht </a:t>
            </a:r>
            <a:r>
              <a:rPr lang="nl-NL" sz="2800" dirty="0" smtClean="0"/>
              <a:t>af.</a:t>
            </a:r>
            <a:endParaRPr lang="nl-BE" sz="2800" dirty="0"/>
          </a:p>
          <a:p>
            <a:pPr algn="l"/>
            <a:r>
              <a:rPr lang="nl-NL" sz="2800" dirty="0"/>
              <a:t>2. We zoeken een methode om de magnetische veldsterkte van een magneet te bepalen. </a:t>
            </a:r>
            <a:endParaRPr lang="nl-BE" sz="2800" dirty="0"/>
          </a:p>
          <a:p>
            <a:pPr algn="l"/>
            <a:endParaRPr lang="nl-BE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kstvak 5"/>
              <p:cNvSpPr txBox="1"/>
              <p:nvPr/>
            </p:nvSpPr>
            <p:spPr>
              <a:xfrm>
                <a:off x="0" y="3620655"/>
                <a:ext cx="12192000" cy="2369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600" dirty="0" smtClean="0"/>
                  <a:t>Hoe?</a:t>
                </a:r>
                <a:endParaRPr lang="nl-NL" sz="26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nl-NL" sz="2600" dirty="0" smtClean="0"/>
                  <a:t>Zoek het verband </a:t>
                </a:r>
                <a:r>
                  <a:rPr lang="nl-NL" sz="2600" dirty="0"/>
                  <a:t>tussen de Lorentzkracht F en de stroomsterkte I bij constante lengte </a:t>
                </a:r>
                <a:r>
                  <a:rPr lang="nl-NL" sz="2600" dirty="0" smtClean="0"/>
                  <a:t>L. Voer hierbij 8 metingen uit (0 A </a:t>
                </a:r>
                <a14:m>
                  <m:oMath xmlns:m="http://schemas.openxmlformats.org/officeDocument/2006/math">
                    <m:r>
                      <a:rPr lang="nl-BE" sz="26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nl-NL" sz="2600" dirty="0" smtClean="0"/>
                  <a:t> 4 A per 0,5 A),</a:t>
                </a:r>
                <a:endParaRPr lang="nl-NL" sz="26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nl-NL" sz="2600" dirty="0" smtClean="0"/>
                  <a:t>Zoek het verband </a:t>
                </a:r>
                <a:r>
                  <a:rPr lang="nl-NL" sz="2600" dirty="0"/>
                  <a:t>tussen de Lorentzkracht F en de lengte L bij constante stroomsterkte </a:t>
                </a:r>
                <a:r>
                  <a:rPr lang="nl-NL" sz="2600" dirty="0" smtClean="0"/>
                  <a:t>I. Er zijn 6 verschillende lengtes beschikbaar.</a:t>
                </a:r>
                <a:endParaRPr lang="nl-BE" sz="2600" dirty="0"/>
              </a:p>
              <a:p>
                <a:endParaRPr lang="nl-BE" dirty="0"/>
              </a:p>
            </p:txBody>
          </p:sp>
        </mc:Choice>
        <mc:Fallback>
          <p:sp>
            <p:nvSpPr>
              <p:cNvPr id="6" name="Tekstvak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20655"/>
                <a:ext cx="12192000" cy="2369880"/>
              </a:xfrm>
              <a:prstGeom prst="rect">
                <a:avLst/>
              </a:prstGeom>
              <a:blipFill>
                <a:blip r:embed="rId2"/>
                <a:stretch>
                  <a:fillRect l="-900" t="-2057" r="-145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03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4805</TotalTime>
  <Words>341</Words>
  <Application>Microsoft Office PowerPoint</Application>
  <PresentationFormat>Breedbeeld</PresentationFormat>
  <Paragraphs>43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Kantoorthema</vt:lpstr>
      <vt:lpstr>Labo M4: de stroombalans</vt:lpstr>
      <vt:lpstr>Opstelling van de stroombalans</vt:lpstr>
      <vt:lpstr>Herhaling Theorie</vt:lpstr>
      <vt:lpstr>Effect Lorentzkracht op balans</vt:lpstr>
      <vt:lpstr>Effect Lorentzkracht op balans</vt:lpstr>
      <vt:lpstr>Labo M4: de stroombalans</vt:lpstr>
    </vt:vector>
  </TitlesOfParts>
  <Company>KU Leuven FEB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 M4: de stroombalans</dc:title>
  <dc:creator>Kevin Truyaert</dc:creator>
  <cp:lastModifiedBy>Kevin Truyaert</cp:lastModifiedBy>
  <cp:revision>14</cp:revision>
  <dcterms:created xsi:type="dcterms:W3CDTF">2020-02-09T09:55:36Z</dcterms:created>
  <dcterms:modified xsi:type="dcterms:W3CDTF">2020-02-12T18:10:03Z</dcterms:modified>
</cp:coreProperties>
</file>