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0" r:id="rId2"/>
  </p:sldMasterIdLst>
  <p:notesMasterIdLst>
    <p:notesMasterId r:id="rId29"/>
  </p:notesMasterIdLst>
  <p:handoutMasterIdLst>
    <p:handoutMasterId r:id="rId30"/>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90" y="480"/>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6DFE88-AB15-4D60-8F3E-8F304D657905}" type="datetimeFigureOut">
              <a:rPr lang="zh-TW" altLang="en-US" smtClean="0"/>
              <a:t>2016/12/29</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C73E2-909A-494E-AD9D-518BD1FD3C21}" type="slidenum">
              <a:rPr lang="zh-TW" altLang="en-US" smtClean="0"/>
              <a:t>‹#›</a:t>
            </a:fld>
            <a:endParaRPr lang="zh-TW" altLang="en-US"/>
          </a:p>
        </p:txBody>
      </p:sp>
    </p:spTree>
    <p:extLst>
      <p:ext uri="{BB962C8B-B14F-4D97-AF65-F5344CB8AC3E}">
        <p14:creationId xmlns:p14="http://schemas.microsoft.com/office/powerpoint/2010/main" val="2847829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TW" sz="1200"/>
            </a:lvl1pPr>
          </a:lstStyle>
          <a:p>
            <a:endParaRPr lang="zh-TW"/>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TW" sz="1200"/>
            </a:lvl1pPr>
          </a:lstStyle>
          <a:p>
            <a:fld id="{3842907C-D0AA-4C58-9F94-58B40AD65B29}" type="datetimeFigureOut">
              <a:pPr/>
              <a:t>2016/12/29</a:t>
            </a:fld>
            <a:endParaRPr lang="zh-TW"/>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TW"/>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TW" sz="1200"/>
            </a:lvl1pPr>
          </a:lstStyle>
          <a:p>
            <a:endParaRPr lang="zh-TW"/>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TW" sz="1200"/>
            </a:lvl1pPr>
          </a:lstStyle>
          <a:p>
            <a:fld id="{1D76769E-C829-4283-B80E-CB90D995C291}" type="slidenum">
              <a:pPr/>
              <a:t>‹#›</a:t>
            </a:fld>
            <a:endParaRPr lang="zh-TW"/>
          </a:p>
        </p:txBody>
      </p:sp>
    </p:spTree>
  </p:cSld>
  <p:clrMap bg1="lt1" tx1="dk1" bg2="lt2" tx2="dk2" accent1="accent1" accent2="accent2" accent3="accent3" accent4="accent4" accent5="accent5" accent6="accent6" hlink="hlink" folHlink="folHlink"/>
  <p:notesStyle>
    <a:lvl1pPr marL="0" algn="l" rtl="0" latinLnBrk="0">
      <a:defRPr lang="zh-TW" sz="1200" kern="1200">
        <a:solidFill>
          <a:schemeClr val="tx1"/>
        </a:solidFill>
        <a:latin typeface="+mn-lt"/>
        <a:ea typeface="+mn-ea"/>
        <a:cs typeface="+mn-cs"/>
      </a:defRPr>
    </a:lvl1pPr>
    <a:lvl2pPr marL="457200" algn="l" rtl="0">
      <a:defRPr lang="zh-TW" sz="1200" kern="1200">
        <a:solidFill>
          <a:schemeClr val="tx1"/>
        </a:solidFill>
        <a:latin typeface="+mn-lt"/>
        <a:ea typeface="+mn-ea"/>
        <a:cs typeface="+mn-cs"/>
      </a:defRPr>
    </a:lvl2pPr>
    <a:lvl3pPr marL="914400" algn="l" rtl="0">
      <a:defRPr lang="zh-TW" sz="1200" kern="1200">
        <a:solidFill>
          <a:schemeClr val="tx1"/>
        </a:solidFill>
        <a:latin typeface="+mn-lt"/>
        <a:ea typeface="+mn-ea"/>
        <a:cs typeface="+mn-cs"/>
      </a:defRPr>
    </a:lvl3pPr>
    <a:lvl4pPr marL="1371600" algn="l" rtl="0">
      <a:defRPr lang="zh-TW" sz="1200" kern="1200">
        <a:solidFill>
          <a:schemeClr val="tx1"/>
        </a:solidFill>
        <a:latin typeface="+mn-lt"/>
        <a:ea typeface="+mn-ea"/>
        <a:cs typeface="+mn-cs"/>
      </a:defRPr>
    </a:lvl4pPr>
    <a:lvl5pPr marL="1828800" algn="l" rtl="0">
      <a:defRPr lang="zh-TW" sz="1200" kern="1200">
        <a:solidFill>
          <a:schemeClr val="tx1"/>
        </a:solidFill>
        <a:latin typeface="+mn-lt"/>
        <a:ea typeface="+mn-ea"/>
        <a:cs typeface="+mn-cs"/>
      </a:defRPr>
    </a:lvl5pPr>
    <a:lvl6pPr marL="2286000" algn="l" rtl="0">
      <a:defRPr lang="zh-TW" sz="1200" kern="1200">
        <a:solidFill>
          <a:schemeClr val="tx1"/>
        </a:solidFill>
        <a:latin typeface="+mn-lt"/>
        <a:ea typeface="+mn-ea"/>
        <a:cs typeface="+mn-cs"/>
      </a:defRPr>
    </a:lvl6pPr>
    <a:lvl7pPr marL="2743200" algn="l" rtl="0">
      <a:defRPr lang="zh-TW" sz="1200" kern="1200">
        <a:solidFill>
          <a:schemeClr val="tx1"/>
        </a:solidFill>
        <a:latin typeface="+mn-lt"/>
        <a:ea typeface="+mn-ea"/>
        <a:cs typeface="+mn-cs"/>
      </a:defRPr>
    </a:lvl7pPr>
    <a:lvl8pPr marL="3200400" algn="l" rtl="0">
      <a:defRPr lang="zh-TW" sz="1200" kern="1200">
        <a:solidFill>
          <a:schemeClr val="tx1"/>
        </a:solidFill>
        <a:latin typeface="+mn-lt"/>
        <a:ea typeface="+mn-ea"/>
        <a:cs typeface="+mn-cs"/>
      </a:defRPr>
    </a:lvl8pPr>
    <a:lvl9pPr marL="3657600" algn="l" rtl="0">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1D76769E-C829-4283-B80E-CB90D995C291}" type="slidenum">
              <a:rPr lang="zh-TW" smtClean="0"/>
              <a:pPr/>
              <a:t>1</a:t>
            </a:fld>
            <a:endParaRPr lang="zh-TW"/>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Rectangle 6"/>
          <p:cNvSpPr/>
          <p:nvPr/>
        </p:nvSpPr>
        <p:spPr>
          <a:xfrm>
            <a:off x="0" y="3573016"/>
            <a:ext cx="9144000" cy="306895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ctr">
            <a:normAutofit/>
          </a:bodyPr>
          <a:lstStyle>
            <a:lvl1pPr>
              <a:defRPr sz="3600">
                <a:solidFill>
                  <a:schemeClr val="accent1"/>
                </a:solidFill>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r">
              <a:buNone/>
              <a:defRPr sz="28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6E13C79-1C97-4B32-B2AE-1A69C169643E}" type="datetime2">
              <a:rPr lang="zh-TW" altLang="en-US" smtClean="0"/>
              <a:pPr/>
              <a:t>2016年12月29日</a:t>
            </a:fld>
            <a:endParaRPr lang="zh-TW">
              <a:solidFill>
                <a:srgbClr val="FFFFFF"/>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TW">
              <a:solidFill>
                <a:schemeClr val="accent1">
                  <a:tint val="20000"/>
                </a:schemeClr>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en-US" altLang="zh-TW" smtClean="0"/>
              <a:pPr/>
              <a:t>‹#›</a:t>
            </a:fld>
            <a:endParaRPr lang="zh-TW" altLang="en-US">
              <a:solidFill>
                <a:srgbClr val="FFFFFF"/>
              </a:solidFill>
            </a:endParaRPr>
          </a:p>
        </p:txBody>
      </p:sp>
    </p:spTree>
    <p:extLst>
      <p:ext uri="{BB962C8B-B14F-4D97-AF65-F5344CB8AC3E}">
        <p14:creationId xmlns:p14="http://schemas.microsoft.com/office/powerpoint/2010/main" val="327391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lgn="ctr"/>
            <a:fld id="{D10E14BF-C004-4398-9186-5EE680724D95}" type="datetime2">
              <a:rPr lang="zh-TW" altLang="en-US" smtClean="0"/>
              <a:pPr algn="ctr"/>
              <a:t>2016年12月29日</a:t>
            </a:fld>
            <a:endParaRPr lang="zh-TW"/>
          </a:p>
        </p:txBody>
      </p:sp>
      <p:sp>
        <p:nvSpPr>
          <p:cNvPr id="5" name="Footer Placeholder 4"/>
          <p:cNvSpPr>
            <a:spLocks noGrp="1"/>
          </p:cNvSpPr>
          <p:nvPr>
            <p:ph type="ftr" sz="quarter" idx="11"/>
          </p:nvPr>
        </p:nvSpPr>
        <p:spPr/>
        <p:txBody>
          <a:bodyPr/>
          <a:lstStyle/>
          <a:p>
            <a:endParaRPr lang="zh-TW"/>
          </a:p>
        </p:txBody>
      </p:sp>
      <p:sp>
        <p:nvSpPr>
          <p:cNvPr id="6" name="Slide Number Placeholder 5"/>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a:p>
        </p:txBody>
      </p:sp>
    </p:spTree>
    <p:extLst>
      <p:ext uri="{BB962C8B-B14F-4D97-AF65-F5344CB8AC3E}">
        <p14:creationId xmlns:p14="http://schemas.microsoft.com/office/powerpoint/2010/main" val="193068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lgn="ctr"/>
            <a:fld id="{D10E14BF-C004-4398-9186-5EE680724D95}" type="datetime2">
              <a:rPr lang="zh-TW" altLang="en-US" smtClean="0"/>
              <a:pPr algn="ctr"/>
              <a:t>2016年12月29日</a:t>
            </a:fld>
            <a:endParaRPr lang="zh-TW"/>
          </a:p>
        </p:txBody>
      </p:sp>
      <p:sp>
        <p:nvSpPr>
          <p:cNvPr id="5" name="Footer Placeholder 4"/>
          <p:cNvSpPr>
            <a:spLocks noGrp="1"/>
          </p:cNvSpPr>
          <p:nvPr>
            <p:ph type="ftr" sz="quarter" idx="11"/>
          </p:nvPr>
        </p:nvSpPr>
        <p:spPr>
          <a:xfrm>
            <a:off x="581192" y="5951810"/>
            <a:ext cx="5922209" cy="365125"/>
          </a:xfrm>
        </p:spPr>
        <p:txBody>
          <a:bodyPr/>
          <a:lstStyle/>
          <a:p>
            <a:endParaRPr lang="zh-TW"/>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zh-TW" sz="1400" smtClean="0">
                <a:solidFill>
                  <a:schemeClr val="tx2">
                    <a:shade val="50000"/>
                  </a:schemeClr>
                </a:solidFill>
              </a:rPr>
              <a:pPr/>
              <a:t>‹#›</a:t>
            </a:fld>
            <a:endParaRPr lang="zh-TW"/>
          </a:p>
        </p:txBody>
      </p:sp>
    </p:spTree>
    <p:extLst>
      <p:ext uri="{BB962C8B-B14F-4D97-AF65-F5344CB8AC3E}">
        <p14:creationId xmlns:p14="http://schemas.microsoft.com/office/powerpoint/2010/main" val="120683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581192" y="2228003"/>
            <a:ext cx="7989752" cy="3630795"/>
          </a:xfrm>
        </p:spPr>
        <p:txBody>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Footer Placeholder 4"/>
          <p:cNvSpPr>
            <a:spLocks noGrp="1"/>
          </p:cNvSpPr>
          <p:nvPr>
            <p:ph type="ftr" sz="quarter" idx="11"/>
          </p:nvPr>
        </p:nvSpPr>
        <p:spPr/>
        <p:txBody>
          <a:bodyPr/>
          <a:lstStyle/>
          <a:p>
            <a:pPr algn="r"/>
            <a:endParaRPr lang="zh-TW" sz="1000" dirty="0">
              <a:solidFill>
                <a:schemeClr val="tx1"/>
              </a:solidFill>
            </a:endParaRPr>
          </a:p>
        </p:txBody>
      </p:sp>
      <p:pic>
        <p:nvPicPr>
          <p:cNvPr id="9" name="圖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10773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ctr">
            <a:normAutofit/>
          </a:bodyPr>
          <a:lstStyle>
            <a:lvl1pPr algn="l">
              <a:defRPr sz="3600" b="0" cap="all">
                <a:solidFill>
                  <a:schemeClr val="accent1"/>
                </a:solidFill>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lgn="ctr"/>
            <a:fld id="{D10E14BF-C004-4398-9186-5EE680724D95}" type="datetime2">
              <a:rPr lang="zh-TW" altLang="en-US" smtClean="0"/>
              <a:pPr algn="ctr"/>
              <a:t>2016年12月29日</a:t>
            </a:fld>
            <a:endParaRPr lang="zh-TW" sz="1000">
              <a:solidFill>
                <a:schemeClr val="tx1"/>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lgn="r"/>
            <a:endParaRPr lang="zh-TW" sz="1000">
              <a:solidFill>
                <a:schemeClr val="tx1"/>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Tree>
    <p:extLst>
      <p:ext uri="{BB962C8B-B14F-4D97-AF65-F5344CB8AC3E}">
        <p14:creationId xmlns:p14="http://schemas.microsoft.com/office/powerpoint/2010/main" val="241458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Date Placeholder 4"/>
          <p:cNvSpPr>
            <a:spLocks noGrp="1"/>
          </p:cNvSpPr>
          <p:nvPr>
            <p:ph type="dt" sz="half" idx="10"/>
          </p:nvPr>
        </p:nvSpPr>
        <p:spPr/>
        <p:txBody>
          <a:bodyPr/>
          <a:lstStyle/>
          <a:p>
            <a:pPr algn="ctr"/>
            <a:fld id="{D10E14BF-C004-4398-9186-5EE680724D95}" type="datetime2">
              <a:rPr lang="zh-TW" altLang="en-US" smtClean="0"/>
              <a:pPr algn="ctr"/>
              <a:t>2016年12月29日</a:t>
            </a:fld>
            <a:endParaRPr lang="zh-TW" sz="1000">
              <a:solidFill>
                <a:schemeClr val="tx1"/>
              </a:solidFill>
            </a:endParaRPr>
          </a:p>
        </p:txBody>
      </p:sp>
      <p:sp>
        <p:nvSpPr>
          <p:cNvPr id="6" name="Footer Placeholder 5"/>
          <p:cNvSpPr>
            <a:spLocks noGrp="1"/>
          </p:cNvSpPr>
          <p:nvPr>
            <p:ph type="ftr" sz="quarter" idx="11"/>
          </p:nvPr>
        </p:nvSpPr>
        <p:spPr/>
        <p:txBody>
          <a:bodyPr/>
          <a:lstStyle/>
          <a:p>
            <a:pPr algn="r"/>
            <a:endParaRPr lang="zh-TW" sz="1000">
              <a:solidFill>
                <a:schemeClr val="tx1"/>
              </a:solidFill>
            </a:endParaRPr>
          </a:p>
        </p:txBody>
      </p:sp>
      <p:sp>
        <p:nvSpPr>
          <p:cNvPr id="7" name="Slide Number Placeholder 6"/>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Tree>
    <p:extLst>
      <p:ext uri="{BB962C8B-B14F-4D97-AF65-F5344CB8AC3E}">
        <p14:creationId xmlns:p14="http://schemas.microsoft.com/office/powerpoint/2010/main" val="240847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pPr algn="ctr"/>
            <a:fld id="{D10E14BF-C004-4398-9186-5EE680724D95}" type="datetime2">
              <a:rPr lang="zh-TW" altLang="en-US" smtClean="0"/>
              <a:pPr algn="ctr"/>
              <a:t>2016年12月29日</a:t>
            </a:fld>
            <a:endParaRPr lang="zh-TW" sz="1000">
              <a:solidFill>
                <a:schemeClr val="tx1"/>
              </a:solidFill>
            </a:endParaRPr>
          </a:p>
        </p:txBody>
      </p:sp>
      <p:sp>
        <p:nvSpPr>
          <p:cNvPr id="8" name="Footer Placeholder 7"/>
          <p:cNvSpPr>
            <a:spLocks noGrp="1"/>
          </p:cNvSpPr>
          <p:nvPr>
            <p:ph type="ftr" sz="quarter" idx="11"/>
          </p:nvPr>
        </p:nvSpPr>
        <p:spPr/>
        <p:txBody>
          <a:bodyPr/>
          <a:lstStyle/>
          <a:p>
            <a:pPr algn="r"/>
            <a:endParaRPr lang="zh-TW" sz="1000">
              <a:solidFill>
                <a:schemeClr val="tx1"/>
              </a:solidFill>
            </a:endParaRPr>
          </a:p>
        </p:txBody>
      </p:sp>
      <p:sp>
        <p:nvSpPr>
          <p:cNvPr id="9" name="Slide Number Placeholder 8"/>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Tree>
    <p:extLst>
      <p:ext uri="{BB962C8B-B14F-4D97-AF65-F5344CB8AC3E}">
        <p14:creationId xmlns:p14="http://schemas.microsoft.com/office/powerpoint/2010/main" val="282130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2" name="Title 1"/>
          <p:cNvSpPr>
            <a:spLocks noGrp="1"/>
          </p:cNvSpPr>
          <p:nvPr>
            <p:ph type="title"/>
          </p:nvPr>
        </p:nvSpPr>
        <p:spPr>
          <a:solidFill>
            <a:schemeClr val="bg1"/>
          </a:solidFill>
          <a:ln>
            <a:noFill/>
          </a:ln>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Date Placeholder 2"/>
          <p:cNvSpPr>
            <a:spLocks noGrp="1"/>
          </p:cNvSpPr>
          <p:nvPr>
            <p:ph type="dt" sz="half" idx="10"/>
          </p:nvPr>
        </p:nvSpPr>
        <p:spPr/>
        <p:txBody>
          <a:bodyPr/>
          <a:lstStyle/>
          <a:p>
            <a:fld id="{084827A3-B249-4F87-AB1A-1E06AC1AA2A4}" type="datetime2">
              <a:rPr lang="zh-TW" altLang="en-US" smtClean="0"/>
              <a:pPr/>
              <a:t>2016年12月29日</a:t>
            </a:fld>
            <a:endParaRPr lang="zh-TW"/>
          </a:p>
        </p:txBody>
      </p:sp>
      <p:sp>
        <p:nvSpPr>
          <p:cNvPr id="4" name="Footer Placeholder 3"/>
          <p:cNvSpPr>
            <a:spLocks noGrp="1"/>
          </p:cNvSpPr>
          <p:nvPr>
            <p:ph type="ftr" sz="quarter" idx="11"/>
          </p:nvPr>
        </p:nvSpPr>
        <p:spPr/>
        <p:txBody>
          <a:bodyPr/>
          <a:lstStyle/>
          <a:p>
            <a:endParaRPr lang="zh-TW"/>
          </a:p>
        </p:txBody>
      </p:sp>
      <p:sp>
        <p:nvSpPr>
          <p:cNvPr id="5" name="Slide Number Placeholder 4"/>
          <p:cNvSpPr>
            <a:spLocks noGrp="1"/>
          </p:cNvSpPr>
          <p:nvPr>
            <p:ph type="sldNum" sz="quarter" idx="12"/>
          </p:nvPr>
        </p:nvSpPr>
        <p:spPr/>
        <p:txBody>
          <a:bodyPr/>
          <a:lstStyle/>
          <a:p>
            <a:fld id="{BC410EEA-824F-4D46-AFE7-60426C8C06B0}" type="slidenum">
              <a:rPr lang="en-US" altLang="zh-TW" smtClean="0"/>
              <a:pPr/>
              <a:t>‹#›</a:t>
            </a:fld>
            <a:endParaRPr lang="zh-TW" altLang="en-US"/>
          </a:p>
        </p:txBody>
      </p:sp>
    </p:spTree>
    <p:extLst>
      <p:ext uri="{BB962C8B-B14F-4D97-AF65-F5344CB8AC3E}">
        <p14:creationId xmlns:p14="http://schemas.microsoft.com/office/powerpoint/2010/main" val="61514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46142-29B2-49CC-BCC6-A3AD70B4960E}" type="datetime2">
              <a:rPr lang="zh-TW" altLang="en-US" smtClean="0"/>
              <a:pPr/>
              <a:t>2016年12月29日</a:t>
            </a:fld>
            <a:endParaRPr lang="zh-TW"/>
          </a:p>
        </p:txBody>
      </p:sp>
      <p:sp>
        <p:nvSpPr>
          <p:cNvPr id="3" name="Footer Placeholder 2"/>
          <p:cNvSpPr>
            <a:spLocks noGrp="1"/>
          </p:cNvSpPr>
          <p:nvPr>
            <p:ph type="ftr" sz="quarter" idx="11"/>
          </p:nvPr>
        </p:nvSpPr>
        <p:spPr/>
        <p:txBody>
          <a:bodyPr/>
          <a:lstStyle/>
          <a:p>
            <a:endParaRPr lang="zh-TW"/>
          </a:p>
        </p:txBody>
      </p:sp>
      <p:sp>
        <p:nvSpPr>
          <p:cNvPr id="4" name="Slide Number Placeholder 3"/>
          <p:cNvSpPr>
            <a:spLocks noGrp="1"/>
          </p:cNvSpPr>
          <p:nvPr>
            <p:ph type="sldNum" sz="quarter" idx="12"/>
          </p:nvPr>
        </p:nvSpPr>
        <p:spPr/>
        <p:txBody>
          <a:bodyPr/>
          <a:lstStyle/>
          <a:p>
            <a:fld id="{BC410EEA-824F-4D46-AFE7-60426C8C06B0}" type="slidenum">
              <a:rPr lang="en-US" altLang="zh-TW" smtClean="0"/>
              <a:pPr/>
              <a:t>‹#›</a:t>
            </a:fld>
            <a:endParaRPr lang="zh-TW" altLang="en-US"/>
          </a:p>
        </p:txBody>
      </p:sp>
    </p:spTree>
    <p:extLst>
      <p:ext uri="{BB962C8B-B14F-4D97-AF65-F5344CB8AC3E}">
        <p14:creationId xmlns:p14="http://schemas.microsoft.com/office/powerpoint/2010/main" val="327174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46399" y="601200"/>
            <a:ext cx="8240400" cy="4204800"/>
          </a:xfrm>
        </p:spPr>
        <p:txBody>
          <a:bodyPr anchor="t">
            <a:normAutofit/>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86C4691-4882-40A8-AF62-8CF6A18D40B2}" type="datetime2">
              <a:rPr lang="zh-TW" altLang="en-US" smtClean="0"/>
              <a:pPr/>
              <a:t>2016年12月29日</a:t>
            </a:fld>
            <a:endParaRPr lang="zh-TW"/>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TW"/>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C410EEA-824F-4D46-AFE7-60426C8C06B0}" type="slidenum">
              <a:rPr lang="en-US" altLang="zh-TW" smtClean="0"/>
              <a:pPr/>
              <a:t>‹#›</a:t>
            </a:fld>
            <a:endParaRPr lang="zh-TW" altLang="en-US"/>
          </a:p>
        </p:txBody>
      </p:sp>
    </p:spTree>
    <p:extLst>
      <p:ext uri="{BB962C8B-B14F-4D97-AF65-F5344CB8AC3E}">
        <p14:creationId xmlns:p14="http://schemas.microsoft.com/office/powerpoint/2010/main" val="181621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61C6776A-4DEC-47EE-8A49-2C150ECB5465}" type="datetime2">
              <a:rPr lang="zh-TW" altLang="en-US" smtClean="0"/>
              <a:pPr/>
              <a:t>2016年12月29日</a:t>
            </a:fld>
            <a:endParaRPr lang="zh-TW">
              <a:solidFill>
                <a:schemeClr val="tx1"/>
              </a:solidFill>
            </a:endParaRPr>
          </a:p>
        </p:txBody>
      </p:sp>
      <p:sp>
        <p:nvSpPr>
          <p:cNvPr id="6" name="Footer Placeholder 5"/>
          <p:cNvSpPr>
            <a:spLocks noGrp="1"/>
          </p:cNvSpPr>
          <p:nvPr>
            <p:ph type="ftr" sz="quarter" idx="11"/>
          </p:nvPr>
        </p:nvSpPr>
        <p:spPr/>
        <p:txBody>
          <a:bodyPr/>
          <a:lstStyle/>
          <a:p>
            <a:endParaRPr lang="zh-TW">
              <a:solidFill>
                <a:schemeClr val="tx1"/>
              </a:solidFill>
            </a:endParaRPr>
          </a:p>
        </p:txBody>
      </p:sp>
      <p:sp>
        <p:nvSpPr>
          <p:cNvPr id="7" name="Slide Number Placeholder 6"/>
          <p:cNvSpPr>
            <a:spLocks noGrp="1"/>
          </p:cNvSpPr>
          <p:nvPr>
            <p:ph type="sldNum" sz="quarter" idx="12"/>
          </p:nvPr>
        </p:nvSpPr>
        <p:spPr/>
        <p:txBody>
          <a:bodyPr/>
          <a:lstStyle/>
          <a:p>
            <a:fld id="{BC410EEA-824F-4D46-AFE7-60426C8C06B0}" type="slidenum">
              <a:rPr lang="en-US" altLang="zh-TW" smtClean="0"/>
              <a:pPr/>
              <a:t>‹#›</a:t>
            </a:fld>
            <a:endParaRPr lang="zh-TW" altLang="en-US">
              <a:solidFill>
                <a:schemeClr val="tx1"/>
              </a:solidFill>
            </a:endParaRPr>
          </a:p>
        </p:txBody>
      </p:sp>
    </p:spTree>
    <p:extLst>
      <p:ext uri="{BB962C8B-B14F-4D97-AF65-F5344CB8AC3E}">
        <p14:creationId xmlns:p14="http://schemas.microsoft.com/office/powerpoint/2010/main" val="387077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t">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lgn="ctr"/>
            <a:fld id="{D10E14BF-C004-4398-9186-5EE680724D95}" type="datetime2">
              <a:rPr lang="zh-TW" altLang="en-US" smtClean="0"/>
              <a:pPr algn="ctr"/>
              <a:t>2016年12月29日</a:t>
            </a:fld>
            <a:endParaRPr lang="zh-TW" sz="1000">
              <a:solidFill>
                <a:schemeClr val="tx1"/>
              </a:solidFill>
            </a:endParaRPr>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lgn="r"/>
            <a:endParaRPr lang="zh-TW" sz="1000">
              <a:solidFill>
                <a:schemeClr val="tx1"/>
              </a:solidFill>
            </a:endParaRP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3883268"/>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457200" rtl="0" eaLnBrk="1" latinLnBrk="0" hangingPunct="1">
        <a:spcBef>
          <a:spcPct val="0"/>
        </a:spcBef>
        <a:buNone/>
        <a:defRPr sz="3200" b="0" kern="1200" cap="all">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zh-TW" altLang="en-US" dirty="0"/>
              <a:t>回溯、分枝與限制</a:t>
            </a:r>
            <a:br>
              <a:rPr lang="zh-TW" altLang="en-US" dirty="0"/>
            </a:br>
            <a:r>
              <a:rPr lang="en-US" altLang="zh-TW" cap="none" dirty="0"/>
              <a:t>Backtracking, Branch-and-Bound</a:t>
            </a:r>
            <a:endParaRPr lang="zh-TW" dirty="0"/>
          </a:p>
        </p:txBody>
      </p:sp>
      <p:sp>
        <p:nvSpPr>
          <p:cNvPr id="3" name="Rectangle 2"/>
          <p:cNvSpPr>
            <a:spLocks noGrp="1"/>
          </p:cNvSpPr>
          <p:nvPr>
            <p:ph type="subTitle" idx="1"/>
          </p:nvPr>
        </p:nvSpPr>
        <p:spPr/>
        <p:txBody>
          <a:bodyPr/>
          <a:lstStyle/>
          <a:p>
            <a:pPr algn="r"/>
            <a:r>
              <a:rPr lang="zh-TW" altLang="en-US" sz="2800" dirty="0"/>
              <a:t>陳建良</a:t>
            </a:r>
            <a:endParaRPr lang="zh-TW"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Backtracking (</a:t>
            </a:r>
            <a:r>
              <a:rPr lang="zh-TW" altLang="en-US" cap="none" dirty="0"/>
              <a:t>回溯</a:t>
            </a:r>
            <a:r>
              <a:rPr lang="en-US" altLang="zh-TW" cap="none" dirty="0"/>
              <a:t>)</a:t>
            </a:r>
            <a:endParaRPr lang="zh-TW" altLang="en-US" cap="none" dirty="0"/>
          </a:p>
        </p:txBody>
      </p:sp>
      <p:sp>
        <p:nvSpPr>
          <p:cNvPr id="3" name="內容版面配置區 2"/>
          <p:cNvSpPr>
            <a:spLocks noGrp="1"/>
          </p:cNvSpPr>
          <p:nvPr>
            <p:ph idx="1"/>
          </p:nvPr>
        </p:nvSpPr>
        <p:spPr>
          <a:xfrm>
            <a:off x="581192" y="1700809"/>
            <a:ext cx="7989752" cy="2448271"/>
          </a:xfrm>
        </p:spPr>
        <p:txBody>
          <a:bodyPr>
            <a:normAutofit fontScale="92500"/>
          </a:bodyPr>
          <a:lstStyle/>
          <a:p>
            <a:pPr>
              <a:lnSpc>
                <a:spcPct val="120000"/>
              </a:lnSpc>
            </a:pPr>
            <a:r>
              <a:rPr lang="zh-TW" altLang="en-US" dirty="0"/>
              <a:t>採用“</a:t>
            </a:r>
            <a:r>
              <a:rPr lang="zh-TW" altLang="en-US" b="1" dirty="0">
                <a:solidFill>
                  <a:srgbClr val="008000"/>
                </a:solidFill>
                <a:effectLst>
                  <a:outerShdw blurRad="38100" dist="38100" dir="2700000" algn="tl">
                    <a:srgbClr val="C0C0C0"/>
                  </a:outerShdw>
                </a:effectLst>
              </a:rPr>
              <a:t>深先搜尋法</a:t>
            </a:r>
            <a:r>
              <a:rPr lang="zh-TW" altLang="en-US" dirty="0"/>
              <a:t>” </a:t>
            </a:r>
            <a:r>
              <a:rPr lang="en-US" altLang="zh-TW" dirty="0"/>
              <a:t>(Depth-First Search; DFS)  </a:t>
            </a:r>
            <a:r>
              <a:rPr lang="zh-TW" altLang="en-US" dirty="0"/>
              <a:t>對狀態空間樹中每一個節點進行檢查。</a:t>
            </a:r>
          </a:p>
          <a:p>
            <a:pPr lvl="1">
              <a:lnSpc>
                <a:spcPct val="120000"/>
              </a:lnSpc>
            </a:pPr>
            <a:r>
              <a:rPr lang="zh-TW" altLang="en-US" dirty="0"/>
              <a:t>為</a:t>
            </a:r>
            <a:r>
              <a:rPr lang="zh-TW" altLang="en-US" b="1" dirty="0">
                <a:solidFill>
                  <a:srgbClr val="0033CC"/>
                </a:solidFill>
                <a:effectLst>
                  <a:outerShdw blurRad="38100" dist="38100" dir="2700000" algn="tl">
                    <a:srgbClr val="C0C0C0"/>
                  </a:outerShdw>
                </a:effectLst>
              </a:rPr>
              <a:t>遞迴</a:t>
            </a:r>
            <a:r>
              <a:rPr lang="zh-TW" altLang="en-US" dirty="0"/>
              <a:t>的應用概念，因此可利用</a:t>
            </a:r>
            <a:r>
              <a:rPr lang="en-US" altLang="zh-TW" b="1" dirty="0">
                <a:solidFill>
                  <a:srgbClr val="FF0000"/>
                </a:solidFill>
                <a:effectLst>
                  <a:outerShdw blurRad="38100" dist="38100" dir="2700000" algn="tl">
                    <a:srgbClr val="C0C0C0"/>
                  </a:outerShdw>
                </a:effectLst>
              </a:rPr>
              <a:t>Stack</a:t>
            </a:r>
            <a:r>
              <a:rPr lang="zh-TW" altLang="en-US" dirty="0"/>
              <a:t>保存走訪過程中間所走過的點。</a:t>
            </a:r>
          </a:p>
          <a:p>
            <a:pPr>
              <a:lnSpc>
                <a:spcPct val="120000"/>
              </a:lnSpc>
            </a:pPr>
            <a:r>
              <a:rPr lang="zh-TW" altLang="en-US" dirty="0"/>
              <a:t>有</a:t>
            </a:r>
            <a:r>
              <a:rPr lang="en-US" altLang="zh-TW" dirty="0"/>
              <a:t>3</a:t>
            </a:r>
            <a:r>
              <a:rPr lang="zh-TW" altLang="en-US" dirty="0"/>
              <a:t>個不可分割的商品，其重量與價值分別如下。若背包容量為</a:t>
            </a:r>
            <a:r>
              <a:rPr lang="en-US" altLang="zh-TW" dirty="0"/>
              <a:t>30</a:t>
            </a:r>
            <a:r>
              <a:rPr lang="zh-TW" altLang="en-US" dirty="0"/>
              <a:t>公斤 </a:t>
            </a:r>
            <a:r>
              <a:rPr lang="en-US" altLang="zh-TW" dirty="0"/>
              <a:t>(C=30)</a:t>
            </a:r>
            <a:r>
              <a:rPr lang="zh-TW" altLang="en-US" dirty="0"/>
              <a:t>，請利用回溯策略找出最佳解答。</a:t>
            </a:r>
          </a:p>
          <a:p>
            <a:endParaRPr lang="zh-TW" altLang="en-US" dirty="0"/>
          </a:p>
        </p:txBody>
      </p:sp>
      <p:graphicFrame>
        <p:nvGraphicFramePr>
          <p:cNvPr id="4" name="Group 81"/>
          <p:cNvGraphicFramePr>
            <a:graphicFrameLocks/>
          </p:cNvGraphicFramePr>
          <p:nvPr>
            <p:extLst>
              <p:ext uri="{D42A27DB-BD31-4B8C-83A1-F6EECF244321}">
                <p14:modId xmlns:p14="http://schemas.microsoft.com/office/powerpoint/2010/main" val="3594571382"/>
              </p:ext>
            </p:extLst>
          </p:nvPr>
        </p:nvGraphicFramePr>
        <p:xfrm>
          <a:off x="2827338" y="4293096"/>
          <a:ext cx="3328987" cy="1493520"/>
        </p:xfrm>
        <a:graphic>
          <a:graphicData uri="http://schemas.openxmlformats.org/drawingml/2006/table">
            <a:tbl>
              <a:tblPr/>
              <a:tblGrid>
                <a:gridCol w="1109662">
                  <a:extLst>
                    <a:ext uri="{9D8B030D-6E8A-4147-A177-3AD203B41FA5}">
                      <a16:colId xmlns:a16="http://schemas.microsoft.com/office/drawing/2014/main" val="3418551431"/>
                    </a:ext>
                  </a:extLst>
                </a:gridCol>
                <a:gridCol w="1109663">
                  <a:extLst>
                    <a:ext uri="{9D8B030D-6E8A-4147-A177-3AD203B41FA5}">
                      <a16:colId xmlns:a16="http://schemas.microsoft.com/office/drawing/2014/main" val="2077526461"/>
                    </a:ext>
                  </a:extLst>
                </a:gridCol>
                <a:gridCol w="1109662">
                  <a:extLst>
                    <a:ext uri="{9D8B030D-6E8A-4147-A177-3AD203B41FA5}">
                      <a16:colId xmlns:a16="http://schemas.microsoft.com/office/drawing/2014/main" val="2649141296"/>
                    </a:ext>
                  </a:extLst>
                </a:gridCol>
              </a:tblGrid>
              <a:tr h="360363">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Item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重量 </a:t>
                      </a: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價值</a:t>
                      </a: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7521107"/>
                  </a:ext>
                </a:extLst>
              </a:tr>
              <a:tr h="354013">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0708448"/>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8889867"/>
                  </a:ext>
                </a:extLst>
              </a:tr>
              <a:tr h="1619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Berlin Sans FB" panose="020E0602020502020306" pitchFamily="34" charset="0"/>
                          <a:ea typeface="新細明體" panose="02020500000000000000" pitchFamily="18" charset="-12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78899851"/>
                  </a:ext>
                </a:extLst>
              </a:tr>
            </a:tbl>
          </a:graphicData>
        </a:graphic>
      </p:graphicFrame>
    </p:spTree>
    <p:extLst>
      <p:ext uri="{BB962C8B-B14F-4D97-AF65-F5344CB8AC3E}">
        <p14:creationId xmlns:p14="http://schemas.microsoft.com/office/powerpoint/2010/main" val="388802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4"/>
            <a:ext cx="7989752" cy="5094095"/>
          </a:xfrm>
        </p:spPr>
        <p:txBody>
          <a:bodyPr/>
          <a:lstStyle/>
          <a:p>
            <a:r>
              <a:rPr lang="zh-TW" altLang="en-US" dirty="0"/>
              <a:t>三個商品的</a:t>
            </a:r>
            <a:r>
              <a:rPr lang="en-US" altLang="zh-TW" dirty="0"/>
              <a:t>0/1</a:t>
            </a:r>
            <a:r>
              <a:rPr lang="zh-TW" altLang="en-US" dirty="0"/>
              <a:t>背包問題的狀態空間樹如下：</a:t>
            </a:r>
          </a:p>
          <a:p>
            <a:pPr lvl="1"/>
            <a:r>
              <a:rPr lang="zh-TW" altLang="en-US" dirty="0"/>
              <a:t>邊界函數為 </a:t>
            </a:r>
            <a:r>
              <a:rPr lang="en-US" altLang="zh-TW" dirty="0"/>
              <a:t>C ≥ </a:t>
            </a:r>
            <a:r>
              <a:rPr lang="en-US" altLang="zh-TW" dirty="0">
                <a:sym typeface="Symbol" panose="05050102010706020507" pitchFamily="18" charset="2"/>
              </a:rPr>
              <a:t>(</a:t>
            </a:r>
            <a:r>
              <a:rPr lang="en-US" altLang="zh-TW" dirty="0" err="1">
                <a:sym typeface="Symbol" panose="05050102010706020507" pitchFamily="18" charset="2"/>
              </a:rPr>
              <a:t>wiXi</a:t>
            </a:r>
            <a:r>
              <a:rPr lang="en-US" altLang="zh-TW" dirty="0">
                <a:sym typeface="Symbol" panose="05050102010706020507" pitchFamily="18" charset="2"/>
              </a:rPr>
              <a:t>), </a:t>
            </a:r>
            <a:r>
              <a:rPr lang="zh-TW" altLang="en-US" dirty="0">
                <a:sym typeface="Symbol" panose="05050102010706020507" pitchFamily="18" charset="2"/>
              </a:rPr>
              <a:t>其中：</a:t>
            </a:r>
          </a:p>
          <a:p>
            <a:pPr lvl="2"/>
            <a:r>
              <a:rPr lang="en-US" altLang="zh-TW" dirty="0" err="1">
                <a:sym typeface="Symbol" panose="05050102010706020507" pitchFamily="18" charset="2"/>
              </a:rPr>
              <a:t>wi</a:t>
            </a:r>
            <a:r>
              <a:rPr lang="zh-TW" altLang="en-US" dirty="0">
                <a:sym typeface="Symbol" panose="05050102010706020507" pitchFamily="18" charset="2"/>
              </a:rPr>
              <a:t>是商品</a:t>
            </a:r>
            <a:r>
              <a:rPr lang="en-US" altLang="zh-TW" dirty="0" err="1">
                <a:sym typeface="Symbol" panose="05050102010706020507" pitchFamily="18" charset="2"/>
              </a:rPr>
              <a:t>i</a:t>
            </a:r>
            <a:r>
              <a:rPr lang="zh-TW" altLang="en-US" dirty="0">
                <a:sym typeface="Symbol" panose="05050102010706020507" pitchFamily="18" charset="2"/>
              </a:rPr>
              <a:t>的重量 </a:t>
            </a:r>
            <a:r>
              <a:rPr lang="en-US" altLang="zh-TW" sz="1400" dirty="0">
                <a:solidFill>
                  <a:srgbClr val="FF0000"/>
                </a:solidFill>
                <a:sym typeface="Symbol" panose="05050102010706020507" pitchFamily="18" charset="2"/>
              </a:rPr>
              <a:t>(</a:t>
            </a:r>
            <a:r>
              <a:rPr lang="zh-TW" altLang="en-US" sz="1400" dirty="0">
                <a:solidFill>
                  <a:srgbClr val="FF0000"/>
                </a:solidFill>
                <a:sym typeface="Symbol" panose="05050102010706020507" pitchFamily="18" charset="2"/>
              </a:rPr>
              <a:t>整數變數</a:t>
            </a:r>
            <a:r>
              <a:rPr lang="en-US" altLang="zh-TW" sz="1400" dirty="0">
                <a:solidFill>
                  <a:srgbClr val="FF0000"/>
                </a:solidFill>
                <a:sym typeface="Symbol" panose="05050102010706020507" pitchFamily="18" charset="2"/>
              </a:rPr>
              <a:t>)</a:t>
            </a:r>
            <a:endParaRPr lang="en-US" altLang="zh-TW" dirty="0">
              <a:sym typeface="Symbol" panose="05050102010706020507" pitchFamily="18" charset="2"/>
            </a:endParaRPr>
          </a:p>
          <a:p>
            <a:pPr lvl="2"/>
            <a:r>
              <a:rPr lang="en-US" altLang="zh-TW" dirty="0">
                <a:sym typeface="Symbol" panose="05050102010706020507" pitchFamily="18" charset="2"/>
              </a:rPr>
              <a:t>Xi</a:t>
            </a:r>
            <a:r>
              <a:rPr lang="zh-TW" altLang="en-US" dirty="0">
                <a:sym typeface="Symbol" panose="05050102010706020507" pitchFamily="18" charset="2"/>
              </a:rPr>
              <a:t>是商品</a:t>
            </a:r>
            <a:r>
              <a:rPr lang="en-US" altLang="zh-TW" dirty="0" err="1">
                <a:sym typeface="Symbol" panose="05050102010706020507" pitchFamily="18" charset="2"/>
              </a:rPr>
              <a:t>i</a:t>
            </a:r>
            <a:r>
              <a:rPr lang="zh-TW" altLang="en-US" dirty="0">
                <a:sym typeface="Symbol" panose="05050102010706020507" pitchFamily="18" charset="2"/>
              </a:rPr>
              <a:t>是否有被拿取 </a:t>
            </a:r>
            <a:r>
              <a:rPr lang="en-US" altLang="zh-TW" sz="1400" dirty="0">
                <a:solidFill>
                  <a:srgbClr val="FF0000"/>
                </a:solidFill>
                <a:sym typeface="Symbol" panose="05050102010706020507" pitchFamily="18" charset="2"/>
              </a:rPr>
              <a:t>(</a:t>
            </a:r>
            <a:r>
              <a:rPr lang="zh-TW" altLang="en-US" sz="1400" dirty="0">
                <a:solidFill>
                  <a:srgbClr val="FF0000"/>
                </a:solidFill>
                <a:sym typeface="Symbol" panose="05050102010706020507" pitchFamily="18" charset="2"/>
              </a:rPr>
              <a:t>布林變數</a:t>
            </a:r>
            <a:r>
              <a:rPr lang="en-US" altLang="zh-TW" sz="1400" dirty="0">
                <a:solidFill>
                  <a:srgbClr val="FF0000"/>
                </a:solidFill>
                <a:sym typeface="Symbol" panose="05050102010706020507" pitchFamily="18" charset="2"/>
              </a:rPr>
              <a:t>)</a:t>
            </a:r>
            <a:endParaRPr lang="en-US" altLang="zh-TW" dirty="0">
              <a:sym typeface="Symbol" panose="05050102010706020507" pitchFamily="18" charset="2"/>
            </a:endParaRPr>
          </a:p>
          <a:p>
            <a:endParaRPr lang="zh-TW" altLang="en-US" dirty="0"/>
          </a:p>
        </p:txBody>
      </p:sp>
      <p:grpSp>
        <p:nvGrpSpPr>
          <p:cNvPr id="4" name="Group 5"/>
          <p:cNvGrpSpPr>
            <a:grpSpLocks/>
          </p:cNvGrpSpPr>
          <p:nvPr/>
        </p:nvGrpSpPr>
        <p:grpSpPr bwMode="auto">
          <a:xfrm>
            <a:off x="858763" y="2852936"/>
            <a:ext cx="5113338" cy="2160587"/>
            <a:chOff x="1383" y="2387"/>
            <a:chExt cx="3221" cy="1361"/>
          </a:xfrm>
        </p:grpSpPr>
        <p:sp>
          <p:nvSpPr>
            <p:cNvPr id="5" name="Oval 6"/>
            <p:cNvSpPr>
              <a:spLocks noChangeArrowheads="1"/>
            </p:cNvSpPr>
            <p:nvPr/>
          </p:nvSpPr>
          <p:spPr bwMode="auto">
            <a:xfrm>
              <a:off x="2018" y="2749"/>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a:solidFill>
                  <a:schemeClr val="bg1"/>
                </a:solidFill>
                <a:latin typeface="Arial Black" panose="020B0A04020102020204" pitchFamily="34" charset="0"/>
                <a:sym typeface="Symbol" panose="05050102010706020507" pitchFamily="18" charset="2"/>
              </a:endParaRPr>
            </a:p>
          </p:txBody>
        </p:sp>
        <p:sp>
          <p:nvSpPr>
            <p:cNvPr id="6" name="Line 7"/>
            <p:cNvSpPr>
              <a:spLocks noChangeShapeType="1"/>
            </p:cNvSpPr>
            <p:nvPr/>
          </p:nvSpPr>
          <p:spPr bwMode="auto">
            <a:xfrm>
              <a:off x="2290" y="2930"/>
              <a:ext cx="272" cy="183"/>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 name="Oval 8"/>
            <p:cNvSpPr>
              <a:spLocks noChangeArrowheads="1"/>
            </p:cNvSpPr>
            <p:nvPr/>
          </p:nvSpPr>
          <p:spPr bwMode="auto">
            <a:xfrm>
              <a:off x="3652" y="2749"/>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8" name="Oval 9"/>
            <p:cNvSpPr>
              <a:spLocks noChangeArrowheads="1"/>
            </p:cNvSpPr>
            <p:nvPr/>
          </p:nvSpPr>
          <p:spPr bwMode="auto">
            <a:xfrm>
              <a:off x="2851" y="2387"/>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endParaRPr>
            </a:p>
          </p:txBody>
        </p:sp>
        <p:sp>
          <p:nvSpPr>
            <p:cNvPr id="9" name="Line 10"/>
            <p:cNvSpPr>
              <a:spLocks noChangeShapeType="1"/>
            </p:cNvSpPr>
            <p:nvPr/>
          </p:nvSpPr>
          <p:spPr bwMode="auto">
            <a:xfrm flipH="1">
              <a:off x="2245" y="2568"/>
              <a:ext cx="635"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 name="Line 11"/>
            <p:cNvSpPr>
              <a:spLocks noChangeShapeType="1"/>
            </p:cNvSpPr>
            <p:nvPr/>
          </p:nvSpPr>
          <p:spPr bwMode="auto">
            <a:xfrm>
              <a:off x="3153" y="2568"/>
              <a:ext cx="589"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 name="Oval 12"/>
            <p:cNvSpPr>
              <a:spLocks noChangeArrowheads="1"/>
            </p:cNvSpPr>
            <p:nvPr/>
          </p:nvSpPr>
          <p:spPr bwMode="auto">
            <a:xfrm>
              <a:off x="1610" y="3113"/>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12" name="Oval 13"/>
            <p:cNvSpPr>
              <a:spLocks noChangeArrowheads="1"/>
            </p:cNvSpPr>
            <p:nvPr/>
          </p:nvSpPr>
          <p:spPr bwMode="auto">
            <a:xfrm>
              <a:off x="1383" y="3521"/>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13" name="Oval 14"/>
            <p:cNvSpPr>
              <a:spLocks noChangeArrowheads="1"/>
            </p:cNvSpPr>
            <p:nvPr/>
          </p:nvSpPr>
          <p:spPr bwMode="auto">
            <a:xfrm>
              <a:off x="1837" y="3521"/>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endParaRPr>
            </a:p>
          </p:txBody>
        </p:sp>
        <p:sp>
          <p:nvSpPr>
            <p:cNvPr id="14" name="Line 15"/>
            <p:cNvSpPr>
              <a:spLocks noChangeShapeType="1"/>
            </p:cNvSpPr>
            <p:nvPr/>
          </p:nvSpPr>
          <p:spPr bwMode="auto">
            <a:xfrm flipH="1">
              <a:off x="1565" y="3339"/>
              <a:ext cx="136"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5" name="Line 16"/>
            <p:cNvSpPr>
              <a:spLocks noChangeShapeType="1"/>
            </p:cNvSpPr>
            <p:nvPr/>
          </p:nvSpPr>
          <p:spPr bwMode="auto">
            <a:xfrm>
              <a:off x="1837" y="3339"/>
              <a:ext cx="136"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6" name="Oval 17"/>
            <p:cNvSpPr>
              <a:spLocks noChangeArrowheads="1"/>
            </p:cNvSpPr>
            <p:nvPr/>
          </p:nvSpPr>
          <p:spPr bwMode="auto">
            <a:xfrm>
              <a:off x="2427" y="3113"/>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17" name="Line 18"/>
            <p:cNvSpPr>
              <a:spLocks noChangeShapeType="1"/>
            </p:cNvSpPr>
            <p:nvPr/>
          </p:nvSpPr>
          <p:spPr bwMode="auto">
            <a:xfrm flipH="1">
              <a:off x="1791" y="2931"/>
              <a:ext cx="273"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8" name="Line 19"/>
            <p:cNvSpPr>
              <a:spLocks noChangeShapeType="1"/>
            </p:cNvSpPr>
            <p:nvPr/>
          </p:nvSpPr>
          <p:spPr bwMode="auto">
            <a:xfrm>
              <a:off x="3924" y="2931"/>
              <a:ext cx="272" cy="183"/>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9" name="Oval 20"/>
            <p:cNvSpPr>
              <a:spLocks noChangeArrowheads="1"/>
            </p:cNvSpPr>
            <p:nvPr/>
          </p:nvSpPr>
          <p:spPr bwMode="auto">
            <a:xfrm>
              <a:off x="3244" y="3114"/>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20" name="Oval 21"/>
            <p:cNvSpPr>
              <a:spLocks noChangeArrowheads="1"/>
            </p:cNvSpPr>
            <p:nvPr/>
          </p:nvSpPr>
          <p:spPr bwMode="auto">
            <a:xfrm>
              <a:off x="4061" y="3114"/>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21" name="Line 22"/>
            <p:cNvSpPr>
              <a:spLocks noChangeShapeType="1"/>
            </p:cNvSpPr>
            <p:nvPr/>
          </p:nvSpPr>
          <p:spPr bwMode="auto">
            <a:xfrm flipH="1">
              <a:off x="3425" y="2932"/>
              <a:ext cx="273"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 name="Oval 23"/>
            <p:cNvSpPr>
              <a:spLocks noChangeArrowheads="1"/>
            </p:cNvSpPr>
            <p:nvPr/>
          </p:nvSpPr>
          <p:spPr bwMode="auto">
            <a:xfrm>
              <a:off x="2200" y="3521"/>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23" name="Oval 24"/>
            <p:cNvSpPr>
              <a:spLocks noChangeArrowheads="1"/>
            </p:cNvSpPr>
            <p:nvPr/>
          </p:nvSpPr>
          <p:spPr bwMode="auto">
            <a:xfrm>
              <a:off x="2654" y="3521"/>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endParaRPr>
            </a:p>
          </p:txBody>
        </p:sp>
        <p:sp>
          <p:nvSpPr>
            <p:cNvPr id="24" name="Line 25"/>
            <p:cNvSpPr>
              <a:spLocks noChangeShapeType="1"/>
            </p:cNvSpPr>
            <p:nvPr/>
          </p:nvSpPr>
          <p:spPr bwMode="auto">
            <a:xfrm flipH="1">
              <a:off x="2382" y="3339"/>
              <a:ext cx="136"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 name="Line 26"/>
            <p:cNvSpPr>
              <a:spLocks noChangeShapeType="1"/>
            </p:cNvSpPr>
            <p:nvPr/>
          </p:nvSpPr>
          <p:spPr bwMode="auto">
            <a:xfrm>
              <a:off x="2654" y="3339"/>
              <a:ext cx="136"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 name="Oval 27"/>
            <p:cNvSpPr>
              <a:spLocks noChangeArrowheads="1"/>
            </p:cNvSpPr>
            <p:nvPr/>
          </p:nvSpPr>
          <p:spPr bwMode="auto">
            <a:xfrm>
              <a:off x="3017" y="3521"/>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27" name="Oval 28"/>
            <p:cNvSpPr>
              <a:spLocks noChangeArrowheads="1"/>
            </p:cNvSpPr>
            <p:nvPr/>
          </p:nvSpPr>
          <p:spPr bwMode="auto">
            <a:xfrm>
              <a:off x="3471" y="3521"/>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endParaRPr>
            </a:p>
          </p:txBody>
        </p:sp>
        <p:sp>
          <p:nvSpPr>
            <p:cNvPr id="28" name="Line 29"/>
            <p:cNvSpPr>
              <a:spLocks noChangeShapeType="1"/>
            </p:cNvSpPr>
            <p:nvPr/>
          </p:nvSpPr>
          <p:spPr bwMode="auto">
            <a:xfrm flipH="1">
              <a:off x="3199" y="3339"/>
              <a:ext cx="136"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 name="Line 30"/>
            <p:cNvSpPr>
              <a:spLocks noChangeShapeType="1"/>
            </p:cNvSpPr>
            <p:nvPr/>
          </p:nvSpPr>
          <p:spPr bwMode="auto">
            <a:xfrm>
              <a:off x="3471" y="3339"/>
              <a:ext cx="136"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 name="Oval 31"/>
            <p:cNvSpPr>
              <a:spLocks noChangeArrowheads="1"/>
            </p:cNvSpPr>
            <p:nvPr/>
          </p:nvSpPr>
          <p:spPr bwMode="auto">
            <a:xfrm>
              <a:off x="3833" y="3521"/>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31" name="Oval 32"/>
            <p:cNvSpPr>
              <a:spLocks noChangeArrowheads="1"/>
            </p:cNvSpPr>
            <p:nvPr/>
          </p:nvSpPr>
          <p:spPr bwMode="auto">
            <a:xfrm>
              <a:off x="4287" y="3521"/>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endParaRPr>
            </a:p>
          </p:txBody>
        </p:sp>
        <p:sp>
          <p:nvSpPr>
            <p:cNvPr id="32" name="Line 33"/>
            <p:cNvSpPr>
              <a:spLocks noChangeShapeType="1"/>
            </p:cNvSpPr>
            <p:nvPr/>
          </p:nvSpPr>
          <p:spPr bwMode="auto">
            <a:xfrm flipH="1">
              <a:off x="4015" y="3339"/>
              <a:ext cx="136"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 name="Line 34"/>
            <p:cNvSpPr>
              <a:spLocks noChangeShapeType="1"/>
            </p:cNvSpPr>
            <p:nvPr/>
          </p:nvSpPr>
          <p:spPr bwMode="auto">
            <a:xfrm>
              <a:off x="4287" y="3339"/>
              <a:ext cx="136"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nvGrpSpPr>
          <p:cNvPr id="34" name="Group 124"/>
          <p:cNvGrpSpPr>
            <a:grpSpLocks/>
          </p:cNvGrpSpPr>
          <p:nvPr/>
        </p:nvGrpSpPr>
        <p:grpSpPr bwMode="auto">
          <a:xfrm>
            <a:off x="993701" y="2918023"/>
            <a:ext cx="4845050" cy="1670050"/>
            <a:chOff x="1241" y="1294"/>
            <a:chExt cx="3052" cy="1052"/>
          </a:xfrm>
        </p:grpSpPr>
        <p:sp>
          <p:nvSpPr>
            <p:cNvPr id="35" name="Text Box 35"/>
            <p:cNvSpPr txBox="1">
              <a:spLocks noChangeArrowheads="1"/>
            </p:cNvSpPr>
            <p:nvPr/>
          </p:nvSpPr>
          <p:spPr bwMode="auto">
            <a:xfrm>
              <a:off x="2193" y="1294"/>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36" name="Text Box 36"/>
            <p:cNvSpPr txBox="1">
              <a:spLocks noChangeArrowheads="1"/>
            </p:cNvSpPr>
            <p:nvPr/>
          </p:nvSpPr>
          <p:spPr bwMode="auto">
            <a:xfrm>
              <a:off x="1558" y="1661"/>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37" name="Text Box 37"/>
            <p:cNvSpPr txBox="1">
              <a:spLocks noChangeArrowheads="1"/>
            </p:cNvSpPr>
            <p:nvPr/>
          </p:nvSpPr>
          <p:spPr bwMode="auto">
            <a:xfrm>
              <a:off x="1241" y="2111"/>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38" name="Text Box 38"/>
            <p:cNvSpPr txBox="1">
              <a:spLocks noChangeArrowheads="1"/>
            </p:cNvSpPr>
            <p:nvPr/>
          </p:nvSpPr>
          <p:spPr bwMode="auto">
            <a:xfrm>
              <a:off x="2064" y="2111"/>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39" name="Text Box 39"/>
            <p:cNvSpPr txBox="1">
              <a:spLocks noChangeArrowheads="1"/>
            </p:cNvSpPr>
            <p:nvPr/>
          </p:nvSpPr>
          <p:spPr bwMode="auto">
            <a:xfrm>
              <a:off x="3191" y="1661"/>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40" name="Text Box 40"/>
            <p:cNvSpPr txBox="1">
              <a:spLocks noChangeArrowheads="1"/>
            </p:cNvSpPr>
            <p:nvPr/>
          </p:nvSpPr>
          <p:spPr bwMode="auto">
            <a:xfrm>
              <a:off x="2874" y="2115"/>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41" name="Text Box 41"/>
            <p:cNvSpPr txBox="1">
              <a:spLocks noChangeArrowheads="1"/>
            </p:cNvSpPr>
            <p:nvPr/>
          </p:nvSpPr>
          <p:spPr bwMode="auto">
            <a:xfrm>
              <a:off x="3690" y="2115"/>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42" name="Text Box 42"/>
            <p:cNvSpPr txBox="1">
              <a:spLocks noChangeArrowheads="1"/>
            </p:cNvSpPr>
            <p:nvPr/>
          </p:nvSpPr>
          <p:spPr bwMode="auto">
            <a:xfrm>
              <a:off x="3191" y="1294"/>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43" name="Text Box 43"/>
            <p:cNvSpPr txBox="1">
              <a:spLocks noChangeArrowheads="1"/>
            </p:cNvSpPr>
            <p:nvPr/>
          </p:nvSpPr>
          <p:spPr bwMode="auto">
            <a:xfrm>
              <a:off x="2154" y="1657"/>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44" name="Text Box 44"/>
            <p:cNvSpPr txBox="1">
              <a:spLocks noChangeArrowheads="1"/>
            </p:cNvSpPr>
            <p:nvPr/>
          </p:nvSpPr>
          <p:spPr bwMode="auto">
            <a:xfrm>
              <a:off x="3787" y="1661"/>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45" name="Text Box 45"/>
            <p:cNvSpPr txBox="1">
              <a:spLocks noChangeArrowheads="1"/>
            </p:cNvSpPr>
            <p:nvPr/>
          </p:nvSpPr>
          <p:spPr bwMode="auto">
            <a:xfrm>
              <a:off x="4105" y="2115"/>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46" name="Text Box 46"/>
            <p:cNvSpPr txBox="1">
              <a:spLocks noChangeArrowheads="1"/>
            </p:cNvSpPr>
            <p:nvPr/>
          </p:nvSpPr>
          <p:spPr bwMode="auto">
            <a:xfrm>
              <a:off x="3288" y="2115"/>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47" name="Text Box 47"/>
            <p:cNvSpPr txBox="1">
              <a:spLocks noChangeArrowheads="1"/>
            </p:cNvSpPr>
            <p:nvPr/>
          </p:nvSpPr>
          <p:spPr bwMode="auto">
            <a:xfrm>
              <a:off x="2472" y="2115"/>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48" name="Text Box 48"/>
            <p:cNvSpPr txBox="1">
              <a:spLocks noChangeArrowheads="1"/>
            </p:cNvSpPr>
            <p:nvPr/>
          </p:nvSpPr>
          <p:spPr bwMode="auto">
            <a:xfrm>
              <a:off x="1655" y="2115"/>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grpSp>
      <p:sp>
        <p:nvSpPr>
          <p:cNvPr id="49" name="Oval 81"/>
          <p:cNvSpPr>
            <a:spLocks noChangeArrowheads="1"/>
          </p:cNvSpPr>
          <p:nvPr/>
        </p:nvSpPr>
        <p:spPr bwMode="auto">
          <a:xfrm>
            <a:off x="1866826" y="3427611"/>
            <a:ext cx="503237" cy="360362"/>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solidFill>
                  <a:schemeClr val="bg1"/>
                </a:solidFill>
                <a:latin typeface="Arial Black" panose="020B0A04020102020204" pitchFamily="34" charset="0"/>
                <a:sym typeface="Symbol" panose="05050102010706020507" pitchFamily="18" charset="2"/>
              </a:rPr>
              <a:t>2</a:t>
            </a:r>
          </a:p>
        </p:txBody>
      </p:sp>
      <p:sp>
        <p:nvSpPr>
          <p:cNvPr id="50" name="Line 82"/>
          <p:cNvSpPr>
            <a:spLocks noChangeShapeType="1"/>
          </p:cNvSpPr>
          <p:nvPr/>
        </p:nvSpPr>
        <p:spPr bwMode="auto">
          <a:xfrm>
            <a:off x="2298626" y="3716536"/>
            <a:ext cx="431800" cy="290512"/>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1" name="Oval 83"/>
          <p:cNvSpPr>
            <a:spLocks noChangeArrowheads="1"/>
          </p:cNvSpPr>
          <p:nvPr/>
        </p:nvSpPr>
        <p:spPr bwMode="auto">
          <a:xfrm>
            <a:off x="4460801" y="3427611"/>
            <a:ext cx="503237" cy="360362"/>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sym typeface="Symbol" panose="05050102010706020507" pitchFamily="18" charset="2"/>
              </a:rPr>
              <a:t>7</a:t>
            </a:r>
          </a:p>
        </p:txBody>
      </p:sp>
      <p:sp>
        <p:nvSpPr>
          <p:cNvPr id="52" name="Oval 84"/>
          <p:cNvSpPr>
            <a:spLocks noChangeArrowheads="1"/>
          </p:cNvSpPr>
          <p:nvPr/>
        </p:nvSpPr>
        <p:spPr bwMode="auto">
          <a:xfrm>
            <a:off x="3163813" y="2852936"/>
            <a:ext cx="503238" cy="360362"/>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rPr>
              <a:t>1</a:t>
            </a:r>
          </a:p>
        </p:txBody>
      </p:sp>
      <p:sp>
        <p:nvSpPr>
          <p:cNvPr id="53" name="Line 85"/>
          <p:cNvSpPr>
            <a:spLocks noChangeShapeType="1"/>
          </p:cNvSpPr>
          <p:nvPr/>
        </p:nvSpPr>
        <p:spPr bwMode="auto">
          <a:xfrm flipH="1">
            <a:off x="2227188" y="3140273"/>
            <a:ext cx="1008063" cy="288925"/>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 name="Line 86"/>
          <p:cNvSpPr>
            <a:spLocks noChangeShapeType="1"/>
          </p:cNvSpPr>
          <p:nvPr/>
        </p:nvSpPr>
        <p:spPr bwMode="auto">
          <a:xfrm>
            <a:off x="3668638" y="3140273"/>
            <a:ext cx="935038" cy="288925"/>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5" name="Oval 92"/>
          <p:cNvSpPr>
            <a:spLocks noChangeArrowheads="1"/>
          </p:cNvSpPr>
          <p:nvPr/>
        </p:nvSpPr>
        <p:spPr bwMode="auto">
          <a:xfrm>
            <a:off x="2516113" y="4007048"/>
            <a:ext cx="503238" cy="360363"/>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sym typeface="Symbol" panose="05050102010706020507" pitchFamily="18" charset="2"/>
              </a:rPr>
              <a:t>4</a:t>
            </a:r>
          </a:p>
        </p:txBody>
      </p:sp>
      <p:sp>
        <p:nvSpPr>
          <p:cNvPr id="56" name="Line 93"/>
          <p:cNvSpPr>
            <a:spLocks noChangeShapeType="1"/>
          </p:cNvSpPr>
          <p:nvPr/>
        </p:nvSpPr>
        <p:spPr bwMode="auto">
          <a:xfrm flipH="1">
            <a:off x="1508051" y="3716536"/>
            <a:ext cx="433387"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7" name="Line 94"/>
          <p:cNvSpPr>
            <a:spLocks noChangeShapeType="1"/>
          </p:cNvSpPr>
          <p:nvPr/>
        </p:nvSpPr>
        <p:spPr bwMode="auto">
          <a:xfrm>
            <a:off x="4891013" y="3716536"/>
            <a:ext cx="431800" cy="290512"/>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 name="Oval 95"/>
          <p:cNvSpPr>
            <a:spLocks noChangeArrowheads="1"/>
          </p:cNvSpPr>
          <p:nvPr/>
        </p:nvSpPr>
        <p:spPr bwMode="auto">
          <a:xfrm>
            <a:off x="3811513" y="4005461"/>
            <a:ext cx="503238" cy="360362"/>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sym typeface="Symbol" panose="05050102010706020507" pitchFamily="18" charset="2"/>
              </a:rPr>
              <a:t>8</a:t>
            </a:r>
          </a:p>
        </p:txBody>
      </p:sp>
      <p:sp>
        <p:nvSpPr>
          <p:cNvPr id="59" name="Oval 96"/>
          <p:cNvSpPr>
            <a:spLocks noChangeArrowheads="1"/>
          </p:cNvSpPr>
          <p:nvPr/>
        </p:nvSpPr>
        <p:spPr bwMode="auto">
          <a:xfrm>
            <a:off x="5108501" y="4007048"/>
            <a:ext cx="503237" cy="360363"/>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sym typeface="Symbol" panose="05050102010706020507" pitchFamily="18" charset="2"/>
              </a:rPr>
              <a:t>11</a:t>
            </a:r>
          </a:p>
        </p:txBody>
      </p:sp>
      <p:sp>
        <p:nvSpPr>
          <p:cNvPr id="60" name="Line 97"/>
          <p:cNvSpPr>
            <a:spLocks noChangeShapeType="1"/>
          </p:cNvSpPr>
          <p:nvPr/>
        </p:nvSpPr>
        <p:spPr bwMode="auto">
          <a:xfrm flipH="1">
            <a:off x="4098851" y="3716536"/>
            <a:ext cx="433387"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1" name="Oval 99"/>
          <p:cNvSpPr>
            <a:spLocks noChangeArrowheads="1"/>
          </p:cNvSpPr>
          <p:nvPr/>
        </p:nvSpPr>
        <p:spPr bwMode="auto">
          <a:xfrm>
            <a:off x="2874888" y="4653161"/>
            <a:ext cx="503238" cy="360362"/>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rPr>
              <a:t>6</a:t>
            </a:r>
          </a:p>
        </p:txBody>
      </p:sp>
      <p:sp>
        <p:nvSpPr>
          <p:cNvPr id="62" name="Line 101"/>
          <p:cNvSpPr>
            <a:spLocks noChangeShapeType="1"/>
          </p:cNvSpPr>
          <p:nvPr/>
        </p:nvSpPr>
        <p:spPr bwMode="auto">
          <a:xfrm>
            <a:off x="2874888" y="4364236"/>
            <a:ext cx="215900" cy="288925"/>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3" name="Oval 102"/>
          <p:cNvSpPr>
            <a:spLocks noChangeArrowheads="1"/>
          </p:cNvSpPr>
          <p:nvPr/>
        </p:nvSpPr>
        <p:spPr bwMode="auto">
          <a:xfrm>
            <a:off x="3451151" y="4653161"/>
            <a:ext cx="503237" cy="360362"/>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sym typeface="Symbol" panose="05050102010706020507" pitchFamily="18" charset="2"/>
              </a:rPr>
              <a:t>9</a:t>
            </a:r>
          </a:p>
        </p:txBody>
      </p:sp>
      <p:sp>
        <p:nvSpPr>
          <p:cNvPr id="64" name="Oval 103"/>
          <p:cNvSpPr>
            <a:spLocks noChangeArrowheads="1"/>
          </p:cNvSpPr>
          <p:nvPr/>
        </p:nvSpPr>
        <p:spPr bwMode="auto">
          <a:xfrm>
            <a:off x="4171876" y="4653161"/>
            <a:ext cx="503237" cy="360362"/>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rPr>
              <a:t>10</a:t>
            </a:r>
          </a:p>
        </p:txBody>
      </p:sp>
      <p:sp>
        <p:nvSpPr>
          <p:cNvPr id="65" name="Line 104"/>
          <p:cNvSpPr>
            <a:spLocks noChangeShapeType="1"/>
          </p:cNvSpPr>
          <p:nvPr/>
        </p:nvSpPr>
        <p:spPr bwMode="auto">
          <a:xfrm flipH="1">
            <a:off x="3740076" y="4364236"/>
            <a:ext cx="215900" cy="288925"/>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6" name="Line 105"/>
          <p:cNvSpPr>
            <a:spLocks noChangeShapeType="1"/>
          </p:cNvSpPr>
          <p:nvPr/>
        </p:nvSpPr>
        <p:spPr bwMode="auto">
          <a:xfrm>
            <a:off x="4171876" y="4364236"/>
            <a:ext cx="215900" cy="288925"/>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7" name="Oval 106"/>
          <p:cNvSpPr>
            <a:spLocks noChangeArrowheads="1"/>
          </p:cNvSpPr>
          <p:nvPr/>
        </p:nvSpPr>
        <p:spPr bwMode="auto">
          <a:xfrm>
            <a:off x="4748138" y="4653161"/>
            <a:ext cx="503238" cy="360362"/>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sym typeface="Symbol" panose="05050102010706020507" pitchFamily="18" charset="2"/>
              </a:rPr>
              <a:t>12</a:t>
            </a:r>
          </a:p>
        </p:txBody>
      </p:sp>
      <p:sp>
        <p:nvSpPr>
          <p:cNvPr id="68" name="Oval 107"/>
          <p:cNvSpPr>
            <a:spLocks noChangeArrowheads="1"/>
          </p:cNvSpPr>
          <p:nvPr/>
        </p:nvSpPr>
        <p:spPr bwMode="auto">
          <a:xfrm>
            <a:off x="5467276" y="4653161"/>
            <a:ext cx="503237" cy="360362"/>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rPr>
              <a:t>13</a:t>
            </a:r>
          </a:p>
        </p:txBody>
      </p:sp>
      <p:sp>
        <p:nvSpPr>
          <p:cNvPr id="69" name="Line 108"/>
          <p:cNvSpPr>
            <a:spLocks noChangeShapeType="1"/>
          </p:cNvSpPr>
          <p:nvPr/>
        </p:nvSpPr>
        <p:spPr bwMode="auto">
          <a:xfrm flipH="1">
            <a:off x="5037063" y="4364236"/>
            <a:ext cx="215900" cy="288925"/>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0" name="Line 109"/>
          <p:cNvSpPr>
            <a:spLocks noChangeShapeType="1"/>
          </p:cNvSpPr>
          <p:nvPr/>
        </p:nvSpPr>
        <p:spPr bwMode="auto">
          <a:xfrm>
            <a:off x="5467276" y="4364236"/>
            <a:ext cx="215900" cy="288925"/>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1" name="Text Box 125"/>
          <p:cNvSpPr txBox="1">
            <a:spLocks noChangeArrowheads="1"/>
          </p:cNvSpPr>
          <p:nvPr/>
        </p:nvSpPr>
        <p:spPr bwMode="auto">
          <a:xfrm>
            <a:off x="755576" y="3343473"/>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00FF"/>
                </a:solidFill>
              </a:rPr>
              <a:t>剩重：</a:t>
            </a:r>
            <a:r>
              <a:rPr lang="en-US" altLang="zh-TW" sz="1400" b="0">
                <a:solidFill>
                  <a:srgbClr val="0000FF"/>
                </a:solidFill>
              </a:rPr>
              <a:t>10</a:t>
            </a:r>
          </a:p>
          <a:p>
            <a:r>
              <a:rPr lang="zh-TW" altLang="en-US" sz="1400" b="0">
                <a:solidFill>
                  <a:srgbClr val="0000FF"/>
                </a:solidFill>
              </a:rPr>
              <a:t>利潤：</a:t>
            </a:r>
            <a:r>
              <a:rPr lang="en-US" altLang="zh-TW" sz="1400" b="0">
                <a:solidFill>
                  <a:srgbClr val="0000FF"/>
                </a:solidFill>
              </a:rPr>
              <a:t>40</a:t>
            </a:r>
          </a:p>
        </p:txBody>
      </p:sp>
      <p:sp>
        <p:nvSpPr>
          <p:cNvPr id="72" name="Rectangle 126"/>
          <p:cNvSpPr>
            <a:spLocks noChangeArrowheads="1"/>
          </p:cNvSpPr>
          <p:nvPr/>
        </p:nvSpPr>
        <p:spPr bwMode="auto">
          <a:xfrm>
            <a:off x="1219126" y="4005461"/>
            <a:ext cx="504825" cy="358775"/>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0">
                <a:solidFill>
                  <a:srgbClr val="FF0000"/>
                </a:solidFill>
                <a:latin typeface="Arial Black" panose="020B0A04020102020204" pitchFamily="34" charset="0"/>
                <a:sym typeface="Wingdings" panose="05000000000000000000" pitchFamily="2" charset="2"/>
              </a:rPr>
              <a:t>3</a:t>
            </a:r>
          </a:p>
        </p:txBody>
      </p:sp>
      <p:sp>
        <p:nvSpPr>
          <p:cNvPr id="73" name="Text Box 127"/>
          <p:cNvSpPr txBox="1">
            <a:spLocks noChangeArrowheads="1"/>
          </p:cNvSpPr>
          <p:nvPr/>
        </p:nvSpPr>
        <p:spPr bwMode="auto">
          <a:xfrm>
            <a:off x="1692201" y="3860998"/>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00FF"/>
                </a:solidFill>
              </a:rPr>
              <a:t>剩重：</a:t>
            </a:r>
            <a:r>
              <a:rPr lang="en-US" altLang="zh-TW" sz="1400" b="0">
                <a:solidFill>
                  <a:srgbClr val="0000FF"/>
                </a:solidFill>
              </a:rPr>
              <a:t>10</a:t>
            </a:r>
          </a:p>
          <a:p>
            <a:r>
              <a:rPr lang="zh-TW" altLang="en-US" sz="1400" b="0">
                <a:solidFill>
                  <a:srgbClr val="0000FF"/>
                </a:solidFill>
              </a:rPr>
              <a:t>利潤：</a:t>
            </a:r>
            <a:r>
              <a:rPr lang="en-US" altLang="zh-TW" sz="1400" b="0">
                <a:solidFill>
                  <a:srgbClr val="0000FF"/>
                </a:solidFill>
              </a:rPr>
              <a:t>40</a:t>
            </a:r>
          </a:p>
        </p:txBody>
      </p:sp>
      <p:sp>
        <p:nvSpPr>
          <p:cNvPr id="74" name="Line 128"/>
          <p:cNvSpPr>
            <a:spLocks noChangeShapeType="1"/>
          </p:cNvSpPr>
          <p:nvPr/>
        </p:nvSpPr>
        <p:spPr bwMode="auto">
          <a:xfrm flipH="1">
            <a:off x="2443088" y="4365823"/>
            <a:ext cx="21590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5" name="Rectangle 129"/>
          <p:cNvSpPr>
            <a:spLocks noChangeArrowheads="1"/>
          </p:cNvSpPr>
          <p:nvPr/>
        </p:nvSpPr>
        <p:spPr bwMode="auto">
          <a:xfrm>
            <a:off x="2155751" y="4654748"/>
            <a:ext cx="504825" cy="358775"/>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0">
                <a:solidFill>
                  <a:srgbClr val="FF0000"/>
                </a:solidFill>
                <a:latin typeface="Arial Black" panose="020B0A04020102020204" pitchFamily="34" charset="0"/>
                <a:sym typeface="Wingdings" panose="05000000000000000000" pitchFamily="2" charset="2"/>
              </a:rPr>
              <a:t>5</a:t>
            </a:r>
          </a:p>
        </p:txBody>
      </p:sp>
      <p:sp>
        <p:nvSpPr>
          <p:cNvPr id="76" name="Text Box 130"/>
          <p:cNvSpPr txBox="1">
            <a:spLocks noChangeArrowheads="1"/>
          </p:cNvSpPr>
          <p:nvPr/>
        </p:nvSpPr>
        <p:spPr bwMode="auto">
          <a:xfrm>
            <a:off x="2516113" y="5070673"/>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8000"/>
                </a:solidFill>
              </a:rPr>
              <a:t>剩重：</a:t>
            </a:r>
            <a:r>
              <a:rPr lang="en-US" altLang="zh-TW" sz="1400" b="0">
                <a:solidFill>
                  <a:srgbClr val="008000"/>
                </a:solidFill>
              </a:rPr>
              <a:t>10</a:t>
            </a:r>
          </a:p>
          <a:p>
            <a:r>
              <a:rPr lang="zh-TW" altLang="en-US" sz="1400" b="0">
                <a:solidFill>
                  <a:srgbClr val="008000"/>
                </a:solidFill>
              </a:rPr>
              <a:t>利潤：</a:t>
            </a:r>
            <a:r>
              <a:rPr lang="en-US" altLang="zh-TW" sz="1400" b="0">
                <a:solidFill>
                  <a:srgbClr val="008000"/>
                </a:solidFill>
              </a:rPr>
              <a:t>40</a:t>
            </a:r>
          </a:p>
        </p:txBody>
      </p:sp>
      <p:sp>
        <p:nvSpPr>
          <p:cNvPr id="77" name="Freeform 131"/>
          <p:cNvSpPr>
            <a:spLocks/>
          </p:cNvSpPr>
          <p:nvPr/>
        </p:nvSpPr>
        <p:spPr bwMode="auto">
          <a:xfrm>
            <a:off x="1352476" y="3559373"/>
            <a:ext cx="514350" cy="446088"/>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8" name="Freeform 132"/>
          <p:cNvSpPr>
            <a:spLocks/>
          </p:cNvSpPr>
          <p:nvPr/>
        </p:nvSpPr>
        <p:spPr bwMode="auto">
          <a:xfrm>
            <a:off x="2155751" y="4207073"/>
            <a:ext cx="360362" cy="446088"/>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9" name="Freeform 133"/>
          <p:cNvSpPr>
            <a:spLocks/>
          </p:cNvSpPr>
          <p:nvPr/>
        </p:nvSpPr>
        <p:spPr bwMode="auto">
          <a:xfrm flipH="1">
            <a:off x="3019351" y="4207073"/>
            <a:ext cx="288925" cy="446088"/>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0" name="Freeform 134"/>
          <p:cNvSpPr>
            <a:spLocks/>
          </p:cNvSpPr>
          <p:nvPr/>
        </p:nvSpPr>
        <p:spPr bwMode="auto">
          <a:xfrm flipH="1">
            <a:off x="2371651" y="3559373"/>
            <a:ext cx="503237" cy="446088"/>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1" name="Freeform 135"/>
          <p:cNvSpPr>
            <a:spLocks/>
          </p:cNvSpPr>
          <p:nvPr/>
        </p:nvSpPr>
        <p:spPr bwMode="auto">
          <a:xfrm>
            <a:off x="2073201" y="2997398"/>
            <a:ext cx="1090612" cy="431800"/>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2" name="Text Box 136"/>
          <p:cNvSpPr txBox="1">
            <a:spLocks noChangeArrowheads="1"/>
          </p:cNvSpPr>
          <p:nvPr/>
        </p:nvSpPr>
        <p:spPr bwMode="auto">
          <a:xfrm>
            <a:off x="4891013" y="3140273"/>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00FF"/>
                </a:solidFill>
              </a:rPr>
              <a:t>剩重：</a:t>
            </a:r>
            <a:r>
              <a:rPr lang="en-US" altLang="zh-TW" sz="1400" b="0">
                <a:solidFill>
                  <a:srgbClr val="0000FF"/>
                </a:solidFill>
              </a:rPr>
              <a:t>30</a:t>
            </a:r>
          </a:p>
          <a:p>
            <a:r>
              <a:rPr lang="zh-TW" altLang="en-US" sz="1400" b="0">
                <a:solidFill>
                  <a:srgbClr val="0000FF"/>
                </a:solidFill>
              </a:rPr>
              <a:t>利潤：</a:t>
            </a:r>
            <a:r>
              <a:rPr lang="en-US" altLang="zh-TW" sz="1400" b="0">
                <a:solidFill>
                  <a:srgbClr val="0000FF"/>
                </a:solidFill>
              </a:rPr>
              <a:t>0</a:t>
            </a:r>
          </a:p>
        </p:txBody>
      </p:sp>
      <p:sp>
        <p:nvSpPr>
          <p:cNvPr id="83" name="Text Box 137"/>
          <p:cNvSpPr txBox="1">
            <a:spLocks noChangeArrowheads="1"/>
          </p:cNvSpPr>
          <p:nvPr/>
        </p:nvSpPr>
        <p:spPr bwMode="auto">
          <a:xfrm>
            <a:off x="3019351" y="3703836"/>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00FF"/>
                </a:solidFill>
              </a:rPr>
              <a:t>剩重：</a:t>
            </a:r>
            <a:r>
              <a:rPr lang="en-US" altLang="zh-TW" sz="1400" b="0">
                <a:solidFill>
                  <a:srgbClr val="0000FF"/>
                </a:solidFill>
              </a:rPr>
              <a:t>15</a:t>
            </a:r>
          </a:p>
          <a:p>
            <a:r>
              <a:rPr lang="zh-TW" altLang="en-US" sz="1400" b="0">
                <a:solidFill>
                  <a:srgbClr val="0000FF"/>
                </a:solidFill>
              </a:rPr>
              <a:t>利潤：</a:t>
            </a:r>
            <a:r>
              <a:rPr lang="en-US" altLang="zh-TW" sz="1400" b="0">
                <a:solidFill>
                  <a:srgbClr val="0000FF"/>
                </a:solidFill>
              </a:rPr>
              <a:t>25</a:t>
            </a:r>
          </a:p>
        </p:txBody>
      </p:sp>
      <p:sp>
        <p:nvSpPr>
          <p:cNvPr id="84" name="Text Box 138"/>
          <p:cNvSpPr txBox="1">
            <a:spLocks noChangeArrowheads="1"/>
          </p:cNvSpPr>
          <p:nvPr/>
        </p:nvSpPr>
        <p:spPr bwMode="auto">
          <a:xfrm>
            <a:off x="3251126" y="5084961"/>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8000"/>
                </a:solidFill>
              </a:rPr>
              <a:t>剩重：</a:t>
            </a:r>
            <a:r>
              <a:rPr lang="en-US" altLang="zh-TW" sz="1400" b="0">
                <a:solidFill>
                  <a:srgbClr val="008000"/>
                </a:solidFill>
              </a:rPr>
              <a:t>0</a:t>
            </a:r>
          </a:p>
          <a:p>
            <a:r>
              <a:rPr lang="zh-TW" altLang="en-US" sz="1400" b="0">
                <a:solidFill>
                  <a:srgbClr val="008000"/>
                </a:solidFill>
              </a:rPr>
              <a:t>利潤：</a:t>
            </a:r>
            <a:r>
              <a:rPr lang="en-US" altLang="zh-TW" sz="1400" b="0">
                <a:solidFill>
                  <a:srgbClr val="008000"/>
                </a:solidFill>
              </a:rPr>
              <a:t>50</a:t>
            </a:r>
          </a:p>
        </p:txBody>
      </p:sp>
      <p:sp>
        <p:nvSpPr>
          <p:cNvPr id="85" name="Freeform 139"/>
          <p:cNvSpPr>
            <a:spLocks/>
          </p:cNvSpPr>
          <p:nvPr/>
        </p:nvSpPr>
        <p:spPr bwMode="auto">
          <a:xfrm>
            <a:off x="3595613" y="4221361"/>
            <a:ext cx="215900" cy="446087"/>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6" name="Text Box 140"/>
          <p:cNvSpPr txBox="1">
            <a:spLocks noChangeArrowheads="1"/>
          </p:cNvSpPr>
          <p:nvPr/>
        </p:nvSpPr>
        <p:spPr bwMode="auto">
          <a:xfrm>
            <a:off x="3981376" y="5084961"/>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8000"/>
                </a:solidFill>
              </a:rPr>
              <a:t>剩重：</a:t>
            </a:r>
            <a:r>
              <a:rPr lang="en-US" altLang="zh-TW" sz="1400" b="0">
                <a:solidFill>
                  <a:srgbClr val="008000"/>
                </a:solidFill>
              </a:rPr>
              <a:t>15</a:t>
            </a:r>
          </a:p>
          <a:p>
            <a:r>
              <a:rPr lang="zh-TW" altLang="en-US" sz="1400" b="0">
                <a:solidFill>
                  <a:srgbClr val="008000"/>
                </a:solidFill>
              </a:rPr>
              <a:t>利潤：</a:t>
            </a:r>
            <a:r>
              <a:rPr lang="en-US" altLang="zh-TW" sz="1400" b="0">
                <a:solidFill>
                  <a:srgbClr val="008000"/>
                </a:solidFill>
              </a:rPr>
              <a:t>25</a:t>
            </a:r>
          </a:p>
        </p:txBody>
      </p:sp>
      <p:sp>
        <p:nvSpPr>
          <p:cNvPr id="87" name="Freeform 141"/>
          <p:cNvSpPr>
            <a:spLocks/>
          </p:cNvSpPr>
          <p:nvPr/>
        </p:nvSpPr>
        <p:spPr bwMode="auto">
          <a:xfrm flipH="1">
            <a:off x="4314751" y="4221361"/>
            <a:ext cx="288925" cy="446087"/>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8" name="Freeform 142"/>
          <p:cNvSpPr>
            <a:spLocks/>
          </p:cNvSpPr>
          <p:nvPr/>
        </p:nvSpPr>
        <p:spPr bwMode="auto">
          <a:xfrm>
            <a:off x="4027413" y="3559373"/>
            <a:ext cx="431800" cy="446088"/>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9" name="Text Box 143"/>
          <p:cNvSpPr txBox="1">
            <a:spLocks noChangeArrowheads="1"/>
          </p:cNvSpPr>
          <p:nvPr/>
        </p:nvSpPr>
        <p:spPr bwMode="auto">
          <a:xfrm>
            <a:off x="5579988" y="3860998"/>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00FF"/>
                </a:solidFill>
              </a:rPr>
              <a:t>剩重：</a:t>
            </a:r>
            <a:r>
              <a:rPr lang="en-US" altLang="zh-TW" sz="1400" b="0">
                <a:solidFill>
                  <a:srgbClr val="0000FF"/>
                </a:solidFill>
              </a:rPr>
              <a:t>30</a:t>
            </a:r>
          </a:p>
          <a:p>
            <a:r>
              <a:rPr lang="zh-TW" altLang="en-US" sz="1400" b="0">
                <a:solidFill>
                  <a:srgbClr val="0000FF"/>
                </a:solidFill>
              </a:rPr>
              <a:t>利潤：</a:t>
            </a:r>
            <a:r>
              <a:rPr lang="en-US" altLang="zh-TW" sz="1400" b="0">
                <a:solidFill>
                  <a:srgbClr val="0000FF"/>
                </a:solidFill>
              </a:rPr>
              <a:t>0</a:t>
            </a:r>
          </a:p>
        </p:txBody>
      </p:sp>
      <p:sp>
        <p:nvSpPr>
          <p:cNvPr id="90" name="Text Box 144"/>
          <p:cNvSpPr txBox="1">
            <a:spLocks noChangeArrowheads="1"/>
          </p:cNvSpPr>
          <p:nvPr/>
        </p:nvSpPr>
        <p:spPr bwMode="auto">
          <a:xfrm>
            <a:off x="4716388" y="5084961"/>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8000"/>
                </a:solidFill>
              </a:rPr>
              <a:t>剩重：</a:t>
            </a:r>
            <a:r>
              <a:rPr lang="en-US" altLang="zh-TW" sz="1400" b="0">
                <a:solidFill>
                  <a:srgbClr val="008000"/>
                </a:solidFill>
              </a:rPr>
              <a:t>15</a:t>
            </a:r>
          </a:p>
          <a:p>
            <a:r>
              <a:rPr lang="zh-TW" altLang="en-US" sz="1400" b="0">
                <a:solidFill>
                  <a:srgbClr val="008000"/>
                </a:solidFill>
              </a:rPr>
              <a:t>利潤：</a:t>
            </a:r>
            <a:r>
              <a:rPr lang="en-US" altLang="zh-TW" sz="1400" b="0">
                <a:solidFill>
                  <a:srgbClr val="008000"/>
                </a:solidFill>
              </a:rPr>
              <a:t>25</a:t>
            </a:r>
          </a:p>
        </p:txBody>
      </p:sp>
      <p:sp>
        <p:nvSpPr>
          <p:cNvPr id="91" name="Freeform 145"/>
          <p:cNvSpPr>
            <a:spLocks/>
          </p:cNvSpPr>
          <p:nvPr/>
        </p:nvSpPr>
        <p:spPr bwMode="auto">
          <a:xfrm>
            <a:off x="4892601" y="4221361"/>
            <a:ext cx="215900" cy="446087"/>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2" name="Text Box 146"/>
          <p:cNvSpPr txBox="1">
            <a:spLocks noChangeArrowheads="1"/>
          </p:cNvSpPr>
          <p:nvPr/>
        </p:nvSpPr>
        <p:spPr bwMode="auto">
          <a:xfrm>
            <a:off x="5437113" y="5084961"/>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8000"/>
                </a:solidFill>
              </a:rPr>
              <a:t>剩重：</a:t>
            </a:r>
            <a:r>
              <a:rPr lang="en-US" altLang="zh-TW" sz="1400" b="0">
                <a:solidFill>
                  <a:srgbClr val="008000"/>
                </a:solidFill>
              </a:rPr>
              <a:t>30</a:t>
            </a:r>
          </a:p>
          <a:p>
            <a:r>
              <a:rPr lang="zh-TW" altLang="en-US" sz="1400" b="0">
                <a:solidFill>
                  <a:srgbClr val="008000"/>
                </a:solidFill>
              </a:rPr>
              <a:t>利潤：</a:t>
            </a:r>
            <a:r>
              <a:rPr lang="en-US" altLang="zh-TW" sz="1400" b="0">
                <a:solidFill>
                  <a:srgbClr val="008000"/>
                </a:solidFill>
              </a:rPr>
              <a:t>0</a:t>
            </a:r>
          </a:p>
        </p:txBody>
      </p:sp>
      <p:sp>
        <p:nvSpPr>
          <p:cNvPr id="93" name="Freeform 147"/>
          <p:cNvSpPr>
            <a:spLocks/>
          </p:cNvSpPr>
          <p:nvPr/>
        </p:nvSpPr>
        <p:spPr bwMode="auto">
          <a:xfrm flipH="1">
            <a:off x="5611738" y="4221361"/>
            <a:ext cx="288925" cy="446087"/>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4" name="Freeform 148"/>
          <p:cNvSpPr>
            <a:spLocks/>
          </p:cNvSpPr>
          <p:nvPr/>
        </p:nvSpPr>
        <p:spPr bwMode="auto">
          <a:xfrm flipH="1">
            <a:off x="5037063" y="3572073"/>
            <a:ext cx="503238" cy="446088"/>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5" name="Freeform 149"/>
          <p:cNvSpPr>
            <a:spLocks/>
          </p:cNvSpPr>
          <p:nvPr/>
        </p:nvSpPr>
        <p:spPr bwMode="auto">
          <a:xfrm flipH="1">
            <a:off x="3728963" y="2997398"/>
            <a:ext cx="1090613" cy="431800"/>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6" name="Text Box 150"/>
          <p:cNvSpPr txBox="1">
            <a:spLocks noChangeArrowheads="1"/>
          </p:cNvSpPr>
          <p:nvPr/>
        </p:nvSpPr>
        <p:spPr bwMode="auto">
          <a:xfrm>
            <a:off x="3235251" y="5084961"/>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a:solidFill>
                  <a:srgbClr val="FF0000"/>
                </a:solidFill>
              </a:rPr>
              <a:t>剩重：</a:t>
            </a:r>
            <a:r>
              <a:rPr lang="en-US" altLang="zh-TW" sz="1400">
                <a:solidFill>
                  <a:srgbClr val="FF0000"/>
                </a:solidFill>
              </a:rPr>
              <a:t>0</a:t>
            </a:r>
          </a:p>
          <a:p>
            <a:r>
              <a:rPr lang="zh-TW" altLang="en-US" sz="1400">
                <a:solidFill>
                  <a:srgbClr val="FF0000"/>
                </a:solidFill>
              </a:rPr>
              <a:t>利潤：</a:t>
            </a:r>
            <a:r>
              <a:rPr lang="en-US" altLang="zh-TW" sz="1400">
                <a:solidFill>
                  <a:srgbClr val="FF0000"/>
                </a:solidFill>
              </a:rPr>
              <a:t>50</a:t>
            </a:r>
          </a:p>
        </p:txBody>
      </p:sp>
      <p:grpSp>
        <p:nvGrpSpPr>
          <p:cNvPr id="97" name="Group 151"/>
          <p:cNvGrpSpPr>
            <a:grpSpLocks/>
          </p:cNvGrpSpPr>
          <p:nvPr/>
        </p:nvGrpSpPr>
        <p:grpSpPr bwMode="auto">
          <a:xfrm>
            <a:off x="3667051" y="3138686"/>
            <a:ext cx="935037" cy="1512887"/>
            <a:chOff x="3107" y="3203"/>
            <a:chExt cx="589" cy="953"/>
          </a:xfrm>
        </p:grpSpPr>
        <p:sp>
          <p:nvSpPr>
            <p:cNvPr id="98" name="Line 152"/>
            <p:cNvSpPr>
              <a:spLocks noChangeShapeType="1"/>
            </p:cNvSpPr>
            <p:nvPr/>
          </p:nvSpPr>
          <p:spPr bwMode="auto">
            <a:xfrm>
              <a:off x="3107" y="3203"/>
              <a:ext cx="589" cy="182"/>
            </a:xfrm>
            <a:prstGeom prst="line">
              <a:avLst/>
            </a:prstGeom>
            <a:no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9" name="Line 153"/>
            <p:cNvSpPr>
              <a:spLocks noChangeShapeType="1"/>
            </p:cNvSpPr>
            <p:nvPr/>
          </p:nvSpPr>
          <p:spPr bwMode="auto">
            <a:xfrm flipH="1">
              <a:off x="3378" y="3567"/>
              <a:ext cx="273"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0" name="Line 154"/>
            <p:cNvSpPr>
              <a:spLocks noChangeShapeType="1"/>
            </p:cNvSpPr>
            <p:nvPr/>
          </p:nvSpPr>
          <p:spPr bwMode="auto">
            <a:xfrm flipH="1">
              <a:off x="3153" y="3974"/>
              <a:ext cx="136" cy="182"/>
            </a:xfrm>
            <a:prstGeom prst="line">
              <a:avLst/>
            </a:prstGeom>
            <a:no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aphicFrame>
        <p:nvGraphicFramePr>
          <p:cNvPr id="101" name="Group 184"/>
          <p:cNvGraphicFramePr>
            <a:graphicFrameLocks/>
          </p:cNvGraphicFramePr>
          <p:nvPr>
            <p:extLst>
              <p:ext uri="{D42A27DB-BD31-4B8C-83A1-F6EECF244321}">
                <p14:modId xmlns:p14="http://schemas.microsoft.com/office/powerpoint/2010/main" val="2219570078"/>
              </p:ext>
            </p:extLst>
          </p:nvPr>
        </p:nvGraphicFramePr>
        <p:xfrm>
          <a:off x="6372423" y="2265432"/>
          <a:ext cx="2232025" cy="777940"/>
        </p:xfrm>
        <a:graphic>
          <a:graphicData uri="http://schemas.openxmlformats.org/drawingml/2006/table">
            <a:tbl>
              <a:tblPr/>
              <a:tblGrid>
                <a:gridCol w="742950">
                  <a:extLst>
                    <a:ext uri="{9D8B030D-6E8A-4147-A177-3AD203B41FA5}">
                      <a16:colId xmlns:a16="http://schemas.microsoft.com/office/drawing/2014/main" val="2798960815"/>
                    </a:ext>
                  </a:extLst>
                </a:gridCol>
                <a:gridCol w="746125">
                  <a:extLst>
                    <a:ext uri="{9D8B030D-6E8A-4147-A177-3AD203B41FA5}">
                      <a16:colId xmlns:a16="http://schemas.microsoft.com/office/drawing/2014/main" val="2858058272"/>
                    </a:ext>
                  </a:extLst>
                </a:gridCol>
                <a:gridCol w="742950">
                  <a:extLst>
                    <a:ext uri="{9D8B030D-6E8A-4147-A177-3AD203B41FA5}">
                      <a16:colId xmlns:a16="http://schemas.microsoft.com/office/drawing/2014/main" val="200872003"/>
                    </a:ext>
                  </a:extLst>
                </a:gridCol>
              </a:tblGrid>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Item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zh-TW" altLang="en-US"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重量 </a:t>
                      </a: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zh-TW" altLang="en-US"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價值</a:t>
                      </a: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1393385"/>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1290888"/>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9572382"/>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dirty="0">
                          <a:ln>
                            <a:noFill/>
                          </a:ln>
                          <a:solidFill>
                            <a:schemeClr val="tx1"/>
                          </a:solidFill>
                          <a:effectLst/>
                          <a:latin typeface="Berlin Sans FB" panose="020E0602020502020306" pitchFamily="34" charset="0"/>
                          <a:ea typeface="新細明體" panose="02020500000000000000" pitchFamily="18" charset="-12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68959497"/>
                  </a:ext>
                </a:extLst>
              </a:tr>
            </a:tbl>
          </a:graphicData>
        </a:graphic>
      </p:graphicFrame>
    </p:spTree>
    <p:extLst>
      <p:ext uri="{BB962C8B-B14F-4D97-AF65-F5344CB8AC3E}">
        <p14:creationId xmlns:p14="http://schemas.microsoft.com/office/powerpoint/2010/main" val="3680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randombar(horizontal)">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randombar(horizontal)">
                                      <p:cBhvr>
                                        <p:cTn id="16" dur="500"/>
                                        <p:tgtEl>
                                          <p:spTgt spid="5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randombar(horizontal)">
                                      <p:cBhvr>
                                        <p:cTn id="21" dur="500"/>
                                        <p:tgtEl>
                                          <p:spTgt spid="53"/>
                                        </p:tgtEl>
                                      </p:cBhvr>
                                    </p:animEffect>
                                  </p:childTnLst>
                                </p:cTn>
                              </p:par>
                            </p:childTnLst>
                          </p:cTn>
                        </p:par>
                        <p:par>
                          <p:cTn id="22" fill="hold">
                            <p:stCondLst>
                              <p:cond delay="500"/>
                            </p:stCondLst>
                            <p:childTnLst>
                              <p:par>
                                <p:cTn id="23" presetID="14" presetClass="entr" presetSubtype="10"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randombar(horizontal)">
                                      <p:cBhvr>
                                        <p:cTn id="25" dur="500"/>
                                        <p:tgtEl>
                                          <p:spTgt spid="49"/>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randombar(horizontal)">
                                      <p:cBhvr>
                                        <p:cTn id="30" dur="500"/>
                                        <p:tgtEl>
                                          <p:spTgt spid="71"/>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xit" presetSubtype="10" fill="hold" grpId="1" nodeType="clickEffect">
                                  <p:stCondLst>
                                    <p:cond delay="0"/>
                                  </p:stCondLst>
                                  <p:childTnLst>
                                    <p:animEffect transition="out" filter="randombar(horizontal)">
                                      <p:cBhvr>
                                        <p:cTn id="34" dur="500"/>
                                        <p:tgtEl>
                                          <p:spTgt spid="71"/>
                                        </p:tgtEl>
                                      </p:cBhvr>
                                    </p:animEffect>
                                    <p:set>
                                      <p:cBhvr>
                                        <p:cTn id="35" dur="1" fill="hold">
                                          <p:stCondLst>
                                            <p:cond delay="499"/>
                                          </p:stCondLst>
                                        </p:cTn>
                                        <p:tgtEl>
                                          <p:spTgt spid="71"/>
                                        </p:tgtEl>
                                        <p:attrNameLst>
                                          <p:attrName>style.visibility</p:attrName>
                                        </p:attrNameLst>
                                      </p:cBhvr>
                                      <p:to>
                                        <p:strVal val="hidden"/>
                                      </p:to>
                                    </p:set>
                                  </p:childTnLst>
                                </p:cTn>
                              </p:par>
                            </p:childTnLst>
                          </p:cTn>
                        </p:par>
                        <p:par>
                          <p:cTn id="36" fill="hold">
                            <p:stCondLst>
                              <p:cond delay="500"/>
                            </p:stCondLst>
                            <p:childTnLst>
                              <p:par>
                                <p:cTn id="37" presetID="14" presetClass="entr" presetSubtype="10" fill="hold"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randombar(horizontal)">
                                      <p:cBhvr>
                                        <p:cTn id="39" dur="500"/>
                                        <p:tgtEl>
                                          <p:spTgt spid="56"/>
                                        </p:tgtEl>
                                      </p:cBhvr>
                                    </p:animEffect>
                                  </p:childTnLst>
                                </p:cTn>
                              </p:par>
                            </p:childTnLst>
                          </p:cTn>
                        </p:par>
                        <p:par>
                          <p:cTn id="40" fill="hold">
                            <p:stCondLst>
                              <p:cond delay="1000"/>
                            </p:stCondLst>
                            <p:childTnLst>
                              <p:par>
                                <p:cTn id="41" presetID="14" presetClass="entr" presetSubtype="10" fill="hold" grpId="0" nodeType="after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randombar(horizontal)">
                                      <p:cBhvr>
                                        <p:cTn id="43" dur="500"/>
                                        <p:tgtEl>
                                          <p:spTgt spid="72"/>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randombar(horizontal)">
                                      <p:cBhvr>
                                        <p:cTn id="48" dur="500"/>
                                        <p:tgtEl>
                                          <p:spTgt spid="77"/>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randombar(horizontal)">
                                      <p:cBhvr>
                                        <p:cTn id="53" dur="500"/>
                                        <p:tgtEl>
                                          <p:spTgt spid="55"/>
                                        </p:tgtEl>
                                      </p:cBhvr>
                                    </p:animEffect>
                                  </p:childTnLst>
                                </p:cTn>
                              </p:par>
                            </p:childTnLst>
                          </p:cTn>
                        </p:par>
                        <p:par>
                          <p:cTn id="54" fill="hold">
                            <p:stCondLst>
                              <p:cond delay="500"/>
                            </p:stCondLst>
                            <p:childTnLst>
                              <p:par>
                                <p:cTn id="55" presetID="14" presetClass="entr" presetSubtype="10" fill="hold" nodeType="after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randombar(horizontal)">
                                      <p:cBhvr>
                                        <p:cTn id="57" dur="500"/>
                                        <p:tgtEl>
                                          <p:spTgt spid="50"/>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randombar(horizontal)">
                                      <p:cBhvr>
                                        <p:cTn id="62" dur="500"/>
                                        <p:tgtEl>
                                          <p:spTgt spid="73"/>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grpId="1" nodeType="clickEffect">
                                  <p:stCondLst>
                                    <p:cond delay="0"/>
                                  </p:stCondLst>
                                  <p:childTnLst>
                                    <p:animEffect transition="out" filter="randombar(horizontal)">
                                      <p:cBhvr>
                                        <p:cTn id="66" dur="500"/>
                                        <p:tgtEl>
                                          <p:spTgt spid="73"/>
                                        </p:tgtEl>
                                      </p:cBhvr>
                                    </p:animEffect>
                                    <p:set>
                                      <p:cBhvr>
                                        <p:cTn id="67" dur="1" fill="hold">
                                          <p:stCondLst>
                                            <p:cond delay="499"/>
                                          </p:stCondLst>
                                        </p:cTn>
                                        <p:tgtEl>
                                          <p:spTgt spid="73"/>
                                        </p:tgtEl>
                                        <p:attrNameLst>
                                          <p:attrName>style.visibility</p:attrName>
                                        </p:attrNameLst>
                                      </p:cBhvr>
                                      <p:to>
                                        <p:strVal val="hidden"/>
                                      </p:to>
                                    </p:set>
                                  </p:childTnLst>
                                </p:cTn>
                              </p:par>
                            </p:childTnLst>
                          </p:cTn>
                        </p:par>
                        <p:par>
                          <p:cTn id="68" fill="hold">
                            <p:stCondLst>
                              <p:cond delay="500"/>
                            </p:stCondLst>
                            <p:childTnLst>
                              <p:par>
                                <p:cTn id="69" presetID="14" presetClass="entr" presetSubtype="10" fill="hold" nodeType="after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randombar(horizontal)">
                                      <p:cBhvr>
                                        <p:cTn id="71" dur="500"/>
                                        <p:tgtEl>
                                          <p:spTgt spid="74"/>
                                        </p:tgtEl>
                                      </p:cBhvr>
                                    </p:animEffect>
                                  </p:childTnLst>
                                </p:cTn>
                              </p:par>
                            </p:childTnLst>
                          </p:cTn>
                        </p:par>
                        <p:par>
                          <p:cTn id="72" fill="hold">
                            <p:stCondLst>
                              <p:cond delay="1000"/>
                            </p:stCondLst>
                            <p:childTnLst>
                              <p:par>
                                <p:cTn id="73" presetID="14" presetClass="entr" presetSubtype="10" fill="hold" grpId="0" nodeType="after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randombar(horizontal)">
                                      <p:cBhvr>
                                        <p:cTn id="75" dur="500"/>
                                        <p:tgtEl>
                                          <p:spTgt spid="75"/>
                                        </p:tgtEl>
                                      </p:cBhvr>
                                    </p:animEffect>
                                  </p:childTnLst>
                                </p:cTn>
                              </p:par>
                            </p:childTnLst>
                          </p:cTn>
                        </p:par>
                      </p:childTnLst>
                    </p:cTn>
                  </p:par>
                  <p:par>
                    <p:cTn id="76" fill="hold">
                      <p:stCondLst>
                        <p:cond delay="indefinite"/>
                      </p:stCondLst>
                      <p:childTnLst>
                        <p:par>
                          <p:cTn id="77" fill="hold">
                            <p:stCondLst>
                              <p:cond delay="0"/>
                            </p:stCondLst>
                            <p:childTnLst>
                              <p:par>
                                <p:cTn id="78" presetID="14" presetClass="entr" presetSubtype="10" fill="hold" nodeType="click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randombar(horizontal)">
                                      <p:cBhvr>
                                        <p:cTn id="80" dur="500"/>
                                        <p:tgtEl>
                                          <p:spTgt spid="78"/>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randombar(horizontal)">
                                      <p:cBhvr>
                                        <p:cTn id="85" dur="500"/>
                                        <p:tgtEl>
                                          <p:spTgt spid="61"/>
                                        </p:tgtEl>
                                      </p:cBhvr>
                                    </p:animEffect>
                                  </p:childTnLst>
                                </p:cTn>
                              </p:par>
                            </p:childTnLst>
                          </p:cTn>
                        </p:par>
                        <p:par>
                          <p:cTn id="86" fill="hold">
                            <p:stCondLst>
                              <p:cond delay="500"/>
                            </p:stCondLst>
                            <p:childTnLst>
                              <p:par>
                                <p:cTn id="87" presetID="14" presetClass="entr" presetSubtype="10" fill="hold" nodeType="after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randombar(horizontal)">
                                      <p:cBhvr>
                                        <p:cTn id="89" dur="500"/>
                                        <p:tgtEl>
                                          <p:spTgt spid="62"/>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76"/>
                                        </p:tgtEl>
                                        <p:attrNameLst>
                                          <p:attrName>style.visibility</p:attrName>
                                        </p:attrNameLst>
                                      </p:cBhvr>
                                      <p:to>
                                        <p:strVal val="visible"/>
                                      </p:to>
                                    </p:set>
                                    <p:animEffect transition="in" filter="randombar(horizontal)">
                                      <p:cBhvr>
                                        <p:cTn id="94" dur="500"/>
                                        <p:tgtEl>
                                          <p:spTgt spid="76"/>
                                        </p:tgtEl>
                                      </p:cBhvr>
                                    </p:animEffect>
                                  </p:childTnLst>
                                </p:cTn>
                              </p:par>
                            </p:childTnLst>
                          </p:cTn>
                        </p:par>
                      </p:childTnLst>
                    </p:cTn>
                  </p:par>
                  <p:par>
                    <p:cTn id="95" fill="hold">
                      <p:stCondLst>
                        <p:cond delay="indefinite"/>
                      </p:stCondLst>
                      <p:childTnLst>
                        <p:par>
                          <p:cTn id="96" fill="hold">
                            <p:stCondLst>
                              <p:cond delay="0"/>
                            </p:stCondLst>
                            <p:childTnLst>
                              <p:par>
                                <p:cTn id="97" presetID="14" presetClass="entr" presetSubtype="10" fill="hold" nodeType="clickEffect">
                                  <p:stCondLst>
                                    <p:cond delay="0"/>
                                  </p:stCondLst>
                                  <p:childTnLst>
                                    <p:set>
                                      <p:cBhvr>
                                        <p:cTn id="98" dur="1" fill="hold">
                                          <p:stCondLst>
                                            <p:cond delay="0"/>
                                          </p:stCondLst>
                                        </p:cTn>
                                        <p:tgtEl>
                                          <p:spTgt spid="79"/>
                                        </p:tgtEl>
                                        <p:attrNameLst>
                                          <p:attrName>style.visibility</p:attrName>
                                        </p:attrNameLst>
                                      </p:cBhvr>
                                      <p:to>
                                        <p:strVal val="visible"/>
                                      </p:to>
                                    </p:set>
                                    <p:animEffect transition="in" filter="randombar(horizontal)">
                                      <p:cBhvr>
                                        <p:cTn id="99" dur="500"/>
                                        <p:tgtEl>
                                          <p:spTgt spid="79"/>
                                        </p:tgtEl>
                                      </p:cBhvr>
                                    </p:animEffec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nodeType="clickEffect">
                                  <p:stCondLst>
                                    <p:cond delay="0"/>
                                  </p:stCondLst>
                                  <p:childTnLst>
                                    <p:set>
                                      <p:cBhvr>
                                        <p:cTn id="103" dur="1" fill="hold">
                                          <p:stCondLst>
                                            <p:cond delay="0"/>
                                          </p:stCondLst>
                                        </p:cTn>
                                        <p:tgtEl>
                                          <p:spTgt spid="80"/>
                                        </p:tgtEl>
                                        <p:attrNameLst>
                                          <p:attrName>style.visibility</p:attrName>
                                        </p:attrNameLst>
                                      </p:cBhvr>
                                      <p:to>
                                        <p:strVal val="visible"/>
                                      </p:to>
                                    </p:set>
                                    <p:animEffect transition="in" filter="randombar(horizontal)">
                                      <p:cBhvr>
                                        <p:cTn id="104" dur="500"/>
                                        <p:tgtEl>
                                          <p:spTgt spid="80"/>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nodeType="clickEffect">
                                  <p:stCondLst>
                                    <p:cond delay="0"/>
                                  </p:stCondLst>
                                  <p:childTnLst>
                                    <p:set>
                                      <p:cBhvr>
                                        <p:cTn id="108" dur="1" fill="hold">
                                          <p:stCondLst>
                                            <p:cond delay="0"/>
                                          </p:stCondLst>
                                        </p:cTn>
                                        <p:tgtEl>
                                          <p:spTgt spid="81"/>
                                        </p:tgtEl>
                                        <p:attrNameLst>
                                          <p:attrName>style.visibility</p:attrName>
                                        </p:attrNameLst>
                                      </p:cBhvr>
                                      <p:to>
                                        <p:strVal val="visible"/>
                                      </p:to>
                                    </p:set>
                                    <p:animEffect transition="in" filter="randombar(horizontal)">
                                      <p:cBhvr>
                                        <p:cTn id="109" dur="500"/>
                                        <p:tgtEl>
                                          <p:spTgt spid="81"/>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nodeType="clickEffect">
                                  <p:stCondLst>
                                    <p:cond delay="0"/>
                                  </p:stCondLst>
                                  <p:childTnLst>
                                    <p:set>
                                      <p:cBhvr>
                                        <p:cTn id="113" dur="1" fill="hold">
                                          <p:stCondLst>
                                            <p:cond delay="0"/>
                                          </p:stCondLst>
                                        </p:cTn>
                                        <p:tgtEl>
                                          <p:spTgt spid="54"/>
                                        </p:tgtEl>
                                        <p:attrNameLst>
                                          <p:attrName>style.visibility</p:attrName>
                                        </p:attrNameLst>
                                      </p:cBhvr>
                                      <p:to>
                                        <p:strVal val="visible"/>
                                      </p:to>
                                    </p:set>
                                    <p:animEffect transition="in" filter="randombar(horizontal)">
                                      <p:cBhvr>
                                        <p:cTn id="114" dur="500"/>
                                        <p:tgtEl>
                                          <p:spTgt spid="54"/>
                                        </p:tgtEl>
                                      </p:cBhvr>
                                    </p:animEffect>
                                  </p:childTnLst>
                                </p:cTn>
                              </p:par>
                            </p:childTnLst>
                          </p:cTn>
                        </p:par>
                        <p:par>
                          <p:cTn id="115" fill="hold">
                            <p:stCondLst>
                              <p:cond delay="500"/>
                            </p:stCondLst>
                            <p:childTnLst>
                              <p:par>
                                <p:cTn id="116" presetID="14" presetClass="entr" presetSubtype="10" fill="hold" grpId="0" nodeType="afterEffect">
                                  <p:stCondLst>
                                    <p:cond delay="0"/>
                                  </p:stCondLst>
                                  <p:childTnLst>
                                    <p:set>
                                      <p:cBhvr>
                                        <p:cTn id="117" dur="1" fill="hold">
                                          <p:stCondLst>
                                            <p:cond delay="0"/>
                                          </p:stCondLst>
                                        </p:cTn>
                                        <p:tgtEl>
                                          <p:spTgt spid="51"/>
                                        </p:tgtEl>
                                        <p:attrNameLst>
                                          <p:attrName>style.visibility</p:attrName>
                                        </p:attrNameLst>
                                      </p:cBhvr>
                                      <p:to>
                                        <p:strVal val="visible"/>
                                      </p:to>
                                    </p:set>
                                    <p:animEffect transition="in" filter="randombar(horizontal)">
                                      <p:cBhvr>
                                        <p:cTn id="118" dur="500"/>
                                        <p:tgtEl>
                                          <p:spTgt spid="51"/>
                                        </p:tgtEl>
                                      </p:cBhvr>
                                    </p:animEffect>
                                  </p:childTnLst>
                                </p:cTn>
                              </p:par>
                            </p:childTnLst>
                          </p:cTn>
                        </p:par>
                      </p:childTnLst>
                    </p:cTn>
                  </p:par>
                  <p:par>
                    <p:cTn id="119" fill="hold">
                      <p:stCondLst>
                        <p:cond delay="indefinite"/>
                      </p:stCondLst>
                      <p:childTnLst>
                        <p:par>
                          <p:cTn id="120" fill="hold">
                            <p:stCondLst>
                              <p:cond delay="0"/>
                            </p:stCondLst>
                            <p:childTnLst>
                              <p:par>
                                <p:cTn id="121" presetID="14" presetClass="entr" presetSubtype="10" fill="hold" grpId="0" nodeType="clickEffect">
                                  <p:stCondLst>
                                    <p:cond delay="0"/>
                                  </p:stCondLst>
                                  <p:childTnLst>
                                    <p:set>
                                      <p:cBhvr>
                                        <p:cTn id="122" dur="1" fill="hold">
                                          <p:stCondLst>
                                            <p:cond delay="0"/>
                                          </p:stCondLst>
                                        </p:cTn>
                                        <p:tgtEl>
                                          <p:spTgt spid="82"/>
                                        </p:tgtEl>
                                        <p:attrNameLst>
                                          <p:attrName>style.visibility</p:attrName>
                                        </p:attrNameLst>
                                      </p:cBhvr>
                                      <p:to>
                                        <p:strVal val="visible"/>
                                      </p:to>
                                    </p:set>
                                    <p:animEffect transition="in" filter="randombar(horizontal)">
                                      <p:cBhvr>
                                        <p:cTn id="123" dur="500"/>
                                        <p:tgtEl>
                                          <p:spTgt spid="82"/>
                                        </p:tgtEl>
                                      </p:cBhvr>
                                    </p:animEffect>
                                  </p:childTnLst>
                                </p:cTn>
                              </p:par>
                            </p:childTnLst>
                          </p:cTn>
                        </p:par>
                      </p:childTnLst>
                    </p:cTn>
                  </p:par>
                  <p:par>
                    <p:cTn id="124" fill="hold">
                      <p:stCondLst>
                        <p:cond delay="indefinite"/>
                      </p:stCondLst>
                      <p:childTnLst>
                        <p:par>
                          <p:cTn id="125" fill="hold">
                            <p:stCondLst>
                              <p:cond delay="0"/>
                            </p:stCondLst>
                            <p:childTnLst>
                              <p:par>
                                <p:cTn id="126" presetID="14" presetClass="exit" presetSubtype="10" fill="hold" grpId="1" nodeType="clickEffect">
                                  <p:stCondLst>
                                    <p:cond delay="0"/>
                                  </p:stCondLst>
                                  <p:childTnLst>
                                    <p:animEffect transition="out" filter="randombar(horizontal)">
                                      <p:cBhvr>
                                        <p:cTn id="127" dur="500"/>
                                        <p:tgtEl>
                                          <p:spTgt spid="82"/>
                                        </p:tgtEl>
                                      </p:cBhvr>
                                    </p:animEffect>
                                    <p:set>
                                      <p:cBhvr>
                                        <p:cTn id="128" dur="1" fill="hold">
                                          <p:stCondLst>
                                            <p:cond delay="499"/>
                                          </p:stCondLst>
                                        </p:cTn>
                                        <p:tgtEl>
                                          <p:spTgt spid="82"/>
                                        </p:tgtEl>
                                        <p:attrNameLst>
                                          <p:attrName>style.visibility</p:attrName>
                                        </p:attrNameLst>
                                      </p:cBhvr>
                                      <p:to>
                                        <p:strVal val="hidden"/>
                                      </p:to>
                                    </p:set>
                                  </p:childTnLst>
                                </p:cTn>
                              </p:par>
                            </p:childTnLst>
                          </p:cTn>
                        </p:par>
                        <p:par>
                          <p:cTn id="129" fill="hold">
                            <p:stCondLst>
                              <p:cond delay="500"/>
                            </p:stCondLst>
                            <p:childTnLst>
                              <p:par>
                                <p:cTn id="130" presetID="14" presetClass="entr" presetSubtype="10" fill="hold" nodeType="after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randombar(horizontal)">
                                      <p:cBhvr>
                                        <p:cTn id="132" dur="500"/>
                                        <p:tgtEl>
                                          <p:spTgt spid="60"/>
                                        </p:tgtEl>
                                      </p:cBhvr>
                                    </p:animEffect>
                                  </p:childTnLst>
                                </p:cTn>
                              </p:par>
                            </p:childTnLst>
                          </p:cTn>
                        </p:par>
                        <p:par>
                          <p:cTn id="133" fill="hold">
                            <p:stCondLst>
                              <p:cond delay="1000"/>
                            </p:stCondLst>
                            <p:childTnLst>
                              <p:par>
                                <p:cTn id="134" presetID="14" presetClass="entr" presetSubtype="10" fill="hold" grpId="0" nodeType="afterEffect">
                                  <p:stCondLst>
                                    <p:cond delay="0"/>
                                  </p:stCondLst>
                                  <p:childTnLst>
                                    <p:set>
                                      <p:cBhvr>
                                        <p:cTn id="135" dur="1" fill="hold">
                                          <p:stCondLst>
                                            <p:cond delay="0"/>
                                          </p:stCondLst>
                                        </p:cTn>
                                        <p:tgtEl>
                                          <p:spTgt spid="58"/>
                                        </p:tgtEl>
                                        <p:attrNameLst>
                                          <p:attrName>style.visibility</p:attrName>
                                        </p:attrNameLst>
                                      </p:cBhvr>
                                      <p:to>
                                        <p:strVal val="visible"/>
                                      </p:to>
                                    </p:set>
                                    <p:animEffect transition="in" filter="randombar(horizontal)">
                                      <p:cBhvr>
                                        <p:cTn id="136" dur="500"/>
                                        <p:tgtEl>
                                          <p:spTgt spid="58"/>
                                        </p:tgtEl>
                                      </p:cBhvr>
                                    </p:animEffect>
                                  </p:childTnLst>
                                </p:cTn>
                              </p:par>
                            </p:childTnLst>
                          </p:cTn>
                        </p:par>
                      </p:childTnLst>
                    </p:cTn>
                  </p:par>
                  <p:par>
                    <p:cTn id="137" fill="hold">
                      <p:stCondLst>
                        <p:cond delay="indefinite"/>
                      </p:stCondLst>
                      <p:childTnLst>
                        <p:par>
                          <p:cTn id="138" fill="hold">
                            <p:stCondLst>
                              <p:cond delay="0"/>
                            </p:stCondLst>
                            <p:childTnLst>
                              <p:par>
                                <p:cTn id="139" presetID="14" presetClass="entr" presetSubtype="10" fill="hold" grpId="0" nodeType="clickEffect">
                                  <p:stCondLst>
                                    <p:cond delay="0"/>
                                  </p:stCondLst>
                                  <p:childTnLst>
                                    <p:set>
                                      <p:cBhvr>
                                        <p:cTn id="140" dur="1" fill="hold">
                                          <p:stCondLst>
                                            <p:cond delay="0"/>
                                          </p:stCondLst>
                                        </p:cTn>
                                        <p:tgtEl>
                                          <p:spTgt spid="83"/>
                                        </p:tgtEl>
                                        <p:attrNameLst>
                                          <p:attrName>style.visibility</p:attrName>
                                        </p:attrNameLst>
                                      </p:cBhvr>
                                      <p:to>
                                        <p:strVal val="visible"/>
                                      </p:to>
                                    </p:set>
                                    <p:animEffect transition="in" filter="randombar(horizontal)">
                                      <p:cBhvr>
                                        <p:cTn id="141" dur="500"/>
                                        <p:tgtEl>
                                          <p:spTgt spid="83"/>
                                        </p:tgtEl>
                                      </p:cBhvr>
                                    </p:animEffect>
                                  </p:childTnLst>
                                </p:cTn>
                              </p:par>
                            </p:childTnLst>
                          </p:cTn>
                        </p:par>
                      </p:childTnLst>
                    </p:cTn>
                  </p:par>
                  <p:par>
                    <p:cTn id="142" fill="hold">
                      <p:stCondLst>
                        <p:cond delay="indefinite"/>
                      </p:stCondLst>
                      <p:childTnLst>
                        <p:par>
                          <p:cTn id="143" fill="hold">
                            <p:stCondLst>
                              <p:cond delay="0"/>
                            </p:stCondLst>
                            <p:childTnLst>
                              <p:par>
                                <p:cTn id="144" presetID="14" presetClass="exit" presetSubtype="10" fill="hold" grpId="1" nodeType="clickEffect">
                                  <p:stCondLst>
                                    <p:cond delay="0"/>
                                  </p:stCondLst>
                                  <p:childTnLst>
                                    <p:animEffect transition="out" filter="randombar(horizontal)">
                                      <p:cBhvr>
                                        <p:cTn id="145" dur="500"/>
                                        <p:tgtEl>
                                          <p:spTgt spid="83"/>
                                        </p:tgtEl>
                                      </p:cBhvr>
                                    </p:animEffect>
                                    <p:set>
                                      <p:cBhvr>
                                        <p:cTn id="146" dur="1" fill="hold">
                                          <p:stCondLst>
                                            <p:cond delay="499"/>
                                          </p:stCondLst>
                                        </p:cTn>
                                        <p:tgtEl>
                                          <p:spTgt spid="83"/>
                                        </p:tgtEl>
                                        <p:attrNameLst>
                                          <p:attrName>style.visibility</p:attrName>
                                        </p:attrNameLst>
                                      </p:cBhvr>
                                      <p:to>
                                        <p:strVal val="hidden"/>
                                      </p:to>
                                    </p:set>
                                  </p:childTnLst>
                                </p:cTn>
                              </p:par>
                            </p:childTnLst>
                          </p:cTn>
                        </p:par>
                        <p:par>
                          <p:cTn id="147" fill="hold">
                            <p:stCondLst>
                              <p:cond delay="500"/>
                            </p:stCondLst>
                            <p:childTnLst>
                              <p:par>
                                <p:cTn id="148" presetID="14" presetClass="entr" presetSubtype="10" fill="hold" nodeType="after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randombar(horizontal)">
                                      <p:cBhvr>
                                        <p:cTn id="150" dur="500"/>
                                        <p:tgtEl>
                                          <p:spTgt spid="65"/>
                                        </p:tgtEl>
                                      </p:cBhvr>
                                    </p:animEffect>
                                  </p:childTnLst>
                                </p:cTn>
                              </p:par>
                            </p:childTnLst>
                          </p:cTn>
                        </p:par>
                        <p:par>
                          <p:cTn id="151" fill="hold">
                            <p:stCondLst>
                              <p:cond delay="1000"/>
                            </p:stCondLst>
                            <p:childTnLst>
                              <p:par>
                                <p:cTn id="152" presetID="14" presetClass="entr" presetSubtype="10"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randombar(horizontal)">
                                      <p:cBhvr>
                                        <p:cTn id="154" dur="500"/>
                                        <p:tgtEl>
                                          <p:spTgt spid="63"/>
                                        </p:tgtEl>
                                      </p:cBhvr>
                                    </p:animEffect>
                                  </p:childTnLst>
                                </p:cTn>
                              </p:par>
                            </p:childTnLst>
                          </p:cTn>
                        </p:par>
                      </p:childTnLst>
                    </p:cTn>
                  </p:par>
                  <p:par>
                    <p:cTn id="155" fill="hold">
                      <p:stCondLst>
                        <p:cond delay="indefinite"/>
                      </p:stCondLst>
                      <p:childTnLst>
                        <p:par>
                          <p:cTn id="156" fill="hold">
                            <p:stCondLst>
                              <p:cond delay="0"/>
                            </p:stCondLst>
                            <p:childTnLst>
                              <p:par>
                                <p:cTn id="157" presetID="14" presetClass="entr" presetSubtype="10" fill="hold" grpId="0" nodeType="clickEffect">
                                  <p:stCondLst>
                                    <p:cond delay="0"/>
                                  </p:stCondLst>
                                  <p:childTnLst>
                                    <p:set>
                                      <p:cBhvr>
                                        <p:cTn id="158" dur="1" fill="hold">
                                          <p:stCondLst>
                                            <p:cond delay="0"/>
                                          </p:stCondLst>
                                        </p:cTn>
                                        <p:tgtEl>
                                          <p:spTgt spid="84"/>
                                        </p:tgtEl>
                                        <p:attrNameLst>
                                          <p:attrName>style.visibility</p:attrName>
                                        </p:attrNameLst>
                                      </p:cBhvr>
                                      <p:to>
                                        <p:strVal val="visible"/>
                                      </p:to>
                                    </p:set>
                                    <p:animEffect transition="in" filter="randombar(horizontal)">
                                      <p:cBhvr>
                                        <p:cTn id="159" dur="500"/>
                                        <p:tgtEl>
                                          <p:spTgt spid="84"/>
                                        </p:tgtEl>
                                      </p:cBhvr>
                                    </p:animEffect>
                                  </p:childTnLst>
                                </p:cTn>
                              </p:par>
                            </p:childTnLst>
                          </p:cTn>
                        </p:par>
                      </p:childTnLst>
                    </p:cTn>
                  </p:par>
                  <p:par>
                    <p:cTn id="160" fill="hold">
                      <p:stCondLst>
                        <p:cond delay="indefinite"/>
                      </p:stCondLst>
                      <p:childTnLst>
                        <p:par>
                          <p:cTn id="161" fill="hold">
                            <p:stCondLst>
                              <p:cond delay="0"/>
                            </p:stCondLst>
                            <p:childTnLst>
                              <p:par>
                                <p:cTn id="162" presetID="14" presetClass="entr" presetSubtype="10" fill="hold" nodeType="clickEffect">
                                  <p:stCondLst>
                                    <p:cond delay="0"/>
                                  </p:stCondLst>
                                  <p:childTnLst>
                                    <p:set>
                                      <p:cBhvr>
                                        <p:cTn id="163" dur="1" fill="hold">
                                          <p:stCondLst>
                                            <p:cond delay="0"/>
                                          </p:stCondLst>
                                        </p:cTn>
                                        <p:tgtEl>
                                          <p:spTgt spid="85"/>
                                        </p:tgtEl>
                                        <p:attrNameLst>
                                          <p:attrName>style.visibility</p:attrName>
                                        </p:attrNameLst>
                                      </p:cBhvr>
                                      <p:to>
                                        <p:strVal val="visible"/>
                                      </p:to>
                                    </p:set>
                                    <p:animEffect transition="in" filter="randombar(horizontal)">
                                      <p:cBhvr>
                                        <p:cTn id="164" dur="500"/>
                                        <p:tgtEl>
                                          <p:spTgt spid="85"/>
                                        </p:tgtEl>
                                      </p:cBhvr>
                                    </p:animEffect>
                                  </p:childTnLst>
                                </p:cTn>
                              </p:par>
                            </p:childTnLst>
                          </p:cTn>
                        </p:par>
                      </p:childTnLst>
                    </p:cTn>
                  </p:par>
                  <p:par>
                    <p:cTn id="165" fill="hold">
                      <p:stCondLst>
                        <p:cond delay="indefinite"/>
                      </p:stCondLst>
                      <p:childTnLst>
                        <p:par>
                          <p:cTn id="166" fill="hold">
                            <p:stCondLst>
                              <p:cond delay="0"/>
                            </p:stCondLst>
                            <p:childTnLst>
                              <p:par>
                                <p:cTn id="167" presetID="14" presetClass="entr" presetSubtype="10" fill="hold" nodeType="clickEffect">
                                  <p:stCondLst>
                                    <p:cond delay="0"/>
                                  </p:stCondLst>
                                  <p:childTnLst>
                                    <p:set>
                                      <p:cBhvr>
                                        <p:cTn id="168" dur="1" fill="hold">
                                          <p:stCondLst>
                                            <p:cond delay="0"/>
                                          </p:stCondLst>
                                        </p:cTn>
                                        <p:tgtEl>
                                          <p:spTgt spid="66"/>
                                        </p:tgtEl>
                                        <p:attrNameLst>
                                          <p:attrName>style.visibility</p:attrName>
                                        </p:attrNameLst>
                                      </p:cBhvr>
                                      <p:to>
                                        <p:strVal val="visible"/>
                                      </p:to>
                                    </p:set>
                                    <p:animEffect transition="in" filter="randombar(horizontal)">
                                      <p:cBhvr>
                                        <p:cTn id="169" dur="500"/>
                                        <p:tgtEl>
                                          <p:spTgt spid="66"/>
                                        </p:tgtEl>
                                      </p:cBhvr>
                                    </p:animEffect>
                                  </p:childTnLst>
                                </p:cTn>
                              </p:par>
                            </p:childTnLst>
                          </p:cTn>
                        </p:par>
                        <p:par>
                          <p:cTn id="170" fill="hold">
                            <p:stCondLst>
                              <p:cond delay="500"/>
                            </p:stCondLst>
                            <p:childTnLst>
                              <p:par>
                                <p:cTn id="171" presetID="14" presetClass="entr" presetSubtype="10" fill="hold" grpId="0" nodeType="afterEffect">
                                  <p:stCondLst>
                                    <p:cond delay="0"/>
                                  </p:stCondLst>
                                  <p:childTnLst>
                                    <p:set>
                                      <p:cBhvr>
                                        <p:cTn id="172" dur="1" fill="hold">
                                          <p:stCondLst>
                                            <p:cond delay="0"/>
                                          </p:stCondLst>
                                        </p:cTn>
                                        <p:tgtEl>
                                          <p:spTgt spid="64"/>
                                        </p:tgtEl>
                                        <p:attrNameLst>
                                          <p:attrName>style.visibility</p:attrName>
                                        </p:attrNameLst>
                                      </p:cBhvr>
                                      <p:to>
                                        <p:strVal val="visible"/>
                                      </p:to>
                                    </p:set>
                                    <p:animEffect transition="in" filter="randombar(horizontal)">
                                      <p:cBhvr>
                                        <p:cTn id="173" dur="500"/>
                                        <p:tgtEl>
                                          <p:spTgt spid="64"/>
                                        </p:tgtEl>
                                      </p:cBhvr>
                                    </p:animEffect>
                                  </p:childTnLst>
                                </p:cTn>
                              </p:par>
                            </p:childTnLst>
                          </p:cTn>
                        </p:par>
                      </p:childTnLst>
                    </p:cTn>
                  </p:par>
                  <p:par>
                    <p:cTn id="174" fill="hold">
                      <p:stCondLst>
                        <p:cond delay="indefinite"/>
                      </p:stCondLst>
                      <p:childTnLst>
                        <p:par>
                          <p:cTn id="175" fill="hold">
                            <p:stCondLst>
                              <p:cond delay="0"/>
                            </p:stCondLst>
                            <p:childTnLst>
                              <p:par>
                                <p:cTn id="176" presetID="14" presetClass="entr" presetSubtype="10" fill="hold" grpId="0" nodeType="clickEffect">
                                  <p:stCondLst>
                                    <p:cond delay="0"/>
                                  </p:stCondLst>
                                  <p:childTnLst>
                                    <p:set>
                                      <p:cBhvr>
                                        <p:cTn id="177" dur="1" fill="hold">
                                          <p:stCondLst>
                                            <p:cond delay="0"/>
                                          </p:stCondLst>
                                        </p:cTn>
                                        <p:tgtEl>
                                          <p:spTgt spid="86"/>
                                        </p:tgtEl>
                                        <p:attrNameLst>
                                          <p:attrName>style.visibility</p:attrName>
                                        </p:attrNameLst>
                                      </p:cBhvr>
                                      <p:to>
                                        <p:strVal val="visible"/>
                                      </p:to>
                                    </p:set>
                                    <p:animEffect transition="in" filter="randombar(horizontal)">
                                      <p:cBhvr>
                                        <p:cTn id="178" dur="500"/>
                                        <p:tgtEl>
                                          <p:spTgt spid="86"/>
                                        </p:tgtEl>
                                      </p:cBhvr>
                                    </p:animEffect>
                                  </p:childTnLst>
                                </p:cTn>
                              </p:par>
                            </p:childTnLst>
                          </p:cTn>
                        </p:par>
                      </p:childTnLst>
                    </p:cTn>
                  </p:par>
                  <p:par>
                    <p:cTn id="179" fill="hold">
                      <p:stCondLst>
                        <p:cond delay="indefinite"/>
                      </p:stCondLst>
                      <p:childTnLst>
                        <p:par>
                          <p:cTn id="180" fill="hold">
                            <p:stCondLst>
                              <p:cond delay="0"/>
                            </p:stCondLst>
                            <p:childTnLst>
                              <p:par>
                                <p:cTn id="181" presetID="14" presetClass="entr" presetSubtype="10" fill="hold" nodeType="clickEffect">
                                  <p:stCondLst>
                                    <p:cond delay="0"/>
                                  </p:stCondLst>
                                  <p:childTnLst>
                                    <p:set>
                                      <p:cBhvr>
                                        <p:cTn id="182" dur="1" fill="hold">
                                          <p:stCondLst>
                                            <p:cond delay="0"/>
                                          </p:stCondLst>
                                        </p:cTn>
                                        <p:tgtEl>
                                          <p:spTgt spid="87"/>
                                        </p:tgtEl>
                                        <p:attrNameLst>
                                          <p:attrName>style.visibility</p:attrName>
                                        </p:attrNameLst>
                                      </p:cBhvr>
                                      <p:to>
                                        <p:strVal val="visible"/>
                                      </p:to>
                                    </p:set>
                                    <p:animEffect transition="in" filter="randombar(horizontal)">
                                      <p:cBhvr>
                                        <p:cTn id="183" dur="500"/>
                                        <p:tgtEl>
                                          <p:spTgt spid="87"/>
                                        </p:tgtEl>
                                      </p:cBhvr>
                                    </p:animEffect>
                                  </p:childTnLst>
                                </p:cTn>
                              </p:par>
                            </p:childTnLst>
                          </p:cTn>
                        </p:par>
                      </p:childTnLst>
                    </p:cTn>
                  </p:par>
                  <p:par>
                    <p:cTn id="184" fill="hold">
                      <p:stCondLst>
                        <p:cond delay="indefinite"/>
                      </p:stCondLst>
                      <p:childTnLst>
                        <p:par>
                          <p:cTn id="185" fill="hold">
                            <p:stCondLst>
                              <p:cond delay="0"/>
                            </p:stCondLst>
                            <p:childTnLst>
                              <p:par>
                                <p:cTn id="186" presetID="14" presetClass="entr" presetSubtype="10" fill="hold" nodeType="clickEffect">
                                  <p:stCondLst>
                                    <p:cond delay="0"/>
                                  </p:stCondLst>
                                  <p:childTnLst>
                                    <p:set>
                                      <p:cBhvr>
                                        <p:cTn id="187" dur="1" fill="hold">
                                          <p:stCondLst>
                                            <p:cond delay="0"/>
                                          </p:stCondLst>
                                        </p:cTn>
                                        <p:tgtEl>
                                          <p:spTgt spid="88"/>
                                        </p:tgtEl>
                                        <p:attrNameLst>
                                          <p:attrName>style.visibility</p:attrName>
                                        </p:attrNameLst>
                                      </p:cBhvr>
                                      <p:to>
                                        <p:strVal val="visible"/>
                                      </p:to>
                                    </p:set>
                                    <p:animEffect transition="in" filter="randombar(horizontal)">
                                      <p:cBhvr>
                                        <p:cTn id="188" dur="500"/>
                                        <p:tgtEl>
                                          <p:spTgt spid="88"/>
                                        </p:tgtEl>
                                      </p:cBhvr>
                                    </p:animEffect>
                                  </p:childTnLst>
                                </p:cTn>
                              </p:par>
                            </p:childTnLst>
                          </p:cTn>
                        </p:par>
                      </p:childTnLst>
                    </p:cTn>
                  </p:par>
                  <p:par>
                    <p:cTn id="189" fill="hold">
                      <p:stCondLst>
                        <p:cond delay="indefinite"/>
                      </p:stCondLst>
                      <p:childTnLst>
                        <p:par>
                          <p:cTn id="190" fill="hold">
                            <p:stCondLst>
                              <p:cond delay="0"/>
                            </p:stCondLst>
                            <p:childTnLst>
                              <p:par>
                                <p:cTn id="191" presetID="14" presetClass="entr" presetSubtype="10" fill="hold" nodeType="clickEffect">
                                  <p:stCondLst>
                                    <p:cond delay="0"/>
                                  </p:stCondLst>
                                  <p:childTnLst>
                                    <p:set>
                                      <p:cBhvr>
                                        <p:cTn id="192" dur="1" fill="hold">
                                          <p:stCondLst>
                                            <p:cond delay="0"/>
                                          </p:stCondLst>
                                        </p:cTn>
                                        <p:tgtEl>
                                          <p:spTgt spid="57"/>
                                        </p:tgtEl>
                                        <p:attrNameLst>
                                          <p:attrName>style.visibility</p:attrName>
                                        </p:attrNameLst>
                                      </p:cBhvr>
                                      <p:to>
                                        <p:strVal val="visible"/>
                                      </p:to>
                                    </p:set>
                                    <p:animEffect transition="in" filter="randombar(horizontal)">
                                      <p:cBhvr>
                                        <p:cTn id="193" dur="500"/>
                                        <p:tgtEl>
                                          <p:spTgt spid="57"/>
                                        </p:tgtEl>
                                      </p:cBhvr>
                                    </p:animEffect>
                                  </p:childTnLst>
                                </p:cTn>
                              </p:par>
                            </p:childTnLst>
                          </p:cTn>
                        </p:par>
                        <p:par>
                          <p:cTn id="194" fill="hold">
                            <p:stCondLst>
                              <p:cond delay="500"/>
                            </p:stCondLst>
                            <p:childTnLst>
                              <p:par>
                                <p:cTn id="195" presetID="14" presetClass="entr" presetSubtype="10" fill="hold" grpId="0" nodeType="afterEffect">
                                  <p:stCondLst>
                                    <p:cond delay="0"/>
                                  </p:stCondLst>
                                  <p:childTnLst>
                                    <p:set>
                                      <p:cBhvr>
                                        <p:cTn id="196" dur="1" fill="hold">
                                          <p:stCondLst>
                                            <p:cond delay="0"/>
                                          </p:stCondLst>
                                        </p:cTn>
                                        <p:tgtEl>
                                          <p:spTgt spid="59"/>
                                        </p:tgtEl>
                                        <p:attrNameLst>
                                          <p:attrName>style.visibility</p:attrName>
                                        </p:attrNameLst>
                                      </p:cBhvr>
                                      <p:to>
                                        <p:strVal val="visible"/>
                                      </p:to>
                                    </p:set>
                                    <p:animEffect transition="in" filter="randombar(horizontal)">
                                      <p:cBhvr>
                                        <p:cTn id="197" dur="500"/>
                                        <p:tgtEl>
                                          <p:spTgt spid="59"/>
                                        </p:tgtEl>
                                      </p:cBhvr>
                                    </p:animEffect>
                                  </p:childTnLst>
                                </p:cTn>
                              </p:par>
                            </p:childTnLst>
                          </p:cTn>
                        </p:par>
                      </p:childTnLst>
                    </p:cTn>
                  </p:par>
                  <p:par>
                    <p:cTn id="198" fill="hold">
                      <p:stCondLst>
                        <p:cond delay="indefinite"/>
                      </p:stCondLst>
                      <p:childTnLst>
                        <p:par>
                          <p:cTn id="199" fill="hold">
                            <p:stCondLst>
                              <p:cond delay="0"/>
                            </p:stCondLst>
                            <p:childTnLst>
                              <p:par>
                                <p:cTn id="200" presetID="14" presetClass="entr" presetSubtype="10" fill="hold" grpId="0" nodeType="clickEffect">
                                  <p:stCondLst>
                                    <p:cond delay="0"/>
                                  </p:stCondLst>
                                  <p:childTnLst>
                                    <p:set>
                                      <p:cBhvr>
                                        <p:cTn id="201" dur="1" fill="hold">
                                          <p:stCondLst>
                                            <p:cond delay="0"/>
                                          </p:stCondLst>
                                        </p:cTn>
                                        <p:tgtEl>
                                          <p:spTgt spid="89"/>
                                        </p:tgtEl>
                                        <p:attrNameLst>
                                          <p:attrName>style.visibility</p:attrName>
                                        </p:attrNameLst>
                                      </p:cBhvr>
                                      <p:to>
                                        <p:strVal val="visible"/>
                                      </p:to>
                                    </p:set>
                                    <p:animEffect transition="in" filter="randombar(horizontal)">
                                      <p:cBhvr>
                                        <p:cTn id="202" dur="500"/>
                                        <p:tgtEl>
                                          <p:spTgt spid="89"/>
                                        </p:tgtEl>
                                      </p:cBhvr>
                                    </p:animEffect>
                                  </p:childTnLst>
                                </p:cTn>
                              </p:par>
                            </p:childTnLst>
                          </p:cTn>
                        </p:par>
                      </p:childTnLst>
                    </p:cTn>
                  </p:par>
                  <p:par>
                    <p:cTn id="203" fill="hold">
                      <p:stCondLst>
                        <p:cond delay="indefinite"/>
                      </p:stCondLst>
                      <p:childTnLst>
                        <p:par>
                          <p:cTn id="204" fill="hold">
                            <p:stCondLst>
                              <p:cond delay="0"/>
                            </p:stCondLst>
                            <p:childTnLst>
                              <p:par>
                                <p:cTn id="205" presetID="14" presetClass="exit" presetSubtype="10" fill="hold" grpId="1" nodeType="clickEffect">
                                  <p:stCondLst>
                                    <p:cond delay="0"/>
                                  </p:stCondLst>
                                  <p:childTnLst>
                                    <p:animEffect transition="out" filter="randombar(horizontal)">
                                      <p:cBhvr>
                                        <p:cTn id="206" dur="500"/>
                                        <p:tgtEl>
                                          <p:spTgt spid="89"/>
                                        </p:tgtEl>
                                      </p:cBhvr>
                                    </p:animEffect>
                                    <p:set>
                                      <p:cBhvr>
                                        <p:cTn id="207" dur="1" fill="hold">
                                          <p:stCondLst>
                                            <p:cond delay="499"/>
                                          </p:stCondLst>
                                        </p:cTn>
                                        <p:tgtEl>
                                          <p:spTgt spid="89"/>
                                        </p:tgtEl>
                                        <p:attrNameLst>
                                          <p:attrName>style.visibility</p:attrName>
                                        </p:attrNameLst>
                                      </p:cBhvr>
                                      <p:to>
                                        <p:strVal val="hidden"/>
                                      </p:to>
                                    </p:set>
                                  </p:childTnLst>
                                </p:cTn>
                              </p:par>
                            </p:childTnLst>
                          </p:cTn>
                        </p:par>
                        <p:par>
                          <p:cTn id="208" fill="hold">
                            <p:stCondLst>
                              <p:cond delay="500"/>
                            </p:stCondLst>
                            <p:childTnLst>
                              <p:par>
                                <p:cTn id="209" presetID="14" presetClass="entr" presetSubtype="10" fill="hold" nodeType="afterEffect">
                                  <p:stCondLst>
                                    <p:cond delay="0"/>
                                  </p:stCondLst>
                                  <p:childTnLst>
                                    <p:set>
                                      <p:cBhvr>
                                        <p:cTn id="210" dur="1" fill="hold">
                                          <p:stCondLst>
                                            <p:cond delay="0"/>
                                          </p:stCondLst>
                                        </p:cTn>
                                        <p:tgtEl>
                                          <p:spTgt spid="69"/>
                                        </p:tgtEl>
                                        <p:attrNameLst>
                                          <p:attrName>style.visibility</p:attrName>
                                        </p:attrNameLst>
                                      </p:cBhvr>
                                      <p:to>
                                        <p:strVal val="visible"/>
                                      </p:to>
                                    </p:set>
                                    <p:animEffect transition="in" filter="randombar(horizontal)">
                                      <p:cBhvr>
                                        <p:cTn id="211" dur="500"/>
                                        <p:tgtEl>
                                          <p:spTgt spid="69"/>
                                        </p:tgtEl>
                                      </p:cBhvr>
                                    </p:animEffect>
                                  </p:childTnLst>
                                </p:cTn>
                              </p:par>
                            </p:childTnLst>
                          </p:cTn>
                        </p:par>
                        <p:par>
                          <p:cTn id="212" fill="hold">
                            <p:stCondLst>
                              <p:cond delay="1000"/>
                            </p:stCondLst>
                            <p:childTnLst>
                              <p:par>
                                <p:cTn id="213" presetID="14" presetClass="entr" presetSubtype="10"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randombar(horizontal)">
                                      <p:cBhvr>
                                        <p:cTn id="215" dur="500"/>
                                        <p:tgtEl>
                                          <p:spTgt spid="67"/>
                                        </p:tgtEl>
                                      </p:cBhvr>
                                    </p:animEffect>
                                  </p:childTnLst>
                                </p:cTn>
                              </p:par>
                            </p:childTnLst>
                          </p:cTn>
                        </p:par>
                      </p:childTnLst>
                    </p:cTn>
                  </p:par>
                  <p:par>
                    <p:cTn id="216" fill="hold">
                      <p:stCondLst>
                        <p:cond delay="indefinite"/>
                      </p:stCondLst>
                      <p:childTnLst>
                        <p:par>
                          <p:cTn id="217" fill="hold">
                            <p:stCondLst>
                              <p:cond delay="0"/>
                            </p:stCondLst>
                            <p:childTnLst>
                              <p:par>
                                <p:cTn id="218" presetID="14" presetClass="entr" presetSubtype="10" fill="hold" grpId="0" nodeType="clickEffect">
                                  <p:stCondLst>
                                    <p:cond delay="0"/>
                                  </p:stCondLst>
                                  <p:childTnLst>
                                    <p:set>
                                      <p:cBhvr>
                                        <p:cTn id="219" dur="1" fill="hold">
                                          <p:stCondLst>
                                            <p:cond delay="0"/>
                                          </p:stCondLst>
                                        </p:cTn>
                                        <p:tgtEl>
                                          <p:spTgt spid="90"/>
                                        </p:tgtEl>
                                        <p:attrNameLst>
                                          <p:attrName>style.visibility</p:attrName>
                                        </p:attrNameLst>
                                      </p:cBhvr>
                                      <p:to>
                                        <p:strVal val="visible"/>
                                      </p:to>
                                    </p:set>
                                    <p:animEffect transition="in" filter="randombar(horizontal)">
                                      <p:cBhvr>
                                        <p:cTn id="220" dur="500"/>
                                        <p:tgtEl>
                                          <p:spTgt spid="90"/>
                                        </p:tgtEl>
                                      </p:cBhvr>
                                    </p:animEffect>
                                  </p:childTnLst>
                                </p:cTn>
                              </p:par>
                            </p:childTnLst>
                          </p:cTn>
                        </p:par>
                      </p:childTnLst>
                    </p:cTn>
                  </p:par>
                  <p:par>
                    <p:cTn id="221" fill="hold">
                      <p:stCondLst>
                        <p:cond delay="indefinite"/>
                      </p:stCondLst>
                      <p:childTnLst>
                        <p:par>
                          <p:cTn id="222" fill="hold">
                            <p:stCondLst>
                              <p:cond delay="0"/>
                            </p:stCondLst>
                            <p:childTnLst>
                              <p:par>
                                <p:cTn id="223" presetID="14" presetClass="entr" presetSubtype="10" fill="hold" nodeType="clickEffect">
                                  <p:stCondLst>
                                    <p:cond delay="0"/>
                                  </p:stCondLst>
                                  <p:childTnLst>
                                    <p:set>
                                      <p:cBhvr>
                                        <p:cTn id="224" dur="1" fill="hold">
                                          <p:stCondLst>
                                            <p:cond delay="0"/>
                                          </p:stCondLst>
                                        </p:cTn>
                                        <p:tgtEl>
                                          <p:spTgt spid="91"/>
                                        </p:tgtEl>
                                        <p:attrNameLst>
                                          <p:attrName>style.visibility</p:attrName>
                                        </p:attrNameLst>
                                      </p:cBhvr>
                                      <p:to>
                                        <p:strVal val="visible"/>
                                      </p:to>
                                    </p:set>
                                    <p:animEffect transition="in" filter="randombar(horizontal)">
                                      <p:cBhvr>
                                        <p:cTn id="225" dur="500"/>
                                        <p:tgtEl>
                                          <p:spTgt spid="91"/>
                                        </p:tgtEl>
                                      </p:cBhvr>
                                    </p:animEffect>
                                  </p:childTnLst>
                                </p:cTn>
                              </p:par>
                            </p:childTnLst>
                          </p:cTn>
                        </p:par>
                      </p:childTnLst>
                    </p:cTn>
                  </p:par>
                  <p:par>
                    <p:cTn id="226" fill="hold">
                      <p:stCondLst>
                        <p:cond delay="indefinite"/>
                      </p:stCondLst>
                      <p:childTnLst>
                        <p:par>
                          <p:cTn id="227" fill="hold">
                            <p:stCondLst>
                              <p:cond delay="0"/>
                            </p:stCondLst>
                            <p:childTnLst>
                              <p:par>
                                <p:cTn id="228" presetID="14" presetClass="entr" presetSubtype="10" fill="hold" nodeType="clickEffect">
                                  <p:stCondLst>
                                    <p:cond delay="0"/>
                                  </p:stCondLst>
                                  <p:childTnLst>
                                    <p:set>
                                      <p:cBhvr>
                                        <p:cTn id="229" dur="1" fill="hold">
                                          <p:stCondLst>
                                            <p:cond delay="0"/>
                                          </p:stCondLst>
                                        </p:cTn>
                                        <p:tgtEl>
                                          <p:spTgt spid="70"/>
                                        </p:tgtEl>
                                        <p:attrNameLst>
                                          <p:attrName>style.visibility</p:attrName>
                                        </p:attrNameLst>
                                      </p:cBhvr>
                                      <p:to>
                                        <p:strVal val="visible"/>
                                      </p:to>
                                    </p:set>
                                    <p:animEffect transition="in" filter="randombar(horizontal)">
                                      <p:cBhvr>
                                        <p:cTn id="230" dur="500"/>
                                        <p:tgtEl>
                                          <p:spTgt spid="70"/>
                                        </p:tgtEl>
                                      </p:cBhvr>
                                    </p:animEffect>
                                  </p:childTnLst>
                                </p:cTn>
                              </p:par>
                            </p:childTnLst>
                          </p:cTn>
                        </p:par>
                        <p:par>
                          <p:cTn id="231" fill="hold">
                            <p:stCondLst>
                              <p:cond delay="500"/>
                            </p:stCondLst>
                            <p:childTnLst>
                              <p:par>
                                <p:cTn id="232" presetID="14" presetClass="entr" presetSubtype="10" fill="hold" grpId="0" nodeType="afterEffect">
                                  <p:stCondLst>
                                    <p:cond delay="0"/>
                                  </p:stCondLst>
                                  <p:childTnLst>
                                    <p:set>
                                      <p:cBhvr>
                                        <p:cTn id="233" dur="1" fill="hold">
                                          <p:stCondLst>
                                            <p:cond delay="0"/>
                                          </p:stCondLst>
                                        </p:cTn>
                                        <p:tgtEl>
                                          <p:spTgt spid="68"/>
                                        </p:tgtEl>
                                        <p:attrNameLst>
                                          <p:attrName>style.visibility</p:attrName>
                                        </p:attrNameLst>
                                      </p:cBhvr>
                                      <p:to>
                                        <p:strVal val="visible"/>
                                      </p:to>
                                    </p:set>
                                    <p:animEffect transition="in" filter="randombar(horizontal)">
                                      <p:cBhvr>
                                        <p:cTn id="234" dur="500"/>
                                        <p:tgtEl>
                                          <p:spTgt spid="68"/>
                                        </p:tgtEl>
                                      </p:cBhvr>
                                    </p:animEffect>
                                  </p:childTnLst>
                                </p:cTn>
                              </p:par>
                            </p:childTnLst>
                          </p:cTn>
                        </p:par>
                      </p:childTnLst>
                    </p:cTn>
                  </p:par>
                  <p:par>
                    <p:cTn id="235" fill="hold">
                      <p:stCondLst>
                        <p:cond delay="indefinite"/>
                      </p:stCondLst>
                      <p:childTnLst>
                        <p:par>
                          <p:cTn id="236" fill="hold">
                            <p:stCondLst>
                              <p:cond delay="0"/>
                            </p:stCondLst>
                            <p:childTnLst>
                              <p:par>
                                <p:cTn id="237" presetID="14" presetClass="entr" presetSubtype="10" fill="hold" grpId="0" nodeType="clickEffect">
                                  <p:stCondLst>
                                    <p:cond delay="0"/>
                                  </p:stCondLst>
                                  <p:childTnLst>
                                    <p:set>
                                      <p:cBhvr>
                                        <p:cTn id="238" dur="1" fill="hold">
                                          <p:stCondLst>
                                            <p:cond delay="0"/>
                                          </p:stCondLst>
                                        </p:cTn>
                                        <p:tgtEl>
                                          <p:spTgt spid="92"/>
                                        </p:tgtEl>
                                        <p:attrNameLst>
                                          <p:attrName>style.visibility</p:attrName>
                                        </p:attrNameLst>
                                      </p:cBhvr>
                                      <p:to>
                                        <p:strVal val="visible"/>
                                      </p:to>
                                    </p:set>
                                    <p:animEffect transition="in" filter="randombar(horizontal)">
                                      <p:cBhvr>
                                        <p:cTn id="239" dur="500"/>
                                        <p:tgtEl>
                                          <p:spTgt spid="92"/>
                                        </p:tgtEl>
                                      </p:cBhvr>
                                    </p:animEffect>
                                  </p:childTnLst>
                                </p:cTn>
                              </p:par>
                            </p:childTnLst>
                          </p:cTn>
                        </p:par>
                      </p:childTnLst>
                    </p:cTn>
                  </p:par>
                  <p:par>
                    <p:cTn id="240" fill="hold">
                      <p:stCondLst>
                        <p:cond delay="indefinite"/>
                      </p:stCondLst>
                      <p:childTnLst>
                        <p:par>
                          <p:cTn id="241" fill="hold">
                            <p:stCondLst>
                              <p:cond delay="0"/>
                            </p:stCondLst>
                            <p:childTnLst>
                              <p:par>
                                <p:cTn id="242" presetID="14" presetClass="entr" presetSubtype="10" fill="hold" nodeType="clickEffect">
                                  <p:stCondLst>
                                    <p:cond delay="0"/>
                                  </p:stCondLst>
                                  <p:childTnLst>
                                    <p:set>
                                      <p:cBhvr>
                                        <p:cTn id="243" dur="1" fill="hold">
                                          <p:stCondLst>
                                            <p:cond delay="0"/>
                                          </p:stCondLst>
                                        </p:cTn>
                                        <p:tgtEl>
                                          <p:spTgt spid="93"/>
                                        </p:tgtEl>
                                        <p:attrNameLst>
                                          <p:attrName>style.visibility</p:attrName>
                                        </p:attrNameLst>
                                      </p:cBhvr>
                                      <p:to>
                                        <p:strVal val="visible"/>
                                      </p:to>
                                    </p:set>
                                    <p:animEffect transition="in" filter="randombar(horizontal)">
                                      <p:cBhvr>
                                        <p:cTn id="244" dur="500"/>
                                        <p:tgtEl>
                                          <p:spTgt spid="93"/>
                                        </p:tgtEl>
                                      </p:cBhvr>
                                    </p:animEffect>
                                  </p:childTnLst>
                                </p:cTn>
                              </p:par>
                            </p:childTnLst>
                          </p:cTn>
                        </p:par>
                      </p:childTnLst>
                    </p:cTn>
                  </p:par>
                  <p:par>
                    <p:cTn id="245" fill="hold">
                      <p:stCondLst>
                        <p:cond delay="indefinite"/>
                      </p:stCondLst>
                      <p:childTnLst>
                        <p:par>
                          <p:cTn id="246" fill="hold">
                            <p:stCondLst>
                              <p:cond delay="0"/>
                            </p:stCondLst>
                            <p:childTnLst>
                              <p:par>
                                <p:cTn id="247" presetID="14" presetClass="entr" presetSubtype="10" fill="hold" nodeType="clickEffect">
                                  <p:stCondLst>
                                    <p:cond delay="0"/>
                                  </p:stCondLst>
                                  <p:childTnLst>
                                    <p:set>
                                      <p:cBhvr>
                                        <p:cTn id="248" dur="1" fill="hold">
                                          <p:stCondLst>
                                            <p:cond delay="0"/>
                                          </p:stCondLst>
                                        </p:cTn>
                                        <p:tgtEl>
                                          <p:spTgt spid="94"/>
                                        </p:tgtEl>
                                        <p:attrNameLst>
                                          <p:attrName>style.visibility</p:attrName>
                                        </p:attrNameLst>
                                      </p:cBhvr>
                                      <p:to>
                                        <p:strVal val="visible"/>
                                      </p:to>
                                    </p:set>
                                    <p:animEffect transition="in" filter="randombar(horizontal)">
                                      <p:cBhvr>
                                        <p:cTn id="249" dur="500"/>
                                        <p:tgtEl>
                                          <p:spTgt spid="94"/>
                                        </p:tgtEl>
                                      </p:cBhvr>
                                    </p:animEffect>
                                  </p:childTnLst>
                                </p:cTn>
                              </p:par>
                            </p:childTnLst>
                          </p:cTn>
                        </p:par>
                      </p:childTnLst>
                    </p:cTn>
                  </p:par>
                  <p:par>
                    <p:cTn id="250" fill="hold">
                      <p:stCondLst>
                        <p:cond delay="indefinite"/>
                      </p:stCondLst>
                      <p:childTnLst>
                        <p:par>
                          <p:cTn id="251" fill="hold">
                            <p:stCondLst>
                              <p:cond delay="0"/>
                            </p:stCondLst>
                            <p:childTnLst>
                              <p:par>
                                <p:cTn id="252" presetID="14" presetClass="entr" presetSubtype="10" fill="hold" nodeType="clickEffect">
                                  <p:stCondLst>
                                    <p:cond delay="0"/>
                                  </p:stCondLst>
                                  <p:childTnLst>
                                    <p:set>
                                      <p:cBhvr>
                                        <p:cTn id="253" dur="1" fill="hold">
                                          <p:stCondLst>
                                            <p:cond delay="0"/>
                                          </p:stCondLst>
                                        </p:cTn>
                                        <p:tgtEl>
                                          <p:spTgt spid="95"/>
                                        </p:tgtEl>
                                        <p:attrNameLst>
                                          <p:attrName>style.visibility</p:attrName>
                                        </p:attrNameLst>
                                      </p:cBhvr>
                                      <p:to>
                                        <p:strVal val="visible"/>
                                      </p:to>
                                    </p:set>
                                    <p:animEffect transition="in" filter="randombar(horizontal)">
                                      <p:cBhvr>
                                        <p:cTn id="254" dur="500"/>
                                        <p:tgtEl>
                                          <p:spTgt spid="95"/>
                                        </p:tgtEl>
                                      </p:cBhvr>
                                    </p:animEffect>
                                  </p:childTnLst>
                                </p:cTn>
                              </p:par>
                            </p:childTnLst>
                          </p:cTn>
                        </p:par>
                      </p:childTnLst>
                    </p:cTn>
                  </p:par>
                  <p:par>
                    <p:cTn id="255" fill="hold">
                      <p:stCondLst>
                        <p:cond delay="indefinite"/>
                      </p:stCondLst>
                      <p:childTnLst>
                        <p:par>
                          <p:cTn id="256" fill="hold">
                            <p:stCondLst>
                              <p:cond delay="0"/>
                            </p:stCondLst>
                            <p:childTnLst>
                              <p:par>
                                <p:cTn id="257" presetID="14" presetClass="entr" presetSubtype="10" fill="hold" nodeType="clickEffect">
                                  <p:stCondLst>
                                    <p:cond delay="0"/>
                                  </p:stCondLst>
                                  <p:childTnLst>
                                    <p:set>
                                      <p:cBhvr>
                                        <p:cTn id="258" dur="1" fill="hold">
                                          <p:stCondLst>
                                            <p:cond delay="0"/>
                                          </p:stCondLst>
                                        </p:cTn>
                                        <p:tgtEl>
                                          <p:spTgt spid="97"/>
                                        </p:tgtEl>
                                        <p:attrNameLst>
                                          <p:attrName>style.visibility</p:attrName>
                                        </p:attrNameLst>
                                      </p:cBhvr>
                                      <p:to>
                                        <p:strVal val="visible"/>
                                      </p:to>
                                    </p:set>
                                    <p:animEffect transition="in" filter="randombar(horizontal)">
                                      <p:cBhvr>
                                        <p:cTn id="259" dur="500"/>
                                        <p:tgtEl>
                                          <p:spTgt spid="97"/>
                                        </p:tgtEl>
                                      </p:cBhvr>
                                    </p:animEffect>
                                  </p:childTnLst>
                                </p:cTn>
                              </p:par>
                            </p:childTnLst>
                          </p:cTn>
                        </p:par>
                        <p:par>
                          <p:cTn id="260" fill="hold">
                            <p:stCondLst>
                              <p:cond delay="500"/>
                            </p:stCondLst>
                            <p:childTnLst>
                              <p:par>
                                <p:cTn id="261" presetID="14" presetClass="exit" presetSubtype="10" fill="hold" grpId="1" nodeType="afterEffect">
                                  <p:stCondLst>
                                    <p:cond delay="0"/>
                                  </p:stCondLst>
                                  <p:childTnLst>
                                    <p:animEffect transition="out" filter="randombar(horizontal)">
                                      <p:cBhvr>
                                        <p:cTn id="262" dur="500"/>
                                        <p:tgtEl>
                                          <p:spTgt spid="84"/>
                                        </p:tgtEl>
                                      </p:cBhvr>
                                    </p:animEffect>
                                    <p:set>
                                      <p:cBhvr>
                                        <p:cTn id="263" dur="1" fill="hold">
                                          <p:stCondLst>
                                            <p:cond delay="499"/>
                                          </p:stCondLst>
                                        </p:cTn>
                                        <p:tgtEl>
                                          <p:spTgt spid="84"/>
                                        </p:tgtEl>
                                        <p:attrNameLst>
                                          <p:attrName>style.visibility</p:attrName>
                                        </p:attrNameLst>
                                      </p:cBhvr>
                                      <p:to>
                                        <p:strVal val="hidden"/>
                                      </p:to>
                                    </p:set>
                                  </p:childTnLst>
                                </p:cTn>
                              </p:par>
                              <p:par>
                                <p:cTn id="264" presetID="14" presetClass="entr" presetSubtype="10" fill="hold" grpId="0" nodeType="withEffect">
                                  <p:stCondLst>
                                    <p:cond delay="0"/>
                                  </p:stCondLst>
                                  <p:childTnLst>
                                    <p:set>
                                      <p:cBhvr>
                                        <p:cTn id="265" dur="1" fill="hold">
                                          <p:stCondLst>
                                            <p:cond delay="0"/>
                                          </p:stCondLst>
                                        </p:cTn>
                                        <p:tgtEl>
                                          <p:spTgt spid="96"/>
                                        </p:tgtEl>
                                        <p:attrNameLst>
                                          <p:attrName>style.visibility</p:attrName>
                                        </p:attrNameLst>
                                      </p:cBhvr>
                                      <p:to>
                                        <p:strVal val="visible"/>
                                      </p:to>
                                    </p:set>
                                    <p:animEffect transition="in" filter="randombar(horizontal)">
                                      <p:cBhvr>
                                        <p:cTn id="266"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animBg="1"/>
      <p:bldP spid="52" grpId="0" animBg="1"/>
      <p:bldP spid="55" grpId="0" animBg="1"/>
      <p:bldP spid="58" grpId="0" animBg="1"/>
      <p:bldP spid="59" grpId="0" animBg="1"/>
      <p:bldP spid="61" grpId="0" animBg="1"/>
      <p:bldP spid="63" grpId="0" animBg="1"/>
      <p:bldP spid="64" grpId="0" animBg="1"/>
      <p:bldP spid="67" grpId="0" animBg="1"/>
      <p:bldP spid="68" grpId="0" animBg="1"/>
      <p:bldP spid="71" grpId="0"/>
      <p:bldP spid="71" grpId="1"/>
      <p:bldP spid="72" grpId="0" animBg="1"/>
      <p:bldP spid="73" grpId="0"/>
      <p:bldP spid="73" grpId="1"/>
      <p:bldP spid="75" grpId="0" animBg="1"/>
      <p:bldP spid="76" grpId="0"/>
      <p:bldP spid="82" grpId="0"/>
      <p:bldP spid="82" grpId="1"/>
      <p:bldP spid="83" grpId="0"/>
      <p:bldP spid="83" grpId="1"/>
      <p:bldP spid="84" grpId="0"/>
      <p:bldP spid="84" grpId="1"/>
      <p:bldP spid="86" grpId="0"/>
      <p:bldP spid="89" grpId="0"/>
      <p:bldP spid="89" grpId="1"/>
      <p:bldP spid="90" grpId="0"/>
      <p:bldP spid="92" grpId="0"/>
      <p:bldP spid="9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5"/>
            <a:ext cx="7989752" cy="5094094"/>
          </a:xfrm>
        </p:spPr>
        <p:txBody>
          <a:bodyPr>
            <a:normAutofit lnSpcReduction="10000"/>
          </a:bodyPr>
          <a:lstStyle/>
          <a:p>
            <a:r>
              <a:rPr lang="zh-TW" altLang="en-US" dirty="0"/>
              <a:t>搜尋過程</a:t>
            </a:r>
            <a:r>
              <a:rPr lang="en-US" altLang="zh-TW" dirty="0"/>
              <a:t>(</a:t>
            </a:r>
            <a:r>
              <a:rPr lang="zh-TW" altLang="en-US" dirty="0"/>
              <a:t>利潤與背包剩餘重量不說明</a:t>
            </a:r>
            <a:r>
              <a:rPr lang="en-US" altLang="zh-TW" dirty="0"/>
              <a:t>)</a:t>
            </a:r>
            <a:r>
              <a:rPr lang="zh-TW" altLang="en-US" dirty="0"/>
              <a:t>：</a:t>
            </a:r>
          </a:p>
          <a:p>
            <a:pPr lvl="1"/>
            <a:r>
              <a:rPr lang="zh-TW" altLang="en-US" dirty="0"/>
              <a:t>由樹根先出發，若要拿商品</a:t>
            </a:r>
            <a:r>
              <a:rPr lang="en-US" altLang="zh-TW" dirty="0"/>
              <a:t>1</a:t>
            </a:r>
            <a:r>
              <a:rPr lang="zh-TW" altLang="en-US" dirty="0"/>
              <a:t>，則移到節點</a:t>
            </a:r>
            <a:r>
              <a:rPr lang="en-US" altLang="zh-TW" dirty="0"/>
              <a:t>2</a:t>
            </a:r>
          </a:p>
          <a:p>
            <a:pPr lvl="1"/>
            <a:r>
              <a:rPr lang="zh-TW" altLang="en-US" dirty="0"/>
              <a:t>接著，由節點</a:t>
            </a:r>
            <a:r>
              <a:rPr lang="en-US" altLang="zh-TW" dirty="0"/>
              <a:t>2</a:t>
            </a:r>
            <a:r>
              <a:rPr lang="zh-TW" altLang="en-US" dirty="0"/>
              <a:t>出發，若要拿商品</a:t>
            </a:r>
            <a:r>
              <a:rPr lang="en-US" altLang="zh-TW" dirty="0"/>
              <a:t>2</a:t>
            </a:r>
            <a:r>
              <a:rPr lang="zh-TW" altLang="en-US" dirty="0"/>
              <a:t>，則移到節點</a:t>
            </a:r>
            <a:r>
              <a:rPr lang="en-US" altLang="zh-TW" dirty="0"/>
              <a:t>3</a:t>
            </a:r>
            <a:r>
              <a:rPr lang="zh-TW" altLang="en-US" dirty="0"/>
              <a:t>。但是因為拿商品</a:t>
            </a:r>
            <a:r>
              <a:rPr lang="en-US" altLang="zh-TW" dirty="0"/>
              <a:t>1</a:t>
            </a:r>
            <a:r>
              <a:rPr lang="zh-TW" altLang="en-US" dirty="0"/>
              <a:t>又拿商品</a:t>
            </a:r>
            <a:r>
              <a:rPr lang="en-US" altLang="zh-TW" dirty="0"/>
              <a:t>2</a:t>
            </a:r>
            <a:r>
              <a:rPr lang="zh-TW" altLang="en-US" dirty="0"/>
              <a:t>，超出背包之負重，因此為不可行之解，退回到上層節點</a:t>
            </a:r>
            <a:r>
              <a:rPr lang="en-US" altLang="zh-TW" dirty="0"/>
              <a:t>(</a:t>
            </a:r>
            <a:r>
              <a:rPr lang="zh-TW" altLang="en-US" dirty="0"/>
              <a:t>即：節點</a:t>
            </a:r>
            <a:r>
              <a:rPr lang="en-US" altLang="zh-TW" dirty="0"/>
              <a:t>2)</a:t>
            </a:r>
            <a:r>
              <a:rPr lang="zh-TW" altLang="en-US" dirty="0"/>
              <a:t>。</a:t>
            </a:r>
          </a:p>
          <a:p>
            <a:pPr lvl="1"/>
            <a:r>
              <a:rPr lang="zh-TW" altLang="en-US" dirty="0"/>
              <a:t>再由節點</a:t>
            </a:r>
            <a:r>
              <a:rPr lang="en-US" altLang="zh-TW" dirty="0"/>
              <a:t>2</a:t>
            </a:r>
            <a:r>
              <a:rPr lang="zh-TW" altLang="en-US" dirty="0"/>
              <a:t>出發，此時選擇不拿商品</a:t>
            </a:r>
            <a:r>
              <a:rPr lang="en-US" altLang="zh-TW" dirty="0"/>
              <a:t>2</a:t>
            </a:r>
            <a:r>
              <a:rPr lang="zh-TW" altLang="en-US" dirty="0"/>
              <a:t>，則移到節點</a:t>
            </a:r>
            <a:r>
              <a:rPr lang="en-US" altLang="zh-TW" dirty="0"/>
              <a:t>4</a:t>
            </a:r>
            <a:r>
              <a:rPr lang="zh-TW" altLang="en-US" dirty="0"/>
              <a:t>。</a:t>
            </a:r>
          </a:p>
          <a:p>
            <a:pPr lvl="1"/>
            <a:r>
              <a:rPr lang="zh-TW" altLang="en-US" dirty="0"/>
              <a:t>從節點</a:t>
            </a:r>
            <a:r>
              <a:rPr lang="en-US" altLang="zh-TW" dirty="0"/>
              <a:t>4</a:t>
            </a:r>
            <a:r>
              <a:rPr lang="zh-TW" altLang="en-US" dirty="0"/>
              <a:t>出發，若要拿商品</a:t>
            </a:r>
            <a:r>
              <a:rPr lang="en-US" altLang="zh-TW" dirty="0"/>
              <a:t>3</a:t>
            </a:r>
            <a:r>
              <a:rPr lang="zh-TW" altLang="en-US" dirty="0"/>
              <a:t>，則移到節點</a:t>
            </a:r>
            <a:r>
              <a:rPr lang="en-US" altLang="zh-TW" dirty="0"/>
              <a:t>5</a:t>
            </a:r>
            <a:r>
              <a:rPr lang="zh-TW" altLang="en-US" dirty="0"/>
              <a:t>。但是拿商品</a:t>
            </a:r>
            <a:r>
              <a:rPr lang="en-US" altLang="zh-TW" dirty="0"/>
              <a:t>1</a:t>
            </a:r>
            <a:r>
              <a:rPr lang="zh-TW" altLang="en-US" dirty="0"/>
              <a:t>又拿商品</a:t>
            </a:r>
            <a:r>
              <a:rPr lang="en-US" altLang="zh-TW" dirty="0"/>
              <a:t>3</a:t>
            </a:r>
            <a:r>
              <a:rPr lang="zh-TW" altLang="en-US" dirty="0"/>
              <a:t>，超出背包之負重，因此為不可行之解，退回到上層節點</a:t>
            </a:r>
            <a:r>
              <a:rPr lang="en-US" altLang="zh-TW" dirty="0"/>
              <a:t>(</a:t>
            </a:r>
            <a:r>
              <a:rPr lang="zh-TW" altLang="en-US" dirty="0"/>
              <a:t>即：節點</a:t>
            </a:r>
            <a:r>
              <a:rPr lang="en-US" altLang="zh-TW" dirty="0"/>
              <a:t>4)</a:t>
            </a:r>
            <a:r>
              <a:rPr lang="zh-TW" altLang="en-US" dirty="0"/>
              <a:t>。</a:t>
            </a:r>
          </a:p>
          <a:p>
            <a:pPr lvl="1"/>
            <a:r>
              <a:rPr lang="zh-TW" altLang="en-US" dirty="0"/>
              <a:t>再由節點</a:t>
            </a:r>
            <a:r>
              <a:rPr lang="en-US" altLang="zh-TW" dirty="0"/>
              <a:t>4</a:t>
            </a:r>
            <a:r>
              <a:rPr lang="zh-TW" altLang="en-US" dirty="0"/>
              <a:t>出發，此時選擇不拿商品</a:t>
            </a:r>
            <a:r>
              <a:rPr lang="en-US" altLang="zh-TW" dirty="0"/>
              <a:t>3</a:t>
            </a:r>
            <a:r>
              <a:rPr lang="zh-TW" altLang="en-US" dirty="0"/>
              <a:t>，則移到節點</a:t>
            </a:r>
            <a:r>
              <a:rPr lang="en-US" altLang="zh-TW" dirty="0"/>
              <a:t>6</a:t>
            </a:r>
            <a:r>
              <a:rPr lang="zh-TW" altLang="en-US" dirty="0"/>
              <a:t>。節點</a:t>
            </a:r>
            <a:r>
              <a:rPr lang="en-US" altLang="zh-TW" dirty="0"/>
              <a:t>6</a:t>
            </a:r>
            <a:r>
              <a:rPr lang="zh-TW" altLang="en-US" dirty="0"/>
              <a:t>為一個可行解，但由於該節點沒有子節點，因此回到上層節點</a:t>
            </a:r>
            <a:r>
              <a:rPr lang="en-US" altLang="zh-TW" dirty="0"/>
              <a:t>(</a:t>
            </a:r>
            <a:r>
              <a:rPr lang="zh-TW" altLang="en-US" dirty="0"/>
              <a:t>即：節點</a:t>
            </a:r>
            <a:r>
              <a:rPr lang="en-US" altLang="zh-TW" dirty="0"/>
              <a:t>4)</a:t>
            </a:r>
            <a:r>
              <a:rPr lang="zh-TW" altLang="en-US" dirty="0"/>
              <a:t>。</a:t>
            </a:r>
          </a:p>
          <a:p>
            <a:pPr lvl="1"/>
            <a:r>
              <a:rPr lang="zh-TW" altLang="en-US" dirty="0"/>
              <a:t>節點</a:t>
            </a:r>
            <a:r>
              <a:rPr lang="en-US" altLang="zh-TW" dirty="0"/>
              <a:t>4</a:t>
            </a:r>
            <a:r>
              <a:rPr lang="zh-TW" altLang="en-US" dirty="0"/>
              <a:t>已無未搜尋之節點，因此回到上層節點</a:t>
            </a:r>
            <a:r>
              <a:rPr lang="en-US" altLang="zh-TW" dirty="0"/>
              <a:t>(</a:t>
            </a:r>
            <a:r>
              <a:rPr lang="zh-TW" altLang="en-US" dirty="0"/>
              <a:t>即：節點</a:t>
            </a:r>
            <a:r>
              <a:rPr lang="en-US" altLang="zh-TW" dirty="0"/>
              <a:t>2)</a:t>
            </a:r>
            <a:r>
              <a:rPr lang="zh-TW" altLang="en-US" dirty="0"/>
              <a:t>。</a:t>
            </a:r>
          </a:p>
          <a:p>
            <a:pPr lvl="1"/>
            <a:r>
              <a:rPr lang="zh-TW" altLang="en-US" dirty="0"/>
              <a:t>節點</a:t>
            </a:r>
            <a:r>
              <a:rPr lang="en-US" altLang="zh-TW" dirty="0"/>
              <a:t>2</a:t>
            </a:r>
            <a:r>
              <a:rPr lang="zh-TW" altLang="en-US" dirty="0"/>
              <a:t>已無未搜尋之節點，因此回到上層節點</a:t>
            </a:r>
            <a:r>
              <a:rPr lang="en-US" altLang="zh-TW" dirty="0"/>
              <a:t>(</a:t>
            </a:r>
            <a:r>
              <a:rPr lang="zh-TW" altLang="en-US" dirty="0"/>
              <a:t>即：節點</a:t>
            </a:r>
            <a:r>
              <a:rPr lang="en-US" altLang="zh-TW" dirty="0"/>
              <a:t>1)</a:t>
            </a:r>
            <a:r>
              <a:rPr lang="zh-TW" altLang="en-US" dirty="0"/>
              <a:t>。</a:t>
            </a:r>
          </a:p>
        </p:txBody>
      </p:sp>
    </p:spTree>
    <p:extLst>
      <p:ext uri="{BB962C8B-B14F-4D97-AF65-F5344CB8AC3E}">
        <p14:creationId xmlns:p14="http://schemas.microsoft.com/office/powerpoint/2010/main" val="300295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4"/>
            <a:ext cx="7989752" cy="5472607"/>
          </a:xfrm>
        </p:spPr>
        <p:txBody>
          <a:bodyPr>
            <a:normAutofit fontScale="92500" lnSpcReduction="10000"/>
          </a:bodyPr>
          <a:lstStyle/>
          <a:p>
            <a:pPr lvl="1"/>
            <a:r>
              <a:rPr lang="zh-TW" altLang="en-US" dirty="0"/>
              <a:t>再由樹根先出發，此時選擇不拿商品</a:t>
            </a:r>
            <a:r>
              <a:rPr lang="en-US" altLang="zh-TW" dirty="0"/>
              <a:t>1</a:t>
            </a:r>
            <a:r>
              <a:rPr lang="zh-TW" altLang="en-US" dirty="0"/>
              <a:t>，則移到節點</a:t>
            </a:r>
            <a:r>
              <a:rPr lang="en-US" altLang="zh-TW" dirty="0"/>
              <a:t>7</a:t>
            </a:r>
          </a:p>
          <a:p>
            <a:pPr lvl="1"/>
            <a:r>
              <a:rPr lang="zh-TW" altLang="en-US" dirty="0"/>
              <a:t>接著，由節點</a:t>
            </a:r>
            <a:r>
              <a:rPr lang="en-US" altLang="zh-TW" dirty="0"/>
              <a:t>7</a:t>
            </a:r>
            <a:r>
              <a:rPr lang="zh-TW" altLang="en-US" dirty="0"/>
              <a:t>出發，若要拿商品</a:t>
            </a:r>
            <a:r>
              <a:rPr lang="en-US" altLang="zh-TW" dirty="0"/>
              <a:t>2</a:t>
            </a:r>
            <a:r>
              <a:rPr lang="zh-TW" altLang="en-US" dirty="0"/>
              <a:t>，則移到節點</a:t>
            </a:r>
            <a:r>
              <a:rPr lang="en-US" altLang="zh-TW" dirty="0"/>
              <a:t>8</a:t>
            </a:r>
            <a:r>
              <a:rPr lang="zh-TW" altLang="en-US" dirty="0"/>
              <a:t>。</a:t>
            </a:r>
          </a:p>
          <a:p>
            <a:pPr lvl="1"/>
            <a:r>
              <a:rPr lang="zh-TW" altLang="en-US" dirty="0"/>
              <a:t>再由節點</a:t>
            </a:r>
            <a:r>
              <a:rPr lang="en-US" altLang="zh-TW" dirty="0"/>
              <a:t>8</a:t>
            </a:r>
            <a:r>
              <a:rPr lang="zh-TW" altLang="en-US" dirty="0"/>
              <a:t>出發，此時選擇拿商品</a:t>
            </a:r>
            <a:r>
              <a:rPr lang="en-US" altLang="zh-TW" dirty="0"/>
              <a:t>3</a:t>
            </a:r>
            <a:r>
              <a:rPr lang="zh-TW" altLang="en-US" dirty="0"/>
              <a:t>，則移到節點</a:t>
            </a:r>
            <a:r>
              <a:rPr lang="en-US" altLang="zh-TW" dirty="0"/>
              <a:t>9</a:t>
            </a:r>
            <a:r>
              <a:rPr lang="zh-TW" altLang="en-US" dirty="0"/>
              <a:t>。節點</a:t>
            </a:r>
            <a:r>
              <a:rPr lang="en-US" altLang="zh-TW" dirty="0"/>
              <a:t>9</a:t>
            </a:r>
            <a:r>
              <a:rPr lang="zh-TW" altLang="en-US" dirty="0"/>
              <a:t>為一個可行解，但由於該節點沒有子節點，因此回到上層節點</a:t>
            </a:r>
            <a:r>
              <a:rPr lang="en-US" altLang="zh-TW" dirty="0"/>
              <a:t>(</a:t>
            </a:r>
            <a:r>
              <a:rPr lang="zh-TW" altLang="en-US" dirty="0"/>
              <a:t>即：節點</a:t>
            </a:r>
            <a:r>
              <a:rPr lang="en-US" altLang="zh-TW" dirty="0"/>
              <a:t>8)</a:t>
            </a:r>
            <a:r>
              <a:rPr lang="zh-TW" altLang="en-US" dirty="0"/>
              <a:t>。</a:t>
            </a:r>
          </a:p>
          <a:p>
            <a:pPr lvl="1"/>
            <a:r>
              <a:rPr lang="zh-TW" altLang="en-US" dirty="0"/>
              <a:t>再由節點</a:t>
            </a:r>
            <a:r>
              <a:rPr lang="en-US" altLang="zh-TW" dirty="0"/>
              <a:t>8</a:t>
            </a:r>
            <a:r>
              <a:rPr lang="zh-TW" altLang="en-US" dirty="0"/>
              <a:t>出發，此時選擇不拿商品</a:t>
            </a:r>
            <a:r>
              <a:rPr lang="en-US" altLang="zh-TW" dirty="0"/>
              <a:t>2</a:t>
            </a:r>
            <a:r>
              <a:rPr lang="zh-TW" altLang="en-US" dirty="0"/>
              <a:t>，則移到節點</a:t>
            </a:r>
            <a:r>
              <a:rPr lang="en-US" altLang="zh-TW" dirty="0"/>
              <a:t>10</a:t>
            </a:r>
            <a:r>
              <a:rPr lang="zh-TW" altLang="en-US" dirty="0"/>
              <a:t>。節點</a:t>
            </a:r>
            <a:r>
              <a:rPr lang="en-US" altLang="zh-TW" dirty="0"/>
              <a:t>10</a:t>
            </a:r>
            <a:r>
              <a:rPr lang="zh-TW" altLang="en-US" dirty="0"/>
              <a:t>為一個可行解，但由於該節點沒有子節點，因此回到上層節點</a:t>
            </a:r>
            <a:r>
              <a:rPr lang="en-US" altLang="zh-TW" dirty="0"/>
              <a:t>(</a:t>
            </a:r>
            <a:r>
              <a:rPr lang="zh-TW" altLang="en-US" dirty="0"/>
              <a:t>即：節點</a:t>
            </a:r>
            <a:r>
              <a:rPr lang="en-US" altLang="zh-TW" dirty="0"/>
              <a:t>8)</a:t>
            </a:r>
            <a:r>
              <a:rPr lang="zh-TW" altLang="en-US" dirty="0"/>
              <a:t>。</a:t>
            </a:r>
          </a:p>
          <a:p>
            <a:pPr lvl="1"/>
            <a:r>
              <a:rPr lang="zh-TW" altLang="en-US" dirty="0"/>
              <a:t>節點</a:t>
            </a:r>
            <a:r>
              <a:rPr lang="en-US" altLang="zh-TW" dirty="0"/>
              <a:t>8</a:t>
            </a:r>
            <a:r>
              <a:rPr lang="zh-TW" altLang="en-US" dirty="0"/>
              <a:t>已無未搜尋之節點，因此回到上層節點</a:t>
            </a:r>
            <a:r>
              <a:rPr lang="en-US" altLang="zh-TW" dirty="0"/>
              <a:t>(</a:t>
            </a:r>
            <a:r>
              <a:rPr lang="zh-TW" altLang="en-US" dirty="0"/>
              <a:t>即：節點</a:t>
            </a:r>
            <a:r>
              <a:rPr lang="en-US" altLang="zh-TW" dirty="0"/>
              <a:t>7)</a:t>
            </a:r>
            <a:r>
              <a:rPr lang="zh-TW" altLang="en-US" dirty="0"/>
              <a:t>。</a:t>
            </a:r>
          </a:p>
          <a:p>
            <a:pPr lvl="1"/>
            <a:r>
              <a:rPr lang="zh-TW" altLang="en-US" dirty="0"/>
              <a:t>從節點</a:t>
            </a:r>
            <a:r>
              <a:rPr lang="en-US" altLang="zh-TW" dirty="0"/>
              <a:t>7</a:t>
            </a:r>
            <a:r>
              <a:rPr lang="zh-TW" altLang="en-US" dirty="0"/>
              <a:t>出發，此時選擇不拿商品</a:t>
            </a:r>
            <a:r>
              <a:rPr lang="en-US" altLang="zh-TW" dirty="0"/>
              <a:t>2</a:t>
            </a:r>
            <a:r>
              <a:rPr lang="zh-TW" altLang="en-US" dirty="0"/>
              <a:t>，則移到節點</a:t>
            </a:r>
            <a:r>
              <a:rPr lang="en-US" altLang="zh-TW" dirty="0"/>
              <a:t>11</a:t>
            </a:r>
            <a:r>
              <a:rPr lang="zh-TW" altLang="en-US" dirty="0"/>
              <a:t>。</a:t>
            </a:r>
          </a:p>
          <a:p>
            <a:pPr lvl="1"/>
            <a:r>
              <a:rPr lang="zh-TW" altLang="en-US" dirty="0"/>
              <a:t>從節點</a:t>
            </a:r>
            <a:r>
              <a:rPr lang="en-US" altLang="zh-TW" dirty="0"/>
              <a:t>11</a:t>
            </a:r>
            <a:r>
              <a:rPr lang="zh-TW" altLang="en-US" dirty="0"/>
              <a:t>出發，若要拿商品</a:t>
            </a:r>
            <a:r>
              <a:rPr lang="en-US" altLang="zh-TW" dirty="0"/>
              <a:t>3</a:t>
            </a:r>
            <a:r>
              <a:rPr lang="zh-TW" altLang="en-US" dirty="0"/>
              <a:t>，則移到節點</a:t>
            </a:r>
            <a:r>
              <a:rPr lang="en-US" altLang="zh-TW" dirty="0"/>
              <a:t>12</a:t>
            </a:r>
            <a:r>
              <a:rPr lang="zh-TW" altLang="en-US" dirty="0"/>
              <a:t>。節點</a:t>
            </a:r>
            <a:r>
              <a:rPr lang="en-US" altLang="zh-TW" dirty="0"/>
              <a:t>12</a:t>
            </a:r>
            <a:r>
              <a:rPr lang="zh-TW" altLang="en-US" dirty="0"/>
              <a:t>為一個可行解，但由於該節點沒有子節點，因此回到上層節點</a:t>
            </a:r>
            <a:r>
              <a:rPr lang="en-US" altLang="zh-TW" dirty="0"/>
              <a:t>(</a:t>
            </a:r>
            <a:r>
              <a:rPr lang="zh-TW" altLang="en-US" dirty="0"/>
              <a:t>即：節點</a:t>
            </a:r>
            <a:r>
              <a:rPr lang="en-US" altLang="zh-TW" dirty="0"/>
              <a:t>11)</a:t>
            </a:r>
            <a:r>
              <a:rPr lang="zh-TW" altLang="en-US" dirty="0"/>
              <a:t>。</a:t>
            </a:r>
          </a:p>
          <a:p>
            <a:pPr lvl="1"/>
            <a:r>
              <a:rPr lang="zh-TW" altLang="en-US" dirty="0"/>
              <a:t>再由節點</a:t>
            </a:r>
            <a:r>
              <a:rPr lang="en-US" altLang="zh-TW" dirty="0"/>
              <a:t>11</a:t>
            </a:r>
            <a:r>
              <a:rPr lang="zh-TW" altLang="en-US" dirty="0"/>
              <a:t>出發，此時選擇不拿商品</a:t>
            </a:r>
            <a:r>
              <a:rPr lang="en-US" altLang="zh-TW" dirty="0"/>
              <a:t>3</a:t>
            </a:r>
            <a:r>
              <a:rPr lang="zh-TW" altLang="en-US" dirty="0"/>
              <a:t>，則移到節點</a:t>
            </a:r>
            <a:r>
              <a:rPr lang="en-US" altLang="zh-TW" dirty="0"/>
              <a:t>13</a:t>
            </a:r>
            <a:r>
              <a:rPr lang="zh-TW" altLang="en-US" dirty="0"/>
              <a:t>。節點</a:t>
            </a:r>
            <a:r>
              <a:rPr lang="en-US" altLang="zh-TW" dirty="0"/>
              <a:t>13</a:t>
            </a:r>
            <a:r>
              <a:rPr lang="zh-TW" altLang="en-US" dirty="0"/>
              <a:t>為一個可行解，但由於該節點沒有子節點，因此回到上層節點</a:t>
            </a:r>
            <a:r>
              <a:rPr lang="en-US" altLang="zh-TW" dirty="0"/>
              <a:t>(</a:t>
            </a:r>
            <a:r>
              <a:rPr lang="zh-TW" altLang="en-US" dirty="0"/>
              <a:t>即：節點</a:t>
            </a:r>
            <a:r>
              <a:rPr lang="en-US" altLang="zh-TW" dirty="0"/>
              <a:t>11)</a:t>
            </a:r>
            <a:r>
              <a:rPr lang="zh-TW" altLang="en-US" dirty="0"/>
              <a:t>。</a:t>
            </a:r>
          </a:p>
          <a:p>
            <a:pPr lvl="1"/>
            <a:r>
              <a:rPr lang="zh-TW" altLang="en-US" dirty="0"/>
              <a:t>節點</a:t>
            </a:r>
            <a:r>
              <a:rPr lang="en-US" altLang="zh-TW" dirty="0"/>
              <a:t>11</a:t>
            </a:r>
            <a:r>
              <a:rPr lang="zh-TW" altLang="en-US" dirty="0"/>
              <a:t>與節點</a:t>
            </a:r>
            <a:r>
              <a:rPr lang="en-US" altLang="zh-TW" dirty="0"/>
              <a:t>7</a:t>
            </a:r>
            <a:r>
              <a:rPr lang="zh-TW" altLang="en-US" dirty="0"/>
              <a:t>已無未搜尋節點，因此回到最上層節點。</a:t>
            </a:r>
          </a:p>
          <a:p>
            <a:endParaRPr lang="zh-TW" altLang="en-US" dirty="0"/>
          </a:p>
        </p:txBody>
      </p:sp>
    </p:spTree>
    <p:extLst>
      <p:ext uri="{BB962C8B-B14F-4D97-AF65-F5344CB8AC3E}">
        <p14:creationId xmlns:p14="http://schemas.microsoft.com/office/powerpoint/2010/main" val="16911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Branch and Bound (</a:t>
            </a:r>
            <a:r>
              <a:rPr lang="zh-TW" altLang="en-US" cap="none" dirty="0"/>
              <a:t>分枝與限制</a:t>
            </a:r>
            <a:r>
              <a:rPr lang="en-US" altLang="zh-TW" cap="none" dirty="0"/>
              <a:t>)</a:t>
            </a:r>
            <a:endParaRPr lang="zh-TW" altLang="en-US" cap="none" dirty="0"/>
          </a:p>
        </p:txBody>
      </p:sp>
      <p:sp>
        <p:nvSpPr>
          <p:cNvPr id="3" name="內容版面配置區 2"/>
          <p:cNvSpPr>
            <a:spLocks noGrp="1"/>
          </p:cNvSpPr>
          <p:nvPr>
            <p:ph idx="1"/>
          </p:nvPr>
        </p:nvSpPr>
        <p:spPr>
          <a:xfrm>
            <a:off x="581192" y="1988841"/>
            <a:ext cx="7989752" cy="2448271"/>
          </a:xfrm>
        </p:spPr>
        <p:txBody>
          <a:bodyPr>
            <a:normAutofit fontScale="92500" lnSpcReduction="20000"/>
          </a:bodyPr>
          <a:lstStyle/>
          <a:p>
            <a:pPr>
              <a:lnSpc>
                <a:spcPct val="120000"/>
              </a:lnSpc>
            </a:pPr>
            <a:r>
              <a:rPr lang="zh-TW" altLang="en-US" dirty="0"/>
              <a:t>採用“</a:t>
            </a:r>
            <a:r>
              <a:rPr lang="zh-TW" altLang="en-US" b="1" dirty="0">
                <a:solidFill>
                  <a:srgbClr val="008000"/>
                </a:solidFill>
                <a:effectLst>
                  <a:outerShdw blurRad="38100" dist="38100" dir="2700000" algn="tl">
                    <a:srgbClr val="C0C0C0"/>
                  </a:outerShdw>
                </a:effectLst>
              </a:rPr>
              <a:t>廣先搜尋法</a:t>
            </a:r>
            <a:r>
              <a:rPr lang="zh-TW" altLang="en-US" dirty="0"/>
              <a:t>” </a:t>
            </a:r>
            <a:r>
              <a:rPr lang="en-US" altLang="zh-TW" dirty="0"/>
              <a:t>(Breadth-First Search; DFS)  </a:t>
            </a:r>
            <a:r>
              <a:rPr lang="zh-TW" altLang="en-US" dirty="0"/>
              <a:t>對狀態空間樹中每一個節點進行檢查。</a:t>
            </a:r>
          </a:p>
          <a:p>
            <a:pPr lvl="1">
              <a:lnSpc>
                <a:spcPct val="120000"/>
              </a:lnSpc>
            </a:pPr>
            <a:r>
              <a:rPr lang="zh-TW" altLang="en-US" dirty="0"/>
              <a:t>為</a:t>
            </a:r>
            <a:r>
              <a:rPr lang="zh-TW" altLang="en-US" b="1" dirty="0">
                <a:solidFill>
                  <a:srgbClr val="0000FF"/>
                </a:solidFill>
                <a:effectLst>
                  <a:outerShdw blurRad="38100" dist="38100" dir="2700000" algn="tl">
                    <a:srgbClr val="C0C0C0"/>
                  </a:outerShdw>
                </a:effectLst>
              </a:rPr>
              <a:t>迴圈</a:t>
            </a:r>
            <a:r>
              <a:rPr lang="zh-TW" altLang="en-US" dirty="0"/>
              <a:t>的應用概念，因此可利用</a:t>
            </a:r>
            <a:r>
              <a:rPr lang="en-US" altLang="zh-TW" b="1" dirty="0">
                <a:solidFill>
                  <a:srgbClr val="FF0000"/>
                </a:solidFill>
                <a:effectLst>
                  <a:outerShdw blurRad="38100" dist="38100" dir="2700000" algn="tl">
                    <a:srgbClr val="C0C0C0"/>
                  </a:outerShdw>
                </a:effectLst>
              </a:rPr>
              <a:t>Queue</a:t>
            </a:r>
            <a:r>
              <a:rPr lang="zh-TW" altLang="en-US" dirty="0"/>
              <a:t>保存走訪過程中間所走過的點。</a:t>
            </a:r>
          </a:p>
          <a:p>
            <a:pPr>
              <a:lnSpc>
                <a:spcPct val="120000"/>
              </a:lnSpc>
            </a:pPr>
            <a:r>
              <a:rPr lang="zh-TW" altLang="en-US" dirty="0"/>
              <a:t>有</a:t>
            </a:r>
            <a:r>
              <a:rPr lang="en-US" altLang="zh-TW" dirty="0"/>
              <a:t>3</a:t>
            </a:r>
            <a:r>
              <a:rPr lang="zh-TW" altLang="en-US" dirty="0"/>
              <a:t>個不可分割的商品，其重量與價值分別如下。若背包容量為</a:t>
            </a:r>
            <a:r>
              <a:rPr lang="en-US" altLang="zh-TW" dirty="0"/>
              <a:t>30</a:t>
            </a:r>
            <a:r>
              <a:rPr lang="zh-TW" altLang="en-US" dirty="0"/>
              <a:t>公斤 </a:t>
            </a:r>
            <a:r>
              <a:rPr lang="en-US" altLang="zh-TW" dirty="0"/>
              <a:t>(C=30)</a:t>
            </a:r>
            <a:r>
              <a:rPr lang="zh-TW" altLang="en-US" dirty="0"/>
              <a:t>，請利用分枝與限制策略找出最佳解答。</a:t>
            </a:r>
          </a:p>
          <a:p>
            <a:endParaRPr lang="zh-TW" altLang="en-US" dirty="0"/>
          </a:p>
        </p:txBody>
      </p:sp>
      <p:graphicFrame>
        <p:nvGraphicFramePr>
          <p:cNvPr id="4" name="Group 6"/>
          <p:cNvGraphicFramePr>
            <a:graphicFrameLocks/>
          </p:cNvGraphicFramePr>
          <p:nvPr>
            <p:extLst>
              <p:ext uri="{D42A27DB-BD31-4B8C-83A1-F6EECF244321}">
                <p14:modId xmlns:p14="http://schemas.microsoft.com/office/powerpoint/2010/main" val="2730863750"/>
              </p:ext>
            </p:extLst>
          </p:nvPr>
        </p:nvGraphicFramePr>
        <p:xfrm>
          <a:off x="2339752" y="4581128"/>
          <a:ext cx="3328987" cy="1493520"/>
        </p:xfrm>
        <a:graphic>
          <a:graphicData uri="http://schemas.openxmlformats.org/drawingml/2006/table">
            <a:tbl>
              <a:tblPr/>
              <a:tblGrid>
                <a:gridCol w="1109662">
                  <a:extLst>
                    <a:ext uri="{9D8B030D-6E8A-4147-A177-3AD203B41FA5}">
                      <a16:colId xmlns:a16="http://schemas.microsoft.com/office/drawing/2014/main" val="808700586"/>
                    </a:ext>
                  </a:extLst>
                </a:gridCol>
                <a:gridCol w="1109663">
                  <a:extLst>
                    <a:ext uri="{9D8B030D-6E8A-4147-A177-3AD203B41FA5}">
                      <a16:colId xmlns:a16="http://schemas.microsoft.com/office/drawing/2014/main" val="1774748051"/>
                    </a:ext>
                  </a:extLst>
                </a:gridCol>
                <a:gridCol w="1109662">
                  <a:extLst>
                    <a:ext uri="{9D8B030D-6E8A-4147-A177-3AD203B41FA5}">
                      <a16:colId xmlns:a16="http://schemas.microsoft.com/office/drawing/2014/main" val="3293587435"/>
                    </a:ext>
                  </a:extLst>
                </a:gridCol>
              </a:tblGrid>
              <a:tr h="360363">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Item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重量 </a:t>
                      </a: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價值</a:t>
                      </a: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2080586"/>
                  </a:ext>
                </a:extLst>
              </a:tr>
              <a:tr h="354013">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2444026"/>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1050781"/>
                  </a:ext>
                </a:extLst>
              </a:tr>
              <a:tr h="1619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Berlin Sans FB" panose="020E0602020502020306" pitchFamily="34" charset="0"/>
                          <a:ea typeface="新細明體" panose="02020500000000000000" pitchFamily="18" charset="-12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818878"/>
                  </a:ext>
                </a:extLst>
              </a:tr>
            </a:tbl>
          </a:graphicData>
        </a:graphic>
      </p:graphicFrame>
    </p:spTree>
    <p:extLst>
      <p:ext uri="{BB962C8B-B14F-4D97-AF65-F5344CB8AC3E}">
        <p14:creationId xmlns:p14="http://schemas.microsoft.com/office/powerpoint/2010/main" val="226443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5"/>
            <a:ext cx="7989752" cy="5094094"/>
          </a:xfrm>
        </p:spPr>
        <p:txBody>
          <a:bodyPr/>
          <a:lstStyle/>
          <a:p>
            <a:r>
              <a:rPr lang="zh-TW" altLang="en-US" dirty="0"/>
              <a:t>三個商品的</a:t>
            </a:r>
            <a:r>
              <a:rPr lang="en-US" altLang="zh-TW" dirty="0"/>
              <a:t>0/1</a:t>
            </a:r>
            <a:r>
              <a:rPr lang="zh-TW" altLang="en-US" dirty="0"/>
              <a:t>背包問題的狀態空間樹如下：</a:t>
            </a:r>
          </a:p>
          <a:p>
            <a:pPr lvl="1"/>
            <a:r>
              <a:rPr lang="zh-TW" altLang="en-US" dirty="0"/>
              <a:t>邊界函數為 </a:t>
            </a:r>
            <a:r>
              <a:rPr lang="en-US" altLang="zh-TW" dirty="0"/>
              <a:t>C ≥ </a:t>
            </a:r>
            <a:r>
              <a:rPr lang="en-US" altLang="zh-TW" dirty="0">
                <a:sym typeface="Symbol" panose="05050102010706020507" pitchFamily="18" charset="2"/>
              </a:rPr>
              <a:t>(</a:t>
            </a:r>
            <a:r>
              <a:rPr lang="en-US" altLang="zh-TW" dirty="0" err="1">
                <a:sym typeface="Symbol" panose="05050102010706020507" pitchFamily="18" charset="2"/>
              </a:rPr>
              <a:t>wiXi</a:t>
            </a:r>
            <a:r>
              <a:rPr lang="en-US" altLang="zh-TW" dirty="0">
                <a:sym typeface="Symbol" panose="05050102010706020507" pitchFamily="18" charset="2"/>
              </a:rPr>
              <a:t>), </a:t>
            </a:r>
            <a:r>
              <a:rPr lang="zh-TW" altLang="en-US" dirty="0">
                <a:sym typeface="Symbol" panose="05050102010706020507" pitchFamily="18" charset="2"/>
              </a:rPr>
              <a:t>其中：</a:t>
            </a:r>
          </a:p>
          <a:p>
            <a:pPr lvl="2"/>
            <a:r>
              <a:rPr lang="en-US" altLang="zh-TW" dirty="0" err="1">
                <a:sym typeface="Symbol" panose="05050102010706020507" pitchFamily="18" charset="2"/>
              </a:rPr>
              <a:t>wi</a:t>
            </a:r>
            <a:r>
              <a:rPr lang="zh-TW" altLang="en-US" dirty="0">
                <a:sym typeface="Symbol" panose="05050102010706020507" pitchFamily="18" charset="2"/>
              </a:rPr>
              <a:t>是商品</a:t>
            </a:r>
            <a:r>
              <a:rPr lang="en-US" altLang="zh-TW" dirty="0" err="1">
                <a:sym typeface="Symbol" panose="05050102010706020507" pitchFamily="18" charset="2"/>
              </a:rPr>
              <a:t>i</a:t>
            </a:r>
            <a:r>
              <a:rPr lang="zh-TW" altLang="en-US" dirty="0">
                <a:sym typeface="Symbol" panose="05050102010706020507" pitchFamily="18" charset="2"/>
              </a:rPr>
              <a:t>的重量 </a:t>
            </a:r>
            <a:r>
              <a:rPr lang="en-US" altLang="zh-TW" sz="1400" dirty="0">
                <a:solidFill>
                  <a:srgbClr val="FF0000"/>
                </a:solidFill>
                <a:sym typeface="Symbol" panose="05050102010706020507" pitchFamily="18" charset="2"/>
              </a:rPr>
              <a:t>(</a:t>
            </a:r>
            <a:r>
              <a:rPr lang="zh-TW" altLang="en-US" sz="1400" dirty="0">
                <a:solidFill>
                  <a:srgbClr val="FF0000"/>
                </a:solidFill>
                <a:sym typeface="Symbol" panose="05050102010706020507" pitchFamily="18" charset="2"/>
              </a:rPr>
              <a:t>整數變數</a:t>
            </a:r>
            <a:r>
              <a:rPr lang="en-US" altLang="zh-TW" sz="1400" dirty="0">
                <a:solidFill>
                  <a:srgbClr val="FF0000"/>
                </a:solidFill>
                <a:sym typeface="Symbol" panose="05050102010706020507" pitchFamily="18" charset="2"/>
              </a:rPr>
              <a:t>)</a:t>
            </a:r>
          </a:p>
          <a:p>
            <a:pPr lvl="2"/>
            <a:r>
              <a:rPr lang="en-US" altLang="zh-TW" dirty="0">
                <a:sym typeface="Symbol" panose="05050102010706020507" pitchFamily="18" charset="2"/>
              </a:rPr>
              <a:t>Xi</a:t>
            </a:r>
            <a:r>
              <a:rPr lang="zh-TW" altLang="en-US" dirty="0">
                <a:sym typeface="Symbol" panose="05050102010706020507" pitchFamily="18" charset="2"/>
              </a:rPr>
              <a:t>是商品</a:t>
            </a:r>
            <a:r>
              <a:rPr lang="en-US" altLang="zh-TW" dirty="0" err="1">
                <a:sym typeface="Symbol" panose="05050102010706020507" pitchFamily="18" charset="2"/>
              </a:rPr>
              <a:t>i</a:t>
            </a:r>
            <a:r>
              <a:rPr lang="zh-TW" altLang="en-US" dirty="0">
                <a:sym typeface="Symbol" panose="05050102010706020507" pitchFamily="18" charset="2"/>
              </a:rPr>
              <a:t>是否有被拿取 </a:t>
            </a:r>
            <a:r>
              <a:rPr lang="en-US" altLang="zh-TW" sz="1400" dirty="0">
                <a:solidFill>
                  <a:srgbClr val="FF0000"/>
                </a:solidFill>
                <a:sym typeface="Symbol" panose="05050102010706020507" pitchFamily="18" charset="2"/>
              </a:rPr>
              <a:t>(</a:t>
            </a:r>
            <a:r>
              <a:rPr lang="zh-TW" altLang="en-US" sz="1400" dirty="0">
                <a:solidFill>
                  <a:srgbClr val="FF0000"/>
                </a:solidFill>
                <a:sym typeface="Symbol" panose="05050102010706020507" pitchFamily="18" charset="2"/>
              </a:rPr>
              <a:t>布林變數</a:t>
            </a:r>
            <a:r>
              <a:rPr lang="en-US" altLang="zh-TW" sz="1400" dirty="0">
                <a:solidFill>
                  <a:srgbClr val="FF0000"/>
                </a:solidFill>
                <a:sym typeface="Symbol" panose="05050102010706020507" pitchFamily="18" charset="2"/>
              </a:rPr>
              <a:t>)</a:t>
            </a:r>
          </a:p>
          <a:p>
            <a:endParaRPr lang="zh-TW" altLang="en-US" dirty="0"/>
          </a:p>
        </p:txBody>
      </p:sp>
      <p:grpSp>
        <p:nvGrpSpPr>
          <p:cNvPr id="4" name="Group 3"/>
          <p:cNvGrpSpPr>
            <a:grpSpLocks/>
          </p:cNvGrpSpPr>
          <p:nvPr/>
        </p:nvGrpSpPr>
        <p:grpSpPr bwMode="auto">
          <a:xfrm>
            <a:off x="899592" y="2852936"/>
            <a:ext cx="5113338" cy="2160588"/>
            <a:chOff x="1383" y="2387"/>
            <a:chExt cx="3221" cy="1361"/>
          </a:xfrm>
        </p:grpSpPr>
        <p:sp>
          <p:nvSpPr>
            <p:cNvPr id="5" name="Oval 4"/>
            <p:cNvSpPr>
              <a:spLocks noChangeArrowheads="1"/>
            </p:cNvSpPr>
            <p:nvPr/>
          </p:nvSpPr>
          <p:spPr bwMode="auto">
            <a:xfrm>
              <a:off x="2018" y="2749"/>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a:solidFill>
                  <a:schemeClr val="bg1"/>
                </a:solidFill>
                <a:latin typeface="Arial Black" panose="020B0A04020102020204" pitchFamily="34" charset="0"/>
                <a:sym typeface="Symbol" panose="05050102010706020507" pitchFamily="18" charset="2"/>
              </a:endParaRPr>
            </a:p>
          </p:txBody>
        </p:sp>
        <p:sp>
          <p:nvSpPr>
            <p:cNvPr id="6" name="Line 5"/>
            <p:cNvSpPr>
              <a:spLocks noChangeShapeType="1"/>
            </p:cNvSpPr>
            <p:nvPr/>
          </p:nvSpPr>
          <p:spPr bwMode="auto">
            <a:xfrm>
              <a:off x="2290" y="2930"/>
              <a:ext cx="272" cy="183"/>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 name="Oval 6"/>
            <p:cNvSpPr>
              <a:spLocks noChangeArrowheads="1"/>
            </p:cNvSpPr>
            <p:nvPr/>
          </p:nvSpPr>
          <p:spPr bwMode="auto">
            <a:xfrm>
              <a:off x="3652" y="2749"/>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8" name="Oval 7"/>
            <p:cNvSpPr>
              <a:spLocks noChangeArrowheads="1"/>
            </p:cNvSpPr>
            <p:nvPr/>
          </p:nvSpPr>
          <p:spPr bwMode="auto">
            <a:xfrm>
              <a:off x="2851" y="2387"/>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endParaRPr>
            </a:p>
          </p:txBody>
        </p:sp>
        <p:sp>
          <p:nvSpPr>
            <p:cNvPr id="9" name="Line 8"/>
            <p:cNvSpPr>
              <a:spLocks noChangeShapeType="1"/>
            </p:cNvSpPr>
            <p:nvPr/>
          </p:nvSpPr>
          <p:spPr bwMode="auto">
            <a:xfrm flipH="1">
              <a:off x="2245" y="2568"/>
              <a:ext cx="635"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 name="Line 9"/>
            <p:cNvSpPr>
              <a:spLocks noChangeShapeType="1"/>
            </p:cNvSpPr>
            <p:nvPr/>
          </p:nvSpPr>
          <p:spPr bwMode="auto">
            <a:xfrm>
              <a:off x="3153" y="2568"/>
              <a:ext cx="589"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 name="Oval 10"/>
            <p:cNvSpPr>
              <a:spLocks noChangeArrowheads="1"/>
            </p:cNvSpPr>
            <p:nvPr/>
          </p:nvSpPr>
          <p:spPr bwMode="auto">
            <a:xfrm>
              <a:off x="1610" y="3113"/>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12" name="Oval 11"/>
            <p:cNvSpPr>
              <a:spLocks noChangeArrowheads="1"/>
            </p:cNvSpPr>
            <p:nvPr/>
          </p:nvSpPr>
          <p:spPr bwMode="auto">
            <a:xfrm>
              <a:off x="1383" y="3521"/>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13" name="Oval 12"/>
            <p:cNvSpPr>
              <a:spLocks noChangeArrowheads="1"/>
            </p:cNvSpPr>
            <p:nvPr/>
          </p:nvSpPr>
          <p:spPr bwMode="auto">
            <a:xfrm>
              <a:off x="1837" y="3521"/>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endParaRPr>
            </a:p>
          </p:txBody>
        </p:sp>
        <p:sp>
          <p:nvSpPr>
            <p:cNvPr id="14" name="Line 13"/>
            <p:cNvSpPr>
              <a:spLocks noChangeShapeType="1"/>
            </p:cNvSpPr>
            <p:nvPr/>
          </p:nvSpPr>
          <p:spPr bwMode="auto">
            <a:xfrm flipH="1">
              <a:off x="1565" y="3339"/>
              <a:ext cx="136"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5" name="Line 14"/>
            <p:cNvSpPr>
              <a:spLocks noChangeShapeType="1"/>
            </p:cNvSpPr>
            <p:nvPr/>
          </p:nvSpPr>
          <p:spPr bwMode="auto">
            <a:xfrm>
              <a:off x="1837" y="3339"/>
              <a:ext cx="136"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6" name="Oval 15"/>
            <p:cNvSpPr>
              <a:spLocks noChangeArrowheads="1"/>
            </p:cNvSpPr>
            <p:nvPr/>
          </p:nvSpPr>
          <p:spPr bwMode="auto">
            <a:xfrm>
              <a:off x="2427" y="3113"/>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17" name="Line 16"/>
            <p:cNvSpPr>
              <a:spLocks noChangeShapeType="1"/>
            </p:cNvSpPr>
            <p:nvPr/>
          </p:nvSpPr>
          <p:spPr bwMode="auto">
            <a:xfrm flipH="1">
              <a:off x="1791" y="2931"/>
              <a:ext cx="273"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8" name="Line 17"/>
            <p:cNvSpPr>
              <a:spLocks noChangeShapeType="1"/>
            </p:cNvSpPr>
            <p:nvPr/>
          </p:nvSpPr>
          <p:spPr bwMode="auto">
            <a:xfrm>
              <a:off x="3924" y="2931"/>
              <a:ext cx="272" cy="183"/>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9" name="Oval 18"/>
            <p:cNvSpPr>
              <a:spLocks noChangeArrowheads="1"/>
            </p:cNvSpPr>
            <p:nvPr/>
          </p:nvSpPr>
          <p:spPr bwMode="auto">
            <a:xfrm>
              <a:off x="3244" y="3114"/>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20" name="Oval 19"/>
            <p:cNvSpPr>
              <a:spLocks noChangeArrowheads="1"/>
            </p:cNvSpPr>
            <p:nvPr/>
          </p:nvSpPr>
          <p:spPr bwMode="auto">
            <a:xfrm>
              <a:off x="4061" y="3114"/>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21" name="Line 20"/>
            <p:cNvSpPr>
              <a:spLocks noChangeShapeType="1"/>
            </p:cNvSpPr>
            <p:nvPr/>
          </p:nvSpPr>
          <p:spPr bwMode="auto">
            <a:xfrm flipH="1">
              <a:off x="3425" y="2932"/>
              <a:ext cx="273"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 name="Oval 21"/>
            <p:cNvSpPr>
              <a:spLocks noChangeArrowheads="1"/>
            </p:cNvSpPr>
            <p:nvPr/>
          </p:nvSpPr>
          <p:spPr bwMode="auto">
            <a:xfrm>
              <a:off x="2200" y="3521"/>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23" name="Oval 22"/>
            <p:cNvSpPr>
              <a:spLocks noChangeArrowheads="1"/>
            </p:cNvSpPr>
            <p:nvPr/>
          </p:nvSpPr>
          <p:spPr bwMode="auto">
            <a:xfrm>
              <a:off x="2654" y="3521"/>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endParaRPr>
            </a:p>
          </p:txBody>
        </p:sp>
        <p:sp>
          <p:nvSpPr>
            <p:cNvPr id="24" name="Line 23"/>
            <p:cNvSpPr>
              <a:spLocks noChangeShapeType="1"/>
            </p:cNvSpPr>
            <p:nvPr/>
          </p:nvSpPr>
          <p:spPr bwMode="auto">
            <a:xfrm flipH="1">
              <a:off x="2382" y="3339"/>
              <a:ext cx="136"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 name="Line 24"/>
            <p:cNvSpPr>
              <a:spLocks noChangeShapeType="1"/>
            </p:cNvSpPr>
            <p:nvPr/>
          </p:nvSpPr>
          <p:spPr bwMode="auto">
            <a:xfrm>
              <a:off x="2654" y="3339"/>
              <a:ext cx="136"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 name="Oval 25"/>
            <p:cNvSpPr>
              <a:spLocks noChangeArrowheads="1"/>
            </p:cNvSpPr>
            <p:nvPr/>
          </p:nvSpPr>
          <p:spPr bwMode="auto">
            <a:xfrm>
              <a:off x="3017" y="3521"/>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27" name="Oval 26"/>
            <p:cNvSpPr>
              <a:spLocks noChangeArrowheads="1"/>
            </p:cNvSpPr>
            <p:nvPr/>
          </p:nvSpPr>
          <p:spPr bwMode="auto">
            <a:xfrm>
              <a:off x="3471" y="3521"/>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endParaRPr>
            </a:p>
          </p:txBody>
        </p:sp>
        <p:sp>
          <p:nvSpPr>
            <p:cNvPr id="28" name="Line 27"/>
            <p:cNvSpPr>
              <a:spLocks noChangeShapeType="1"/>
            </p:cNvSpPr>
            <p:nvPr/>
          </p:nvSpPr>
          <p:spPr bwMode="auto">
            <a:xfrm flipH="1">
              <a:off x="3199" y="3339"/>
              <a:ext cx="136"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 name="Line 28"/>
            <p:cNvSpPr>
              <a:spLocks noChangeShapeType="1"/>
            </p:cNvSpPr>
            <p:nvPr/>
          </p:nvSpPr>
          <p:spPr bwMode="auto">
            <a:xfrm>
              <a:off x="3471" y="3339"/>
              <a:ext cx="136"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 name="Oval 29"/>
            <p:cNvSpPr>
              <a:spLocks noChangeArrowheads="1"/>
            </p:cNvSpPr>
            <p:nvPr/>
          </p:nvSpPr>
          <p:spPr bwMode="auto">
            <a:xfrm>
              <a:off x="3833" y="3521"/>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31" name="Oval 30"/>
            <p:cNvSpPr>
              <a:spLocks noChangeArrowheads="1"/>
            </p:cNvSpPr>
            <p:nvPr/>
          </p:nvSpPr>
          <p:spPr bwMode="auto">
            <a:xfrm>
              <a:off x="4287" y="3521"/>
              <a:ext cx="317" cy="227"/>
            </a:xfrm>
            <a:prstGeom prst="ellipse">
              <a:avLst/>
            </a:prstGeom>
            <a:gradFill rotWithShape="1">
              <a:gsLst>
                <a:gs pos="0">
                  <a:srgbClr val="FFFFCC"/>
                </a:gs>
                <a:gs pos="100000">
                  <a:srgbClr val="FFFFCC">
                    <a:gamma/>
                    <a:shade val="89020"/>
                    <a:invGamma/>
                  </a:srgbClr>
                </a:gs>
              </a:gsLst>
              <a:lin ang="0" scaled="1"/>
            </a:gra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endParaRPr>
            </a:p>
          </p:txBody>
        </p:sp>
        <p:sp>
          <p:nvSpPr>
            <p:cNvPr id="32" name="Line 31"/>
            <p:cNvSpPr>
              <a:spLocks noChangeShapeType="1"/>
            </p:cNvSpPr>
            <p:nvPr/>
          </p:nvSpPr>
          <p:spPr bwMode="auto">
            <a:xfrm flipH="1">
              <a:off x="4015" y="3339"/>
              <a:ext cx="136"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 name="Line 32"/>
            <p:cNvSpPr>
              <a:spLocks noChangeShapeType="1"/>
            </p:cNvSpPr>
            <p:nvPr/>
          </p:nvSpPr>
          <p:spPr bwMode="auto">
            <a:xfrm>
              <a:off x="4287" y="3339"/>
              <a:ext cx="136" cy="18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nvGrpSpPr>
          <p:cNvPr id="34" name="Group 33"/>
          <p:cNvGrpSpPr>
            <a:grpSpLocks/>
          </p:cNvGrpSpPr>
          <p:nvPr/>
        </p:nvGrpSpPr>
        <p:grpSpPr bwMode="auto">
          <a:xfrm>
            <a:off x="1042467" y="2983111"/>
            <a:ext cx="4845050" cy="1670050"/>
            <a:chOff x="1241" y="1294"/>
            <a:chExt cx="3052" cy="1052"/>
          </a:xfrm>
        </p:grpSpPr>
        <p:sp>
          <p:nvSpPr>
            <p:cNvPr id="35" name="Text Box 34"/>
            <p:cNvSpPr txBox="1">
              <a:spLocks noChangeArrowheads="1"/>
            </p:cNvSpPr>
            <p:nvPr/>
          </p:nvSpPr>
          <p:spPr bwMode="auto">
            <a:xfrm>
              <a:off x="2193" y="1294"/>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36" name="Text Box 35"/>
            <p:cNvSpPr txBox="1">
              <a:spLocks noChangeArrowheads="1"/>
            </p:cNvSpPr>
            <p:nvPr/>
          </p:nvSpPr>
          <p:spPr bwMode="auto">
            <a:xfrm>
              <a:off x="1558" y="1661"/>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37" name="Text Box 36"/>
            <p:cNvSpPr txBox="1">
              <a:spLocks noChangeArrowheads="1"/>
            </p:cNvSpPr>
            <p:nvPr/>
          </p:nvSpPr>
          <p:spPr bwMode="auto">
            <a:xfrm>
              <a:off x="1241" y="2111"/>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38" name="Text Box 37"/>
            <p:cNvSpPr txBox="1">
              <a:spLocks noChangeArrowheads="1"/>
            </p:cNvSpPr>
            <p:nvPr/>
          </p:nvSpPr>
          <p:spPr bwMode="auto">
            <a:xfrm>
              <a:off x="2064" y="2111"/>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39" name="Text Box 38"/>
            <p:cNvSpPr txBox="1">
              <a:spLocks noChangeArrowheads="1"/>
            </p:cNvSpPr>
            <p:nvPr/>
          </p:nvSpPr>
          <p:spPr bwMode="auto">
            <a:xfrm>
              <a:off x="3191" y="1661"/>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40" name="Text Box 39"/>
            <p:cNvSpPr txBox="1">
              <a:spLocks noChangeArrowheads="1"/>
            </p:cNvSpPr>
            <p:nvPr/>
          </p:nvSpPr>
          <p:spPr bwMode="auto">
            <a:xfrm>
              <a:off x="2874" y="2115"/>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41" name="Text Box 40"/>
            <p:cNvSpPr txBox="1">
              <a:spLocks noChangeArrowheads="1"/>
            </p:cNvSpPr>
            <p:nvPr/>
          </p:nvSpPr>
          <p:spPr bwMode="auto">
            <a:xfrm>
              <a:off x="3690" y="2115"/>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42" name="Text Box 41"/>
            <p:cNvSpPr txBox="1">
              <a:spLocks noChangeArrowheads="1"/>
            </p:cNvSpPr>
            <p:nvPr/>
          </p:nvSpPr>
          <p:spPr bwMode="auto">
            <a:xfrm>
              <a:off x="3191" y="1294"/>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43" name="Text Box 42"/>
            <p:cNvSpPr txBox="1">
              <a:spLocks noChangeArrowheads="1"/>
            </p:cNvSpPr>
            <p:nvPr/>
          </p:nvSpPr>
          <p:spPr bwMode="auto">
            <a:xfrm>
              <a:off x="2154" y="1657"/>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44" name="Text Box 43"/>
            <p:cNvSpPr txBox="1">
              <a:spLocks noChangeArrowheads="1"/>
            </p:cNvSpPr>
            <p:nvPr/>
          </p:nvSpPr>
          <p:spPr bwMode="auto">
            <a:xfrm>
              <a:off x="3787" y="1661"/>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45" name="Text Box 44"/>
            <p:cNvSpPr txBox="1">
              <a:spLocks noChangeArrowheads="1"/>
            </p:cNvSpPr>
            <p:nvPr/>
          </p:nvSpPr>
          <p:spPr bwMode="auto">
            <a:xfrm>
              <a:off x="4105" y="2115"/>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46" name="Text Box 45"/>
            <p:cNvSpPr txBox="1">
              <a:spLocks noChangeArrowheads="1"/>
            </p:cNvSpPr>
            <p:nvPr/>
          </p:nvSpPr>
          <p:spPr bwMode="auto">
            <a:xfrm>
              <a:off x="3288" y="2115"/>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47" name="Text Box 46"/>
            <p:cNvSpPr txBox="1">
              <a:spLocks noChangeArrowheads="1"/>
            </p:cNvSpPr>
            <p:nvPr/>
          </p:nvSpPr>
          <p:spPr bwMode="auto">
            <a:xfrm>
              <a:off x="2472" y="2115"/>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48" name="Text Box 47"/>
            <p:cNvSpPr txBox="1">
              <a:spLocks noChangeArrowheads="1"/>
            </p:cNvSpPr>
            <p:nvPr/>
          </p:nvSpPr>
          <p:spPr bwMode="auto">
            <a:xfrm>
              <a:off x="1655" y="2115"/>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grpSp>
      <p:sp>
        <p:nvSpPr>
          <p:cNvPr id="49" name="Text Box 70"/>
          <p:cNvSpPr txBox="1">
            <a:spLocks noChangeArrowheads="1"/>
          </p:cNvSpPr>
          <p:nvPr/>
        </p:nvSpPr>
        <p:spPr bwMode="auto">
          <a:xfrm>
            <a:off x="1588567" y="2925961"/>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00FF"/>
                </a:solidFill>
              </a:rPr>
              <a:t>剩重：</a:t>
            </a:r>
            <a:r>
              <a:rPr lang="en-US" altLang="zh-TW" sz="1400" b="0">
                <a:solidFill>
                  <a:srgbClr val="0000FF"/>
                </a:solidFill>
              </a:rPr>
              <a:t>10</a:t>
            </a:r>
          </a:p>
          <a:p>
            <a:r>
              <a:rPr lang="zh-TW" altLang="en-US" sz="1400" b="0">
                <a:solidFill>
                  <a:srgbClr val="0000FF"/>
                </a:solidFill>
              </a:rPr>
              <a:t>利潤：</a:t>
            </a:r>
            <a:r>
              <a:rPr lang="en-US" altLang="zh-TW" sz="1400" b="0">
                <a:solidFill>
                  <a:srgbClr val="0000FF"/>
                </a:solidFill>
              </a:rPr>
              <a:t>40</a:t>
            </a:r>
          </a:p>
        </p:txBody>
      </p:sp>
      <p:sp>
        <p:nvSpPr>
          <p:cNvPr id="50" name="Oval 98"/>
          <p:cNvSpPr>
            <a:spLocks noChangeArrowheads="1"/>
          </p:cNvSpPr>
          <p:nvPr/>
        </p:nvSpPr>
        <p:spPr bwMode="auto">
          <a:xfrm>
            <a:off x="1906067" y="3429199"/>
            <a:ext cx="503238" cy="360362"/>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solidFill>
                  <a:schemeClr val="bg1"/>
                </a:solidFill>
                <a:latin typeface="Arial Black" panose="020B0A04020102020204" pitchFamily="34" charset="0"/>
                <a:sym typeface="Symbol" panose="05050102010706020507" pitchFamily="18" charset="2"/>
              </a:rPr>
              <a:t>2</a:t>
            </a:r>
          </a:p>
        </p:txBody>
      </p:sp>
      <p:sp>
        <p:nvSpPr>
          <p:cNvPr id="51" name="Line 99"/>
          <p:cNvSpPr>
            <a:spLocks noChangeShapeType="1"/>
          </p:cNvSpPr>
          <p:nvPr/>
        </p:nvSpPr>
        <p:spPr bwMode="auto">
          <a:xfrm>
            <a:off x="2339455" y="3718124"/>
            <a:ext cx="431800" cy="290512"/>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2" name="Oval 100"/>
          <p:cNvSpPr>
            <a:spLocks noChangeArrowheads="1"/>
          </p:cNvSpPr>
          <p:nvPr/>
        </p:nvSpPr>
        <p:spPr bwMode="auto">
          <a:xfrm>
            <a:off x="4500042" y="3429199"/>
            <a:ext cx="503238" cy="360362"/>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sym typeface="Symbol" panose="05050102010706020507" pitchFamily="18" charset="2"/>
              </a:rPr>
              <a:t>3</a:t>
            </a:r>
          </a:p>
        </p:txBody>
      </p:sp>
      <p:sp>
        <p:nvSpPr>
          <p:cNvPr id="53" name="Oval 101"/>
          <p:cNvSpPr>
            <a:spLocks noChangeArrowheads="1"/>
          </p:cNvSpPr>
          <p:nvPr/>
        </p:nvSpPr>
        <p:spPr bwMode="auto">
          <a:xfrm>
            <a:off x="3203055" y="2852936"/>
            <a:ext cx="503237" cy="360363"/>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rPr>
              <a:t>1</a:t>
            </a:r>
          </a:p>
        </p:txBody>
      </p:sp>
      <p:sp>
        <p:nvSpPr>
          <p:cNvPr id="54" name="Line 102"/>
          <p:cNvSpPr>
            <a:spLocks noChangeShapeType="1"/>
          </p:cNvSpPr>
          <p:nvPr/>
        </p:nvSpPr>
        <p:spPr bwMode="auto">
          <a:xfrm flipH="1">
            <a:off x="2266430" y="3141861"/>
            <a:ext cx="1008062" cy="288925"/>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5" name="Line 103"/>
          <p:cNvSpPr>
            <a:spLocks noChangeShapeType="1"/>
          </p:cNvSpPr>
          <p:nvPr/>
        </p:nvSpPr>
        <p:spPr bwMode="auto">
          <a:xfrm>
            <a:off x="3707880" y="3141861"/>
            <a:ext cx="935037" cy="288925"/>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6" name="Oval 104"/>
          <p:cNvSpPr>
            <a:spLocks noChangeArrowheads="1"/>
          </p:cNvSpPr>
          <p:nvPr/>
        </p:nvSpPr>
        <p:spPr bwMode="auto">
          <a:xfrm>
            <a:off x="1259955" y="4008636"/>
            <a:ext cx="503237" cy="360363"/>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sym typeface="Symbol" panose="05050102010706020507" pitchFamily="18" charset="2"/>
              </a:rPr>
              <a:t>4</a:t>
            </a:r>
          </a:p>
        </p:txBody>
      </p:sp>
      <p:sp>
        <p:nvSpPr>
          <p:cNvPr id="57" name="Oval 109"/>
          <p:cNvSpPr>
            <a:spLocks noChangeArrowheads="1"/>
          </p:cNvSpPr>
          <p:nvPr/>
        </p:nvSpPr>
        <p:spPr bwMode="auto">
          <a:xfrm>
            <a:off x="2556942" y="4008636"/>
            <a:ext cx="503238" cy="360363"/>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sym typeface="Symbol" panose="05050102010706020507" pitchFamily="18" charset="2"/>
              </a:rPr>
              <a:t>5</a:t>
            </a:r>
          </a:p>
        </p:txBody>
      </p:sp>
      <p:sp>
        <p:nvSpPr>
          <p:cNvPr id="58" name="Line 110"/>
          <p:cNvSpPr>
            <a:spLocks noChangeShapeType="1"/>
          </p:cNvSpPr>
          <p:nvPr/>
        </p:nvSpPr>
        <p:spPr bwMode="auto">
          <a:xfrm flipH="1">
            <a:off x="1547292" y="3719711"/>
            <a:ext cx="433388"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9" name="Line 111"/>
          <p:cNvSpPr>
            <a:spLocks noChangeShapeType="1"/>
          </p:cNvSpPr>
          <p:nvPr/>
        </p:nvSpPr>
        <p:spPr bwMode="auto">
          <a:xfrm>
            <a:off x="4930255" y="3718124"/>
            <a:ext cx="431800" cy="290512"/>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0" name="Oval 112"/>
          <p:cNvSpPr>
            <a:spLocks noChangeArrowheads="1"/>
          </p:cNvSpPr>
          <p:nvPr/>
        </p:nvSpPr>
        <p:spPr bwMode="auto">
          <a:xfrm>
            <a:off x="3850755" y="4008636"/>
            <a:ext cx="503237" cy="360363"/>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sym typeface="Symbol" panose="05050102010706020507" pitchFamily="18" charset="2"/>
              </a:rPr>
              <a:t>6</a:t>
            </a:r>
          </a:p>
        </p:txBody>
      </p:sp>
      <p:sp>
        <p:nvSpPr>
          <p:cNvPr id="61" name="Oval 113"/>
          <p:cNvSpPr>
            <a:spLocks noChangeArrowheads="1"/>
          </p:cNvSpPr>
          <p:nvPr/>
        </p:nvSpPr>
        <p:spPr bwMode="auto">
          <a:xfrm>
            <a:off x="5147742" y="4008636"/>
            <a:ext cx="503238" cy="360363"/>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sym typeface="Symbol" panose="05050102010706020507" pitchFamily="18" charset="2"/>
              </a:rPr>
              <a:t>7</a:t>
            </a:r>
          </a:p>
        </p:txBody>
      </p:sp>
      <p:sp>
        <p:nvSpPr>
          <p:cNvPr id="62" name="Line 114"/>
          <p:cNvSpPr>
            <a:spLocks noChangeShapeType="1"/>
          </p:cNvSpPr>
          <p:nvPr/>
        </p:nvSpPr>
        <p:spPr bwMode="auto">
          <a:xfrm flipH="1">
            <a:off x="4138092" y="3719711"/>
            <a:ext cx="433388"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3" name="Oval 115"/>
          <p:cNvSpPr>
            <a:spLocks noChangeArrowheads="1"/>
          </p:cNvSpPr>
          <p:nvPr/>
        </p:nvSpPr>
        <p:spPr bwMode="auto">
          <a:xfrm>
            <a:off x="2194992" y="4654749"/>
            <a:ext cx="503238" cy="360362"/>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sym typeface="Symbol" panose="05050102010706020507" pitchFamily="18" charset="2"/>
              </a:rPr>
              <a:t>8</a:t>
            </a:r>
          </a:p>
        </p:txBody>
      </p:sp>
      <p:sp>
        <p:nvSpPr>
          <p:cNvPr id="64" name="Oval 116"/>
          <p:cNvSpPr>
            <a:spLocks noChangeArrowheads="1"/>
          </p:cNvSpPr>
          <p:nvPr/>
        </p:nvSpPr>
        <p:spPr bwMode="auto">
          <a:xfrm>
            <a:off x="2915717" y="4654749"/>
            <a:ext cx="503238" cy="360362"/>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rPr>
              <a:t>9</a:t>
            </a:r>
          </a:p>
        </p:txBody>
      </p:sp>
      <p:sp>
        <p:nvSpPr>
          <p:cNvPr id="65" name="Line 117"/>
          <p:cNvSpPr>
            <a:spLocks noChangeShapeType="1"/>
          </p:cNvSpPr>
          <p:nvPr/>
        </p:nvSpPr>
        <p:spPr bwMode="auto">
          <a:xfrm flipH="1">
            <a:off x="2483917" y="4365824"/>
            <a:ext cx="215900" cy="288925"/>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6" name="Line 118"/>
          <p:cNvSpPr>
            <a:spLocks noChangeShapeType="1"/>
          </p:cNvSpPr>
          <p:nvPr/>
        </p:nvSpPr>
        <p:spPr bwMode="auto">
          <a:xfrm>
            <a:off x="2915717" y="4365824"/>
            <a:ext cx="215900" cy="288925"/>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7" name="Oval 119"/>
          <p:cNvSpPr>
            <a:spLocks noChangeArrowheads="1"/>
          </p:cNvSpPr>
          <p:nvPr/>
        </p:nvSpPr>
        <p:spPr bwMode="auto">
          <a:xfrm>
            <a:off x="3491980" y="4654749"/>
            <a:ext cx="503237" cy="360362"/>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sym typeface="Symbol" panose="05050102010706020507" pitchFamily="18" charset="2"/>
              </a:rPr>
              <a:t>10</a:t>
            </a:r>
          </a:p>
        </p:txBody>
      </p:sp>
      <p:sp>
        <p:nvSpPr>
          <p:cNvPr id="68" name="Oval 120"/>
          <p:cNvSpPr>
            <a:spLocks noChangeArrowheads="1"/>
          </p:cNvSpPr>
          <p:nvPr/>
        </p:nvSpPr>
        <p:spPr bwMode="auto">
          <a:xfrm>
            <a:off x="4212705" y="4654749"/>
            <a:ext cx="503237" cy="360362"/>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rPr>
              <a:t>11</a:t>
            </a:r>
          </a:p>
        </p:txBody>
      </p:sp>
      <p:sp>
        <p:nvSpPr>
          <p:cNvPr id="69" name="Line 121"/>
          <p:cNvSpPr>
            <a:spLocks noChangeShapeType="1"/>
          </p:cNvSpPr>
          <p:nvPr/>
        </p:nvSpPr>
        <p:spPr bwMode="auto">
          <a:xfrm flipH="1">
            <a:off x="3780905" y="4365824"/>
            <a:ext cx="215900" cy="288925"/>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0" name="Line 122"/>
          <p:cNvSpPr>
            <a:spLocks noChangeShapeType="1"/>
          </p:cNvSpPr>
          <p:nvPr/>
        </p:nvSpPr>
        <p:spPr bwMode="auto">
          <a:xfrm>
            <a:off x="4212705" y="4365824"/>
            <a:ext cx="215900" cy="288925"/>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1" name="Oval 123"/>
          <p:cNvSpPr>
            <a:spLocks noChangeArrowheads="1"/>
          </p:cNvSpPr>
          <p:nvPr/>
        </p:nvSpPr>
        <p:spPr bwMode="auto">
          <a:xfrm>
            <a:off x="4787380" y="4654749"/>
            <a:ext cx="503237" cy="360362"/>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sym typeface="Symbol" panose="05050102010706020507" pitchFamily="18" charset="2"/>
              </a:rPr>
              <a:t>12</a:t>
            </a:r>
          </a:p>
        </p:txBody>
      </p:sp>
      <p:sp>
        <p:nvSpPr>
          <p:cNvPr id="72" name="Oval 124"/>
          <p:cNvSpPr>
            <a:spLocks noChangeArrowheads="1"/>
          </p:cNvSpPr>
          <p:nvPr/>
        </p:nvSpPr>
        <p:spPr bwMode="auto">
          <a:xfrm>
            <a:off x="5508105" y="4654749"/>
            <a:ext cx="503237" cy="360362"/>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0">
                <a:solidFill>
                  <a:schemeClr val="bg1"/>
                </a:solidFill>
                <a:latin typeface="Arial Black" panose="020B0A04020102020204" pitchFamily="34" charset="0"/>
              </a:rPr>
              <a:t>13</a:t>
            </a:r>
          </a:p>
        </p:txBody>
      </p:sp>
      <p:sp>
        <p:nvSpPr>
          <p:cNvPr id="73" name="Line 125"/>
          <p:cNvSpPr>
            <a:spLocks noChangeShapeType="1"/>
          </p:cNvSpPr>
          <p:nvPr/>
        </p:nvSpPr>
        <p:spPr bwMode="auto">
          <a:xfrm flipH="1">
            <a:off x="5076305" y="4365824"/>
            <a:ext cx="215900" cy="288925"/>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4" name="Line 126"/>
          <p:cNvSpPr>
            <a:spLocks noChangeShapeType="1"/>
          </p:cNvSpPr>
          <p:nvPr/>
        </p:nvSpPr>
        <p:spPr bwMode="auto">
          <a:xfrm>
            <a:off x="5508105" y="4365824"/>
            <a:ext cx="215900" cy="288925"/>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5" name="Text Box 141"/>
          <p:cNvSpPr txBox="1">
            <a:spLocks noChangeArrowheads="1"/>
          </p:cNvSpPr>
          <p:nvPr/>
        </p:nvSpPr>
        <p:spPr bwMode="auto">
          <a:xfrm>
            <a:off x="4539730" y="2925961"/>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00FF"/>
                </a:solidFill>
              </a:rPr>
              <a:t>剩重：</a:t>
            </a:r>
            <a:r>
              <a:rPr lang="en-US" altLang="zh-TW" sz="1400" b="0">
                <a:solidFill>
                  <a:srgbClr val="0000FF"/>
                </a:solidFill>
              </a:rPr>
              <a:t>30</a:t>
            </a:r>
          </a:p>
          <a:p>
            <a:r>
              <a:rPr lang="zh-TW" altLang="en-US" sz="1400" b="0">
                <a:solidFill>
                  <a:srgbClr val="0000FF"/>
                </a:solidFill>
              </a:rPr>
              <a:t>利潤：</a:t>
            </a:r>
            <a:r>
              <a:rPr lang="en-US" altLang="zh-TW" sz="1400" b="0">
                <a:solidFill>
                  <a:srgbClr val="0000FF"/>
                </a:solidFill>
              </a:rPr>
              <a:t>0</a:t>
            </a:r>
          </a:p>
        </p:txBody>
      </p:sp>
      <p:sp>
        <p:nvSpPr>
          <p:cNvPr id="76" name="Rectangle 142"/>
          <p:cNvSpPr>
            <a:spLocks noChangeArrowheads="1"/>
          </p:cNvSpPr>
          <p:nvPr/>
        </p:nvSpPr>
        <p:spPr bwMode="auto">
          <a:xfrm>
            <a:off x="1258367" y="4005461"/>
            <a:ext cx="504825" cy="358775"/>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0">
                <a:solidFill>
                  <a:srgbClr val="FF0000"/>
                </a:solidFill>
                <a:latin typeface="Arial Black" panose="020B0A04020102020204" pitchFamily="34" charset="0"/>
                <a:sym typeface="Wingdings" panose="05000000000000000000" pitchFamily="2" charset="2"/>
              </a:rPr>
              <a:t>4</a:t>
            </a:r>
          </a:p>
        </p:txBody>
      </p:sp>
      <p:sp>
        <p:nvSpPr>
          <p:cNvPr id="77" name="Text Box 143"/>
          <p:cNvSpPr txBox="1">
            <a:spLocks noChangeArrowheads="1"/>
          </p:cNvSpPr>
          <p:nvPr/>
        </p:nvSpPr>
        <p:spPr bwMode="auto">
          <a:xfrm>
            <a:off x="2739505" y="3560961"/>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00FF"/>
                </a:solidFill>
              </a:rPr>
              <a:t>剩重：</a:t>
            </a:r>
            <a:r>
              <a:rPr lang="en-US" altLang="zh-TW" sz="1400" b="0">
                <a:solidFill>
                  <a:srgbClr val="0000FF"/>
                </a:solidFill>
              </a:rPr>
              <a:t>10</a:t>
            </a:r>
          </a:p>
          <a:p>
            <a:r>
              <a:rPr lang="zh-TW" altLang="en-US" sz="1400" b="0">
                <a:solidFill>
                  <a:srgbClr val="0000FF"/>
                </a:solidFill>
              </a:rPr>
              <a:t>利潤：</a:t>
            </a:r>
            <a:r>
              <a:rPr lang="en-US" altLang="zh-TW" sz="1400" b="0">
                <a:solidFill>
                  <a:srgbClr val="0000FF"/>
                </a:solidFill>
              </a:rPr>
              <a:t>40</a:t>
            </a:r>
          </a:p>
        </p:txBody>
      </p:sp>
      <p:sp>
        <p:nvSpPr>
          <p:cNvPr id="78" name="Text Box 144"/>
          <p:cNvSpPr txBox="1">
            <a:spLocks noChangeArrowheads="1"/>
          </p:cNvSpPr>
          <p:nvPr/>
        </p:nvSpPr>
        <p:spPr bwMode="auto">
          <a:xfrm>
            <a:off x="3388792" y="3560961"/>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00FF"/>
                </a:solidFill>
              </a:rPr>
              <a:t>剩重：</a:t>
            </a:r>
            <a:r>
              <a:rPr lang="en-US" altLang="zh-TW" sz="1400" b="0">
                <a:solidFill>
                  <a:srgbClr val="0000FF"/>
                </a:solidFill>
              </a:rPr>
              <a:t>15</a:t>
            </a:r>
          </a:p>
          <a:p>
            <a:r>
              <a:rPr lang="zh-TW" altLang="en-US" sz="1400" b="0">
                <a:solidFill>
                  <a:srgbClr val="0000FF"/>
                </a:solidFill>
              </a:rPr>
              <a:t>利潤：</a:t>
            </a:r>
            <a:r>
              <a:rPr lang="en-US" altLang="zh-TW" sz="1400" b="0">
                <a:solidFill>
                  <a:srgbClr val="0000FF"/>
                </a:solidFill>
              </a:rPr>
              <a:t>25</a:t>
            </a:r>
          </a:p>
        </p:txBody>
      </p:sp>
      <p:sp>
        <p:nvSpPr>
          <p:cNvPr id="79" name="Text Box 145"/>
          <p:cNvSpPr txBox="1">
            <a:spLocks noChangeArrowheads="1"/>
          </p:cNvSpPr>
          <p:nvPr/>
        </p:nvSpPr>
        <p:spPr bwMode="auto">
          <a:xfrm>
            <a:off x="5260455" y="3560961"/>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00FF"/>
                </a:solidFill>
              </a:rPr>
              <a:t>剩重：</a:t>
            </a:r>
            <a:r>
              <a:rPr lang="en-US" altLang="zh-TW" sz="1400" b="0">
                <a:solidFill>
                  <a:srgbClr val="0000FF"/>
                </a:solidFill>
              </a:rPr>
              <a:t>30</a:t>
            </a:r>
          </a:p>
          <a:p>
            <a:r>
              <a:rPr lang="zh-TW" altLang="en-US" sz="1400" b="0">
                <a:solidFill>
                  <a:srgbClr val="0000FF"/>
                </a:solidFill>
              </a:rPr>
              <a:t>利潤：</a:t>
            </a:r>
            <a:r>
              <a:rPr lang="en-US" altLang="zh-TW" sz="1400" b="0">
                <a:solidFill>
                  <a:srgbClr val="0000FF"/>
                </a:solidFill>
              </a:rPr>
              <a:t>0</a:t>
            </a:r>
          </a:p>
        </p:txBody>
      </p:sp>
      <p:sp>
        <p:nvSpPr>
          <p:cNvPr id="80" name="Text Box 146"/>
          <p:cNvSpPr txBox="1">
            <a:spLocks noChangeArrowheads="1"/>
          </p:cNvSpPr>
          <p:nvPr/>
        </p:nvSpPr>
        <p:spPr bwMode="auto">
          <a:xfrm>
            <a:off x="2699817" y="5057974"/>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8000"/>
                </a:solidFill>
              </a:rPr>
              <a:t>剩重：</a:t>
            </a:r>
            <a:r>
              <a:rPr lang="en-US" altLang="zh-TW" sz="1400" b="0">
                <a:solidFill>
                  <a:srgbClr val="008000"/>
                </a:solidFill>
              </a:rPr>
              <a:t>10</a:t>
            </a:r>
          </a:p>
          <a:p>
            <a:r>
              <a:rPr lang="zh-TW" altLang="en-US" sz="1400" b="0">
                <a:solidFill>
                  <a:srgbClr val="008000"/>
                </a:solidFill>
              </a:rPr>
              <a:t>利潤：</a:t>
            </a:r>
            <a:r>
              <a:rPr lang="en-US" altLang="zh-TW" sz="1400" b="0">
                <a:solidFill>
                  <a:srgbClr val="008000"/>
                </a:solidFill>
              </a:rPr>
              <a:t>40</a:t>
            </a:r>
          </a:p>
        </p:txBody>
      </p:sp>
      <p:sp>
        <p:nvSpPr>
          <p:cNvPr id="81" name="Text Box 147"/>
          <p:cNvSpPr txBox="1">
            <a:spLocks noChangeArrowheads="1"/>
          </p:cNvSpPr>
          <p:nvPr/>
        </p:nvSpPr>
        <p:spPr bwMode="auto">
          <a:xfrm>
            <a:off x="3434830" y="5072261"/>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8000"/>
                </a:solidFill>
              </a:rPr>
              <a:t>剩重：</a:t>
            </a:r>
            <a:r>
              <a:rPr lang="en-US" altLang="zh-TW" sz="1400" b="0">
                <a:solidFill>
                  <a:srgbClr val="008000"/>
                </a:solidFill>
              </a:rPr>
              <a:t>0</a:t>
            </a:r>
          </a:p>
          <a:p>
            <a:r>
              <a:rPr lang="zh-TW" altLang="en-US" sz="1400" b="0">
                <a:solidFill>
                  <a:srgbClr val="008000"/>
                </a:solidFill>
              </a:rPr>
              <a:t>利潤：</a:t>
            </a:r>
            <a:r>
              <a:rPr lang="en-US" altLang="zh-TW" sz="1400" b="0">
                <a:solidFill>
                  <a:srgbClr val="008000"/>
                </a:solidFill>
              </a:rPr>
              <a:t>50</a:t>
            </a:r>
          </a:p>
        </p:txBody>
      </p:sp>
      <p:sp>
        <p:nvSpPr>
          <p:cNvPr id="82" name="Rectangle 149"/>
          <p:cNvSpPr>
            <a:spLocks noChangeArrowheads="1"/>
          </p:cNvSpPr>
          <p:nvPr/>
        </p:nvSpPr>
        <p:spPr bwMode="auto">
          <a:xfrm>
            <a:off x="2194992" y="4653161"/>
            <a:ext cx="504825" cy="358775"/>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0">
                <a:solidFill>
                  <a:srgbClr val="FF0000"/>
                </a:solidFill>
                <a:latin typeface="Arial Black" panose="020B0A04020102020204" pitchFamily="34" charset="0"/>
                <a:sym typeface="Wingdings" panose="05000000000000000000" pitchFamily="2" charset="2"/>
              </a:rPr>
              <a:t>8</a:t>
            </a:r>
          </a:p>
        </p:txBody>
      </p:sp>
      <p:sp>
        <p:nvSpPr>
          <p:cNvPr id="83" name="Text Box 150"/>
          <p:cNvSpPr txBox="1">
            <a:spLocks noChangeArrowheads="1"/>
          </p:cNvSpPr>
          <p:nvPr/>
        </p:nvSpPr>
        <p:spPr bwMode="auto">
          <a:xfrm>
            <a:off x="4165080" y="5072261"/>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8000"/>
                </a:solidFill>
              </a:rPr>
              <a:t>剩重：</a:t>
            </a:r>
            <a:r>
              <a:rPr lang="en-US" altLang="zh-TW" sz="1400" b="0">
                <a:solidFill>
                  <a:srgbClr val="008000"/>
                </a:solidFill>
              </a:rPr>
              <a:t>15</a:t>
            </a:r>
          </a:p>
          <a:p>
            <a:r>
              <a:rPr lang="zh-TW" altLang="en-US" sz="1400" b="0">
                <a:solidFill>
                  <a:srgbClr val="008000"/>
                </a:solidFill>
              </a:rPr>
              <a:t>利潤：</a:t>
            </a:r>
            <a:r>
              <a:rPr lang="en-US" altLang="zh-TW" sz="1400" b="0">
                <a:solidFill>
                  <a:srgbClr val="008000"/>
                </a:solidFill>
              </a:rPr>
              <a:t>25</a:t>
            </a:r>
          </a:p>
        </p:txBody>
      </p:sp>
      <p:sp>
        <p:nvSpPr>
          <p:cNvPr id="84" name="Text Box 151"/>
          <p:cNvSpPr txBox="1">
            <a:spLocks noChangeArrowheads="1"/>
          </p:cNvSpPr>
          <p:nvPr/>
        </p:nvSpPr>
        <p:spPr bwMode="auto">
          <a:xfrm>
            <a:off x="4900092" y="5072261"/>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8000"/>
                </a:solidFill>
              </a:rPr>
              <a:t>剩重：</a:t>
            </a:r>
            <a:r>
              <a:rPr lang="en-US" altLang="zh-TW" sz="1400" b="0">
                <a:solidFill>
                  <a:srgbClr val="008000"/>
                </a:solidFill>
              </a:rPr>
              <a:t>15</a:t>
            </a:r>
          </a:p>
          <a:p>
            <a:r>
              <a:rPr lang="zh-TW" altLang="en-US" sz="1400" b="0">
                <a:solidFill>
                  <a:srgbClr val="008000"/>
                </a:solidFill>
              </a:rPr>
              <a:t>利潤：</a:t>
            </a:r>
            <a:r>
              <a:rPr lang="en-US" altLang="zh-TW" sz="1400" b="0">
                <a:solidFill>
                  <a:srgbClr val="008000"/>
                </a:solidFill>
              </a:rPr>
              <a:t>25</a:t>
            </a:r>
          </a:p>
        </p:txBody>
      </p:sp>
      <p:sp>
        <p:nvSpPr>
          <p:cNvPr id="85" name="Text Box 152"/>
          <p:cNvSpPr txBox="1">
            <a:spLocks noChangeArrowheads="1"/>
          </p:cNvSpPr>
          <p:nvPr/>
        </p:nvSpPr>
        <p:spPr bwMode="auto">
          <a:xfrm>
            <a:off x="5620817" y="5072261"/>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b="0">
                <a:solidFill>
                  <a:srgbClr val="008000"/>
                </a:solidFill>
              </a:rPr>
              <a:t>剩重：</a:t>
            </a:r>
            <a:r>
              <a:rPr lang="en-US" altLang="zh-TW" sz="1400" b="0">
                <a:solidFill>
                  <a:srgbClr val="008000"/>
                </a:solidFill>
              </a:rPr>
              <a:t>30</a:t>
            </a:r>
          </a:p>
          <a:p>
            <a:r>
              <a:rPr lang="zh-TW" altLang="en-US" sz="1400" b="0">
                <a:solidFill>
                  <a:srgbClr val="008000"/>
                </a:solidFill>
              </a:rPr>
              <a:t>利潤：</a:t>
            </a:r>
            <a:r>
              <a:rPr lang="en-US" altLang="zh-TW" sz="1400" b="0">
                <a:solidFill>
                  <a:srgbClr val="008000"/>
                </a:solidFill>
              </a:rPr>
              <a:t>0</a:t>
            </a:r>
          </a:p>
        </p:txBody>
      </p:sp>
      <p:sp>
        <p:nvSpPr>
          <p:cNvPr id="86" name="Text Box 153"/>
          <p:cNvSpPr txBox="1">
            <a:spLocks noChangeArrowheads="1"/>
          </p:cNvSpPr>
          <p:nvPr/>
        </p:nvSpPr>
        <p:spPr bwMode="auto">
          <a:xfrm>
            <a:off x="3418955" y="5072261"/>
            <a:ext cx="895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400">
                <a:solidFill>
                  <a:srgbClr val="FF0000"/>
                </a:solidFill>
              </a:rPr>
              <a:t>剩重：</a:t>
            </a:r>
            <a:r>
              <a:rPr lang="en-US" altLang="zh-TW" sz="1400">
                <a:solidFill>
                  <a:srgbClr val="FF0000"/>
                </a:solidFill>
              </a:rPr>
              <a:t>0</a:t>
            </a:r>
          </a:p>
          <a:p>
            <a:r>
              <a:rPr lang="zh-TW" altLang="en-US" sz="1400">
                <a:solidFill>
                  <a:srgbClr val="FF0000"/>
                </a:solidFill>
              </a:rPr>
              <a:t>利潤：</a:t>
            </a:r>
            <a:r>
              <a:rPr lang="en-US" altLang="zh-TW" sz="1400">
                <a:solidFill>
                  <a:srgbClr val="FF0000"/>
                </a:solidFill>
              </a:rPr>
              <a:t>50</a:t>
            </a:r>
          </a:p>
        </p:txBody>
      </p:sp>
      <p:grpSp>
        <p:nvGrpSpPr>
          <p:cNvPr id="87" name="Group 157"/>
          <p:cNvGrpSpPr>
            <a:grpSpLocks/>
          </p:cNvGrpSpPr>
          <p:nvPr/>
        </p:nvGrpSpPr>
        <p:grpSpPr bwMode="auto">
          <a:xfrm>
            <a:off x="3707880" y="3140274"/>
            <a:ext cx="935037" cy="1512887"/>
            <a:chOff x="3107" y="3203"/>
            <a:chExt cx="589" cy="953"/>
          </a:xfrm>
        </p:grpSpPr>
        <p:sp>
          <p:nvSpPr>
            <p:cNvPr id="88" name="Line 154"/>
            <p:cNvSpPr>
              <a:spLocks noChangeShapeType="1"/>
            </p:cNvSpPr>
            <p:nvPr/>
          </p:nvSpPr>
          <p:spPr bwMode="auto">
            <a:xfrm>
              <a:off x="3107" y="3203"/>
              <a:ext cx="589" cy="182"/>
            </a:xfrm>
            <a:prstGeom prst="line">
              <a:avLst/>
            </a:prstGeom>
            <a:no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9" name="Line 155"/>
            <p:cNvSpPr>
              <a:spLocks noChangeShapeType="1"/>
            </p:cNvSpPr>
            <p:nvPr/>
          </p:nvSpPr>
          <p:spPr bwMode="auto">
            <a:xfrm flipH="1">
              <a:off x="3378" y="3567"/>
              <a:ext cx="273"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0" name="Line 156"/>
            <p:cNvSpPr>
              <a:spLocks noChangeShapeType="1"/>
            </p:cNvSpPr>
            <p:nvPr/>
          </p:nvSpPr>
          <p:spPr bwMode="auto">
            <a:xfrm flipH="1">
              <a:off x="3153" y="3974"/>
              <a:ext cx="136" cy="182"/>
            </a:xfrm>
            <a:prstGeom prst="line">
              <a:avLst/>
            </a:prstGeom>
            <a:no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aphicFrame>
        <p:nvGraphicFramePr>
          <p:cNvPr id="91" name="Group 278"/>
          <p:cNvGraphicFramePr>
            <a:graphicFrameLocks/>
          </p:cNvGraphicFramePr>
          <p:nvPr>
            <p:extLst>
              <p:ext uri="{D42A27DB-BD31-4B8C-83A1-F6EECF244321}">
                <p14:modId xmlns:p14="http://schemas.microsoft.com/office/powerpoint/2010/main" val="712565538"/>
              </p:ext>
            </p:extLst>
          </p:nvPr>
        </p:nvGraphicFramePr>
        <p:xfrm>
          <a:off x="6088261" y="2481456"/>
          <a:ext cx="2516187" cy="731520"/>
        </p:xfrm>
        <a:graphic>
          <a:graphicData uri="http://schemas.openxmlformats.org/drawingml/2006/table">
            <a:tbl>
              <a:tblPr/>
              <a:tblGrid>
                <a:gridCol w="838200">
                  <a:extLst>
                    <a:ext uri="{9D8B030D-6E8A-4147-A177-3AD203B41FA5}">
                      <a16:colId xmlns:a16="http://schemas.microsoft.com/office/drawing/2014/main" val="569703958"/>
                    </a:ext>
                  </a:extLst>
                </a:gridCol>
                <a:gridCol w="839787">
                  <a:extLst>
                    <a:ext uri="{9D8B030D-6E8A-4147-A177-3AD203B41FA5}">
                      <a16:colId xmlns:a16="http://schemas.microsoft.com/office/drawing/2014/main" val="1973691388"/>
                    </a:ext>
                  </a:extLst>
                </a:gridCol>
                <a:gridCol w="838200">
                  <a:extLst>
                    <a:ext uri="{9D8B030D-6E8A-4147-A177-3AD203B41FA5}">
                      <a16:colId xmlns:a16="http://schemas.microsoft.com/office/drawing/2014/main" val="172329809"/>
                    </a:ext>
                  </a:extLst>
                </a:gridCol>
              </a:tblGrid>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dirty="0">
                          <a:ln>
                            <a:noFill/>
                          </a:ln>
                          <a:solidFill>
                            <a:schemeClr val="tx1"/>
                          </a:solidFill>
                          <a:effectLst/>
                          <a:latin typeface="Berlin Sans FB" panose="020E0602020502020306" pitchFamily="34" charset="0"/>
                          <a:ea typeface="新細明體" panose="02020500000000000000" pitchFamily="18" charset="-120"/>
                        </a:rPr>
                        <a:t>Item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zh-TW" altLang="en-US"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重量 </a:t>
                      </a: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zh-TW" altLang="en-US"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價值</a:t>
                      </a: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6893936"/>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41310859"/>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4283718"/>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50000"/>
                        </a:lnSpc>
                        <a:spcBef>
                          <a:spcPct val="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dirty="0">
                          <a:ln>
                            <a:noFill/>
                          </a:ln>
                          <a:solidFill>
                            <a:schemeClr val="tx1"/>
                          </a:solidFill>
                          <a:effectLst/>
                          <a:latin typeface="Berlin Sans FB" panose="020E0602020502020306" pitchFamily="34" charset="0"/>
                          <a:ea typeface="新細明體" panose="02020500000000000000" pitchFamily="18" charset="-12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2778136"/>
                  </a:ext>
                </a:extLst>
              </a:tr>
            </a:tbl>
          </a:graphicData>
        </a:graphic>
      </p:graphicFrame>
    </p:spTree>
    <p:extLst>
      <p:ext uri="{BB962C8B-B14F-4D97-AF65-F5344CB8AC3E}">
        <p14:creationId xmlns:p14="http://schemas.microsoft.com/office/powerpoint/2010/main" val="105807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randombar(horizontal)">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randombar(horizontal)">
                                      <p:cBhvr>
                                        <p:cTn id="16" dur="500"/>
                                        <p:tgtEl>
                                          <p:spTgt spid="53"/>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randombar(horizontal)">
                                      <p:cBhvr>
                                        <p:cTn id="21" dur="500"/>
                                        <p:tgtEl>
                                          <p:spTgt spid="54"/>
                                        </p:tgtEl>
                                      </p:cBhvr>
                                    </p:animEffect>
                                  </p:childTnLst>
                                </p:cTn>
                              </p:par>
                              <p:par>
                                <p:cTn id="22" presetID="14" presetClass="entr" presetSubtype="10" fill="hold"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randombar(horizontal)">
                                      <p:cBhvr>
                                        <p:cTn id="24" dur="500"/>
                                        <p:tgtEl>
                                          <p:spTgt spid="55"/>
                                        </p:tgtEl>
                                      </p:cBhvr>
                                    </p:animEffect>
                                  </p:childTnLst>
                                </p:cTn>
                              </p:par>
                            </p:childTnLst>
                          </p:cTn>
                        </p:par>
                        <p:par>
                          <p:cTn id="25" fill="hold">
                            <p:stCondLst>
                              <p:cond delay="500"/>
                            </p:stCondLst>
                            <p:childTnLst>
                              <p:par>
                                <p:cTn id="26" presetID="14" presetClass="entr" presetSubtype="10" fill="hold" grpId="0"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randombar(horizontal)">
                                      <p:cBhvr>
                                        <p:cTn id="28" dur="500"/>
                                        <p:tgtEl>
                                          <p:spTgt spid="50"/>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randombar(horizontal)">
                                      <p:cBhvr>
                                        <p:cTn id="31" dur="5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randombar(horizontal)">
                                      <p:cBhvr>
                                        <p:cTn id="36" dur="500"/>
                                        <p:tgtEl>
                                          <p:spTgt spid="49"/>
                                        </p:tgtEl>
                                      </p:cBhvr>
                                    </p:animEffect>
                                  </p:childTnLst>
                                </p:cTn>
                              </p:par>
                            </p:childTnLst>
                          </p:cTn>
                        </p:par>
                        <p:par>
                          <p:cTn id="37" fill="hold">
                            <p:stCondLst>
                              <p:cond delay="500"/>
                            </p:stCondLst>
                            <p:childTnLst>
                              <p:par>
                                <p:cTn id="38" presetID="14" presetClass="entr" presetSubtype="10" fill="hold" grpId="0" nodeType="after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randombar(horizontal)">
                                      <p:cBhvr>
                                        <p:cTn id="40" dur="500"/>
                                        <p:tgtEl>
                                          <p:spTgt spid="75"/>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xit" presetSubtype="10" fill="hold" grpId="1" nodeType="clickEffect">
                                  <p:stCondLst>
                                    <p:cond delay="0"/>
                                  </p:stCondLst>
                                  <p:childTnLst>
                                    <p:animEffect transition="out" filter="randombar(horizontal)">
                                      <p:cBhvr>
                                        <p:cTn id="44" dur="500"/>
                                        <p:tgtEl>
                                          <p:spTgt spid="75"/>
                                        </p:tgtEl>
                                      </p:cBhvr>
                                    </p:animEffect>
                                    <p:set>
                                      <p:cBhvr>
                                        <p:cTn id="45" dur="1" fill="hold">
                                          <p:stCondLst>
                                            <p:cond delay="499"/>
                                          </p:stCondLst>
                                        </p:cTn>
                                        <p:tgtEl>
                                          <p:spTgt spid="75"/>
                                        </p:tgtEl>
                                        <p:attrNameLst>
                                          <p:attrName>style.visibility</p:attrName>
                                        </p:attrNameLst>
                                      </p:cBhvr>
                                      <p:to>
                                        <p:strVal val="hidden"/>
                                      </p:to>
                                    </p:set>
                                  </p:childTnLst>
                                </p:cTn>
                              </p:par>
                              <p:par>
                                <p:cTn id="46" presetID="14" presetClass="exit" presetSubtype="10" fill="hold" grpId="1" nodeType="withEffect">
                                  <p:stCondLst>
                                    <p:cond delay="0"/>
                                  </p:stCondLst>
                                  <p:childTnLst>
                                    <p:animEffect transition="out" filter="randombar(horizontal)">
                                      <p:cBhvr>
                                        <p:cTn id="47" dur="500"/>
                                        <p:tgtEl>
                                          <p:spTgt spid="49"/>
                                        </p:tgtEl>
                                      </p:cBhvr>
                                    </p:animEffect>
                                    <p:set>
                                      <p:cBhvr>
                                        <p:cTn id="48" dur="1" fill="hold">
                                          <p:stCondLst>
                                            <p:cond delay="499"/>
                                          </p:stCondLst>
                                        </p:cTn>
                                        <p:tgtEl>
                                          <p:spTgt spid="49"/>
                                        </p:tgtEl>
                                        <p:attrNameLst>
                                          <p:attrName>style.visibility</p:attrName>
                                        </p:attrNameLst>
                                      </p:cBhvr>
                                      <p:to>
                                        <p:strVal val="hidden"/>
                                      </p:to>
                                    </p:set>
                                  </p:childTnLst>
                                </p:cTn>
                              </p:par>
                            </p:childTnLst>
                          </p:cTn>
                        </p:par>
                        <p:par>
                          <p:cTn id="49" fill="hold">
                            <p:stCondLst>
                              <p:cond delay="500"/>
                            </p:stCondLst>
                            <p:childTnLst>
                              <p:par>
                                <p:cTn id="50" presetID="14" presetClass="entr" presetSubtype="10" fill="hold"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randombar(horizontal)">
                                      <p:cBhvr>
                                        <p:cTn id="52" dur="500"/>
                                        <p:tgtEl>
                                          <p:spTgt spid="51"/>
                                        </p:tgtEl>
                                      </p:cBhvr>
                                    </p:animEffect>
                                  </p:childTnLst>
                                </p:cTn>
                              </p:par>
                              <p:par>
                                <p:cTn id="53" presetID="14" presetClass="entr" presetSubtype="10" fill="hold"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randombar(horizontal)">
                                      <p:cBhvr>
                                        <p:cTn id="55" dur="500"/>
                                        <p:tgtEl>
                                          <p:spTgt spid="58"/>
                                        </p:tgtEl>
                                      </p:cBhvr>
                                    </p:animEffect>
                                  </p:childTnLst>
                                </p:cTn>
                              </p:par>
                            </p:childTnLst>
                          </p:cTn>
                        </p:par>
                        <p:par>
                          <p:cTn id="56" fill="hold">
                            <p:stCondLst>
                              <p:cond delay="1000"/>
                            </p:stCondLst>
                            <p:childTnLst>
                              <p:par>
                                <p:cTn id="57" presetID="14" presetClass="entr" presetSubtype="10"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randombar(horizontal)">
                                      <p:cBhvr>
                                        <p:cTn id="59" dur="500"/>
                                        <p:tgtEl>
                                          <p:spTgt spid="5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randombar(horizontal)">
                                      <p:cBhvr>
                                        <p:cTn id="62" dur="500"/>
                                        <p:tgtEl>
                                          <p:spTgt spid="57"/>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grpId="1" nodeType="clickEffect">
                                  <p:stCondLst>
                                    <p:cond delay="0"/>
                                  </p:stCondLst>
                                  <p:childTnLst>
                                    <p:animEffect transition="out" filter="randombar(horizontal)">
                                      <p:cBhvr>
                                        <p:cTn id="66" dur="500"/>
                                        <p:tgtEl>
                                          <p:spTgt spid="56"/>
                                        </p:tgtEl>
                                      </p:cBhvr>
                                    </p:animEffect>
                                    <p:set>
                                      <p:cBhvr>
                                        <p:cTn id="67" dur="1" fill="hold">
                                          <p:stCondLst>
                                            <p:cond delay="499"/>
                                          </p:stCondLst>
                                        </p:cTn>
                                        <p:tgtEl>
                                          <p:spTgt spid="56"/>
                                        </p:tgtEl>
                                        <p:attrNameLst>
                                          <p:attrName>style.visibility</p:attrName>
                                        </p:attrNameLst>
                                      </p:cBhvr>
                                      <p:to>
                                        <p:strVal val="hidden"/>
                                      </p:to>
                                    </p:set>
                                  </p:childTnLst>
                                </p:cTn>
                              </p:par>
                              <p:par>
                                <p:cTn id="68" presetID="14" presetClass="entr" presetSubtype="10" fill="hold" grpId="0" nodeType="with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randombar(horizontal)">
                                      <p:cBhvr>
                                        <p:cTn id="70" dur="500"/>
                                        <p:tgtEl>
                                          <p:spTgt spid="76"/>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77"/>
                                        </p:tgtEl>
                                        <p:attrNameLst>
                                          <p:attrName>style.visibility</p:attrName>
                                        </p:attrNameLst>
                                      </p:cBhvr>
                                      <p:to>
                                        <p:strVal val="visible"/>
                                      </p:to>
                                    </p:set>
                                    <p:animEffect transition="in" filter="randombar(horizontal)">
                                      <p:cBhvr>
                                        <p:cTn id="75" dur="500"/>
                                        <p:tgtEl>
                                          <p:spTgt spid="77"/>
                                        </p:tgtEl>
                                      </p:cBhvr>
                                    </p:animEffect>
                                  </p:childTnLst>
                                </p:cTn>
                              </p:par>
                            </p:childTnLst>
                          </p:cTn>
                        </p:par>
                      </p:childTnLst>
                    </p:cTn>
                  </p:par>
                  <p:par>
                    <p:cTn id="76" fill="hold">
                      <p:stCondLst>
                        <p:cond delay="indefinite"/>
                      </p:stCondLst>
                      <p:childTnLst>
                        <p:par>
                          <p:cTn id="77" fill="hold">
                            <p:stCondLst>
                              <p:cond delay="0"/>
                            </p:stCondLst>
                            <p:childTnLst>
                              <p:par>
                                <p:cTn id="78" presetID="14" presetClass="exit" presetSubtype="10" fill="hold" grpId="1" nodeType="clickEffect">
                                  <p:stCondLst>
                                    <p:cond delay="0"/>
                                  </p:stCondLst>
                                  <p:childTnLst>
                                    <p:animEffect transition="out" filter="randombar(horizontal)">
                                      <p:cBhvr>
                                        <p:cTn id="79" dur="500"/>
                                        <p:tgtEl>
                                          <p:spTgt spid="77"/>
                                        </p:tgtEl>
                                      </p:cBhvr>
                                    </p:animEffect>
                                    <p:set>
                                      <p:cBhvr>
                                        <p:cTn id="80" dur="1" fill="hold">
                                          <p:stCondLst>
                                            <p:cond delay="499"/>
                                          </p:stCondLst>
                                        </p:cTn>
                                        <p:tgtEl>
                                          <p:spTgt spid="77"/>
                                        </p:tgtEl>
                                        <p:attrNameLst>
                                          <p:attrName>style.visibility</p:attrName>
                                        </p:attrNameLst>
                                      </p:cBhvr>
                                      <p:to>
                                        <p:strVal val="hidden"/>
                                      </p:to>
                                    </p:set>
                                  </p:childTnLst>
                                </p:cTn>
                              </p:par>
                            </p:childTnLst>
                          </p:cTn>
                        </p:par>
                        <p:par>
                          <p:cTn id="81" fill="hold">
                            <p:stCondLst>
                              <p:cond delay="500"/>
                            </p:stCondLst>
                            <p:childTnLst>
                              <p:par>
                                <p:cTn id="82" presetID="14" presetClass="entr" presetSubtype="10" fill="hold" nodeType="after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randombar(horizontal)">
                                      <p:cBhvr>
                                        <p:cTn id="84" dur="500"/>
                                        <p:tgtEl>
                                          <p:spTgt spid="59"/>
                                        </p:tgtEl>
                                      </p:cBhvr>
                                    </p:animEffect>
                                  </p:childTnLst>
                                </p:cTn>
                              </p:par>
                              <p:par>
                                <p:cTn id="85" presetID="14" presetClass="entr" presetSubtype="1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randombar(horizontal)">
                                      <p:cBhvr>
                                        <p:cTn id="87" dur="500"/>
                                        <p:tgtEl>
                                          <p:spTgt spid="62"/>
                                        </p:tgtEl>
                                      </p:cBhvr>
                                    </p:animEffect>
                                  </p:childTnLst>
                                </p:cTn>
                              </p:par>
                            </p:childTnLst>
                          </p:cTn>
                        </p:par>
                        <p:par>
                          <p:cTn id="88" fill="hold">
                            <p:stCondLst>
                              <p:cond delay="1000"/>
                            </p:stCondLst>
                            <p:childTnLst>
                              <p:par>
                                <p:cTn id="89" presetID="14" presetClass="entr" presetSubtype="10" fill="hold" grpId="0" nodeType="after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randombar(horizontal)">
                                      <p:cBhvr>
                                        <p:cTn id="91" dur="500"/>
                                        <p:tgtEl>
                                          <p:spTgt spid="60"/>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randombar(horizontal)">
                                      <p:cBhvr>
                                        <p:cTn id="94" dur="500"/>
                                        <p:tgtEl>
                                          <p:spTgt spid="61"/>
                                        </p:tgtEl>
                                      </p:cBhvr>
                                    </p:animEffect>
                                  </p:childTnLst>
                                </p:cTn>
                              </p:par>
                            </p:childTnLst>
                          </p:cTn>
                        </p:par>
                      </p:childTnLst>
                    </p:cTn>
                  </p:par>
                  <p:par>
                    <p:cTn id="95" fill="hold">
                      <p:stCondLst>
                        <p:cond delay="indefinite"/>
                      </p:stCondLst>
                      <p:childTnLst>
                        <p:par>
                          <p:cTn id="96" fill="hold">
                            <p:stCondLst>
                              <p:cond delay="0"/>
                            </p:stCondLst>
                            <p:childTnLst>
                              <p:par>
                                <p:cTn id="97" presetID="14" presetClass="entr" presetSubtype="10" fill="hold" grpId="0" nodeType="clickEffect">
                                  <p:stCondLst>
                                    <p:cond delay="0"/>
                                  </p:stCondLst>
                                  <p:childTnLst>
                                    <p:set>
                                      <p:cBhvr>
                                        <p:cTn id="98" dur="1" fill="hold">
                                          <p:stCondLst>
                                            <p:cond delay="0"/>
                                          </p:stCondLst>
                                        </p:cTn>
                                        <p:tgtEl>
                                          <p:spTgt spid="78"/>
                                        </p:tgtEl>
                                        <p:attrNameLst>
                                          <p:attrName>style.visibility</p:attrName>
                                        </p:attrNameLst>
                                      </p:cBhvr>
                                      <p:to>
                                        <p:strVal val="visible"/>
                                      </p:to>
                                    </p:set>
                                    <p:animEffect transition="in" filter="randombar(horizontal)">
                                      <p:cBhvr>
                                        <p:cTn id="99" dur="500"/>
                                        <p:tgtEl>
                                          <p:spTgt spid="78"/>
                                        </p:tgtEl>
                                      </p:cBhvr>
                                    </p:animEffect>
                                  </p:childTnLst>
                                </p:cTn>
                              </p:par>
                            </p:childTnLst>
                          </p:cTn>
                        </p:par>
                        <p:par>
                          <p:cTn id="100" fill="hold">
                            <p:stCondLst>
                              <p:cond delay="500"/>
                            </p:stCondLst>
                            <p:childTnLst>
                              <p:par>
                                <p:cTn id="101" presetID="14" presetClass="entr" presetSubtype="10" fill="hold" grpId="0" nodeType="afterEffect">
                                  <p:stCondLst>
                                    <p:cond delay="0"/>
                                  </p:stCondLst>
                                  <p:childTnLst>
                                    <p:set>
                                      <p:cBhvr>
                                        <p:cTn id="102" dur="1" fill="hold">
                                          <p:stCondLst>
                                            <p:cond delay="0"/>
                                          </p:stCondLst>
                                        </p:cTn>
                                        <p:tgtEl>
                                          <p:spTgt spid="79"/>
                                        </p:tgtEl>
                                        <p:attrNameLst>
                                          <p:attrName>style.visibility</p:attrName>
                                        </p:attrNameLst>
                                      </p:cBhvr>
                                      <p:to>
                                        <p:strVal val="visible"/>
                                      </p:to>
                                    </p:set>
                                    <p:animEffect transition="in" filter="randombar(horizontal)">
                                      <p:cBhvr>
                                        <p:cTn id="103" dur="500"/>
                                        <p:tgtEl>
                                          <p:spTgt spid="79"/>
                                        </p:tgtEl>
                                      </p:cBhvr>
                                    </p:animEffect>
                                  </p:childTnLst>
                                </p:cTn>
                              </p:par>
                            </p:childTnLst>
                          </p:cTn>
                        </p:par>
                      </p:childTnLst>
                    </p:cTn>
                  </p:par>
                  <p:par>
                    <p:cTn id="104" fill="hold">
                      <p:stCondLst>
                        <p:cond delay="indefinite"/>
                      </p:stCondLst>
                      <p:childTnLst>
                        <p:par>
                          <p:cTn id="105" fill="hold">
                            <p:stCondLst>
                              <p:cond delay="0"/>
                            </p:stCondLst>
                            <p:childTnLst>
                              <p:par>
                                <p:cTn id="106" presetID="14" presetClass="exit" presetSubtype="10" fill="hold" grpId="1" nodeType="clickEffect">
                                  <p:stCondLst>
                                    <p:cond delay="0"/>
                                  </p:stCondLst>
                                  <p:childTnLst>
                                    <p:animEffect transition="out" filter="randombar(horizontal)">
                                      <p:cBhvr>
                                        <p:cTn id="107" dur="500"/>
                                        <p:tgtEl>
                                          <p:spTgt spid="79"/>
                                        </p:tgtEl>
                                      </p:cBhvr>
                                    </p:animEffect>
                                    <p:set>
                                      <p:cBhvr>
                                        <p:cTn id="108" dur="1" fill="hold">
                                          <p:stCondLst>
                                            <p:cond delay="499"/>
                                          </p:stCondLst>
                                        </p:cTn>
                                        <p:tgtEl>
                                          <p:spTgt spid="79"/>
                                        </p:tgtEl>
                                        <p:attrNameLst>
                                          <p:attrName>style.visibility</p:attrName>
                                        </p:attrNameLst>
                                      </p:cBhvr>
                                      <p:to>
                                        <p:strVal val="hidden"/>
                                      </p:to>
                                    </p:set>
                                  </p:childTnLst>
                                </p:cTn>
                              </p:par>
                              <p:par>
                                <p:cTn id="109" presetID="14" presetClass="exit" presetSubtype="10" fill="hold" grpId="1" nodeType="withEffect">
                                  <p:stCondLst>
                                    <p:cond delay="0"/>
                                  </p:stCondLst>
                                  <p:childTnLst>
                                    <p:animEffect transition="out" filter="randombar(horizontal)">
                                      <p:cBhvr>
                                        <p:cTn id="110" dur="500"/>
                                        <p:tgtEl>
                                          <p:spTgt spid="78"/>
                                        </p:tgtEl>
                                      </p:cBhvr>
                                    </p:animEffect>
                                    <p:set>
                                      <p:cBhvr>
                                        <p:cTn id="111" dur="1" fill="hold">
                                          <p:stCondLst>
                                            <p:cond delay="499"/>
                                          </p:stCondLst>
                                        </p:cTn>
                                        <p:tgtEl>
                                          <p:spTgt spid="78"/>
                                        </p:tgtEl>
                                        <p:attrNameLst>
                                          <p:attrName>style.visibility</p:attrName>
                                        </p:attrNameLst>
                                      </p:cBhvr>
                                      <p:to>
                                        <p:strVal val="hidden"/>
                                      </p:to>
                                    </p:set>
                                  </p:childTnLst>
                                </p:cTn>
                              </p:par>
                            </p:childTnLst>
                          </p:cTn>
                        </p:par>
                        <p:par>
                          <p:cTn id="112" fill="hold">
                            <p:stCondLst>
                              <p:cond delay="500"/>
                            </p:stCondLst>
                            <p:childTnLst>
                              <p:par>
                                <p:cTn id="113" presetID="14" presetClass="entr" presetSubtype="10" fill="hold" nodeType="after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randombar(horizontal)">
                                      <p:cBhvr>
                                        <p:cTn id="115" dur="500"/>
                                        <p:tgtEl>
                                          <p:spTgt spid="65"/>
                                        </p:tgtEl>
                                      </p:cBhvr>
                                    </p:animEffect>
                                  </p:childTnLst>
                                </p:cTn>
                              </p:par>
                              <p:par>
                                <p:cTn id="116" presetID="14" presetClass="entr" presetSubtype="10" fill="hold" nodeType="withEffect">
                                  <p:stCondLst>
                                    <p:cond delay="0"/>
                                  </p:stCondLst>
                                  <p:childTnLst>
                                    <p:set>
                                      <p:cBhvr>
                                        <p:cTn id="117" dur="1" fill="hold">
                                          <p:stCondLst>
                                            <p:cond delay="0"/>
                                          </p:stCondLst>
                                        </p:cTn>
                                        <p:tgtEl>
                                          <p:spTgt spid="66"/>
                                        </p:tgtEl>
                                        <p:attrNameLst>
                                          <p:attrName>style.visibility</p:attrName>
                                        </p:attrNameLst>
                                      </p:cBhvr>
                                      <p:to>
                                        <p:strVal val="visible"/>
                                      </p:to>
                                    </p:set>
                                    <p:animEffect transition="in" filter="randombar(horizontal)">
                                      <p:cBhvr>
                                        <p:cTn id="118" dur="500"/>
                                        <p:tgtEl>
                                          <p:spTgt spid="66"/>
                                        </p:tgtEl>
                                      </p:cBhvr>
                                    </p:animEffect>
                                  </p:childTnLst>
                                </p:cTn>
                              </p:par>
                            </p:childTnLst>
                          </p:cTn>
                        </p:par>
                        <p:par>
                          <p:cTn id="119" fill="hold">
                            <p:stCondLst>
                              <p:cond delay="1000"/>
                            </p:stCondLst>
                            <p:childTnLst>
                              <p:par>
                                <p:cTn id="120" presetID="14" presetClass="entr" presetSubtype="10" fill="hold" grpId="0" nodeType="afterEffect">
                                  <p:stCondLst>
                                    <p:cond delay="0"/>
                                  </p:stCondLst>
                                  <p:childTnLst>
                                    <p:set>
                                      <p:cBhvr>
                                        <p:cTn id="121" dur="1" fill="hold">
                                          <p:stCondLst>
                                            <p:cond delay="0"/>
                                          </p:stCondLst>
                                        </p:cTn>
                                        <p:tgtEl>
                                          <p:spTgt spid="63"/>
                                        </p:tgtEl>
                                        <p:attrNameLst>
                                          <p:attrName>style.visibility</p:attrName>
                                        </p:attrNameLst>
                                      </p:cBhvr>
                                      <p:to>
                                        <p:strVal val="visible"/>
                                      </p:to>
                                    </p:set>
                                    <p:animEffect transition="in" filter="randombar(horizontal)">
                                      <p:cBhvr>
                                        <p:cTn id="122" dur="500"/>
                                        <p:tgtEl>
                                          <p:spTgt spid="63"/>
                                        </p:tgtEl>
                                      </p:cBhvr>
                                    </p:animEffect>
                                  </p:childTnLst>
                                </p:cTn>
                              </p:par>
                              <p:par>
                                <p:cTn id="123" presetID="14" presetClass="entr" presetSubtype="10" fill="hold" grpId="0" nodeType="withEffect">
                                  <p:stCondLst>
                                    <p:cond delay="0"/>
                                  </p:stCondLst>
                                  <p:childTnLst>
                                    <p:set>
                                      <p:cBhvr>
                                        <p:cTn id="124" dur="1" fill="hold">
                                          <p:stCondLst>
                                            <p:cond delay="0"/>
                                          </p:stCondLst>
                                        </p:cTn>
                                        <p:tgtEl>
                                          <p:spTgt spid="64"/>
                                        </p:tgtEl>
                                        <p:attrNameLst>
                                          <p:attrName>style.visibility</p:attrName>
                                        </p:attrNameLst>
                                      </p:cBhvr>
                                      <p:to>
                                        <p:strVal val="visible"/>
                                      </p:to>
                                    </p:set>
                                    <p:animEffect transition="in" filter="randombar(horizontal)">
                                      <p:cBhvr>
                                        <p:cTn id="125" dur="500"/>
                                        <p:tgtEl>
                                          <p:spTgt spid="64"/>
                                        </p:tgtEl>
                                      </p:cBhvr>
                                    </p:animEffect>
                                  </p:childTnLst>
                                </p:cTn>
                              </p:par>
                            </p:childTnLst>
                          </p:cTn>
                        </p:par>
                      </p:childTnLst>
                    </p:cTn>
                  </p:par>
                  <p:par>
                    <p:cTn id="126" fill="hold">
                      <p:stCondLst>
                        <p:cond delay="indefinite"/>
                      </p:stCondLst>
                      <p:childTnLst>
                        <p:par>
                          <p:cTn id="127" fill="hold">
                            <p:stCondLst>
                              <p:cond delay="0"/>
                            </p:stCondLst>
                            <p:childTnLst>
                              <p:par>
                                <p:cTn id="128" presetID="14" presetClass="exit" presetSubtype="10" fill="hold" grpId="1" nodeType="clickEffect">
                                  <p:stCondLst>
                                    <p:cond delay="0"/>
                                  </p:stCondLst>
                                  <p:childTnLst>
                                    <p:animEffect transition="out" filter="randombar(horizontal)">
                                      <p:cBhvr>
                                        <p:cTn id="129" dur="500"/>
                                        <p:tgtEl>
                                          <p:spTgt spid="63"/>
                                        </p:tgtEl>
                                      </p:cBhvr>
                                    </p:animEffect>
                                    <p:set>
                                      <p:cBhvr>
                                        <p:cTn id="130" dur="1" fill="hold">
                                          <p:stCondLst>
                                            <p:cond delay="499"/>
                                          </p:stCondLst>
                                        </p:cTn>
                                        <p:tgtEl>
                                          <p:spTgt spid="63"/>
                                        </p:tgtEl>
                                        <p:attrNameLst>
                                          <p:attrName>style.visibility</p:attrName>
                                        </p:attrNameLst>
                                      </p:cBhvr>
                                      <p:to>
                                        <p:strVal val="hidden"/>
                                      </p:to>
                                    </p:set>
                                  </p:childTnLst>
                                </p:cTn>
                              </p:par>
                              <p:par>
                                <p:cTn id="131" presetID="14" presetClass="entr" presetSubtype="10" fill="hold" grpId="0" nodeType="withEffect">
                                  <p:stCondLst>
                                    <p:cond delay="0"/>
                                  </p:stCondLst>
                                  <p:childTnLst>
                                    <p:set>
                                      <p:cBhvr>
                                        <p:cTn id="132" dur="1" fill="hold">
                                          <p:stCondLst>
                                            <p:cond delay="0"/>
                                          </p:stCondLst>
                                        </p:cTn>
                                        <p:tgtEl>
                                          <p:spTgt spid="82"/>
                                        </p:tgtEl>
                                        <p:attrNameLst>
                                          <p:attrName>style.visibility</p:attrName>
                                        </p:attrNameLst>
                                      </p:cBhvr>
                                      <p:to>
                                        <p:strVal val="visible"/>
                                      </p:to>
                                    </p:set>
                                    <p:animEffect transition="in" filter="randombar(horizontal)">
                                      <p:cBhvr>
                                        <p:cTn id="133" dur="500"/>
                                        <p:tgtEl>
                                          <p:spTgt spid="82"/>
                                        </p:tgtEl>
                                      </p:cBhvr>
                                    </p:animEffect>
                                  </p:childTnLst>
                                </p:cTn>
                              </p:par>
                            </p:childTnLst>
                          </p:cTn>
                        </p:par>
                      </p:childTnLst>
                    </p:cTn>
                  </p:par>
                  <p:par>
                    <p:cTn id="134" fill="hold">
                      <p:stCondLst>
                        <p:cond delay="indefinite"/>
                      </p:stCondLst>
                      <p:childTnLst>
                        <p:par>
                          <p:cTn id="135" fill="hold">
                            <p:stCondLst>
                              <p:cond delay="0"/>
                            </p:stCondLst>
                            <p:childTnLst>
                              <p:par>
                                <p:cTn id="136" presetID="14" presetClass="entr" presetSubtype="10" fill="hold" grpId="0" nodeType="clickEffect">
                                  <p:stCondLst>
                                    <p:cond delay="0"/>
                                  </p:stCondLst>
                                  <p:childTnLst>
                                    <p:set>
                                      <p:cBhvr>
                                        <p:cTn id="137" dur="1" fill="hold">
                                          <p:stCondLst>
                                            <p:cond delay="0"/>
                                          </p:stCondLst>
                                        </p:cTn>
                                        <p:tgtEl>
                                          <p:spTgt spid="80"/>
                                        </p:tgtEl>
                                        <p:attrNameLst>
                                          <p:attrName>style.visibility</p:attrName>
                                        </p:attrNameLst>
                                      </p:cBhvr>
                                      <p:to>
                                        <p:strVal val="visible"/>
                                      </p:to>
                                    </p:set>
                                    <p:animEffect transition="in" filter="randombar(horizontal)">
                                      <p:cBhvr>
                                        <p:cTn id="138" dur="500"/>
                                        <p:tgtEl>
                                          <p:spTgt spid="80"/>
                                        </p:tgtEl>
                                      </p:cBhvr>
                                    </p:animEffect>
                                  </p:childTnLst>
                                </p:cTn>
                              </p:par>
                            </p:childTnLst>
                          </p:cTn>
                        </p:par>
                      </p:childTnLst>
                    </p:cTn>
                  </p:par>
                  <p:par>
                    <p:cTn id="139" fill="hold">
                      <p:stCondLst>
                        <p:cond delay="indefinite"/>
                      </p:stCondLst>
                      <p:childTnLst>
                        <p:par>
                          <p:cTn id="140" fill="hold">
                            <p:stCondLst>
                              <p:cond delay="0"/>
                            </p:stCondLst>
                            <p:childTnLst>
                              <p:par>
                                <p:cTn id="141" presetID="14" presetClass="entr" presetSubtype="10" fill="hold" nodeType="clickEffect">
                                  <p:stCondLst>
                                    <p:cond delay="0"/>
                                  </p:stCondLst>
                                  <p:childTnLst>
                                    <p:set>
                                      <p:cBhvr>
                                        <p:cTn id="142" dur="1" fill="hold">
                                          <p:stCondLst>
                                            <p:cond delay="0"/>
                                          </p:stCondLst>
                                        </p:cTn>
                                        <p:tgtEl>
                                          <p:spTgt spid="69"/>
                                        </p:tgtEl>
                                        <p:attrNameLst>
                                          <p:attrName>style.visibility</p:attrName>
                                        </p:attrNameLst>
                                      </p:cBhvr>
                                      <p:to>
                                        <p:strVal val="visible"/>
                                      </p:to>
                                    </p:set>
                                    <p:animEffect transition="in" filter="randombar(horizontal)">
                                      <p:cBhvr>
                                        <p:cTn id="143" dur="500"/>
                                        <p:tgtEl>
                                          <p:spTgt spid="69"/>
                                        </p:tgtEl>
                                      </p:cBhvr>
                                    </p:animEffect>
                                  </p:childTnLst>
                                </p:cTn>
                              </p:par>
                              <p:par>
                                <p:cTn id="144" presetID="14" presetClass="entr" presetSubtype="10" fill="hold" nodeType="withEffect">
                                  <p:stCondLst>
                                    <p:cond delay="0"/>
                                  </p:stCondLst>
                                  <p:childTnLst>
                                    <p:set>
                                      <p:cBhvr>
                                        <p:cTn id="145" dur="1" fill="hold">
                                          <p:stCondLst>
                                            <p:cond delay="0"/>
                                          </p:stCondLst>
                                        </p:cTn>
                                        <p:tgtEl>
                                          <p:spTgt spid="70"/>
                                        </p:tgtEl>
                                        <p:attrNameLst>
                                          <p:attrName>style.visibility</p:attrName>
                                        </p:attrNameLst>
                                      </p:cBhvr>
                                      <p:to>
                                        <p:strVal val="visible"/>
                                      </p:to>
                                    </p:set>
                                    <p:animEffect transition="in" filter="randombar(horizontal)">
                                      <p:cBhvr>
                                        <p:cTn id="146" dur="500"/>
                                        <p:tgtEl>
                                          <p:spTgt spid="70"/>
                                        </p:tgtEl>
                                      </p:cBhvr>
                                    </p:animEffect>
                                  </p:childTnLst>
                                </p:cTn>
                              </p:par>
                            </p:childTnLst>
                          </p:cTn>
                        </p:par>
                        <p:par>
                          <p:cTn id="147" fill="hold">
                            <p:stCondLst>
                              <p:cond delay="500"/>
                            </p:stCondLst>
                            <p:childTnLst>
                              <p:par>
                                <p:cTn id="148" presetID="14" presetClass="entr" presetSubtype="10" fill="hold" grpId="0" nodeType="afterEffect">
                                  <p:stCondLst>
                                    <p:cond delay="0"/>
                                  </p:stCondLst>
                                  <p:childTnLst>
                                    <p:set>
                                      <p:cBhvr>
                                        <p:cTn id="149" dur="1" fill="hold">
                                          <p:stCondLst>
                                            <p:cond delay="0"/>
                                          </p:stCondLst>
                                        </p:cTn>
                                        <p:tgtEl>
                                          <p:spTgt spid="67"/>
                                        </p:tgtEl>
                                        <p:attrNameLst>
                                          <p:attrName>style.visibility</p:attrName>
                                        </p:attrNameLst>
                                      </p:cBhvr>
                                      <p:to>
                                        <p:strVal val="visible"/>
                                      </p:to>
                                    </p:set>
                                    <p:animEffect transition="in" filter="randombar(horizontal)">
                                      <p:cBhvr>
                                        <p:cTn id="150" dur="500"/>
                                        <p:tgtEl>
                                          <p:spTgt spid="67"/>
                                        </p:tgtEl>
                                      </p:cBhvr>
                                    </p:animEffect>
                                  </p:childTnLst>
                                </p:cTn>
                              </p:par>
                              <p:par>
                                <p:cTn id="151" presetID="14" presetClass="entr" presetSubtype="10" fill="hold" grpId="0" nodeType="withEffect">
                                  <p:stCondLst>
                                    <p:cond delay="0"/>
                                  </p:stCondLst>
                                  <p:childTnLst>
                                    <p:set>
                                      <p:cBhvr>
                                        <p:cTn id="152" dur="1" fill="hold">
                                          <p:stCondLst>
                                            <p:cond delay="0"/>
                                          </p:stCondLst>
                                        </p:cTn>
                                        <p:tgtEl>
                                          <p:spTgt spid="68"/>
                                        </p:tgtEl>
                                        <p:attrNameLst>
                                          <p:attrName>style.visibility</p:attrName>
                                        </p:attrNameLst>
                                      </p:cBhvr>
                                      <p:to>
                                        <p:strVal val="visible"/>
                                      </p:to>
                                    </p:set>
                                    <p:animEffect transition="in" filter="randombar(horizontal)">
                                      <p:cBhvr>
                                        <p:cTn id="153" dur="500"/>
                                        <p:tgtEl>
                                          <p:spTgt spid="68"/>
                                        </p:tgtEl>
                                      </p:cBhvr>
                                    </p:animEffect>
                                  </p:childTnLst>
                                </p:cTn>
                              </p:par>
                            </p:childTnLst>
                          </p:cTn>
                        </p:par>
                      </p:childTnLst>
                    </p:cTn>
                  </p:par>
                  <p:par>
                    <p:cTn id="154" fill="hold">
                      <p:stCondLst>
                        <p:cond delay="indefinite"/>
                      </p:stCondLst>
                      <p:childTnLst>
                        <p:par>
                          <p:cTn id="155" fill="hold">
                            <p:stCondLst>
                              <p:cond delay="0"/>
                            </p:stCondLst>
                            <p:childTnLst>
                              <p:par>
                                <p:cTn id="156" presetID="14" presetClass="entr" presetSubtype="10" fill="hold" grpId="0" nodeType="clickEffect">
                                  <p:stCondLst>
                                    <p:cond delay="0"/>
                                  </p:stCondLst>
                                  <p:childTnLst>
                                    <p:set>
                                      <p:cBhvr>
                                        <p:cTn id="157" dur="1" fill="hold">
                                          <p:stCondLst>
                                            <p:cond delay="0"/>
                                          </p:stCondLst>
                                        </p:cTn>
                                        <p:tgtEl>
                                          <p:spTgt spid="81"/>
                                        </p:tgtEl>
                                        <p:attrNameLst>
                                          <p:attrName>style.visibility</p:attrName>
                                        </p:attrNameLst>
                                      </p:cBhvr>
                                      <p:to>
                                        <p:strVal val="visible"/>
                                      </p:to>
                                    </p:set>
                                    <p:animEffect transition="in" filter="randombar(horizontal)">
                                      <p:cBhvr>
                                        <p:cTn id="158" dur="500"/>
                                        <p:tgtEl>
                                          <p:spTgt spid="81"/>
                                        </p:tgtEl>
                                      </p:cBhvr>
                                    </p:animEffect>
                                  </p:childTnLst>
                                </p:cTn>
                              </p:par>
                            </p:childTnLst>
                          </p:cTn>
                        </p:par>
                        <p:par>
                          <p:cTn id="159" fill="hold">
                            <p:stCondLst>
                              <p:cond delay="500"/>
                            </p:stCondLst>
                            <p:childTnLst>
                              <p:par>
                                <p:cTn id="160" presetID="14" presetClass="entr" presetSubtype="10" fill="hold" grpId="0" nodeType="afterEffect">
                                  <p:stCondLst>
                                    <p:cond delay="0"/>
                                  </p:stCondLst>
                                  <p:childTnLst>
                                    <p:set>
                                      <p:cBhvr>
                                        <p:cTn id="161" dur="1" fill="hold">
                                          <p:stCondLst>
                                            <p:cond delay="0"/>
                                          </p:stCondLst>
                                        </p:cTn>
                                        <p:tgtEl>
                                          <p:spTgt spid="83"/>
                                        </p:tgtEl>
                                        <p:attrNameLst>
                                          <p:attrName>style.visibility</p:attrName>
                                        </p:attrNameLst>
                                      </p:cBhvr>
                                      <p:to>
                                        <p:strVal val="visible"/>
                                      </p:to>
                                    </p:set>
                                    <p:animEffect transition="in" filter="randombar(horizontal)">
                                      <p:cBhvr>
                                        <p:cTn id="162" dur="500"/>
                                        <p:tgtEl>
                                          <p:spTgt spid="83"/>
                                        </p:tgtEl>
                                      </p:cBhvr>
                                    </p:animEffect>
                                  </p:childTnLst>
                                </p:cTn>
                              </p:par>
                            </p:childTnLst>
                          </p:cTn>
                        </p:par>
                      </p:childTnLst>
                    </p:cTn>
                  </p:par>
                  <p:par>
                    <p:cTn id="163" fill="hold">
                      <p:stCondLst>
                        <p:cond delay="indefinite"/>
                      </p:stCondLst>
                      <p:childTnLst>
                        <p:par>
                          <p:cTn id="164" fill="hold">
                            <p:stCondLst>
                              <p:cond delay="0"/>
                            </p:stCondLst>
                            <p:childTnLst>
                              <p:par>
                                <p:cTn id="165" presetID="14" presetClass="entr" presetSubtype="10" fill="hold" nodeType="clickEffect">
                                  <p:stCondLst>
                                    <p:cond delay="0"/>
                                  </p:stCondLst>
                                  <p:childTnLst>
                                    <p:set>
                                      <p:cBhvr>
                                        <p:cTn id="166" dur="1" fill="hold">
                                          <p:stCondLst>
                                            <p:cond delay="0"/>
                                          </p:stCondLst>
                                        </p:cTn>
                                        <p:tgtEl>
                                          <p:spTgt spid="73"/>
                                        </p:tgtEl>
                                        <p:attrNameLst>
                                          <p:attrName>style.visibility</p:attrName>
                                        </p:attrNameLst>
                                      </p:cBhvr>
                                      <p:to>
                                        <p:strVal val="visible"/>
                                      </p:to>
                                    </p:set>
                                    <p:animEffect transition="in" filter="randombar(horizontal)">
                                      <p:cBhvr>
                                        <p:cTn id="167" dur="500"/>
                                        <p:tgtEl>
                                          <p:spTgt spid="73"/>
                                        </p:tgtEl>
                                      </p:cBhvr>
                                    </p:animEffect>
                                  </p:childTnLst>
                                </p:cTn>
                              </p:par>
                              <p:par>
                                <p:cTn id="168" presetID="14" presetClass="entr" presetSubtype="10" fill="hold" nodeType="withEffect">
                                  <p:stCondLst>
                                    <p:cond delay="0"/>
                                  </p:stCondLst>
                                  <p:childTnLst>
                                    <p:set>
                                      <p:cBhvr>
                                        <p:cTn id="169" dur="1" fill="hold">
                                          <p:stCondLst>
                                            <p:cond delay="0"/>
                                          </p:stCondLst>
                                        </p:cTn>
                                        <p:tgtEl>
                                          <p:spTgt spid="74"/>
                                        </p:tgtEl>
                                        <p:attrNameLst>
                                          <p:attrName>style.visibility</p:attrName>
                                        </p:attrNameLst>
                                      </p:cBhvr>
                                      <p:to>
                                        <p:strVal val="visible"/>
                                      </p:to>
                                    </p:set>
                                    <p:animEffect transition="in" filter="randombar(horizontal)">
                                      <p:cBhvr>
                                        <p:cTn id="170" dur="500"/>
                                        <p:tgtEl>
                                          <p:spTgt spid="74"/>
                                        </p:tgtEl>
                                      </p:cBhvr>
                                    </p:animEffect>
                                  </p:childTnLst>
                                </p:cTn>
                              </p:par>
                            </p:childTnLst>
                          </p:cTn>
                        </p:par>
                        <p:par>
                          <p:cTn id="171" fill="hold">
                            <p:stCondLst>
                              <p:cond delay="500"/>
                            </p:stCondLst>
                            <p:childTnLst>
                              <p:par>
                                <p:cTn id="172" presetID="14" presetClass="entr" presetSubtype="10" fill="hold" grpId="0" nodeType="afterEffect">
                                  <p:stCondLst>
                                    <p:cond delay="0"/>
                                  </p:stCondLst>
                                  <p:childTnLst>
                                    <p:set>
                                      <p:cBhvr>
                                        <p:cTn id="173" dur="1" fill="hold">
                                          <p:stCondLst>
                                            <p:cond delay="0"/>
                                          </p:stCondLst>
                                        </p:cTn>
                                        <p:tgtEl>
                                          <p:spTgt spid="71"/>
                                        </p:tgtEl>
                                        <p:attrNameLst>
                                          <p:attrName>style.visibility</p:attrName>
                                        </p:attrNameLst>
                                      </p:cBhvr>
                                      <p:to>
                                        <p:strVal val="visible"/>
                                      </p:to>
                                    </p:set>
                                    <p:animEffect transition="in" filter="randombar(horizontal)">
                                      <p:cBhvr>
                                        <p:cTn id="174" dur="500"/>
                                        <p:tgtEl>
                                          <p:spTgt spid="71"/>
                                        </p:tgtEl>
                                      </p:cBhvr>
                                    </p:animEffect>
                                  </p:childTnLst>
                                </p:cTn>
                              </p:par>
                              <p:par>
                                <p:cTn id="175" presetID="14" presetClass="entr" presetSubtype="10" fill="hold" grpId="0" nodeType="withEffect">
                                  <p:stCondLst>
                                    <p:cond delay="0"/>
                                  </p:stCondLst>
                                  <p:childTnLst>
                                    <p:set>
                                      <p:cBhvr>
                                        <p:cTn id="176" dur="1" fill="hold">
                                          <p:stCondLst>
                                            <p:cond delay="0"/>
                                          </p:stCondLst>
                                        </p:cTn>
                                        <p:tgtEl>
                                          <p:spTgt spid="72"/>
                                        </p:tgtEl>
                                        <p:attrNameLst>
                                          <p:attrName>style.visibility</p:attrName>
                                        </p:attrNameLst>
                                      </p:cBhvr>
                                      <p:to>
                                        <p:strVal val="visible"/>
                                      </p:to>
                                    </p:set>
                                    <p:animEffect transition="in" filter="randombar(horizontal)">
                                      <p:cBhvr>
                                        <p:cTn id="177" dur="500"/>
                                        <p:tgtEl>
                                          <p:spTgt spid="72"/>
                                        </p:tgtEl>
                                      </p:cBhvr>
                                    </p:animEffect>
                                  </p:childTnLst>
                                </p:cTn>
                              </p:par>
                            </p:childTnLst>
                          </p:cTn>
                        </p:par>
                      </p:childTnLst>
                    </p:cTn>
                  </p:par>
                  <p:par>
                    <p:cTn id="178" fill="hold">
                      <p:stCondLst>
                        <p:cond delay="indefinite"/>
                      </p:stCondLst>
                      <p:childTnLst>
                        <p:par>
                          <p:cTn id="179" fill="hold">
                            <p:stCondLst>
                              <p:cond delay="0"/>
                            </p:stCondLst>
                            <p:childTnLst>
                              <p:par>
                                <p:cTn id="180" presetID="14" presetClass="entr" presetSubtype="10" fill="hold" grpId="0" nodeType="clickEffect">
                                  <p:stCondLst>
                                    <p:cond delay="0"/>
                                  </p:stCondLst>
                                  <p:childTnLst>
                                    <p:set>
                                      <p:cBhvr>
                                        <p:cTn id="181" dur="1" fill="hold">
                                          <p:stCondLst>
                                            <p:cond delay="0"/>
                                          </p:stCondLst>
                                        </p:cTn>
                                        <p:tgtEl>
                                          <p:spTgt spid="84"/>
                                        </p:tgtEl>
                                        <p:attrNameLst>
                                          <p:attrName>style.visibility</p:attrName>
                                        </p:attrNameLst>
                                      </p:cBhvr>
                                      <p:to>
                                        <p:strVal val="visible"/>
                                      </p:to>
                                    </p:set>
                                    <p:animEffect transition="in" filter="randombar(horizontal)">
                                      <p:cBhvr>
                                        <p:cTn id="182" dur="500"/>
                                        <p:tgtEl>
                                          <p:spTgt spid="84"/>
                                        </p:tgtEl>
                                      </p:cBhvr>
                                    </p:animEffect>
                                  </p:childTnLst>
                                </p:cTn>
                              </p:par>
                            </p:childTnLst>
                          </p:cTn>
                        </p:par>
                        <p:par>
                          <p:cTn id="183" fill="hold">
                            <p:stCondLst>
                              <p:cond delay="500"/>
                            </p:stCondLst>
                            <p:childTnLst>
                              <p:par>
                                <p:cTn id="184" presetID="14" presetClass="entr" presetSubtype="10" fill="hold" grpId="0" nodeType="afterEffect">
                                  <p:stCondLst>
                                    <p:cond delay="0"/>
                                  </p:stCondLst>
                                  <p:childTnLst>
                                    <p:set>
                                      <p:cBhvr>
                                        <p:cTn id="185" dur="1" fill="hold">
                                          <p:stCondLst>
                                            <p:cond delay="0"/>
                                          </p:stCondLst>
                                        </p:cTn>
                                        <p:tgtEl>
                                          <p:spTgt spid="85"/>
                                        </p:tgtEl>
                                        <p:attrNameLst>
                                          <p:attrName>style.visibility</p:attrName>
                                        </p:attrNameLst>
                                      </p:cBhvr>
                                      <p:to>
                                        <p:strVal val="visible"/>
                                      </p:to>
                                    </p:set>
                                    <p:animEffect transition="in" filter="randombar(horizontal)">
                                      <p:cBhvr>
                                        <p:cTn id="186" dur="500"/>
                                        <p:tgtEl>
                                          <p:spTgt spid="85"/>
                                        </p:tgtEl>
                                      </p:cBhvr>
                                    </p:animEffect>
                                  </p:childTnLst>
                                </p:cTn>
                              </p:par>
                            </p:childTnLst>
                          </p:cTn>
                        </p:par>
                      </p:childTnLst>
                    </p:cTn>
                  </p:par>
                  <p:par>
                    <p:cTn id="187" fill="hold">
                      <p:stCondLst>
                        <p:cond delay="indefinite"/>
                      </p:stCondLst>
                      <p:childTnLst>
                        <p:par>
                          <p:cTn id="188" fill="hold">
                            <p:stCondLst>
                              <p:cond delay="0"/>
                            </p:stCondLst>
                            <p:childTnLst>
                              <p:par>
                                <p:cTn id="189" presetID="14" presetClass="entr" presetSubtype="10" fill="hold" nodeType="clickEffect">
                                  <p:stCondLst>
                                    <p:cond delay="0"/>
                                  </p:stCondLst>
                                  <p:childTnLst>
                                    <p:set>
                                      <p:cBhvr>
                                        <p:cTn id="190" dur="1" fill="hold">
                                          <p:stCondLst>
                                            <p:cond delay="0"/>
                                          </p:stCondLst>
                                        </p:cTn>
                                        <p:tgtEl>
                                          <p:spTgt spid="87"/>
                                        </p:tgtEl>
                                        <p:attrNameLst>
                                          <p:attrName>style.visibility</p:attrName>
                                        </p:attrNameLst>
                                      </p:cBhvr>
                                      <p:to>
                                        <p:strVal val="visible"/>
                                      </p:to>
                                    </p:set>
                                    <p:animEffect transition="in" filter="randombar(horizontal)">
                                      <p:cBhvr>
                                        <p:cTn id="191" dur="500"/>
                                        <p:tgtEl>
                                          <p:spTgt spid="87"/>
                                        </p:tgtEl>
                                      </p:cBhvr>
                                    </p:animEffect>
                                  </p:childTnLst>
                                </p:cTn>
                              </p:par>
                            </p:childTnLst>
                          </p:cTn>
                        </p:par>
                        <p:par>
                          <p:cTn id="192" fill="hold">
                            <p:stCondLst>
                              <p:cond delay="500"/>
                            </p:stCondLst>
                            <p:childTnLst>
                              <p:par>
                                <p:cTn id="193" presetID="14" presetClass="exit" presetSubtype="10" fill="hold" grpId="1" nodeType="afterEffect">
                                  <p:stCondLst>
                                    <p:cond delay="0"/>
                                  </p:stCondLst>
                                  <p:childTnLst>
                                    <p:animEffect transition="out" filter="randombar(horizontal)">
                                      <p:cBhvr>
                                        <p:cTn id="194" dur="500"/>
                                        <p:tgtEl>
                                          <p:spTgt spid="81"/>
                                        </p:tgtEl>
                                      </p:cBhvr>
                                    </p:animEffect>
                                    <p:set>
                                      <p:cBhvr>
                                        <p:cTn id="195" dur="1" fill="hold">
                                          <p:stCondLst>
                                            <p:cond delay="499"/>
                                          </p:stCondLst>
                                        </p:cTn>
                                        <p:tgtEl>
                                          <p:spTgt spid="81"/>
                                        </p:tgtEl>
                                        <p:attrNameLst>
                                          <p:attrName>style.visibility</p:attrName>
                                        </p:attrNameLst>
                                      </p:cBhvr>
                                      <p:to>
                                        <p:strVal val="hidden"/>
                                      </p:to>
                                    </p:set>
                                  </p:childTnLst>
                                </p:cTn>
                              </p:par>
                              <p:par>
                                <p:cTn id="196" presetID="14" presetClass="entr" presetSubtype="10" fill="hold" grpId="0" nodeType="withEffect">
                                  <p:stCondLst>
                                    <p:cond delay="0"/>
                                  </p:stCondLst>
                                  <p:childTnLst>
                                    <p:set>
                                      <p:cBhvr>
                                        <p:cTn id="197" dur="1" fill="hold">
                                          <p:stCondLst>
                                            <p:cond delay="0"/>
                                          </p:stCondLst>
                                        </p:cTn>
                                        <p:tgtEl>
                                          <p:spTgt spid="86"/>
                                        </p:tgtEl>
                                        <p:attrNameLst>
                                          <p:attrName>style.visibility</p:attrName>
                                        </p:attrNameLst>
                                      </p:cBhvr>
                                      <p:to>
                                        <p:strVal val="visible"/>
                                      </p:to>
                                    </p:set>
                                    <p:animEffect transition="in" filter="randombar(horizontal)">
                                      <p:cBhvr>
                                        <p:cTn id="198"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animBg="1"/>
      <p:bldP spid="52" grpId="0" animBg="1"/>
      <p:bldP spid="53" grpId="0" animBg="1"/>
      <p:bldP spid="56" grpId="0" animBg="1"/>
      <p:bldP spid="56" grpId="1" animBg="1"/>
      <p:bldP spid="57" grpId="0" animBg="1"/>
      <p:bldP spid="60" grpId="0" animBg="1"/>
      <p:bldP spid="61" grpId="0" animBg="1"/>
      <p:bldP spid="63" grpId="0" animBg="1"/>
      <p:bldP spid="63" grpId="1" animBg="1"/>
      <p:bldP spid="64" grpId="0" animBg="1"/>
      <p:bldP spid="67" grpId="0" animBg="1"/>
      <p:bldP spid="68" grpId="0" animBg="1"/>
      <p:bldP spid="71" grpId="0" animBg="1"/>
      <p:bldP spid="72" grpId="0" animBg="1"/>
      <p:bldP spid="75" grpId="0"/>
      <p:bldP spid="75" grpId="1"/>
      <p:bldP spid="76" grpId="0" animBg="1"/>
      <p:bldP spid="77" grpId="0"/>
      <p:bldP spid="77" grpId="1"/>
      <p:bldP spid="78" grpId="0"/>
      <p:bldP spid="78" grpId="1"/>
      <p:bldP spid="79" grpId="0"/>
      <p:bldP spid="79" grpId="1"/>
      <p:bldP spid="80" grpId="0"/>
      <p:bldP spid="81" grpId="0"/>
      <p:bldP spid="81" grpId="1"/>
      <p:bldP spid="82" grpId="0" animBg="1"/>
      <p:bldP spid="83" grpId="0"/>
      <p:bldP spid="84" grpId="0"/>
      <p:bldP spid="85" grpId="0"/>
      <p:bldP spid="8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692697"/>
            <a:ext cx="7989752" cy="5166102"/>
          </a:xfrm>
        </p:spPr>
        <p:txBody>
          <a:bodyPr/>
          <a:lstStyle/>
          <a:p>
            <a:pPr>
              <a:lnSpc>
                <a:spcPct val="130000"/>
              </a:lnSpc>
              <a:spcBef>
                <a:spcPct val="30000"/>
              </a:spcBef>
            </a:pPr>
            <a:r>
              <a:rPr lang="zh-TW" altLang="en-US" dirty="0"/>
              <a:t>由於是利用</a:t>
            </a:r>
            <a:r>
              <a:rPr lang="zh-TW" altLang="en-US" b="1" dirty="0">
                <a:solidFill>
                  <a:srgbClr val="FF0000"/>
                </a:solidFill>
                <a:effectLst>
                  <a:outerShdw blurRad="38100" dist="38100" dir="2700000" algn="tl">
                    <a:srgbClr val="C0C0C0"/>
                  </a:outerShdw>
                </a:effectLst>
              </a:rPr>
              <a:t>佇列 </a:t>
            </a:r>
            <a:r>
              <a:rPr lang="en-US" altLang="zh-TW" b="1" dirty="0">
                <a:solidFill>
                  <a:srgbClr val="FF0000"/>
                </a:solidFill>
                <a:effectLst>
                  <a:outerShdw blurRad="38100" dist="38100" dir="2700000" algn="tl">
                    <a:srgbClr val="C0C0C0"/>
                  </a:outerShdw>
                </a:effectLst>
              </a:rPr>
              <a:t>(Queue)</a:t>
            </a:r>
            <a:r>
              <a:rPr lang="en-US" altLang="zh-TW" dirty="0"/>
              <a:t> </a:t>
            </a:r>
            <a:r>
              <a:rPr lang="zh-TW" altLang="en-US" dirty="0"/>
              <a:t>做為輔助工具。因此，最先被放入的節點將最先被處理</a:t>
            </a:r>
          </a:p>
          <a:p>
            <a:pPr>
              <a:lnSpc>
                <a:spcPct val="130000"/>
              </a:lnSpc>
              <a:spcBef>
                <a:spcPct val="30000"/>
              </a:spcBef>
            </a:pPr>
            <a:r>
              <a:rPr lang="zh-TW" altLang="en-US" dirty="0"/>
              <a:t>搜尋過程：</a:t>
            </a:r>
          </a:p>
          <a:p>
            <a:pPr lvl="1">
              <a:lnSpc>
                <a:spcPct val="130000"/>
              </a:lnSpc>
              <a:spcBef>
                <a:spcPct val="30000"/>
              </a:spcBef>
            </a:pPr>
            <a:r>
              <a:rPr lang="zh-TW" altLang="en-US" dirty="0"/>
              <a:t>由樹根先出發，將根節點移動一步就可以到達之所有未被搜尋過的子節點依序存入佇列中。</a:t>
            </a:r>
          </a:p>
          <a:p>
            <a:pPr lvl="1">
              <a:lnSpc>
                <a:spcPct val="130000"/>
              </a:lnSpc>
              <a:spcBef>
                <a:spcPct val="30000"/>
              </a:spcBef>
            </a:pPr>
            <a:r>
              <a:rPr lang="zh-TW" altLang="en-US" dirty="0"/>
              <a:t>從佇列中移出一個節點，當做出發節點，並將此節點移動一步就可以到達之所有未被搜尋過的子節點依序存入佇列中。</a:t>
            </a:r>
          </a:p>
          <a:p>
            <a:pPr lvl="1">
              <a:lnSpc>
                <a:spcPct val="130000"/>
              </a:lnSpc>
              <a:spcBef>
                <a:spcPct val="30000"/>
              </a:spcBef>
            </a:pPr>
            <a:r>
              <a:rPr lang="zh-TW" altLang="en-US" dirty="0"/>
              <a:t>不斷執行步驟</a:t>
            </a:r>
            <a:r>
              <a:rPr lang="en-US" altLang="zh-TW" dirty="0"/>
              <a:t>2</a:t>
            </a:r>
            <a:r>
              <a:rPr lang="zh-TW" altLang="en-US" dirty="0"/>
              <a:t>直到所有節點執行完畢。執行中須隨時注意是否有超出背包負重。</a:t>
            </a:r>
          </a:p>
          <a:p>
            <a:endParaRPr lang="zh-TW" altLang="en-US" dirty="0"/>
          </a:p>
        </p:txBody>
      </p:sp>
    </p:spTree>
    <p:extLst>
      <p:ext uri="{BB962C8B-B14F-4D97-AF65-F5344CB8AC3E}">
        <p14:creationId xmlns:p14="http://schemas.microsoft.com/office/powerpoint/2010/main" val="3779570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solidFill>
                  <a:srgbClr val="FF0000"/>
                </a:solidFill>
                <a:effectLst>
                  <a:outerShdw blurRad="38100" dist="38100" dir="2700000" algn="tl">
                    <a:srgbClr val="C0C0C0"/>
                  </a:outerShdw>
                </a:effectLst>
              </a:rPr>
              <a:t>補    充</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122369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581192" y="687475"/>
            <a:ext cx="7989752" cy="509278"/>
          </a:xfrm>
        </p:spPr>
        <p:txBody>
          <a:bodyPr>
            <a:normAutofit fontScale="90000"/>
          </a:bodyPr>
          <a:lstStyle/>
          <a:p>
            <a:r>
              <a:rPr lang="zh-TW" altLang="en-US" dirty="0"/>
              <a:t>補 </a:t>
            </a:r>
            <a:r>
              <a:rPr lang="en-US" altLang="zh-TW" dirty="0"/>
              <a:t>1: n-</a:t>
            </a:r>
            <a:r>
              <a:rPr lang="zh-TW" altLang="en-US" dirty="0"/>
              <a:t>皇后問題</a:t>
            </a:r>
          </a:p>
        </p:txBody>
      </p:sp>
      <p:sp>
        <p:nvSpPr>
          <p:cNvPr id="5" name="內容版面配置區 4"/>
          <p:cNvSpPr>
            <a:spLocks noGrp="1"/>
          </p:cNvSpPr>
          <p:nvPr>
            <p:ph idx="1"/>
          </p:nvPr>
        </p:nvSpPr>
        <p:spPr>
          <a:xfrm>
            <a:off x="581192" y="1340769"/>
            <a:ext cx="7989752" cy="4518030"/>
          </a:xfrm>
        </p:spPr>
        <p:txBody>
          <a:bodyPr/>
          <a:lstStyle/>
          <a:p>
            <a:pPr>
              <a:lnSpc>
                <a:spcPct val="120000"/>
              </a:lnSpc>
            </a:pPr>
            <a:r>
              <a:rPr lang="zh-TW" altLang="en-US" dirty="0"/>
              <a:t>所謂</a:t>
            </a:r>
            <a:r>
              <a:rPr lang="en-US" altLang="zh-TW" dirty="0"/>
              <a:t>n</a:t>
            </a:r>
            <a:r>
              <a:rPr lang="zh-TW" altLang="en-US" dirty="0"/>
              <a:t>皇后問題是指 “如何將</a:t>
            </a:r>
            <a:r>
              <a:rPr lang="en-US" altLang="zh-TW" dirty="0"/>
              <a:t>n</a:t>
            </a:r>
            <a:r>
              <a:rPr lang="zh-TW" altLang="en-US" dirty="0"/>
              <a:t>顆西洋棋中的皇后棋子擺放在一個具有</a:t>
            </a:r>
            <a:r>
              <a:rPr lang="en-US" altLang="zh-TW" dirty="0"/>
              <a:t>n</a:t>
            </a:r>
            <a:r>
              <a:rPr lang="zh-TW" altLang="en-US" dirty="0"/>
              <a:t>列</a:t>
            </a:r>
            <a:r>
              <a:rPr lang="en-US" altLang="zh-TW" dirty="0"/>
              <a:t>n</a:t>
            </a:r>
            <a:r>
              <a:rPr lang="zh-TW" altLang="en-US" dirty="0"/>
              <a:t>行的棋盤中，但是這</a:t>
            </a:r>
            <a:r>
              <a:rPr lang="en-US" altLang="zh-TW" dirty="0"/>
              <a:t>n</a:t>
            </a:r>
            <a:r>
              <a:rPr lang="zh-TW" altLang="en-US" dirty="0"/>
              <a:t>顆棋子彼此不會吃掉對方，也就是這</a:t>
            </a:r>
            <a:r>
              <a:rPr lang="en-US" altLang="zh-TW" dirty="0"/>
              <a:t>n</a:t>
            </a:r>
            <a:r>
              <a:rPr lang="zh-TW" altLang="en-US" dirty="0"/>
              <a:t>顆皇后棋子彼此不允許在</a:t>
            </a:r>
            <a:r>
              <a:rPr lang="zh-TW" altLang="en-US" u="sng" dirty="0"/>
              <a:t>同一列</a:t>
            </a:r>
            <a:r>
              <a:rPr lang="zh-TW" altLang="en-US" dirty="0"/>
              <a:t>、</a:t>
            </a:r>
            <a:r>
              <a:rPr lang="zh-TW" altLang="en-US" u="sng" dirty="0"/>
              <a:t>同一行</a:t>
            </a:r>
            <a:r>
              <a:rPr lang="zh-TW" altLang="en-US" dirty="0"/>
              <a:t>或是</a:t>
            </a:r>
            <a:r>
              <a:rPr lang="zh-TW" altLang="en-US" u="sng" dirty="0"/>
              <a:t>同一個對角線</a:t>
            </a:r>
            <a:r>
              <a:rPr lang="zh-TW" altLang="en-US" dirty="0"/>
              <a:t>”。</a:t>
            </a:r>
          </a:p>
          <a:p>
            <a:pPr>
              <a:lnSpc>
                <a:spcPct val="120000"/>
              </a:lnSpc>
            </a:pPr>
            <a:r>
              <a:rPr lang="zh-TW" altLang="en-US" dirty="0"/>
              <a:t>以下是四皇后問題示例：</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860800"/>
            <a:ext cx="5473700" cy="278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537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4"/>
            <a:ext cx="7989752" cy="5688632"/>
          </a:xfrm>
        </p:spPr>
        <p:txBody>
          <a:bodyPr>
            <a:normAutofit/>
          </a:bodyPr>
          <a:lstStyle/>
          <a:p>
            <a:pPr>
              <a:lnSpc>
                <a:spcPct val="120000"/>
              </a:lnSpc>
            </a:pPr>
            <a:r>
              <a:rPr lang="zh-TW" altLang="en-US" sz="2000" dirty="0"/>
              <a:t>利用暴力式的直覺作法，可能有下列兩種解題方法：</a:t>
            </a:r>
          </a:p>
          <a:p>
            <a:pPr lvl="1">
              <a:lnSpc>
                <a:spcPct val="120000"/>
              </a:lnSpc>
            </a:pPr>
            <a:r>
              <a:rPr lang="zh-TW" altLang="en-US" sz="1800" dirty="0"/>
              <a:t>作法 </a:t>
            </a:r>
            <a:r>
              <a:rPr lang="en-US" altLang="zh-TW" sz="1800" dirty="0"/>
              <a:t>1</a:t>
            </a:r>
            <a:r>
              <a:rPr lang="zh-TW" altLang="en-US" sz="1800" dirty="0"/>
              <a:t>：</a:t>
            </a:r>
          </a:p>
          <a:p>
            <a:pPr lvl="2">
              <a:lnSpc>
                <a:spcPct val="120000"/>
              </a:lnSpc>
            </a:pPr>
            <a:r>
              <a:rPr lang="en-US" altLang="zh-TW" sz="1600" dirty="0"/>
              <a:t>n</a:t>
            </a:r>
            <a:r>
              <a:rPr lang="zh-TW" altLang="en-US" sz="1600" dirty="0"/>
              <a:t>個皇后需放置於不同列上，並且檢查每個皇后在其所屬之列上的哪一個行才是其應放置的位置。</a:t>
            </a:r>
          </a:p>
          <a:p>
            <a:pPr lvl="2">
              <a:lnSpc>
                <a:spcPct val="120000"/>
              </a:lnSpc>
            </a:pPr>
            <a:r>
              <a:rPr lang="zh-TW" altLang="en-US" sz="1600" dirty="0"/>
              <a:t>第一列可擺放的位置有</a:t>
            </a:r>
            <a:r>
              <a:rPr lang="en-US" altLang="zh-TW" sz="1600" dirty="0"/>
              <a:t>n</a:t>
            </a:r>
            <a:r>
              <a:rPr lang="zh-TW" altLang="en-US" sz="1600" dirty="0"/>
              <a:t>個，第二列可擺放的位置有</a:t>
            </a:r>
            <a:r>
              <a:rPr lang="en-US" altLang="zh-TW" sz="1600" dirty="0"/>
              <a:t>n</a:t>
            </a:r>
            <a:r>
              <a:rPr lang="zh-TW" altLang="en-US" sz="1600" dirty="0"/>
              <a:t>個，第三列可擺放的位置有</a:t>
            </a:r>
            <a:r>
              <a:rPr lang="en-US" altLang="zh-TW" sz="1600" dirty="0"/>
              <a:t>n</a:t>
            </a:r>
            <a:r>
              <a:rPr lang="zh-TW" altLang="en-US" sz="1600" dirty="0"/>
              <a:t>個，</a:t>
            </a:r>
            <a:r>
              <a:rPr lang="en-US" altLang="zh-TW" sz="1600" dirty="0"/>
              <a:t>…</a:t>
            </a:r>
            <a:r>
              <a:rPr lang="zh-TW" altLang="en-US" sz="1600" dirty="0"/>
              <a:t>，第</a:t>
            </a:r>
            <a:r>
              <a:rPr lang="en-US" altLang="zh-TW" sz="1600" dirty="0"/>
              <a:t>n</a:t>
            </a:r>
            <a:r>
              <a:rPr lang="zh-TW" altLang="en-US" sz="1600" dirty="0"/>
              <a:t>列可擺放的位置有</a:t>
            </a:r>
            <a:r>
              <a:rPr lang="en-US" altLang="zh-TW" sz="1600" dirty="0"/>
              <a:t>n</a:t>
            </a:r>
            <a:r>
              <a:rPr lang="zh-TW" altLang="en-US" sz="1600" dirty="0"/>
              <a:t>個。</a:t>
            </a:r>
          </a:p>
          <a:p>
            <a:pPr lvl="2">
              <a:lnSpc>
                <a:spcPct val="120000"/>
              </a:lnSpc>
            </a:pPr>
            <a:r>
              <a:rPr lang="en-US" altLang="zh-TW" sz="1600" dirty="0"/>
              <a:t>n </a:t>
            </a:r>
            <a:r>
              <a:rPr lang="en-US" altLang="zh-TW" sz="1600" dirty="0">
                <a:sym typeface="Symbol" panose="05050102010706020507" pitchFamily="18" charset="2"/>
              </a:rPr>
              <a:t> n  n  …  n = </a:t>
            </a:r>
            <a:r>
              <a:rPr lang="en-US" altLang="zh-TW" sz="1600" dirty="0" err="1">
                <a:sym typeface="Symbol" panose="05050102010706020507" pitchFamily="18" charset="2"/>
              </a:rPr>
              <a:t>n</a:t>
            </a:r>
            <a:r>
              <a:rPr lang="en-US" altLang="zh-TW" sz="1600" baseline="30000" dirty="0" err="1">
                <a:sym typeface="Symbol" panose="05050102010706020507" pitchFamily="18" charset="2"/>
              </a:rPr>
              <a:t>n</a:t>
            </a:r>
            <a:endParaRPr lang="en-US" altLang="zh-TW" sz="1600" baseline="30000" dirty="0"/>
          </a:p>
          <a:p>
            <a:pPr lvl="1">
              <a:lnSpc>
                <a:spcPct val="120000"/>
              </a:lnSpc>
            </a:pPr>
            <a:r>
              <a:rPr lang="zh-TW" altLang="en-US" sz="1800" dirty="0"/>
              <a:t>作法 </a:t>
            </a:r>
            <a:r>
              <a:rPr lang="en-US" altLang="zh-TW" sz="1800" dirty="0"/>
              <a:t>2</a:t>
            </a:r>
            <a:r>
              <a:rPr lang="zh-TW" altLang="en-US" sz="1800" dirty="0"/>
              <a:t>：</a:t>
            </a:r>
          </a:p>
          <a:p>
            <a:pPr lvl="2">
              <a:lnSpc>
                <a:spcPct val="120000"/>
              </a:lnSpc>
            </a:pPr>
            <a:r>
              <a:rPr lang="en-US" altLang="zh-TW" sz="1600" dirty="0"/>
              <a:t>n</a:t>
            </a:r>
            <a:r>
              <a:rPr lang="zh-TW" altLang="en-US" sz="1600" dirty="0"/>
              <a:t>個皇后需放置於不同列、不同行之位置上。且除了與先前擺放之皇后的同行位置外，需檢查每個皇后在其所屬之列上的哪一個行才是其應放置的位置。</a:t>
            </a:r>
          </a:p>
          <a:p>
            <a:pPr lvl="2">
              <a:lnSpc>
                <a:spcPct val="120000"/>
              </a:lnSpc>
            </a:pPr>
            <a:r>
              <a:rPr lang="zh-TW" altLang="en-US" sz="1600" dirty="0"/>
              <a:t>第一列可擺放的位置有</a:t>
            </a:r>
            <a:r>
              <a:rPr lang="en-US" altLang="zh-TW" sz="1600" dirty="0"/>
              <a:t>n</a:t>
            </a:r>
            <a:r>
              <a:rPr lang="zh-TW" altLang="en-US" sz="1600" dirty="0"/>
              <a:t>個，第二列可擺放的位置有</a:t>
            </a:r>
            <a:r>
              <a:rPr lang="en-US" altLang="zh-TW" sz="1600" dirty="0"/>
              <a:t>n-1</a:t>
            </a:r>
            <a:r>
              <a:rPr lang="zh-TW" altLang="en-US" sz="1600" dirty="0"/>
              <a:t>個，第三列可擺放的位置有</a:t>
            </a:r>
            <a:r>
              <a:rPr lang="en-US" altLang="zh-TW" sz="1600" dirty="0"/>
              <a:t>n-2</a:t>
            </a:r>
            <a:r>
              <a:rPr lang="zh-TW" altLang="en-US" sz="1600" dirty="0"/>
              <a:t>個，</a:t>
            </a:r>
            <a:r>
              <a:rPr lang="en-US" altLang="zh-TW" sz="1600" dirty="0"/>
              <a:t>…</a:t>
            </a:r>
            <a:r>
              <a:rPr lang="zh-TW" altLang="en-US" sz="1600" dirty="0"/>
              <a:t>，第</a:t>
            </a:r>
            <a:r>
              <a:rPr lang="en-US" altLang="zh-TW" sz="1600" dirty="0"/>
              <a:t>n</a:t>
            </a:r>
            <a:r>
              <a:rPr lang="zh-TW" altLang="en-US" sz="1600" dirty="0"/>
              <a:t>列可擺放的位置有</a:t>
            </a:r>
            <a:r>
              <a:rPr lang="en-US" altLang="zh-TW" sz="1600" dirty="0"/>
              <a:t>1</a:t>
            </a:r>
            <a:r>
              <a:rPr lang="zh-TW" altLang="en-US" sz="1600" dirty="0"/>
              <a:t>個。</a:t>
            </a:r>
          </a:p>
          <a:p>
            <a:pPr lvl="2">
              <a:lnSpc>
                <a:spcPct val="120000"/>
              </a:lnSpc>
            </a:pPr>
            <a:r>
              <a:rPr lang="en-US" altLang="zh-TW" sz="1600" dirty="0"/>
              <a:t>n </a:t>
            </a:r>
            <a:r>
              <a:rPr lang="en-US" altLang="zh-TW" sz="1600" dirty="0">
                <a:sym typeface="Symbol" panose="05050102010706020507" pitchFamily="18" charset="2"/>
              </a:rPr>
              <a:t> (n-1)  (n-2)  …  1 = n!</a:t>
            </a:r>
          </a:p>
          <a:p>
            <a:pPr>
              <a:lnSpc>
                <a:spcPct val="120000"/>
              </a:lnSpc>
            </a:pPr>
            <a:r>
              <a:rPr lang="zh-TW" altLang="en-US" sz="2000" dirty="0">
                <a:sym typeface="Symbol" panose="05050102010706020507" pitchFamily="18" charset="2"/>
              </a:rPr>
              <a:t>以暴力法來解決</a:t>
            </a:r>
            <a:r>
              <a:rPr lang="en-US" altLang="zh-TW" sz="2000" dirty="0">
                <a:sym typeface="Symbol" panose="05050102010706020507" pitchFamily="18" charset="2"/>
              </a:rPr>
              <a:t>n</a:t>
            </a:r>
            <a:r>
              <a:rPr lang="zh-TW" altLang="en-US" sz="2000" dirty="0">
                <a:sym typeface="Symbol" panose="05050102010706020507" pitchFamily="18" charset="2"/>
              </a:rPr>
              <a:t>皇后問題，似乎採用作法 </a:t>
            </a:r>
            <a:r>
              <a:rPr lang="en-US" altLang="zh-TW" sz="2000" dirty="0">
                <a:sym typeface="Symbol" panose="05050102010706020507" pitchFamily="18" charset="2"/>
              </a:rPr>
              <a:t>2</a:t>
            </a:r>
            <a:r>
              <a:rPr lang="zh-TW" altLang="en-US" sz="2000" dirty="0">
                <a:sym typeface="Symbol" panose="05050102010706020507" pitchFamily="18" charset="2"/>
              </a:rPr>
              <a:t>較為明智</a:t>
            </a:r>
            <a:r>
              <a:rPr lang="en-US" altLang="zh-TW" sz="2000" dirty="0">
                <a:sym typeface="Symbol" panose="05050102010706020507" pitchFamily="18" charset="2"/>
              </a:rPr>
              <a:t>!!</a:t>
            </a:r>
            <a:endParaRPr lang="zh-TW" altLang="en-US" dirty="0"/>
          </a:p>
        </p:txBody>
      </p:sp>
    </p:spTree>
    <p:extLst>
      <p:ext uri="{BB962C8B-B14F-4D97-AF65-F5344CB8AC3E}">
        <p14:creationId xmlns:p14="http://schemas.microsoft.com/office/powerpoint/2010/main" val="232734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Outlines</a:t>
            </a:r>
            <a:endParaRPr lang="zh-TW" altLang="en-US" cap="none" dirty="0"/>
          </a:p>
        </p:txBody>
      </p:sp>
      <p:sp>
        <p:nvSpPr>
          <p:cNvPr id="3" name="內容版面配置區 2"/>
          <p:cNvSpPr>
            <a:spLocks noGrp="1"/>
          </p:cNvSpPr>
          <p:nvPr>
            <p:ph idx="1"/>
          </p:nvPr>
        </p:nvSpPr>
        <p:spPr/>
        <p:txBody>
          <a:bodyPr/>
          <a:lstStyle/>
          <a:p>
            <a:r>
              <a:rPr lang="zh-TW" altLang="en-US" dirty="0"/>
              <a:t>求解</a:t>
            </a:r>
            <a:r>
              <a:rPr lang="en-US" altLang="zh-TW" dirty="0"/>
              <a:t>Optimization Problems</a:t>
            </a:r>
          </a:p>
          <a:p>
            <a:r>
              <a:rPr lang="en-US" altLang="zh-TW" dirty="0"/>
              <a:t>Backtracking vs. Branch and Bound</a:t>
            </a:r>
          </a:p>
          <a:p>
            <a:r>
              <a:rPr lang="en-US" altLang="zh-TW" dirty="0"/>
              <a:t>Backtracking </a:t>
            </a:r>
          </a:p>
          <a:p>
            <a:r>
              <a:rPr lang="en-US" altLang="zh-TW" dirty="0"/>
              <a:t>Branch and Bound</a:t>
            </a:r>
          </a:p>
          <a:p>
            <a:endParaRPr lang="zh-TW" altLang="en-US" dirty="0"/>
          </a:p>
        </p:txBody>
      </p:sp>
    </p:spTree>
    <p:extLst>
      <p:ext uri="{BB962C8B-B14F-4D97-AF65-F5344CB8AC3E}">
        <p14:creationId xmlns:p14="http://schemas.microsoft.com/office/powerpoint/2010/main" val="2222926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692697"/>
            <a:ext cx="7989752" cy="5166102"/>
          </a:xfrm>
        </p:spPr>
        <p:txBody>
          <a:bodyPr/>
          <a:lstStyle/>
          <a:p>
            <a:pPr>
              <a:lnSpc>
                <a:spcPct val="130000"/>
              </a:lnSpc>
              <a:spcBef>
                <a:spcPct val="30000"/>
              </a:spcBef>
            </a:pPr>
            <a:r>
              <a:rPr lang="zh-TW" altLang="en-US" dirty="0">
                <a:sym typeface="Symbol" panose="05050102010706020507" pitchFamily="18" charset="2"/>
              </a:rPr>
              <a:t>以四皇后問題為例，上述兩種暴力作法之解答空間為：</a:t>
            </a:r>
          </a:p>
          <a:p>
            <a:pPr lvl="1">
              <a:lnSpc>
                <a:spcPct val="130000"/>
              </a:lnSpc>
              <a:spcBef>
                <a:spcPct val="30000"/>
              </a:spcBef>
            </a:pPr>
            <a:r>
              <a:rPr lang="en-US" altLang="zh-TW" dirty="0">
                <a:sym typeface="Symbol" panose="05050102010706020507" pitchFamily="18" charset="2"/>
              </a:rPr>
              <a:t>[</a:t>
            </a:r>
            <a:r>
              <a:rPr lang="zh-TW" altLang="en-US" dirty="0">
                <a:sym typeface="Symbol" panose="05050102010706020507" pitchFamily="18" charset="2"/>
              </a:rPr>
              <a:t>作法 </a:t>
            </a:r>
            <a:r>
              <a:rPr lang="en-US" altLang="zh-TW" dirty="0">
                <a:sym typeface="Symbol" panose="05050102010706020507" pitchFamily="18" charset="2"/>
              </a:rPr>
              <a:t>1] 4</a:t>
            </a:r>
            <a:r>
              <a:rPr lang="en-US" altLang="zh-TW" baseline="30000" dirty="0">
                <a:sym typeface="Symbol" panose="05050102010706020507" pitchFamily="18" charset="2"/>
              </a:rPr>
              <a:t>4</a:t>
            </a:r>
            <a:r>
              <a:rPr lang="en-US" altLang="zh-TW" dirty="0">
                <a:sym typeface="Symbol" panose="05050102010706020507" pitchFamily="18" charset="2"/>
              </a:rPr>
              <a:t> = 4  4  4  4 = 256 </a:t>
            </a:r>
            <a:r>
              <a:rPr lang="zh-TW" altLang="en-US" dirty="0">
                <a:sym typeface="Symbol" panose="05050102010706020507" pitchFamily="18" charset="2"/>
              </a:rPr>
              <a:t>個可能解</a:t>
            </a:r>
          </a:p>
          <a:p>
            <a:pPr lvl="1">
              <a:lnSpc>
                <a:spcPct val="130000"/>
              </a:lnSpc>
              <a:spcBef>
                <a:spcPct val="30000"/>
              </a:spcBef>
            </a:pPr>
            <a:r>
              <a:rPr lang="en-US" altLang="zh-TW" dirty="0">
                <a:sym typeface="Symbol" panose="05050102010706020507" pitchFamily="18" charset="2"/>
              </a:rPr>
              <a:t>[</a:t>
            </a:r>
            <a:r>
              <a:rPr lang="zh-TW" altLang="en-US" dirty="0">
                <a:sym typeface="Symbol" panose="05050102010706020507" pitchFamily="18" charset="2"/>
              </a:rPr>
              <a:t>作法 </a:t>
            </a:r>
            <a:r>
              <a:rPr lang="en-US" altLang="zh-TW" dirty="0">
                <a:sym typeface="Symbol" panose="05050102010706020507" pitchFamily="18" charset="2"/>
              </a:rPr>
              <a:t>2] 4! = 4  3  2  1 = 24</a:t>
            </a:r>
            <a:r>
              <a:rPr lang="zh-TW" altLang="en-US" dirty="0">
                <a:sym typeface="Symbol" panose="05050102010706020507" pitchFamily="18" charset="2"/>
              </a:rPr>
              <a:t>個可能解</a:t>
            </a:r>
          </a:p>
          <a:p>
            <a:pPr>
              <a:lnSpc>
                <a:spcPct val="130000"/>
              </a:lnSpc>
              <a:spcBef>
                <a:spcPct val="30000"/>
              </a:spcBef>
            </a:pPr>
            <a:r>
              <a:rPr lang="zh-TW" altLang="en-US" dirty="0"/>
              <a:t>因此，</a:t>
            </a:r>
            <a:r>
              <a:rPr lang="en-US" altLang="zh-TW" dirty="0"/>
              <a:t>n-</a:t>
            </a:r>
            <a:r>
              <a:rPr lang="zh-TW" altLang="en-US" dirty="0"/>
              <a:t>皇后問題屬於排列問題 </a:t>
            </a:r>
            <a:r>
              <a:rPr lang="en-US" altLang="zh-TW" dirty="0"/>
              <a:t>(</a:t>
            </a:r>
            <a:r>
              <a:rPr lang="zh-TW" altLang="en-US" dirty="0"/>
              <a:t>採用暴力法</a:t>
            </a:r>
            <a:r>
              <a:rPr lang="en-US" altLang="zh-TW" dirty="0"/>
              <a:t>)</a:t>
            </a:r>
            <a:r>
              <a:rPr lang="zh-TW" altLang="en-US" dirty="0"/>
              <a:t>。</a:t>
            </a:r>
          </a:p>
        </p:txBody>
      </p:sp>
    </p:spTree>
    <p:extLst>
      <p:ext uri="{BB962C8B-B14F-4D97-AF65-F5344CB8AC3E}">
        <p14:creationId xmlns:p14="http://schemas.microsoft.com/office/powerpoint/2010/main" val="812675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5"/>
            <a:ext cx="7989752" cy="5094094"/>
          </a:xfrm>
        </p:spPr>
        <p:txBody>
          <a:bodyPr/>
          <a:lstStyle/>
          <a:p>
            <a:pPr>
              <a:lnSpc>
                <a:spcPct val="130000"/>
              </a:lnSpc>
              <a:spcBef>
                <a:spcPct val="30000"/>
              </a:spcBef>
            </a:pPr>
            <a:r>
              <a:rPr lang="zh-TW" altLang="en-US" dirty="0"/>
              <a:t>皇后問題的狀態空間樹：</a:t>
            </a:r>
          </a:p>
          <a:p>
            <a:pPr lvl="1">
              <a:lnSpc>
                <a:spcPct val="130000"/>
              </a:lnSpc>
              <a:spcBef>
                <a:spcPct val="30000"/>
              </a:spcBef>
            </a:pPr>
            <a:r>
              <a:rPr lang="zh-TW" altLang="en-US" dirty="0"/>
              <a:t>假設</a:t>
            </a:r>
            <a:r>
              <a:rPr lang="en-US" altLang="zh-TW" dirty="0"/>
              <a:t>x</a:t>
            </a:r>
            <a:r>
              <a:rPr lang="en-US" altLang="zh-TW" baseline="-25000" dirty="0"/>
              <a:t>i</a:t>
            </a:r>
            <a:r>
              <a:rPr lang="zh-TW" altLang="en-US" dirty="0"/>
              <a:t>表示在第</a:t>
            </a:r>
            <a:r>
              <a:rPr lang="en-US" altLang="zh-TW" dirty="0" err="1"/>
              <a:t>i</a:t>
            </a:r>
            <a:r>
              <a:rPr lang="zh-TW" altLang="en-US" dirty="0"/>
              <a:t>列的皇后棋子所在之行位置 </a:t>
            </a:r>
            <a:r>
              <a:rPr lang="en-US" altLang="zh-TW" sz="1800" dirty="0"/>
              <a:t>(</a:t>
            </a:r>
            <a:r>
              <a:rPr lang="zh-TW" altLang="en-US" sz="1800" dirty="0"/>
              <a:t>課本上是以</a:t>
            </a:r>
            <a:r>
              <a:rPr lang="en-US" altLang="zh-TW" sz="1800" dirty="0"/>
              <a:t>col(</a:t>
            </a:r>
            <a:r>
              <a:rPr lang="en-US" altLang="zh-TW" sz="1800" dirty="0" err="1"/>
              <a:t>i</a:t>
            </a:r>
            <a:r>
              <a:rPr lang="en-US" altLang="zh-TW" sz="1800" dirty="0"/>
              <a:t>)</a:t>
            </a:r>
            <a:r>
              <a:rPr lang="zh-TW" altLang="en-US" sz="1800" dirty="0"/>
              <a:t>表示</a:t>
            </a:r>
            <a:r>
              <a:rPr lang="en-US" altLang="zh-TW" sz="1800" dirty="0"/>
              <a:t>x</a:t>
            </a:r>
            <a:r>
              <a:rPr lang="en-US" altLang="zh-TW" sz="1800" baseline="-25000" dirty="0"/>
              <a:t>i</a:t>
            </a:r>
            <a:r>
              <a:rPr lang="en-US" altLang="zh-TW" sz="1800" dirty="0"/>
              <a:t>)</a:t>
            </a:r>
            <a:r>
              <a:rPr lang="zh-TW" altLang="en-US" dirty="0"/>
              <a:t>，其中</a:t>
            </a:r>
            <a:r>
              <a:rPr lang="en-US" altLang="zh-TW" dirty="0" err="1"/>
              <a:t>i</a:t>
            </a:r>
            <a:r>
              <a:rPr lang="en-US" altLang="zh-TW" dirty="0"/>
              <a:t> = 1~n</a:t>
            </a:r>
            <a:r>
              <a:rPr lang="zh-TW" altLang="en-US" dirty="0"/>
              <a:t>。</a:t>
            </a:r>
          </a:p>
          <a:p>
            <a:endParaRPr lang="zh-TW" altLang="en-US" dirty="0"/>
          </a:p>
        </p:txBody>
      </p:sp>
      <p:grpSp>
        <p:nvGrpSpPr>
          <p:cNvPr id="4" name="Group 241"/>
          <p:cNvGrpSpPr>
            <a:grpSpLocks/>
          </p:cNvGrpSpPr>
          <p:nvPr/>
        </p:nvGrpSpPr>
        <p:grpSpPr bwMode="auto">
          <a:xfrm>
            <a:off x="539750" y="2492896"/>
            <a:ext cx="8569325" cy="3168650"/>
            <a:chOff x="204" y="1525"/>
            <a:chExt cx="5398" cy="1996"/>
          </a:xfrm>
        </p:grpSpPr>
        <p:sp>
          <p:nvSpPr>
            <p:cNvPr id="5" name="Oval 4"/>
            <p:cNvSpPr>
              <a:spLocks noChangeArrowheads="1"/>
            </p:cNvSpPr>
            <p:nvPr/>
          </p:nvSpPr>
          <p:spPr bwMode="auto">
            <a:xfrm>
              <a:off x="2789" y="1525"/>
              <a:ext cx="182" cy="181"/>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 name="Oval 5"/>
            <p:cNvSpPr>
              <a:spLocks noChangeArrowheads="1"/>
            </p:cNvSpPr>
            <p:nvPr/>
          </p:nvSpPr>
          <p:spPr bwMode="auto">
            <a:xfrm>
              <a:off x="748" y="1934"/>
              <a:ext cx="182" cy="181"/>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 name="Oval 6"/>
            <p:cNvSpPr>
              <a:spLocks noChangeArrowheads="1"/>
            </p:cNvSpPr>
            <p:nvPr/>
          </p:nvSpPr>
          <p:spPr bwMode="auto">
            <a:xfrm>
              <a:off x="2108" y="1934"/>
              <a:ext cx="182" cy="181"/>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Oval 7"/>
            <p:cNvSpPr>
              <a:spLocks noChangeArrowheads="1"/>
            </p:cNvSpPr>
            <p:nvPr/>
          </p:nvSpPr>
          <p:spPr bwMode="auto">
            <a:xfrm>
              <a:off x="3469" y="1934"/>
              <a:ext cx="182" cy="181"/>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Oval 8"/>
            <p:cNvSpPr>
              <a:spLocks noChangeArrowheads="1"/>
            </p:cNvSpPr>
            <p:nvPr/>
          </p:nvSpPr>
          <p:spPr bwMode="auto">
            <a:xfrm>
              <a:off x="4830" y="1934"/>
              <a:ext cx="182" cy="181"/>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Oval 50"/>
            <p:cNvSpPr>
              <a:spLocks noChangeArrowheads="1"/>
            </p:cNvSpPr>
            <p:nvPr/>
          </p:nvSpPr>
          <p:spPr bwMode="auto">
            <a:xfrm>
              <a:off x="5284" y="2386"/>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Oval 51"/>
            <p:cNvSpPr>
              <a:spLocks noChangeArrowheads="1"/>
            </p:cNvSpPr>
            <p:nvPr/>
          </p:nvSpPr>
          <p:spPr bwMode="auto">
            <a:xfrm>
              <a:off x="5192" y="2840"/>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Oval 52"/>
            <p:cNvSpPr>
              <a:spLocks noChangeArrowheads="1"/>
            </p:cNvSpPr>
            <p:nvPr/>
          </p:nvSpPr>
          <p:spPr bwMode="auto">
            <a:xfrm>
              <a:off x="5419" y="2840"/>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Oval 98"/>
            <p:cNvSpPr>
              <a:spLocks noChangeArrowheads="1"/>
            </p:cNvSpPr>
            <p:nvPr/>
          </p:nvSpPr>
          <p:spPr bwMode="auto">
            <a:xfrm>
              <a:off x="5193" y="3338"/>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Oval 99"/>
            <p:cNvSpPr>
              <a:spLocks noChangeArrowheads="1"/>
            </p:cNvSpPr>
            <p:nvPr/>
          </p:nvSpPr>
          <p:spPr bwMode="auto">
            <a:xfrm>
              <a:off x="5420" y="3338"/>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Oval 120"/>
            <p:cNvSpPr>
              <a:spLocks noChangeArrowheads="1"/>
            </p:cNvSpPr>
            <p:nvPr/>
          </p:nvSpPr>
          <p:spPr bwMode="auto">
            <a:xfrm>
              <a:off x="4832" y="2387"/>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Oval 121"/>
            <p:cNvSpPr>
              <a:spLocks noChangeArrowheads="1"/>
            </p:cNvSpPr>
            <p:nvPr/>
          </p:nvSpPr>
          <p:spPr bwMode="auto">
            <a:xfrm>
              <a:off x="4740"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Oval 122"/>
            <p:cNvSpPr>
              <a:spLocks noChangeArrowheads="1"/>
            </p:cNvSpPr>
            <p:nvPr/>
          </p:nvSpPr>
          <p:spPr bwMode="auto">
            <a:xfrm>
              <a:off x="4967"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Oval 123"/>
            <p:cNvSpPr>
              <a:spLocks noChangeArrowheads="1"/>
            </p:cNvSpPr>
            <p:nvPr/>
          </p:nvSpPr>
          <p:spPr bwMode="auto">
            <a:xfrm>
              <a:off x="4741"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 name="Oval 124"/>
            <p:cNvSpPr>
              <a:spLocks noChangeArrowheads="1"/>
            </p:cNvSpPr>
            <p:nvPr/>
          </p:nvSpPr>
          <p:spPr bwMode="auto">
            <a:xfrm>
              <a:off x="4968"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 name="Oval 125"/>
            <p:cNvSpPr>
              <a:spLocks noChangeArrowheads="1"/>
            </p:cNvSpPr>
            <p:nvPr/>
          </p:nvSpPr>
          <p:spPr bwMode="auto">
            <a:xfrm>
              <a:off x="4378" y="2387"/>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1" name="Oval 126"/>
            <p:cNvSpPr>
              <a:spLocks noChangeArrowheads="1"/>
            </p:cNvSpPr>
            <p:nvPr/>
          </p:nvSpPr>
          <p:spPr bwMode="auto">
            <a:xfrm>
              <a:off x="4286"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 name="Oval 127"/>
            <p:cNvSpPr>
              <a:spLocks noChangeArrowheads="1"/>
            </p:cNvSpPr>
            <p:nvPr/>
          </p:nvSpPr>
          <p:spPr bwMode="auto">
            <a:xfrm>
              <a:off x="4513"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 name="Oval 128"/>
            <p:cNvSpPr>
              <a:spLocks noChangeArrowheads="1"/>
            </p:cNvSpPr>
            <p:nvPr/>
          </p:nvSpPr>
          <p:spPr bwMode="auto">
            <a:xfrm>
              <a:off x="4287"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4" name="Oval 129"/>
            <p:cNvSpPr>
              <a:spLocks noChangeArrowheads="1"/>
            </p:cNvSpPr>
            <p:nvPr/>
          </p:nvSpPr>
          <p:spPr bwMode="auto">
            <a:xfrm>
              <a:off x="4514"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 name="Oval 130"/>
            <p:cNvSpPr>
              <a:spLocks noChangeArrowheads="1"/>
            </p:cNvSpPr>
            <p:nvPr/>
          </p:nvSpPr>
          <p:spPr bwMode="auto">
            <a:xfrm>
              <a:off x="3925" y="2387"/>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 name="Oval 131"/>
            <p:cNvSpPr>
              <a:spLocks noChangeArrowheads="1"/>
            </p:cNvSpPr>
            <p:nvPr/>
          </p:nvSpPr>
          <p:spPr bwMode="auto">
            <a:xfrm>
              <a:off x="3833"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 name="Oval 132"/>
            <p:cNvSpPr>
              <a:spLocks noChangeArrowheads="1"/>
            </p:cNvSpPr>
            <p:nvPr/>
          </p:nvSpPr>
          <p:spPr bwMode="auto">
            <a:xfrm>
              <a:off x="4060"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 name="Oval 133"/>
            <p:cNvSpPr>
              <a:spLocks noChangeArrowheads="1"/>
            </p:cNvSpPr>
            <p:nvPr/>
          </p:nvSpPr>
          <p:spPr bwMode="auto">
            <a:xfrm>
              <a:off x="3834"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Oval 134"/>
            <p:cNvSpPr>
              <a:spLocks noChangeArrowheads="1"/>
            </p:cNvSpPr>
            <p:nvPr/>
          </p:nvSpPr>
          <p:spPr bwMode="auto">
            <a:xfrm>
              <a:off x="4061"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 name="Oval 135"/>
            <p:cNvSpPr>
              <a:spLocks noChangeArrowheads="1"/>
            </p:cNvSpPr>
            <p:nvPr/>
          </p:nvSpPr>
          <p:spPr bwMode="auto">
            <a:xfrm>
              <a:off x="3471" y="2387"/>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 name="Oval 136"/>
            <p:cNvSpPr>
              <a:spLocks noChangeArrowheads="1"/>
            </p:cNvSpPr>
            <p:nvPr/>
          </p:nvSpPr>
          <p:spPr bwMode="auto">
            <a:xfrm>
              <a:off x="3379"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 name="Oval 137"/>
            <p:cNvSpPr>
              <a:spLocks noChangeArrowheads="1"/>
            </p:cNvSpPr>
            <p:nvPr/>
          </p:nvSpPr>
          <p:spPr bwMode="auto">
            <a:xfrm>
              <a:off x="3606"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3" name="Oval 138"/>
            <p:cNvSpPr>
              <a:spLocks noChangeArrowheads="1"/>
            </p:cNvSpPr>
            <p:nvPr/>
          </p:nvSpPr>
          <p:spPr bwMode="auto">
            <a:xfrm>
              <a:off x="3380"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4" name="Oval 139"/>
            <p:cNvSpPr>
              <a:spLocks noChangeArrowheads="1"/>
            </p:cNvSpPr>
            <p:nvPr/>
          </p:nvSpPr>
          <p:spPr bwMode="auto">
            <a:xfrm>
              <a:off x="3607"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 name="Oval 140"/>
            <p:cNvSpPr>
              <a:spLocks noChangeArrowheads="1"/>
            </p:cNvSpPr>
            <p:nvPr/>
          </p:nvSpPr>
          <p:spPr bwMode="auto">
            <a:xfrm>
              <a:off x="3017" y="2387"/>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 name="Oval 141"/>
            <p:cNvSpPr>
              <a:spLocks noChangeArrowheads="1"/>
            </p:cNvSpPr>
            <p:nvPr/>
          </p:nvSpPr>
          <p:spPr bwMode="auto">
            <a:xfrm>
              <a:off x="2925"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 name="Oval 142"/>
            <p:cNvSpPr>
              <a:spLocks noChangeArrowheads="1"/>
            </p:cNvSpPr>
            <p:nvPr/>
          </p:nvSpPr>
          <p:spPr bwMode="auto">
            <a:xfrm>
              <a:off x="3152"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8" name="Oval 143"/>
            <p:cNvSpPr>
              <a:spLocks noChangeArrowheads="1"/>
            </p:cNvSpPr>
            <p:nvPr/>
          </p:nvSpPr>
          <p:spPr bwMode="auto">
            <a:xfrm>
              <a:off x="2926"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 name="Oval 144"/>
            <p:cNvSpPr>
              <a:spLocks noChangeArrowheads="1"/>
            </p:cNvSpPr>
            <p:nvPr/>
          </p:nvSpPr>
          <p:spPr bwMode="auto">
            <a:xfrm>
              <a:off x="3153"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 name="Oval 145"/>
            <p:cNvSpPr>
              <a:spLocks noChangeArrowheads="1"/>
            </p:cNvSpPr>
            <p:nvPr/>
          </p:nvSpPr>
          <p:spPr bwMode="auto">
            <a:xfrm>
              <a:off x="2564" y="2387"/>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1" name="Oval 146"/>
            <p:cNvSpPr>
              <a:spLocks noChangeArrowheads="1"/>
            </p:cNvSpPr>
            <p:nvPr/>
          </p:nvSpPr>
          <p:spPr bwMode="auto">
            <a:xfrm>
              <a:off x="2472"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 name="Oval 147"/>
            <p:cNvSpPr>
              <a:spLocks noChangeArrowheads="1"/>
            </p:cNvSpPr>
            <p:nvPr/>
          </p:nvSpPr>
          <p:spPr bwMode="auto">
            <a:xfrm>
              <a:off x="2699"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 name="Oval 148"/>
            <p:cNvSpPr>
              <a:spLocks noChangeArrowheads="1"/>
            </p:cNvSpPr>
            <p:nvPr/>
          </p:nvSpPr>
          <p:spPr bwMode="auto">
            <a:xfrm>
              <a:off x="2473"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4" name="Oval 149"/>
            <p:cNvSpPr>
              <a:spLocks noChangeArrowheads="1"/>
            </p:cNvSpPr>
            <p:nvPr/>
          </p:nvSpPr>
          <p:spPr bwMode="auto">
            <a:xfrm>
              <a:off x="2700"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 name="Oval 150"/>
            <p:cNvSpPr>
              <a:spLocks noChangeArrowheads="1"/>
            </p:cNvSpPr>
            <p:nvPr/>
          </p:nvSpPr>
          <p:spPr bwMode="auto">
            <a:xfrm>
              <a:off x="2110" y="2387"/>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6" name="Oval 151"/>
            <p:cNvSpPr>
              <a:spLocks noChangeArrowheads="1"/>
            </p:cNvSpPr>
            <p:nvPr/>
          </p:nvSpPr>
          <p:spPr bwMode="auto">
            <a:xfrm>
              <a:off x="2018"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 name="Oval 152"/>
            <p:cNvSpPr>
              <a:spLocks noChangeArrowheads="1"/>
            </p:cNvSpPr>
            <p:nvPr/>
          </p:nvSpPr>
          <p:spPr bwMode="auto">
            <a:xfrm>
              <a:off x="2245"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 name="Oval 153"/>
            <p:cNvSpPr>
              <a:spLocks noChangeArrowheads="1"/>
            </p:cNvSpPr>
            <p:nvPr/>
          </p:nvSpPr>
          <p:spPr bwMode="auto">
            <a:xfrm>
              <a:off x="2019"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 name="Oval 154"/>
            <p:cNvSpPr>
              <a:spLocks noChangeArrowheads="1"/>
            </p:cNvSpPr>
            <p:nvPr/>
          </p:nvSpPr>
          <p:spPr bwMode="auto">
            <a:xfrm>
              <a:off x="2246"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 name="Oval 155"/>
            <p:cNvSpPr>
              <a:spLocks noChangeArrowheads="1"/>
            </p:cNvSpPr>
            <p:nvPr/>
          </p:nvSpPr>
          <p:spPr bwMode="auto">
            <a:xfrm>
              <a:off x="1657" y="2387"/>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 name="Oval 156"/>
            <p:cNvSpPr>
              <a:spLocks noChangeArrowheads="1"/>
            </p:cNvSpPr>
            <p:nvPr/>
          </p:nvSpPr>
          <p:spPr bwMode="auto">
            <a:xfrm>
              <a:off x="1565"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 name="Oval 157"/>
            <p:cNvSpPr>
              <a:spLocks noChangeArrowheads="1"/>
            </p:cNvSpPr>
            <p:nvPr/>
          </p:nvSpPr>
          <p:spPr bwMode="auto">
            <a:xfrm>
              <a:off x="1792"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3" name="Oval 158"/>
            <p:cNvSpPr>
              <a:spLocks noChangeArrowheads="1"/>
            </p:cNvSpPr>
            <p:nvPr/>
          </p:nvSpPr>
          <p:spPr bwMode="auto">
            <a:xfrm>
              <a:off x="1566"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 name="Oval 159"/>
            <p:cNvSpPr>
              <a:spLocks noChangeArrowheads="1"/>
            </p:cNvSpPr>
            <p:nvPr/>
          </p:nvSpPr>
          <p:spPr bwMode="auto">
            <a:xfrm>
              <a:off x="1793"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 name="Oval 160"/>
            <p:cNvSpPr>
              <a:spLocks noChangeArrowheads="1"/>
            </p:cNvSpPr>
            <p:nvPr/>
          </p:nvSpPr>
          <p:spPr bwMode="auto">
            <a:xfrm>
              <a:off x="1203" y="2387"/>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6" name="Oval 161"/>
            <p:cNvSpPr>
              <a:spLocks noChangeArrowheads="1"/>
            </p:cNvSpPr>
            <p:nvPr/>
          </p:nvSpPr>
          <p:spPr bwMode="auto">
            <a:xfrm>
              <a:off x="1111"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7" name="Oval 162"/>
            <p:cNvSpPr>
              <a:spLocks noChangeArrowheads="1"/>
            </p:cNvSpPr>
            <p:nvPr/>
          </p:nvSpPr>
          <p:spPr bwMode="auto">
            <a:xfrm>
              <a:off x="1338"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 name="Oval 163"/>
            <p:cNvSpPr>
              <a:spLocks noChangeArrowheads="1"/>
            </p:cNvSpPr>
            <p:nvPr/>
          </p:nvSpPr>
          <p:spPr bwMode="auto">
            <a:xfrm>
              <a:off x="1112"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9" name="Oval 164"/>
            <p:cNvSpPr>
              <a:spLocks noChangeArrowheads="1"/>
            </p:cNvSpPr>
            <p:nvPr/>
          </p:nvSpPr>
          <p:spPr bwMode="auto">
            <a:xfrm>
              <a:off x="1339"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0" name="Oval 165"/>
            <p:cNvSpPr>
              <a:spLocks noChangeArrowheads="1"/>
            </p:cNvSpPr>
            <p:nvPr/>
          </p:nvSpPr>
          <p:spPr bwMode="auto">
            <a:xfrm>
              <a:off x="749" y="2387"/>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1" name="Oval 166"/>
            <p:cNvSpPr>
              <a:spLocks noChangeArrowheads="1"/>
            </p:cNvSpPr>
            <p:nvPr/>
          </p:nvSpPr>
          <p:spPr bwMode="auto">
            <a:xfrm>
              <a:off x="657"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 name="Oval 167"/>
            <p:cNvSpPr>
              <a:spLocks noChangeArrowheads="1"/>
            </p:cNvSpPr>
            <p:nvPr/>
          </p:nvSpPr>
          <p:spPr bwMode="auto">
            <a:xfrm>
              <a:off x="884"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3" name="Oval 168"/>
            <p:cNvSpPr>
              <a:spLocks noChangeArrowheads="1"/>
            </p:cNvSpPr>
            <p:nvPr/>
          </p:nvSpPr>
          <p:spPr bwMode="auto">
            <a:xfrm>
              <a:off x="658"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4" name="Oval 169"/>
            <p:cNvSpPr>
              <a:spLocks noChangeArrowheads="1"/>
            </p:cNvSpPr>
            <p:nvPr/>
          </p:nvSpPr>
          <p:spPr bwMode="auto">
            <a:xfrm>
              <a:off x="885"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5" name="Oval 170"/>
            <p:cNvSpPr>
              <a:spLocks noChangeArrowheads="1"/>
            </p:cNvSpPr>
            <p:nvPr/>
          </p:nvSpPr>
          <p:spPr bwMode="auto">
            <a:xfrm>
              <a:off x="296" y="2387"/>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6" name="Oval 171"/>
            <p:cNvSpPr>
              <a:spLocks noChangeArrowheads="1"/>
            </p:cNvSpPr>
            <p:nvPr/>
          </p:nvSpPr>
          <p:spPr bwMode="auto">
            <a:xfrm>
              <a:off x="204"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7" name="Oval 172"/>
            <p:cNvSpPr>
              <a:spLocks noChangeArrowheads="1"/>
            </p:cNvSpPr>
            <p:nvPr/>
          </p:nvSpPr>
          <p:spPr bwMode="auto">
            <a:xfrm>
              <a:off x="431"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8" name="Oval 173"/>
            <p:cNvSpPr>
              <a:spLocks noChangeArrowheads="1"/>
            </p:cNvSpPr>
            <p:nvPr/>
          </p:nvSpPr>
          <p:spPr bwMode="auto">
            <a:xfrm>
              <a:off x="205"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9" name="Oval 174"/>
            <p:cNvSpPr>
              <a:spLocks noChangeArrowheads="1"/>
            </p:cNvSpPr>
            <p:nvPr/>
          </p:nvSpPr>
          <p:spPr bwMode="auto">
            <a:xfrm>
              <a:off x="432" y="3339"/>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0" name="Line 175"/>
            <p:cNvSpPr>
              <a:spLocks noChangeShapeType="1"/>
            </p:cNvSpPr>
            <p:nvPr/>
          </p:nvSpPr>
          <p:spPr bwMode="auto">
            <a:xfrm flipH="1">
              <a:off x="839" y="1706"/>
              <a:ext cx="2041"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1" name="Line 176"/>
            <p:cNvSpPr>
              <a:spLocks noChangeShapeType="1"/>
            </p:cNvSpPr>
            <p:nvPr/>
          </p:nvSpPr>
          <p:spPr bwMode="auto">
            <a:xfrm flipH="1">
              <a:off x="2200" y="1706"/>
              <a:ext cx="68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2" name="Line 177"/>
            <p:cNvSpPr>
              <a:spLocks noChangeShapeType="1"/>
            </p:cNvSpPr>
            <p:nvPr/>
          </p:nvSpPr>
          <p:spPr bwMode="auto">
            <a:xfrm>
              <a:off x="2880" y="1706"/>
              <a:ext cx="68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 name="Line 178"/>
            <p:cNvSpPr>
              <a:spLocks noChangeShapeType="1"/>
            </p:cNvSpPr>
            <p:nvPr/>
          </p:nvSpPr>
          <p:spPr bwMode="auto">
            <a:xfrm>
              <a:off x="2880" y="1706"/>
              <a:ext cx="2041"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4" name="Line 179"/>
            <p:cNvSpPr>
              <a:spLocks noChangeShapeType="1"/>
            </p:cNvSpPr>
            <p:nvPr/>
          </p:nvSpPr>
          <p:spPr bwMode="auto">
            <a:xfrm flipH="1">
              <a:off x="385" y="2114"/>
              <a:ext cx="454"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5" name="Line 180"/>
            <p:cNvSpPr>
              <a:spLocks noChangeShapeType="1"/>
            </p:cNvSpPr>
            <p:nvPr/>
          </p:nvSpPr>
          <p:spPr bwMode="auto">
            <a:xfrm>
              <a:off x="839" y="2114"/>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6" name="Line 181"/>
            <p:cNvSpPr>
              <a:spLocks noChangeShapeType="1"/>
            </p:cNvSpPr>
            <p:nvPr/>
          </p:nvSpPr>
          <p:spPr bwMode="auto">
            <a:xfrm>
              <a:off x="839" y="2114"/>
              <a:ext cx="453"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7" name="Line 182"/>
            <p:cNvSpPr>
              <a:spLocks noChangeShapeType="1"/>
            </p:cNvSpPr>
            <p:nvPr/>
          </p:nvSpPr>
          <p:spPr bwMode="auto">
            <a:xfrm flipH="1">
              <a:off x="1746" y="2114"/>
              <a:ext cx="454"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8" name="Line 183"/>
            <p:cNvSpPr>
              <a:spLocks noChangeShapeType="1"/>
            </p:cNvSpPr>
            <p:nvPr/>
          </p:nvSpPr>
          <p:spPr bwMode="auto">
            <a:xfrm>
              <a:off x="2200" y="2114"/>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9" name="Line 184"/>
            <p:cNvSpPr>
              <a:spLocks noChangeShapeType="1"/>
            </p:cNvSpPr>
            <p:nvPr/>
          </p:nvSpPr>
          <p:spPr bwMode="auto">
            <a:xfrm>
              <a:off x="2200" y="2114"/>
              <a:ext cx="453"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0" name="Line 185"/>
            <p:cNvSpPr>
              <a:spLocks noChangeShapeType="1"/>
            </p:cNvSpPr>
            <p:nvPr/>
          </p:nvSpPr>
          <p:spPr bwMode="auto">
            <a:xfrm flipH="1">
              <a:off x="3107" y="2114"/>
              <a:ext cx="454"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1" name="Line 186"/>
            <p:cNvSpPr>
              <a:spLocks noChangeShapeType="1"/>
            </p:cNvSpPr>
            <p:nvPr/>
          </p:nvSpPr>
          <p:spPr bwMode="auto">
            <a:xfrm>
              <a:off x="3561" y="2114"/>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2" name="Line 187"/>
            <p:cNvSpPr>
              <a:spLocks noChangeShapeType="1"/>
            </p:cNvSpPr>
            <p:nvPr/>
          </p:nvSpPr>
          <p:spPr bwMode="auto">
            <a:xfrm>
              <a:off x="3561" y="2114"/>
              <a:ext cx="453"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3" name="Line 188"/>
            <p:cNvSpPr>
              <a:spLocks noChangeShapeType="1"/>
            </p:cNvSpPr>
            <p:nvPr/>
          </p:nvSpPr>
          <p:spPr bwMode="auto">
            <a:xfrm flipH="1">
              <a:off x="4468" y="2114"/>
              <a:ext cx="454"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4" name="Line 189"/>
            <p:cNvSpPr>
              <a:spLocks noChangeShapeType="1"/>
            </p:cNvSpPr>
            <p:nvPr/>
          </p:nvSpPr>
          <p:spPr bwMode="auto">
            <a:xfrm>
              <a:off x="4922" y="2114"/>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5" name="Line 190"/>
            <p:cNvSpPr>
              <a:spLocks noChangeShapeType="1"/>
            </p:cNvSpPr>
            <p:nvPr/>
          </p:nvSpPr>
          <p:spPr bwMode="auto">
            <a:xfrm>
              <a:off x="4922" y="2114"/>
              <a:ext cx="453"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6" name="Line 191"/>
            <p:cNvSpPr>
              <a:spLocks noChangeShapeType="1"/>
            </p:cNvSpPr>
            <p:nvPr/>
          </p:nvSpPr>
          <p:spPr bwMode="auto">
            <a:xfrm flipH="1">
              <a:off x="295" y="2568"/>
              <a:ext cx="9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7" name="Line 192"/>
            <p:cNvSpPr>
              <a:spLocks noChangeShapeType="1"/>
            </p:cNvSpPr>
            <p:nvPr/>
          </p:nvSpPr>
          <p:spPr bwMode="auto">
            <a:xfrm>
              <a:off x="385" y="2568"/>
              <a:ext cx="136"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8" name="Line 193"/>
            <p:cNvSpPr>
              <a:spLocks noChangeShapeType="1"/>
            </p:cNvSpPr>
            <p:nvPr/>
          </p:nvSpPr>
          <p:spPr bwMode="auto">
            <a:xfrm flipH="1">
              <a:off x="749" y="2568"/>
              <a:ext cx="9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9" name="Line 194"/>
            <p:cNvSpPr>
              <a:spLocks noChangeShapeType="1"/>
            </p:cNvSpPr>
            <p:nvPr/>
          </p:nvSpPr>
          <p:spPr bwMode="auto">
            <a:xfrm>
              <a:off x="839" y="2568"/>
              <a:ext cx="136"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0" name="Line 195"/>
            <p:cNvSpPr>
              <a:spLocks noChangeShapeType="1"/>
            </p:cNvSpPr>
            <p:nvPr/>
          </p:nvSpPr>
          <p:spPr bwMode="auto">
            <a:xfrm flipH="1">
              <a:off x="1203" y="2568"/>
              <a:ext cx="9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1" name="Line 196"/>
            <p:cNvSpPr>
              <a:spLocks noChangeShapeType="1"/>
            </p:cNvSpPr>
            <p:nvPr/>
          </p:nvSpPr>
          <p:spPr bwMode="auto">
            <a:xfrm>
              <a:off x="1293" y="2568"/>
              <a:ext cx="136"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2" name="Line 197"/>
            <p:cNvSpPr>
              <a:spLocks noChangeShapeType="1"/>
            </p:cNvSpPr>
            <p:nvPr/>
          </p:nvSpPr>
          <p:spPr bwMode="auto">
            <a:xfrm flipH="1">
              <a:off x="1656" y="2568"/>
              <a:ext cx="9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3" name="Line 198"/>
            <p:cNvSpPr>
              <a:spLocks noChangeShapeType="1"/>
            </p:cNvSpPr>
            <p:nvPr/>
          </p:nvSpPr>
          <p:spPr bwMode="auto">
            <a:xfrm>
              <a:off x="1746" y="2568"/>
              <a:ext cx="136"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4" name="Line 199"/>
            <p:cNvSpPr>
              <a:spLocks noChangeShapeType="1"/>
            </p:cNvSpPr>
            <p:nvPr/>
          </p:nvSpPr>
          <p:spPr bwMode="auto">
            <a:xfrm flipH="1">
              <a:off x="2110" y="2568"/>
              <a:ext cx="9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5" name="Line 200"/>
            <p:cNvSpPr>
              <a:spLocks noChangeShapeType="1"/>
            </p:cNvSpPr>
            <p:nvPr/>
          </p:nvSpPr>
          <p:spPr bwMode="auto">
            <a:xfrm>
              <a:off x="2200" y="2568"/>
              <a:ext cx="136"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6" name="Line 201"/>
            <p:cNvSpPr>
              <a:spLocks noChangeShapeType="1"/>
            </p:cNvSpPr>
            <p:nvPr/>
          </p:nvSpPr>
          <p:spPr bwMode="auto">
            <a:xfrm flipH="1">
              <a:off x="2563" y="2568"/>
              <a:ext cx="9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7" name="Line 202"/>
            <p:cNvSpPr>
              <a:spLocks noChangeShapeType="1"/>
            </p:cNvSpPr>
            <p:nvPr/>
          </p:nvSpPr>
          <p:spPr bwMode="auto">
            <a:xfrm>
              <a:off x="2653" y="2568"/>
              <a:ext cx="136"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8" name="Line 205"/>
            <p:cNvSpPr>
              <a:spLocks noChangeShapeType="1"/>
            </p:cNvSpPr>
            <p:nvPr/>
          </p:nvSpPr>
          <p:spPr bwMode="auto">
            <a:xfrm flipH="1">
              <a:off x="3016" y="2568"/>
              <a:ext cx="9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9" name="Line 206"/>
            <p:cNvSpPr>
              <a:spLocks noChangeShapeType="1"/>
            </p:cNvSpPr>
            <p:nvPr/>
          </p:nvSpPr>
          <p:spPr bwMode="auto">
            <a:xfrm>
              <a:off x="3106" y="2568"/>
              <a:ext cx="136"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0" name="Line 207"/>
            <p:cNvSpPr>
              <a:spLocks noChangeShapeType="1"/>
            </p:cNvSpPr>
            <p:nvPr/>
          </p:nvSpPr>
          <p:spPr bwMode="auto">
            <a:xfrm flipH="1">
              <a:off x="3470" y="2568"/>
              <a:ext cx="9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1" name="Line 208"/>
            <p:cNvSpPr>
              <a:spLocks noChangeShapeType="1"/>
            </p:cNvSpPr>
            <p:nvPr/>
          </p:nvSpPr>
          <p:spPr bwMode="auto">
            <a:xfrm>
              <a:off x="3560" y="2568"/>
              <a:ext cx="136"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2" name="Line 209"/>
            <p:cNvSpPr>
              <a:spLocks noChangeShapeType="1"/>
            </p:cNvSpPr>
            <p:nvPr/>
          </p:nvSpPr>
          <p:spPr bwMode="auto">
            <a:xfrm flipH="1">
              <a:off x="3924" y="2568"/>
              <a:ext cx="9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3" name="Line 210"/>
            <p:cNvSpPr>
              <a:spLocks noChangeShapeType="1"/>
            </p:cNvSpPr>
            <p:nvPr/>
          </p:nvSpPr>
          <p:spPr bwMode="auto">
            <a:xfrm>
              <a:off x="4014" y="2568"/>
              <a:ext cx="136"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4" name="Line 211"/>
            <p:cNvSpPr>
              <a:spLocks noChangeShapeType="1"/>
            </p:cNvSpPr>
            <p:nvPr/>
          </p:nvSpPr>
          <p:spPr bwMode="auto">
            <a:xfrm flipH="1">
              <a:off x="4377" y="2568"/>
              <a:ext cx="9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5" name="Line 212"/>
            <p:cNvSpPr>
              <a:spLocks noChangeShapeType="1"/>
            </p:cNvSpPr>
            <p:nvPr/>
          </p:nvSpPr>
          <p:spPr bwMode="auto">
            <a:xfrm>
              <a:off x="4467" y="2568"/>
              <a:ext cx="136"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6" name="Line 213"/>
            <p:cNvSpPr>
              <a:spLocks noChangeShapeType="1"/>
            </p:cNvSpPr>
            <p:nvPr/>
          </p:nvSpPr>
          <p:spPr bwMode="auto">
            <a:xfrm flipH="1">
              <a:off x="4831" y="2568"/>
              <a:ext cx="9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7" name="Line 214"/>
            <p:cNvSpPr>
              <a:spLocks noChangeShapeType="1"/>
            </p:cNvSpPr>
            <p:nvPr/>
          </p:nvSpPr>
          <p:spPr bwMode="auto">
            <a:xfrm>
              <a:off x="4921" y="2568"/>
              <a:ext cx="136"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8" name="Line 215"/>
            <p:cNvSpPr>
              <a:spLocks noChangeShapeType="1"/>
            </p:cNvSpPr>
            <p:nvPr/>
          </p:nvSpPr>
          <p:spPr bwMode="auto">
            <a:xfrm flipH="1">
              <a:off x="5285" y="2568"/>
              <a:ext cx="9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9" name="Line 216"/>
            <p:cNvSpPr>
              <a:spLocks noChangeShapeType="1"/>
            </p:cNvSpPr>
            <p:nvPr/>
          </p:nvSpPr>
          <p:spPr bwMode="auto">
            <a:xfrm>
              <a:off x="5375" y="2568"/>
              <a:ext cx="136"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0" name="Line 217"/>
            <p:cNvSpPr>
              <a:spLocks noChangeShapeType="1"/>
            </p:cNvSpPr>
            <p:nvPr/>
          </p:nvSpPr>
          <p:spPr bwMode="auto">
            <a:xfrm>
              <a:off x="295"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1" name="Line 218"/>
            <p:cNvSpPr>
              <a:spLocks noChangeShapeType="1"/>
            </p:cNvSpPr>
            <p:nvPr/>
          </p:nvSpPr>
          <p:spPr bwMode="auto">
            <a:xfrm>
              <a:off x="521"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2" name="Line 219"/>
            <p:cNvSpPr>
              <a:spLocks noChangeShapeType="1"/>
            </p:cNvSpPr>
            <p:nvPr/>
          </p:nvSpPr>
          <p:spPr bwMode="auto">
            <a:xfrm>
              <a:off x="748"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3" name="Line 220"/>
            <p:cNvSpPr>
              <a:spLocks noChangeShapeType="1"/>
            </p:cNvSpPr>
            <p:nvPr/>
          </p:nvSpPr>
          <p:spPr bwMode="auto">
            <a:xfrm>
              <a:off x="974"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4" name="Line 221"/>
            <p:cNvSpPr>
              <a:spLocks noChangeShapeType="1"/>
            </p:cNvSpPr>
            <p:nvPr/>
          </p:nvSpPr>
          <p:spPr bwMode="auto">
            <a:xfrm>
              <a:off x="1203"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5" name="Line 222"/>
            <p:cNvSpPr>
              <a:spLocks noChangeShapeType="1"/>
            </p:cNvSpPr>
            <p:nvPr/>
          </p:nvSpPr>
          <p:spPr bwMode="auto">
            <a:xfrm>
              <a:off x="1429"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6" name="Line 223"/>
            <p:cNvSpPr>
              <a:spLocks noChangeShapeType="1"/>
            </p:cNvSpPr>
            <p:nvPr/>
          </p:nvSpPr>
          <p:spPr bwMode="auto">
            <a:xfrm>
              <a:off x="1656"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7" name="Line 224"/>
            <p:cNvSpPr>
              <a:spLocks noChangeShapeType="1"/>
            </p:cNvSpPr>
            <p:nvPr/>
          </p:nvSpPr>
          <p:spPr bwMode="auto">
            <a:xfrm>
              <a:off x="1882"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 name="Line 225"/>
            <p:cNvSpPr>
              <a:spLocks noChangeShapeType="1"/>
            </p:cNvSpPr>
            <p:nvPr/>
          </p:nvSpPr>
          <p:spPr bwMode="auto">
            <a:xfrm>
              <a:off x="2110"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9" name="Line 226"/>
            <p:cNvSpPr>
              <a:spLocks noChangeShapeType="1"/>
            </p:cNvSpPr>
            <p:nvPr/>
          </p:nvSpPr>
          <p:spPr bwMode="auto">
            <a:xfrm>
              <a:off x="2336"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 name="Line 227"/>
            <p:cNvSpPr>
              <a:spLocks noChangeShapeType="1"/>
            </p:cNvSpPr>
            <p:nvPr/>
          </p:nvSpPr>
          <p:spPr bwMode="auto">
            <a:xfrm>
              <a:off x="2563"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1" name="Line 228"/>
            <p:cNvSpPr>
              <a:spLocks noChangeShapeType="1"/>
            </p:cNvSpPr>
            <p:nvPr/>
          </p:nvSpPr>
          <p:spPr bwMode="auto">
            <a:xfrm>
              <a:off x="2789"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2" name="Line 229"/>
            <p:cNvSpPr>
              <a:spLocks noChangeShapeType="1"/>
            </p:cNvSpPr>
            <p:nvPr/>
          </p:nvSpPr>
          <p:spPr bwMode="auto">
            <a:xfrm>
              <a:off x="3017"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3" name="Line 230"/>
            <p:cNvSpPr>
              <a:spLocks noChangeShapeType="1"/>
            </p:cNvSpPr>
            <p:nvPr/>
          </p:nvSpPr>
          <p:spPr bwMode="auto">
            <a:xfrm>
              <a:off x="3243"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4" name="Line 231"/>
            <p:cNvSpPr>
              <a:spLocks noChangeShapeType="1"/>
            </p:cNvSpPr>
            <p:nvPr/>
          </p:nvSpPr>
          <p:spPr bwMode="auto">
            <a:xfrm>
              <a:off x="3470"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5" name="Line 232"/>
            <p:cNvSpPr>
              <a:spLocks noChangeShapeType="1"/>
            </p:cNvSpPr>
            <p:nvPr/>
          </p:nvSpPr>
          <p:spPr bwMode="auto">
            <a:xfrm>
              <a:off x="3696"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6" name="Line 233"/>
            <p:cNvSpPr>
              <a:spLocks noChangeShapeType="1"/>
            </p:cNvSpPr>
            <p:nvPr/>
          </p:nvSpPr>
          <p:spPr bwMode="auto">
            <a:xfrm>
              <a:off x="3925"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7" name="Line 234"/>
            <p:cNvSpPr>
              <a:spLocks noChangeShapeType="1"/>
            </p:cNvSpPr>
            <p:nvPr/>
          </p:nvSpPr>
          <p:spPr bwMode="auto">
            <a:xfrm>
              <a:off x="4151"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8" name="Line 235"/>
            <p:cNvSpPr>
              <a:spLocks noChangeShapeType="1"/>
            </p:cNvSpPr>
            <p:nvPr/>
          </p:nvSpPr>
          <p:spPr bwMode="auto">
            <a:xfrm>
              <a:off x="4378"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9" name="Line 236"/>
            <p:cNvSpPr>
              <a:spLocks noChangeShapeType="1"/>
            </p:cNvSpPr>
            <p:nvPr/>
          </p:nvSpPr>
          <p:spPr bwMode="auto">
            <a:xfrm>
              <a:off x="4604"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0" name="Line 237"/>
            <p:cNvSpPr>
              <a:spLocks noChangeShapeType="1"/>
            </p:cNvSpPr>
            <p:nvPr/>
          </p:nvSpPr>
          <p:spPr bwMode="auto">
            <a:xfrm>
              <a:off x="4832"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1" name="Line 238"/>
            <p:cNvSpPr>
              <a:spLocks noChangeShapeType="1"/>
            </p:cNvSpPr>
            <p:nvPr/>
          </p:nvSpPr>
          <p:spPr bwMode="auto">
            <a:xfrm>
              <a:off x="5058"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2" name="Line 239"/>
            <p:cNvSpPr>
              <a:spLocks noChangeShapeType="1"/>
            </p:cNvSpPr>
            <p:nvPr/>
          </p:nvSpPr>
          <p:spPr bwMode="auto">
            <a:xfrm>
              <a:off x="5285"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3" name="Line 240"/>
            <p:cNvSpPr>
              <a:spLocks noChangeShapeType="1"/>
            </p:cNvSpPr>
            <p:nvPr/>
          </p:nvSpPr>
          <p:spPr bwMode="auto">
            <a:xfrm>
              <a:off x="5511" y="3022"/>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134" name="Rectangle 247"/>
          <p:cNvSpPr>
            <a:spLocks noChangeArrowheads="1"/>
          </p:cNvSpPr>
          <p:nvPr/>
        </p:nvSpPr>
        <p:spPr bwMode="auto">
          <a:xfrm>
            <a:off x="47625" y="2780234"/>
            <a:ext cx="9061450" cy="360362"/>
          </a:xfrm>
          <a:prstGeom prst="rect">
            <a:avLst/>
          </a:prstGeom>
          <a:solidFill>
            <a:srgbClr val="0000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b="0">
                <a:latin typeface="Franklin Gothic Demi Cond" panose="020B0706030402020204" pitchFamily="34" charset="0"/>
              </a:rPr>
              <a:t>X</a:t>
            </a:r>
            <a:r>
              <a:rPr lang="en-US" altLang="zh-TW" b="0" baseline="-25000">
                <a:latin typeface="Franklin Gothic Demi Cond" panose="020B0706030402020204" pitchFamily="34" charset="0"/>
              </a:rPr>
              <a:t>1</a:t>
            </a:r>
          </a:p>
        </p:txBody>
      </p:sp>
      <p:grpSp>
        <p:nvGrpSpPr>
          <p:cNvPr id="135" name="Group 312"/>
          <p:cNvGrpSpPr>
            <a:grpSpLocks/>
          </p:cNvGrpSpPr>
          <p:nvPr/>
        </p:nvGrpSpPr>
        <p:grpSpPr bwMode="auto">
          <a:xfrm>
            <a:off x="454025" y="2702446"/>
            <a:ext cx="8667750" cy="2617788"/>
            <a:chOff x="286" y="1657"/>
            <a:chExt cx="5460" cy="1649"/>
          </a:xfrm>
        </p:grpSpPr>
        <p:sp>
          <p:nvSpPr>
            <p:cNvPr id="136" name="Text Box 248"/>
            <p:cNvSpPr txBox="1">
              <a:spLocks noChangeArrowheads="1"/>
            </p:cNvSpPr>
            <p:nvPr/>
          </p:nvSpPr>
          <p:spPr bwMode="auto">
            <a:xfrm>
              <a:off x="1779" y="165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37" name="Text Box 249"/>
            <p:cNvSpPr txBox="1">
              <a:spLocks noChangeArrowheads="1"/>
            </p:cNvSpPr>
            <p:nvPr/>
          </p:nvSpPr>
          <p:spPr bwMode="auto">
            <a:xfrm>
              <a:off x="2645" y="174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38" name="Text Box 250"/>
            <p:cNvSpPr txBox="1">
              <a:spLocks noChangeArrowheads="1"/>
            </p:cNvSpPr>
            <p:nvPr/>
          </p:nvSpPr>
          <p:spPr bwMode="auto">
            <a:xfrm>
              <a:off x="3144" y="174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39" name="Text Box 251"/>
            <p:cNvSpPr txBox="1">
              <a:spLocks noChangeArrowheads="1"/>
            </p:cNvSpPr>
            <p:nvPr/>
          </p:nvSpPr>
          <p:spPr bwMode="auto">
            <a:xfrm>
              <a:off x="4096" y="166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40" name="Text Box 252"/>
            <p:cNvSpPr txBox="1">
              <a:spLocks noChangeArrowheads="1"/>
            </p:cNvSpPr>
            <p:nvPr/>
          </p:nvSpPr>
          <p:spPr bwMode="auto">
            <a:xfrm>
              <a:off x="649" y="2066"/>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41" name="Text Box 253"/>
            <p:cNvSpPr txBox="1">
              <a:spLocks noChangeArrowheads="1"/>
            </p:cNvSpPr>
            <p:nvPr/>
          </p:nvSpPr>
          <p:spPr bwMode="auto">
            <a:xfrm>
              <a:off x="839" y="2156"/>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42" name="Text Box 254"/>
            <p:cNvSpPr txBox="1">
              <a:spLocks noChangeArrowheads="1"/>
            </p:cNvSpPr>
            <p:nvPr/>
          </p:nvSpPr>
          <p:spPr bwMode="auto">
            <a:xfrm>
              <a:off x="1102" y="2065"/>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43" name="Text Box 255"/>
            <p:cNvSpPr txBox="1">
              <a:spLocks noChangeArrowheads="1"/>
            </p:cNvSpPr>
            <p:nvPr/>
          </p:nvSpPr>
          <p:spPr bwMode="auto">
            <a:xfrm>
              <a:off x="340" y="2564"/>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44" name="Text Box 256"/>
            <p:cNvSpPr txBox="1">
              <a:spLocks noChangeArrowheads="1"/>
            </p:cNvSpPr>
            <p:nvPr/>
          </p:nvSpPr>
          <p:spPr bwMode="auto">
            <a:xfrm>
              <a:off x="558" y="2564"/>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45" name="Text Box 257"/>
            <p:cNvSpPr txBox="1">
              <a:spLocks noChangeArrowheads="1"/>
            </p:cNvSpPr>
            <p:nvPr/>
          </p:nvSpPr>
          <p:spPr bwMode="auto">
            <a:xfrm>
              <a:off x="286" y="3063"/>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46" name="Text Box 258"/>
            <p:cNvSpPr txBox="1">
              <a:spLocks noChangeArrowheads="1"/>
            </p:cNvSpPr>
            <p:nvPr/>
          </p:nvSpPr>
          <p:spPr bwMode="auto">
            <a:xfrm>
              <a:off x="521" y="3063"/>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47" name="Text Box 259"/>
            <p:cNvSpPr txBox="1">
              <a:spLocks noChangeArrowheads="1"/>
            </p:cNvSpPr>
            <p:nvPr/>
          </p:nvSpPr>
          <p:spPr bwMode="auto">
            <a:xfrm>
              <a:off x="785" y="2564"/>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48" name="Text Box 260"/>
            <p:cNvSpPr txBox="1">
              <a:spLocks noChangeArrowheads="1"/>
            </p:cNvSpPr>
            <p:nvPr/>
          </p:nvSpPr>
          <p:spPr bwMode="auto">
            <a:xfrm>
              <a:off x="731" y="306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49" name="Text Box 261"/>
            <p:cNvSpPr txBox="1">
              <a:spLocks noChangeArrowheads="1"/>
            </p:cNvSpPr>
            <p:nvPr/>
          </p:nvSpPr>
          <p:spPr bwMode="auto">
            <a:xfrm>
              <a:off x="966" y="306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50" name="Text Box 262"/>
            <p:cNvSpPr txBox="1">
              <a:spLocks noChangeArrowheads="1"/>
            </p:cNvSpPr>
            <p:nvPr/>
          </p:nvSpPr>
          <p:spPr bwMode="auto">
            <a:xfrm>
              <a:off x="1012" y="2564"/>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51" name="Text Box 263"/>
            <p:cNvSpPr txBox="1">
              <a:spLocks noChangeArrowheads="1"/>
            </p:cNvSpPr>
            <p:nvPr/>
          </p:nvSpPr>
          <p:spPr bwMode="auto">
            <a:xfrm>
              <a:off x="1238"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52" name="Text Box 264"/>
            <p:cNvSpPr txBox="1">
              <a:spLocks noChangeArrowheads="1"/>
            </p:cNvSpPr>
            <p:nvPr/>
          </p:nvSpPr>
          <p:spPr bwMode="auto">
            <a:xfrm>
              <a:off x="1184" y="307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53" name="Text Box 265"/>
            <p:cNvSpPr txBox="1">
              <a:spLocks noChangeArrowheads="1"/>
            </p:cNvSpPr>
            <p:nvPr/>
          </p:nvSpPr>
          <p:spPr bwMode="auto">
            <a:xfrm>
              <a:off x="1419" y="307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54" name="Text Box 266"/>
            <p:cNvSpPr txBox="1">
              <a:spLocks noChangeArrowheads="1"/>
            </p:cNvSpPr>
            <p:nvPr/>
          </p:nvSpPr>
          <p:spPr bwMode="auto">
            <a:xfrm>
              <a:off x="1465"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55" name="Text Box 267"/>
            <p:cNvSpPr txBox="1">
              <a:spLocks noChangeArrowheads="1"/>
            </p:cNvSpPr>
            <p:nvPr/>
          </p:nvSpPr>
          <p:spPr bwMode="auto">
            <a:xfrm>
              <a:off x="2010" y="2070"/>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56" name="Text Box 268"/>
            <p:cNvSpPr txBox="1">
              <a:spLocks noChangeArrowheads="1"/>
            </p:cNvSpPr>
            <p:nvPr/>
          </p:nvSpPr>
          <p:spPr bwMode="auto">
            <a:xfrm>
              <a:off x="2200" y="2160"/>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57" name="Text Box 269"/>
            <p:cNvSpPr txBox="1">
              <a:spLocks noChangeArrowheads="1"/>
            </p:cNvSpPr>
            <p:nvPr/>
          </p:nvSpPr>
          <p:spPr bwMode="auto">
            <a:xfrm>
              <a:off x="2463" y="2069"/>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58" name="Text Box 270"/>
            <p:cNvSpPr txBox="1">
              <a:spLocks noChangeArrowheads="1"/>
            </p:cNvSpPr>
            <p:nvPr/>
          </p:nvSpPr>
          <p:spPr bwMode="auto">
            <a:xfrm>
              <a:off x="1701"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59" name="Text Box 271"/>
            <p:cNvSpPr txBox="1">
              <a:spLocks noChangeArrowheads="1"/>
            </p:cNvSpPr>
            <p:nvPr/>
          </p:nvSpPr>
          <p:spPr bwMode="auto">
            <a:xfrm>
              <a:off x="1919"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60" name="Text Box 272"/>
            <p:cNvSpPr txBox="1">
              <a:spLocks noChangeArrowheads="1"/>
            </p:cNvSpPr>
            <p:nvPr/>
          </p:nvSpPr>
          <p:spPr bwMode="auto">
            <a:xfrm>
              <a:off x="1647" y="306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61" name="Text Box 273"/>
            <p:cNvSpPr txBox="1">
              <a:spLocks noChangeArrowheads="1"/>
            </p:cNvSpPr>
            <p:nvPr/>
          </p:nvSpPr>
          <p:spPr bwMode="auto">
            <a:xfrm>
              <a:off x="1882" y="306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62" name="Text Box 274"/>
            <p:cNvSpPr txBox="1">
              <a:spLocks noChangeArrowheads="1"/>
            </p:cNvSpPr>
            <p:nvPr/>
          </p:nvSpPr>
          <p:spPr bwMode="auto">
            <a:xfrm>
              <a:off x="2146"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63" name="Text Box 275"/>
            <p:cNvSpPr txBox="1">
              <a:spLocks noChangeArrowheads="1"/>
            </p:cNvSpPr>
            <p:nvPr/>
          </p:nvSpPr>
          <p:spPr bwMode="auto">
            <a:xfrm>
              <a:off x="2092" y="307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64" name="Text Box 276"/>
            <p:cNvSpPr txBox="1">
              <a:spLocks noChangeArrowheads="1"/>
            </p:cNvSpPr>
            <p:nvPr/>
          </p:nvSpPr>
          <p:spPr bwMode="auto">
            <a:xfrm>
              <a:off x="2327" y="307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65" name="Text Box 277"/>
            <p:cNvSpPr txBox="1">
              <a:spLocks noChangeArrowheads="1"/>
            </p:cNvSpPr>
            <p:nvPr/>
          </p:nvSpPr>
          <p:spPr bwMode="auto">
            <a:xfrm>
              <a:off x="2373"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66" name="Text Box 278"/>
            <p:cNvSpPr txBox="1">
              <a:spLocks noChangeArrowheads="1"/>
            </p:cNvSpPr>
            <p:nvPr/>
          </p:nvSpPr>
          <p:spPr bwMode="auto">
            <a:xfrm>
              <a:off x="2599" y="2572"/>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67" name="Text Box 279"/>
            <p:cNvSpPr txBox="1">
              <a:spLocks noChangeArrowheads="1"/>
            </p:cNvSpPr>
            <p:nvPr/>
          </p:nvSpPr>
          <p:spPr bwMode="auto">
            <a:xfrm>
              <a:off x="2545" y="3075"/>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68" name="Text Box 280"/>
            <p:cNvSpPr txBox="1">
              <a:spLocks noChangeArrowheads="1"/>
            </p:cNvSpPr>
            <p:nvPr/>
          </p:nvSpPr>
          <p:spPr bwMode="auto">
            <a:xfrm>
              <a:off x="2780" y="3075"/>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69" name="Text Box 281"/>
            <p:cNvSpPr txBox="1">
              <a:spLocks noChangeArrowheads="1"/>
            </p:cNvSpPr>
            <p:nvPr/>
          </p:nvSpPr>
          <p:spPr bwMode="auto">
            <a:xfrm>
              <a:off x="2826" y="2572"/>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70" name="Text Box 282"/>
            <p:cNvSpPr txBox="1">
              <a:spLocks noChangeArrowheads="1"/>
            </p:cNvSpPr>
            <p:nvPr/>
          </p:nvSpPr>
          <p:spPr bwMode="auto">
            <a:xfrm>
              <a:off x="3379" y="2070"/>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71" name="Text Box 283"/>
            <p:cNvSpPr txBox="1">
              <a:spLocks noChangeArrowheads="1"/>
            </p:cNvSpPr>
            <p:nvPr/>
          </p:nvSpPr>
          <p:spPr bwMode="auto">
            <a:xfrm>
              <a:off x="3569" y="2160"/>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72" name="Text Box 284"/>
            <p:cNvSpPr txBox="1">
              <a:spLocks noChangeArrowheads="1"/>
            </p:cNvSpPr>
            <p:nvPr/>
          </p:nvSpPr>
          <p:spPr bwMode="auto">
            <a:xfrm>
              <a:off x="3832" y="2069"/>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73" name="Text Box 285"/>
            <p:cNvSpPr txBox="1">
              <a:spLocks noChangeArrowheads="1"/>
            </p:cNvSpPr>
            <p:nvPr/>
          </p:nvSpPr>
          <p:spPr bwMode="auto">
            <a:xfrm>
              <a:off x="3070"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74" name="Text Box 286"/>
            <p:cNvSpPr txBox="1">
              <a:spLocks noChangeArrowheads="1"/>
            </p:cNvSpPr>
            <p:nvPr/>
          </p:nvSpPr>
          <p:spPr bwMode="auto">
            <a:xfrm>
              <a:off x="3288"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75" name="Text Box 287"/>
            <p:cNvSpPr txBox="1">
              <a:spLocks noChangeArrowheads="1"/>
            </p:cNvSpPr>
            <p:nvPr/>
          </p:nvSpPr>
          <p:spPr bwMode="auto">
            <a:xfrm>
              <a:off x="3016" y="306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76" name="Text Box 288"/>
            <p:cNvSpPr txBox="1">
              <a:spLocks noChangeArrowheads="1"/>
            </p:cNvSpPr>
            <p:nvPr/>
          </p:nvSpPr>
          <p:spPr bwMode="auto">
            <a:xfrm>
              <a:off x="3251" y="306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77" name="Text Box 289"/>
            <p:cNvSpPr txBox="1">
              <a:spLocks noChangeArrowheads="1"/>
            </p:cNvSpPr>
            <p:nvPr/>
          </p:nvSpPr>
          <p:spPr bwMode="auto">
            <a:xfrm>
              <a:off x="3515"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78" name="Text Box 290"/>
            <p:cNvSpPr txBox="1">
              <a:spLocks noChangeArrowheads="1"/>
            </p:cNvSpPr>
            <p:nvPr/>
          </p:nvSpPr>
          <p:spPr bwMode="auto">
            <a:xfrm>
              <a:off x="3461" y="307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79" name="Text Box 291"/>
            <p:cNvSpPr txBox="1">
              <a:spLocks noChangeArrowheads="1"/>
            </p:cNvSpPr>
            <p:nvPr/>
          </p:nvSpPr>
          <p:spPr bwMode="auto">
            <a:xfrm>
              <a:off x="3696" y="307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80" name="Text Box 292"/>
            <p:cNvSpPr txBox="1">
              <a:spLocks noChangeArrowheads="1"/>
            </p:cNvSpPr>
            <p:nvPr/>
          </p:nvSpPr>
          <p:spPr bwMode="auto">
            <a:xfrm>
              <a:off x="3742"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81" name="Text Box 293"/>
            <p:cNvSpPr txBox="1">
              <a:spLocks noChangeArrowheads="1"/>
            </p:cNvSpPr>
            <p:nvPr/>
          </p:nvSpPr>
          <p:spPr bwMode="auto">
            <a:xfrm>
              <a:off x="3968" y="2572"/>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82" name="Text Box 294"/>
            <p:cNvSpPr txBox="1">
              <a:spLocks noChangeArrowheads="1"/>
            </p:cNvSpPr>
            <p:nvPr/>
          </p:nvSpPr>
          <p:spPr bwMode="auto">
            <a:xfrm>
              <a:off x="3914" y="3075"/>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83" name="Text Box 295"/>
            <p:cNvSpPr txBox="1">
              <a:spLocks noChangeArrowheads="1"/>
            </p:cNvSpPr>
            <p:nvPr/>
          </p:nvSpPr>
          <p:spPr bwMode="auto">
            <a:xfrm>
              <a:off x="4149" y="3075"/>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84" name="Text Box 296"/>
            <p:cNvSpPr txBox="1">
              <a:spLocks noChangeArrowheads="1"/>
            </p:cNvSpPr>
            <p:nvPr/>
          </p:nvSpPr>
          <p:spPr bwMode="auto">
            <a:xfrm>
              <a:off x="4195" y="2572"/>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85" name="Text Box 297"/>
            <p:cNvSpPr txBox="1">
              <a:spLocks noChangeArrowheads="1"/>
            </p:cNvSpPr>
            <p:nvPr/>
          </p:nvSpPr>
          <p:spPr bwMode="auto">
            <a:xfrm>
              <a:off x="4740" y="2070"/>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86" name="Text Box 298"/>
            <p:cNvSpPr txBox="1">
              <a:spLocks noChangeArrowheads="1"/>
            </p:cNvSpPr>
            <p:nvPr/>
          </p:nvSpPr>
          <p:spPr bwMode="auto">
            <a:xfrm>
              <a:off x="4930" y="2160"/>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87" name="Text Box 299"/>
            <p:cNvSpPr txBox="1">
              <a:spLocks noChangeArrowheads="1"/>
            </p:cNvSpPr>
            <p:nvPr/>
          </p:nvSpPr>
          <p:spPr bwMode="auto">
            <a:xfrm>
              <a:off x="5193" y="2069"/>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88" name="Text Box 300"/>
            <p:cNvSpPr txBox="1">
              <a:spLocks noChangeArrowheads="1"/>
            </p:cNvSpPr>
            <p:nvPr/>
          </p:nvSpPr>
          <p:spPr bwMode="auto">
            <a:xfrm>
              <a:off x="4431"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89" name="Text Box 301"/>
            <p:cNvSpPr txBox="1">
              <a:spLocks noChangeArrowheads="1"/>
            </p:cNvSpPr>
            <p:nvPr/>
          </p:nvSpPr>
          <p:spPr bwMode="auto">
            <a:xfrm>
              <a:off x="4649"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90" name="Text Box 302"/>
            <p:cNvSpPr txBox="1">
              <a:spLocks noChangeArrowheads="1"/>
            </p:cNvSpPr>
            <p:nvPr/>
          </p:nvSpPr>
          <p:spPr bwMode="auto">
            <a:xfrm>
              <a:off x="4377" y="306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91" name="Text Box 303"/>
            <p:cNvSpPr txBox="1">
              <a:spLocks noChangeArrowheads="1"/>
            </p:cNvSpPr>
            <p:nvPr/>
          </p:nvSpPr>
          <p:spPr bwMode="auto">
            <a:xfrm>
              <a:off x="4612" y="306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92" name="Text Box 304"/>
            <p:cNvSpPr txBox="1">
              <a:spLocks noChangeArrowheads="1"/>
            </p:cNvSpPr>
            <p:nvPr/>
          </p:nvSpPr>
          <p:spPr bwMode="auto">
            <a:xfrm>
              <a:off x="4876"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93" name="Text Box 305"/>
            <p:cNvSpPr txBox="1">
              <a:spLocks noChangeArrowheads="1"/>
            </p:cNvSpPr>
            <p:nvPr/>
          </p:nvSpPr>
          <p:spPr bwMode="auto">
            <a:xfrm>
              <a:off x="4822" y="307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94" name="Text Box 306"/>
            <p:cNvSpPr txBox="1">
              <a:spLocks noChangeArrowheads="1"/>
            </p:cNvSpPr>
            <p:nvPr/>
          </p:nvSpPr>
          <p:spPr bwMode="auto">
            <a:xfrm>
              <a:off x="5057" y="307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95" name="Text Box 307"/>
            <p:cNvSpPr txBox="1">
              <a:spLocks noChangeArrowheads="1"/>
            </p:cNvSpPr>
            <p:nvPr/>
          </p:nvSpPr>
          <p:spPr bwMode="auto">
            <a:xfrm>
              <a:off x="5103"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96" name="Text Box 308"/>
            <p:cNvSpPr txBox="1">
              <a:spLocks noChangeArrowheads="1"/>
            </p:cNvSpPr>
            <p:nvPr/>
          </p:nvSpPr>
          <p:spPr bwMode="auto">
            <a:xfrm>
              <a:off x="5329" y="2572"/>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97" name="Text Box 309"/>
            <p:cNvSpPr txBox="1">
              <a:spLocks noChangeArrowheads="1"/>
            </p:cNvSpPr>
            <p:nvPr/>
          </p:nvSpPr>
          <p:spPr bwMode="auto">
            <a:xfrm>
              <a:off x="5275" y="3075"/>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98" name="Text Box 310"/>
            <p:cNvSpPr txBox="1">
              <a:spLocks noChangeArrowheads="1"/>
            </p:cNvSpPr>
            <p:nvPr/>
          </p:nvSpPr>
          <p:spPr bwMode="auto">
            <a:xfrm>
              <a:off x="5510" y="3075"/>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99" name="Text Box 311"/>
            <p:cNvSpPr txBox="1">
              <a:spLocks noChangeArrowheads="1"/>
            </p:cNvSpPr>
            <p:nvPr/>
          </p:nvSpPr>
          <p:spPr bwMode="auto">
            <a:xfrm>
              <a:off x="5556" y="2572"/>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grpSp>
      <p:sp>
        <p:nvSpPr>
          <p:cNvPr id="200" name="Rectangle 313"/>
          <p:cNvSpPr>
            <a:spLocks noChangeArrowheads="1"/>
          </p:cNvSpPr>
          <p:nvPr/>
        </p:nvSpPr>
        <p:spPr bwMode="auto">
          <a:xfrm>
            <a:off x="34925" y="3429521"/>
            <a:ext cx="9061450" cy="360363"/>
          </a:xfrm>
          <a:prstGeom prst="rect">
            <a:avLst/>
          </a:prstGeom>
          <a:solidFill>
            <a:srgbClr val="FF0000">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b="0">
                <a:latin typeface="Franklin Gothic Demi Cond" panose="020B0706030402020204" pitchFamily="34" charset="0"/>
              </a:rPr>
              <a:t>X</a:t>
            </a:r>
            <a:r>
              <a:rPr lang="en-US" altLang="zh-TW" b="0" baseline="-25000">
                <a:latin typeface="Franklin Gothic Demi Cond" panose="020B0706030402020204" pitchFamily="34" charset="0"/>
              </a:rPr>
              <a:t>2</a:t>
            </a:r>
          </a:p>
        </p:txBody>
      </p:sp>
      <p:sp>
        <p:nvSpPr>
          <p:cNvPr id="201" name="Rectangle 314"/>
          <p:cNvSpPr>
            <a:spLocks noChangeArrowheads="1"/>
          </p:cNvSpPr>
          <p:nvPr/>
        </p:nvSpPr>
        <p:spPr bwMode="auto">
          <a:xfrm>
            <a:off x="34925" y="4221684"/>
            <a:ext cx="9061450" cy="360362"/>
          </a:xfrm>
          <a:prstGeom prst="rect">
            <a:avLst/>
          </a:prstGeom>
          <a:solidFill>
            <a:srgbClr val="008000">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b="0">
                <a:latin typeface="Franklin Gothic Demi Cond" panose="020B0706030402020204" pitchFamily="34" charset="0"/>
              </a:rPr>
              <a:t>X</a:t>
            </a:r>
            <a:r>
              <a:rPr lang="en-US" altLang="zh-TW" b="0" baseline="-25000">
                <a:latin typeface="Franklin Gothic Demi Cond" panose="020B0706030402020204" pitchFamily="34" charset="0"/>
              </a:rPr>
              <a:t>3</a:t>
            </a:r>
          </a:p>
        </p:txBody>
      </p:sp>
      <p:sp>
        <p:nvSpPr>
          <p:cNvPr id="202" name="Rectangle 315"/>
          <p:cNvSpPr>
            <a:spLocks noChangeArrowheads="1"/>
          </p:cNvSpPr>
          <p:nvPr/>
        </p:nvSpPr>
        <p:spPr bwMode="auto">
          <a:xfrm>
            <a:off x="34925" y="4940821"/>
            <a:ext cx="9061450" cy="360363"/>
          </a:xfrm>
          <a:prstGeom prst="rect">
            <a:avLst/>
          </a:prstGeom>
          <a:solidFill>
            <a:srgbClr val="9900CC">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b="0">
                <a:latin typeface="Franklin Gothic Demi Cond" panose="020B0706030402020204" pitchFamily="34" charset="0"/>
              </a:rPr>
              <a:t>X</a:t>
            </a:r>
            <a:r>
              <a:rPr lang="en-US" altLang="zh-TW" b="0" baseline="-25000">
                <a:latin typeface="Franklin Gothic Demi Cond" panose="020B0706030402020204" pitchFamily="34" charset="0"/>
              </a:rPr>
              <a:t>4</a:t>
            </a:r>
          </a:p>
        </p:txBody>
      </p:sp>
    </p:spTree>
    <p:extLst>
      <p:ext uri="{BB962C8B-B14F-4D97-AF65-F5344CB8AC3E}">
        <p14:creationId xmlns:p14="http://schemas.microsoft.com/office/powerpoint/2010/main" val="336998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randombar(horizontal)">
                                      <p:cBhvr>
                                        <p:cTn id="11" dur="500"/>
                                        <p:tgtEl>
                                          <p:spTgt spid="135"/>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34"/>
                                        </p:tgtEl>
                                        <p:attrNameLst>
                                          <p:attrName>style.visibility</p:attrName>
                                        </p:attrNameLst>
                                      </p:cBhvr>
                                      <p:to>
                                        <p:strVal val="visible"/>
                                      </p:to>
                                    </p:set>
                                    <p:animEffect transition="in" filter="slide(fromBottom)">
                                      <p:cBhvr>
                                        <p:cTn id="16" dur="500"/>
                                        <p:tgtEl>
                                          <p:spTgt spid="13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200"/>
                                        </p:tgtEl>
                                        <p:attrNameLst>
                                          <p:attrName>style.visibility</p:attrName>
                                        </p:attrNameLst>
                                      </p:cBhvr>
                                      <p:to>
                                        <p:strVal val="visible"/>
                                      </p:to>
                                    </p:set>
                                    <p:animEffect transition="in" filter="slide(fromBottom)">
                                      <p:cBhvr>
                                        <p:cTn id="21" dur="500"/>
                                        <p:tgtEl>
                                          <p:spTgt spid="20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201"/>
                                        </p:tgtEl>
                                        <p:attrNameLst>
                                          <p:attrName>style.visibility</p:attrName>
                                        </p:attrNameLst>
                                      </p:cBhvr>
                                      <p:to>
                                        <p:strVal val="visible"/>
                                      </p:to>
                                    </p:set>
                                    <p:animEffect transition="in" filter="slide(fromBottom)">
                                      <p:cBhvr>
                                        <p:cTn id="26" dur="500"/>
                                        <p:tgtEl>
                                          <p:spTgt spid="201"/>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202"/>
                                        </p:tgtEl>
                                        <p:attrNameLst>
                                          <p:attrName>style.visibility</p:attrName>
                                        </p:attrNameLst>
                                      </p:cBhvr>
                                      <p:to>
                                        <p:strVal val="visible"/>
                                      </p:to>
                                    </p:set>
                                    <p:animEffect transition="in" filter="slide(fromBottom)">
                                      <p:cBhvr>
                                        <p:cTn id="31"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200" grpId="0" animBg="1"/>
      <p:bldP spid="201" grpId="0" animBg="1"/>
      <p:bldP spid="20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1192" y="687475"/>
            <a:ext cx="7989752" cy="725302"/>
          </a:xfrm>
        </p:spPr>
        <p:txBody>
          <a:bodyPr/>
          <a:lstStyle/>
          <a:p>
            <a:r>
              <a:rPr lang="zh-TW" altLang="en-US" dirty="0"/>
              <a:t>如何判斷兩個皇后間是否互吃</a:t>
            </a:r>
          </a:p>
        </p:txBody>
      </p:sp>
      <p:sp>
        <p:nvSpPr>
          <p:cNvPr id="3" name="內容版面配置區 2"/>
          <p:cNvSpPr>
            <a:spLocks noGrp="1"/>
          </p:cNvSpPr>
          <p:nvPr>
            <p:ph idx="1"/>
          </p:nvPr>
        </p:nvSpPr>
        <p:spPr>
          <a:xfrm>
            <a:off x="581192" y="1556792"/>
            <a:ext cx="5142936" cy="4680519"/>
          </a:xfrm>
        </p:spPr>
        <p:txBody>
          <a:bodyPr>
            <a:normAutofit fontScale="92500" lnSpcReduction="10000"/>
          </a:bodyPr>
          <a:lstStyle/>
          <a:p>
            <a:pPr>
              <a:lnSpc>
                <a:spcPct val="125000"/>
              </a:lnSpc>
              <a:spcBef>
                <a:spcPct val="25000"/>
              </a:spcBef>
            </a:pPr>
            <a:r>
              <a:rPr lang="zh-TW" altLang="en-US" dirty="0"/>
              <a:t>假設</a:t>
            </a:r>
            <a:r>
              <a:rPr lang="en-US" altLang="zh-TW" dirty="0"/>
              <a:t>Q1</a:t>
            </a:r>
            <a:r>
              <a:rPr lang="zh-TW" altLang="en-US" dirty="0"/>
              <a:t>皇后所在的位置是</a:t>
            </a:r>
            <a:r>
              <a:rPr lang="en-US" altLang="zh-TW" dirty="0"/>
              <a:t>(a, </a:t>
            </a:r>
            <a:r>
              <a:rPr lang="en-US" altLang="zh-TW" dirty="0" err="1"/>
              <a:t>x</a:t>
            </a:r>
            <a:r>
              <a:rPr lang="en-US" altLang="zh-TW" baseline="-25000" dirty="0" err="1"/>
              <a:t>a</a:t>
            </a:r>
            <a:r>
              <a:rPr lang="en-US" altLang="zh-TW" dirty="0"/>
              <a:t>)</a:t>
            </a:r>
            <a:r>
              <a:rPr lang="zh-TW" altLang="en-US" dirty="0"/>
              <a:t>，</a:t>
            </a:r>
            <a:r>
              <a:rPr lang="en-US" altLang="zh-TW" dirty="0"/>
              <a:t>Q2</a:t>
            </a:r>
            <a:r>
              <a:rPr lang="zh-TW" altLang="en-US" dirty="0"/>
              <a:t>皇后所在的位置是</a:t>
            </a:r>
            <a:r>
              <a:rPr lang="en-US" altLang="zh-TW" dirty="0"/>
              <a:t>(b, </a:t>
            </a:r>
            <a:r>
              <a:rPr lang="en-US" altLang="zh-TW" dirty="0" err="1"/>
              <a:t>x</a:t>
            </a:r>
            <a:r>
              <a:rPr lang="en-US" altLang="zh-TW" baseline="-25000" dirty="0" err="1"/>
              <a:t>b</a:t>
            </a:r>
            <a:r>
              <a:rPr lang="en-US" altLang="zh-TW" dirty="0"/>
              <a:t>)</a:t>
            </a:r>
            <a:r>
              <a:rPr lang="zh-TW" altLang="en-US" dirty="0"/>
              <a:t>，</a:t>
            </a:r>
            <a:r>
              <a:rPr lang="zh-TW" altLang="en-US" dirty="0">
                <a:solidFill>
                  <a:srgbClr val="FF0000"/>
                </a:solidFill>
              </a:rPr>
              <a:t>下列位置皆會造成兩皇后互吃。</a:t>
            </a:r>
            <a:endParaRPr lang="zh-TW" altLang="en-US" dirty="0"/>
          </a:p>
          <a:p>
            <a:pPr lvl="1">
              <a:lnSpc>
                <a:spcPct val="125000"/>
              </a:lnSpc>
              <a:spcBef>
                <a:spcPct val="25000"/>
              </a:spcBef>
            </a:pPr>
            <a:r>
              <a:rPr lang="zh-TW" altLang="en-US" dirty="0"/>
              <a:t>如果</a:t>
            </a:r>
            <a:r>
              <a:rPr lang="en-US" altLang="zh-TW" b="1" dirty="0">
                <a:solidFill>
                  <a:srgbClr val="FF0000"/>
                </a:solidFill>
                <a:effectLst>
                  <a:outerShdw blurRad="38100" dist="38100" dir="2700000" algn="tl">
                    <a:srgbClr val="C0C0C0"/>
                  </a:outerShdw>
                </a:effectLst>
              </a:rPr>
              <a:t>b</a:t>
            </a:r>
            <a:r>
              <a:rPr lang="en-US" altLang="zh-TW" b="1" baseline="-25000" dirty="0">
                <a:solidFill>
                  <a:srgbClr val="FF0000"/>
                </a:solidFill>
                <a:effectLst>
                  <a:outerShdw blurRad="38100" dist="38100" dir="2700000" algn="tl">
                    <a:srgbClr val="C0C0C0"/>
                  </a:outerShdw>
                </a:effectLst>
              </a:rPr>
              <a:t> </a:t>
            </a:r>
            <a:r>
              <a:rPr lang="en-US" altLang="zh-TW" b="1" dirty="0">
                <a:solidFill>
                  <a:srgbClr val="FF0000"/>
                </a:solidFill>
                <a:effectLst>
                  <a:outerShdw blurRad="38100" dist="38100" dir="2700000" algn="tl">
                    <a:srgbClr val="C0C0C0"/>
                  </a:outerShdw>
                </a:effectLst>
              </a:rPr>
              <a:t>= a</a:t>
            </a:r>
            <a:r>
              <a:rPr lang="en-US" altLang="zh-TW" b="1" baseline="-25000" dirty="0">
                <a:solidFill>
                  <a:srgbClr val="FF0000"/>
                </a:solidFill>
                <a:effectLst>
                  <a:outerShdw blurRad="38100" dist="38100" dir="2700000" algn="tl">
                    <a:srgbClr val="C0C0C0"/>
                  </a:outerShdw>
                </a:effectLst>
              </a:rPr>
              <a:t> </a:t>
            </a:r>
            <a:r>
              <a:rPr lang="zh-TW" altLang="en-US" dirty="0"/>
              <a:t>，則表示</a:t>
            </a:r>
            <a:r>
              <a:rPr lang="en-US" altLang="zh-TW" dirty="0"/>
              <a:t>Q1</a:t>
            </a:r>
            <a:r>
              <a:rPr lang="zh-TW" altLang="en-US" dirty="0"/>
              <a:t>皇后和</a:t>
            </a:r>
            <a:r>
              <a:rPr lang="en-US" altLang="zh-TW" dirty="0"/>
              <a:t>Q2</a:t>
            </a:r>
            <a:r>
              <a:rPr lang="zh-TW" altLang="en-US" dirty="0"/>
              <a:t>皇后在</a:t>
            </a:r>
            <a:r>
              <a:rPr lang="zh-TW" altLang="en-US" dirty="0">
                <a:solidFill>
                  <a:srgbClr val="0000FF"/>
                </a:solidFill>
              </a:rPr>
              <a:t>同一列</a:t>
            </a:r>
          </a:p>
          <a:p>
            <a:pPr lvl="1">
              <a:lnSpc>
                <a:spcPct val="125000"/>
              </a:lnSpc>
              <a:spcBef>
                <a:spcPct val="25000"/>
              </a:spcBef>
            </a:pPr>
            <a:r>
              <a:rPr lang="zh-TW" altLang="en-US" dirty="0"/>
              <a:t>如果</a:t>
            </a:r>
            <a:r>
              <a:rPr lang="en-US" altLang="zh-TW" b="1" dirty="0" err="1">
                <a:solidFill>
                  <a:srgbClr val="FF0000"/>
                </a:solidFill>
                <a:effectLst>
                  <a:outerShdw blurRad="38100" dist="38100" dir="2700000" algn="tl">
                    <a:srgbClr val="C0C0C0"/>
                  </a:outerShdw>
                </a:effectLst>
              </a:rPr>
              <a:t>x</a:t>
            </a:r>
            <a:r>
              <a:rPr lang="en-US" altLang="zh-TW" b="1" baseline="-25000" dirty="0" err="1">
                <a:solidFill>
                  <a:srgbClr val="FF0000"/>
                </a:solidFill>
                <a:effectLst>
                  <a:outerShdw blurRad="38100" dist="38100" dir="2700000" algn="tl">
                    <a:srgbClr val="C0C0C0"/>
                  </a:outerShdw>
                </a:effectLst>
              </a:rPr>
              <a:t>b</a:t>
            </a:r>
            <a:r>
              <a:rPr lang="en-US" altLang="zh-TW" b="1" baseline="-25000" dirty="0">
                <a:solidFill>
                  <a:srgbClr val="FF0000"/>
                </a:solidFill>
                <a:effectLst>
                  <a:outerShdw blurRad="38100" dist="38100" dir="2700000" algn="tl">
                    <a:srgbClr val="C0C0C0"/>
                  </a:outerShdw>
                </a:effectLst>
              </a:rPr>
              <a:t> </a:t>
            </a:r>
            <a:r>
              <a:rPr lang="en-US" altLang="zh-TW" b="1" dirty="0">
                <a:solidFill>
                  <a:srgbClr val="FF0000"/>
                </a:solidFill>
                <a:effectLst>
                  <a:outerShdw blurRad="38100" dist="38100" dir="2700000" algn="tl">
                    <a:srgbClr val="C0C0C0"/>
                  </a:outerShdw>
                </a:effectLst>
              </a:rPr>
              <a:t>= </a:t>
            </a:r>
            <a:r>
              <a:rPr lang="en-US" altLang="zh-TW" b="1" dirty="0" err="1">
                <a:solidFill>
                  <a:srgbClr val="FF0000"/>
                </a:solidFill>
                <a:effectLst>
                  <a:outerShdw blurRad="38100" dist="38100" dir="2700000" algn="tl">
                    <a:srgbClr val="C0C0C0"/>
                  </a:outerShdw>
                </a:effectLst>
              </a:rPr>
              <a:t>x</a:t>
            </a:r>
            <a:r>
              <a:rPr lang="en-US" altLang="zh-TW" b="1" baseline="-25000" dirty="0" err="1">
                <a:solidFill>
                  <a:srgbClr val="FF0000"/>
                </a:solidFill>
                <a:effectLst>
                  <a:outerShdw blurRad="38100" dist="38100" dir="2700000" algn="tl">
                    <a:srgbClr val="C0C0C0"/>
                  </a:outerShdw>
                </a:effectLst>
              </a:rPr>
              <a:t>a</a:t>
            </a:r>
            <a:r>
              <a:rPr lang="en-US" altLang="zh-TW" b="1" baseline="-25000" dirty="0">
                <a:solidFill>
                  <a:srgbClr val="FF0000"/>
                </a:solidFill>
                <a:effectLst>
                  <a:outerShdw blurRad="38100" dist="38100" dir="2700000" algn="tl">
                    <a:srgbClr val="C0C0C0"/>
                  </a:outerShdw>
                </a:effectLst>
              </a:rPr>
              <a:t> </a:t>
            </a:r>
            <a:r>
              <a:rPr lang="zh-TW" altLang="en-US" dirty="0"/>
              <a:t>，則表示</a:t>
            </a:r>
            <a:r>
              <a:rPr lang="en-US" altLang="zh-TW" dirty="0"/>
              <a:t>Q1</a:t>
            </a:r>
            <a:r>
              <a:rPr lang="zh-TW" altLang="en-US" dirty="0"/>
              <a:t>皇后和</a:t>
            </a:r>
            <a:r>
              <a:rPr lang="en-US" altLang="zh-TW" dirty="0"/>
              <a:t>Q2</a:t>
            </a:r>
            <a:r>
              <a:rPr lang="zh-TW" altLang="en-US" dirty="0"/>
              <a:t>皇后在</a:t>
            </a:r>
            <a:r>
              <a:rPr lang="zh-TW" altLang="en-US" dirty="0">
                <a:solidFill>
                  <a:srgbClr val="0000FF"/>
                </a:solidFill>
              </a:rPr>
              <a:t>同一行</a:t>
            </a:r>
          </a:p>
          <a:p>
            <a:pPr lvl="1">
              <a:lnSpc>
                <a:spcPct val="125000"/>
              </a:lnSpc>
              <a:spcBef>
                <a:spcPct val="25000"/>
              </a:spcBef>
            </a:pPr>
            <a:r>
              <a:rPr lang="zh-TW" altLang="en-US" dirty="0"/>
              <a:t>如果 </a:t>
            </a:r>
            <a:r>
              <a:rPr lang="en-US" altLang="zh-TW" b="1" dirty="0">
                <a:solidFill>
                  <a:srgbClr val="FF0000"/>
                </a:solidFill>
                <a:effectLst>
                  <a:outerShdw blurRad="38100" dist="38100" dir="2700000" algn="tl">
                    <a:srgbClr val="C0C0C0"/>
                  </a:outerShdw>
                </a:effectLst>
              </a:rPr>
              <a:t>(</a:t>
            </a:r>
            <a:r>
              <a:rPr lang="en-US" altLang="zh-TW" b="1" dirty="0" err="1">
                <a:solidFill>
                  <a:srgbClr val="FF0000"/>
                </a:solidFill>
                <a:effectLst>
                  <a:outerShdw blurRad="38100" dist="38100" dir="2700000" algn="tl">
                    <a:srgbClr val="C0C0C0"/>
                  </a:outerShdw>
                </a:effectLst>
              </a:rPr>
              <a:t>x</a:t>
            </a:r>
            <a:r>
              <a:rPr lang="en-US" altLang="zh-TW" b="1" baseline="-25000" dirty="0" err="1">
                <a:solidFill>
                  <a:srgbClr val="FF0000"/>
                </a:solidFill>
                <a:effectLst>
                  <a:outerShdw blurRad="38100" dist="38100" dir="2700000" algn="tl">
                    <a:srgbClr val="C0C0C0"/>
                  </a:outerShdw>
                </a:effectLst>
              </a:rPr>
              <a:t>b</a:t>
            </a:r>
            <a:r>
              <a:rPr lang="en-US" altLang="zh-TW" b="1" dirty="0">
                <a:solidFill>
                  <a:srgbClr val="FF0000"/>
                </a:solidFill>
                <a:effectLst>
                  <a:outerShdw blurRad="38100" dist="38100" dir="2700000" algn="tl">
                    <a:srgbClr val="C0C0C0"/>
                  </a:outerShdw>
                </a:effectLst>
              </a:rPr>
              <a:t>- </a:t>
            </a:r>
            <a:r>
              <a:rPr lang="en-US" altLang="zh-TW" b="1" dirty="0" err="1">
                <a:solidFill>
                  <a:srgbClr val="FF0000"/>
                </a:solidFill>
                <a:effectLst>
                  <a:outerShdw blurRad="38100" dist="38100" dir="2700000" algn="tl">
                    <a:srgbClr val="C0C0C0"/>
                  </a:outerShdw>
                </a:effectLst>
              </a:rPr>
              <a:t>x</a:t>
            </a:r>
            <a:r>
              <a:rPr lang="en-US" altLang="zh-TW" b="1" baseline="-25000" dirty="0" err="1">
                <a:solidFill>
                  <a:srgbClr val="FF0000"/>
                </a:solidFill>
                <a:effectLst>
                  <a:outerShdw blurRad="38100" dist="38100" dir="2700000" algn="tl">
                    <a:srgbClr val="C0C0C0"/>
                  </a:outerShdw>
                </a:effectLst>
              </a:rPr>
              <a:t>a</a:t>
            </a:r>
            <a:r>
              <a:rPr lang="en-US" altLang="zh-TW" b="1" dirty="0">
                <a:solidFill>
                  <a:srgbClr val="FF0000"/>
                </a:solidFill>
                <a:effectLst>
                  <a:outerShdw blurRad="38100" dist="38100" dir="2700000" algn="tl">
                    <a:srgbClr val="C0C0C0"/>
                  </a:outerShdw>
                </a:effectLst>
              </a:rPr>
              <a:t>) = b – a</a:t>
            </a:r>
            <a:r>
              <a:rPr lang="zh-TW" altLang="en-US" dirty="0"/>
              <a:t>，則表示</a:t>
            </a:r>
            <a:r>
              <a:rPr lang="en-US" altLang="zh-TW" dirty="0"/>
              <a:t>Q1</a:t>
            </a:r>
            <a:r>
              <a:rPr lang="zh-TW" altLang="en-US" dirty="0"/>
              <a:t>皇后和</a:t>
            </a:r>
            <a:r>
              <a:rPr lang="en-US" altLang="zh-TW" dirty="0"/>
              <a:t>Q2</a:t>
            </a:r>
            <a:r>
              <a:rPr lang="zh-TW" altLang="en-US" dirty="0"/>
              <a:t>皇后</a:t>
            </a:r>
            <a:r>
              <a:rPr lang="zh-TW" altLang="en-US" dirty="0">
                <a:solidFill>
                  <a:srgbClr val="0000FF"/>
                </a:solidFill>
              </a:rPr>
              <a:t>皆在</a:t>
            </a:r>
            <a:r>
              <a:rPr lang="zh-TW" altLang="en-US" u="sng" dirty="0">
                <a:solidFill>
                  <a:srgbClr val="0000FF"/>
                </a:solidFill>
              </a:rPr>
              <a:t>右斜</a:t>
            </a:r>
            <a:r>
              <a:rPr lang="en-US" altLang="zh-TW" dirty="0">
                <a:solidFill>
                  <a:srgbClr val="0000FF"/>
                </a:solidFill>
              </a:rPr>
              <a:t>45</a:t>
            </a:r>
            <a:r>
              <a:rPr lang="en-US" altLang="zh-TW" baseline="30000" dirty="0">
                <a:solidFill>
                  <a:srgbClr val="0000FF"/>
                </a:solidFill>
              </a:rPr>
              <a:t>o</a:t>
            </a:r>
            <a:r>
              <a:rPr lang="zh-TW" altLang="en-US" dirty="0">
                <a:solidFill>
                  <a:srgbClr val="0000FF"/>
                </a:solidFill>
              </a:rPr>
              <a:t>線</a:t>
            </a:r>
          </a:p>
          <a:p>
            <a:pPr lvl="1">
              <a:lnSpc>
                <a:spcPct val="125000"/>
              </a:lnSpc>
              <a:spcBef>
                <a:spcPct val="25000"/>
              </a:spcBef>
            </a:pPr>
            <a:r>
              <a:rPr lang="zh-TW" altLang="en-US" dirty="0"/>
              <a:t>如果 </a:t>
            </a:r>
            <a:r>
              <a:rPr lang="en-US" altLang="zh-TW" b="1" dirty="0">
                <a:solidFill>
                  <a:srgbClr val="FF0000"/>
                </a:solidFill>
                <a:effectLst>
                  <a:outerShdw blurRad="38100" dist="38100" dir="2700000" algn="tl">
                    <a:srgbClr val="C0C0C0"/>
                  </a:outerShdw>
                </a:effectLst>
              </a:rPr>
              <a:t>(</a:t>
            </a:r>
            <a:r>
              <a:rPr lang="en-US" altLang="zh-TW" b="1" dirty="0" err="1">
                <a:solidFill>
                  <a:srgbClr val="FF0000"/>
                </a:solidFill>
                <a:effectLst>
                  <a:outerShdw blurRad="38100" dist="38100" dir="2700000" algn="tl">
                    <a:srgbClr val="C0C0C0"/>
                  </a:outerShdw>
                </a:effectLst>
              </a:rPr>
              <a:t>x</a:t>
            </a:r>
            <a:r>
              <a:rPr lang="en-US" altLang="zh-TW" b="1" baseline="-25000" dirty="0" err="1">
                <a:solidFill>
                  <a:srgbClr val="FF0000"/>
                </a:solidFill>
                <a:effectLst>
                  <a:outerShdw blurRad="38100" dist="38100" dir="2700000" algn="tl">
                    <a:srgbClr val="C0C0C0"/>
                  </a:outerShdw>
                </a:effectLst>
              </a:rPr>
              <a:t>b</a:t>
            </a:r>
            <a:r>
              <a:rPr lang="en-US" altLang="zh-TW" b="1" dirty="0">
                <a:solidFill>
                  <a:srgbClr val="FF0000"/>
                </a:solidFill>
                <a:effectLst>
                  <a:outerShdw blurRad="38100" dist="38100" dir="2700000" algn="tl">
                    <a:srgbClr val="C0C0C0"/>
                  </a:outerShdw>
                </a:effectLst>
              </a:rPr>
              <a:t>- </a:t>
            </a:r>
            <a:r>
              <a:rPr lang="en-US" altLang="zh-TW" b="1" dirty="0" err="1">
                <a:solidFill>
                  <a:srgbClr val="FF0000"/>
                </a:solidFill>
                <a:effectLst>
                  <a:outerShdw blurRad="38100" dist="38100" dir="2700000" algn="tl">
                    <a:srgbClr val="C0C0C0"/>
                  </a:outerShdw>
                </a:effectLst>
              </a:rPr>
              <a:t>x</a:t>
            </a:r>
            <a:r>
              <a:rPr lang="en-US" altLang="zh-TW" b="1" baseline="-25000" dirty="0" err="1">
                <a:solidFill>
                  <a:srgbClr val="FF0000"/>
                </a:solidFill>
                <a:effectLst>
                  <a:outerShdw blurRad="38100" dist="38100" dir="2700000" algn="tl">
                    <a:srgbClr val="C0C0C0"/>
                  </a:outerShdw>
                </a:effectLst>
              </a:rPr>
              <a:t>a</a:t>
            </a:r>
            <a:r>
              <a:rPr lang="en-US" altLang="zh-TW" b="1" dirty="0">
                <a:solidFill>
                  <a:srgbClr val="FF0000"/>
                </a:solidFill>
                <a:effectLst>
                  <a:outerShdw blurRad="38100" dist="38100" dir="2700000" algn="tl">
                    <a:srgbClr val="C0C0C0"/>
                  </a:outerShdw>
                </a:effectLst>
              </a:rPr>
              <a:t>) = -(b – a)</a:t>
            </a:r>
            <a:r>
              <a:rPr lang="zh-TW" altLang="en-US" dirty="0"/>
              <a:t>，則表示</a:t>
            </a:r>
            <a:r>
              <a:rPr lang="en-US" altLang="zh-TW" dirty="0"/>
              <a:t>Q1</a:t>
            </a:r>
            <a:r>
              <a:rPr lang="zh-TW" altLang="en-US" dirty="0"/>
              <a:t>皇后和</a:t>
            </a:r>
            <a:r>
              <a:rPr lang="en-US" altLang="zh-TW" dirty="0"/>
              <a:t>Q2</a:t>
            </a:r>
            <a:r>
              <a:rPr lang="zh-TW" altLang="en-US" dirty="0"/>
              <a:t>皇后</a:t>
            </a:r>
            <a:r>
              <a:rPr lang="zh-TW" altLang="en-US" dirty="0">
                <a:solidFill>
                  <a:srgbClr val="0000FF"/>
                </a:solidFill>
              </a:rPr>
              <a:t>皆在</a:t>
            </a:r>
            <a:r>
              <a:rPr lang="zh-TW" altLang="en-US" u="sng" dirty="0">
                <a:solidFill>
                  <a:srgbClr val="0000FF"/>
                </a:solidFill>
              </a:rPr>
              <a:t>左斜</a:t>
            </a:r>
            <a:r>
              <a:rPr lang="en-US" altLang="zh-TW" dirty="0">
                <a:solidFill>
                  <a:srgbClr val="0000FF"/>
                </a:solidFill>
              </a:rPr>
              <a:t>45</a:t>
            </a:r>
            <a:r>
              <a:rPr lang="en-US" altLang="zh-TW" baseline="30000" dirty="0">
                <a:solidFill>
                  <a:srgbClr val="0000FF"/>
                </a:solidFill>
              </a:rPr>
              <a:t>o</a:t>
            </a:r>
            <a:r>
              <a:rPr lang="zh-TW" altLang="en-US" dirty="0">
                <a:solidFill>
                  <a:srgbClr val="0000FF"/>
                </a:solidFill>
              </a:rPr>
              <a:t>線</a:t>
            </a:r>
            <a:endParaRPr lang="zh-TW" altLang="en-US" dirty="0">
              <a:solidFill>
                <a:srgbClr val="FF0000"/>
              </a:solidFill>
            </a:endParaRPr>
          </a:p>
          <a:p>
            <a:endParaRPr lang="zh-TW"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1429" y="1563688"/>
            <a:ext cx="326707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08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利用回溯法解</a:t>
            </a:r>
            <a:r>
              <a:rPr lang="en-US" altLang="zh-TW" dirty="0"/>
              <a:t>4</a:t>
            </a:r>
            <a:r>
              <a:rPr lang="zh-TW" altLang="en-US" dirty="0"/>
              <a:t>皇后問題</a:t>
            </a:r>
          </a:p>
        </p:txBody>
      </p:sp>
      <p:sp>
        <p:nvSpPr>
          <p:cNvPr id="3" name="內容版面配置區 2"/>
          <p:cNvSpPr>
            <a:spLocks noGrp="1"/>
          </p:cNvSpPr>
          <p:nvPr>
            <p:ph idx="1"/>
          </p:nvPr>
        </p:nvSpPr>
        <p:spPr>
          <a:xfrm>
            <a:off x="581192" y="1700809"/>
            <a:ext cx="7989752" cy="4157990"/>
          </a:xfrm>
        </p:spPr>
        <p:txBody>
          <a:bodyPr/>
          <a:lstStyle/>
          <a:p>
            <a:pPr>
              <a:lnSpc>
                <a:spcPct val="130000"/>
              </a:lnSpc>
              <a:spcBef>
                <a:spcPct val="30000"/>
              </a:spcBef>
            </a:pPr>
            <a:r>
              <a:rPr lang="en-US" altLang="zh-TW" dirty="0"/>
              <a:t>4</a:t>
            </a:r>
            <a:r>
              <a:rPr lang="zh-TW" altLang="en-US" dirty="0"/>
              <a:t>皇后問題的狀態空間樹如下：</a:t>
            </a:r>
          </a:p>
          <a:p>
            <a:pPr lvl="1">
              <a:lnSpc>
                <a:spcPct val="130000"/>
              </a:lnSpc>
              <a:spcBef>
                <a:spcPct val="30000"/>
              </a:spcBef>
            </a:pPr>
            <a:r>
              <a:rPr lang="zh-TW" altLang="en-US" dirty="0"/>
              <a:t>邊界函數為</a:t>
            </a:r>
            <a:r>
              <a:rPr lang="zh-TW" altLang="en-US" dirty="0">
                <a:sym typeface="Symbol" panose="05050102010706020507" pitchFamily="18" charset="2"/>
              </a:rPr>
              <a:t>前面四個互吃之判斷條件。</a:t>
            </a:r>
            <a:endParaRPr lang="zh-TW" altLang="en-US" sz="1800" dirty="0">
              <a:solidFill>
                <a:srgbClr val="FF0000"/>
              </a:solidFill>
              <a:sym typeface="Symbol" panose="05050102010706020507" pitchFamily="18" charset="2"/>
            </a:endParaRPr>
          </a:p>
          <a:p>
            <a:endParaRPr lang="zh-TW" altLang="en-US" dirty="0"/>
          </a:p>
        </p:txBody>
      </p:sp>
      <p:grpSp>
        <p:nvGrpSpPr>
          <p:cNvPr id="4" name="Group 4"/>
          <p:cNvGrpSpPr>
            <a:grpSpLocks/>
          </p:cNvGrpSpPr>
          <p:nvPr/>
        </p:nvGrpSpPr>
        <p:grpSpPr bwMode="auto">
          <a:xfrm>
            <a:off x="323850" y="2996332"/>
            <a:ext cx="8569325" cy="3168650"/>
            <a:chOff x="204" y="1525"/>
            <a:chExt cx="5398" cy="1996"/>
          </a:xfrm>
        </p:grpSpPr>
        <p:sp>
          <p:nvSpPr>
            <p:cNvPr id="5" name="Oval 5"/>
            <p:cNvSpPr>
              <a:spLocks noChangeArrowheads="1"/>
            </p:cNvSpPr>
            <p:nvPr/>
          </p:nvSpPr>
          <p:spPr bwMode="auto">
            <a:xfrm>
              <a:off x="2789" y="1525"/>
              <a:ext cx="182" cy="181"/>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 name="Oval 6"/>
            <p:cNvSpPr>
              <a:spLocks noChangeArrowheads="1"/>
            </p:cNvSpPr>
            <p:nvPr/>
          </p:nvSpPr>
          <p:spPr bwMode="auto">
            <a:xfrm>
              <a:off x="748" y="1934"/>
              <a:ext cx="182" cy="181"/>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 name="Oval 7"/>
            <p:cNvSpPr>
              <a:spLocks noChangeArrowheads="1"/>
            </p:cNvSpPr>
            <p:nvPr/>
          </p:nvSpPr>
          <p:spPr bwMode="auto">
            <a:xfrm>
              <a:off x="2108" y="1934"/>
              <a:ext cx="182" cy="181"/>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Oval 8"/>
            <p:cNvSpPr>
              <a:spLocks noChangeArrowheads="1"/>
            </p:cNvSpPr>
            <p:nvPr/>
          </p:nvSpPr>
          <p:spPr bwMode="auto">
            <a:xfrm>
              <a:off x="3469" y="1934"/>
              <a:ext cx="182" cy="181"/>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Oval 9"/>
            <p:cNvSpPr>
              <a:spLocks noChangeArrowheads="1"/>
            </p:cNvSpPr>
            <p:nvPr/>
          </p:nvSpPr>
          <p:spPr bwMode="auto">
            <a:xfrm>
              <a:off x="4830" y="1934"/>
              <a:ext cx="182" cy="181"/>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Oval 10"/>
            <p:cNvSpPr>
              <a:spLocks noChangeArrowheads="1"/>
            </p:cNvSpPr>
            <p:nvPr/>
          </p:nvSpPr>
          <p:spPr bwMode="auto">
            <a:xfrm>
              <a:off x="5284" y="2386"/>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Oval 11"/>
            <p:cNvSpPr>
              <a:spLocks noChangeArrowheads="1"/>
            </p:cNvSpPr>
            <p:nvPr/>
          </p:nvSpPr>
          <p:spPr bwMode="auto">
            <a:xfrm>
              <a:off x="5192" y="2840"/>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Oval 12"/>
            <p:cNvSpPr>
              <a:spLocks noChangeArrowheads="1"/>
            </p:cNvSpPr>
            <p:nvPr/>
          </p:nvSpPr>
          <p:spPr bwMode="auto">
            <a:xfrm>
              <a:off x="5419" y="2840"/>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Oval 13"/>
            <p:cNvSpPr>
              <a:spLocks noChangeArrowheads="1"/>
            </p:cNvSpPr>
            <p:nvPr/>
          </p:nvSpPr>
          <p:spPr bwMode="auto">
            <a:xfrm>
              <a:off x="5193" y="3338"/>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Oval 14"/>
            <p:cNvSpPr>
              <a:spLocks noChangeArrowheads="1"/>
            </p:cNvSpPr>
            <p:nvPr/>
          </p:nvSpPr>
          <p:spPr bwMode="auto">
            <a:xfrm>
              <a:off x="5420" y="3338"/>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Oval 15"/>
            <p:cNvSpPr>
              <a:spLocks noChangeArrowheads="1"/>
            </p:cNvSpPr>
            <p:nvPr/>
          </p:nvSpPr>
          <p:spPr bwMode="auto">
            <a:xfrm>
              <a:off x="4832" y="2387"/>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Oval 16"/>
            <p:cNvSpPr>
              <a:spLocks noChangeArrowheads="1"/>
            </p:cNvSpPr>
            <p:nvPr/>
          </p:nvSpPr>
          <p:spPr bwMode="auto">
            <a:xfrm>
              <a:off x="4740"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Oval 17"/>
            <p:cNvSpPr>
              <a:spLocks noChangeArrowheads="1"/>
            </p:cNvSpPr>
            <p:nvPr/>
          </p:nvSpPr>
          <p:spPr bwMode="auto">
            <a:xfrm>
              <a:off x="4967"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Oval 18"/>
            <p:cNvSpPr>
              <a:spLocks noChangeArrowheads="1"/>
            </p:cNvSpPr>
            <p:nvPr/>
          </p:nvSpPr>
          <p:spPr bwMode="auto">
            <a:xfrm>
              <a:off x="4741"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 name="Oval 19"/>
            <p:cNvSpPr>
              <a:spLocks noChangeArrowheads="1"/>
            </p:cNvSpPr>
            <p:nvPr/>
          </p:nvSpPr>
          <p:spPr bwMode="auto">
            <a:xfrm>
              <a:off x="4968"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 name="Oval 20"/>
            <p:cNvSpPr>
              <a:spLocks noChangeArrowheads="1"/>
            </p:cNvSpPr>
            <p:nvPr/>
          </p:nvSpPr>
          <p:spPr bwMode="auto">
            <a:xfrm>
              <a:off x="4378" y="2387"/>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1" name="Oval 21"/>
            <p:cNvSpPr>
              <a:spLocks noChangeArrowheads="1"/>
            </p:cNvSpPr>
            <p:nvPr/>
          </p:nvSpPr>
          <p:spPr bwMode="auto">
            <a:xfrm>
              <a:off x="4286"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 name="Oval 22"/>
            <p:cNvSpPr>
              <a:spLocks noChangeArrowheads="1"/>
            </p:cNvSpPr>
            <p:nvPr/>
          </p:nvSpPr>
          <p:spPr bwMode="auto">
            <a:xfrm>
              <a:off x="4513"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 name="Oval 23"/>
            <p:cNvSpPr>
              <a:spLocks noChangeArrowheads="1"/>
            </p:cNvSpPr>
            <p:nvPr/>
          </p:nvSpPr>
          <p:spPr bwMode="auto">
            <a:xfrm>
              <a:off x="4287"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4" name="Oval 24"/>
            <p:cNvSpPr>
              <a:spLocks noChangeArrowheads="1"/>
            </p:cNvSpPr>
            <p:nvPr/>
          </p:nvSpPr>
          <p:spPr bwMode="auto">
            <a:xfrm>
              <a:off x="4514"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 name="Oval 25"/>
            <p:cNvSpPr>
              <a:spLocks noChangeArrowheads="1"/>
            </p:cNvSpPr>
            <p:nvPr/>
          </p:nvSpPr>
          <p:spPr bwMode="auto">
            <a:xfrm>
              <a:off x="3925" y="2387"/>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 name="Oval 26"/>
            <p:cNvSpPr>
              <a:spLocks noChangeArrowheads="1"/>
            </p:cNvSpPr>
            <p:nvPr/>
          </p:nvSpPr>
          <p:spPr bwMode="auto">
            <a:xfrm>
              <a:off x="3833"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 name="Oval 27"/>
            <p:cNvSpPr>
              <a:spLocks noChangeArrowheads="1"/>
            </p:cNvSpPr>
            <p:nvPr/>
          </p:nvSpPr>
          <p:spPr bwMode="auto">
            <a:xfrm>
              <a:off x="4060"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 name="Oval 28"/>
            <p:cNvSpPr>
              <a:spLocks noChangeArrowheads="1"/>
            </p:cNvSpPr>
            <p:nvPr/>
          </p:nvSpPr>
          <p:spPr bwMode="auto">
            <a:xfrm>
              <a:off x="3834"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Oval 29"/>
            <p:cNvSpPr>
              <a:spLocks noChangeArrowheads="1"/>
            </p:cNvSpPr>
            <p:nvPr/>
          </p:nvSpPr>
          <p:spPr bwMode="auto">
            <a:xfrm>
              <a:off x="4061"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 name="Oval 30"/>
            <p:cNvSpPr>
              <a:spLocks noChangeArrowheads="1"/>
            </p:cNvSpPr>
            <p:nvPr/>
          </p:nvSpPr>
          <p:spPr bwMode="auto">
            <a:xfrm>
              <a:off x="3471" y="2387"/>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 name="Oval 31"/>
            <p:cNvSpPr>
              <a:spLocks noChangeArrowheads="1"/>
            </p:cNvSpPr>
            <p:nvPr/>
          </p:nvSpPr>
          <p:spPr bwMode="auto">
            <a:xfrm>
              <a:off x="3379"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 name="Oval 32"/>
            <p:cNvSpPr>
              <a:spLocks noChangeArrowheads="1"/>
            </p:cNvSpPr>
            <p:nvPr/>
          </p:nvSpPr>
          <p:spPr bwMode="auto">
            <a:xfrm>
              <a:off x="3606"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3" name="Oval 33"/>
            <p:cNvSpPr>
              <a:spLocks noChangeArrowheads="1"/>
            </p:cNvSpPr>
            <p:nvPr/>
          </p:nvSpPr>
          <p:spPr bwMode="auto">
            <a:xfrm>
              <a:off x="3380"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4" name="Oval 34"/>
            <p:cNvSpPr>
              <a:spLocks noChangeArrowheads="1"/>
            </p:cNvSpPr>
            <p:nvPr/>
          </p:nvSpPr>
          <p:spPr bwMode="auto">
            <a:xfrm>
              <a:off x="3607"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 name="Oval 35"/>
            <p:cNvSpPr>
              <a:spLocks noChangeArrowheads="1"/>
            </p:cNvSpPr>
            <p:nvPr/>
          </p:nvSpPr>
          <p:spPr bwMode="auto">
            <a:xfrm>
              <a:off x="3017" y="2387"/>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 name="Oval 36"/>
            <p:cNvSpPr>
              <a:spLocks noChangeArrowheads="1"/>
            </p:cNvSpPr>
            <p:nvPr/>
          </p:nvSpPr>
          <p:spPr bwMode="auto">
            <a:xfrm>
              <a:off x="2925"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 name="Oval 37"/>
            <p:cNvSpPr>
              <a:spLocks noChangeArrowheads="1"/>
            </p:cNvSpPr>
            <p:nvPr/>
          </p:nvSpPr>
          <p:spPr bwMode="auto">
            <a:xfrm>
              <a:off x="3152"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8" name="Oval 38"/>
            <p:cNvSpPr>
              <a:spLocks noChangeArrowheads="1"/>
            </p:cNvSpPr>
            <p:nvPr/>
          </p:nvSpPr>
          <p:spPr bwMode="auto">
            <a:xfrm>
              <a:off x="2926"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 name="Oval 39"/>
            <p:cNvSpPr>
              <a:spLocks noChangeArrowheads="1"/>
            </p:cNvSpPr>
            <p:nvPr/>
          </p:nvSpPr>
          <p:spPr bwMode="auto">
            <a:xfrm>
              <a:off x="3153"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 name="Oval 40"/>
            <p:cNvSpPr>
              <a:spLocks noChangeArrowheads="1"/>
            </p:cNvSpPr>
            <p:nvPr/>
          </p:nvSpPr>
          <p:spPr bwMode="auto">
            <a:xfrm>
              <a:off x="2564" y="2387"/>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1" name="Oval 41"/>
            <p:cNvSpPr>
              <a:spLocks noChangeArrowheads="1"/>
            </p:cNvSpPr>
            <p:nvPr/>
          </p:nvSpPr>
          <p:spPr bwMode="auto">
            <a:xfrm>
              <a:off x="2472"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 name="Oval 42"/>
            <p:cNvSpPr>
              <a:spLocks noChangeArrowheads="1"/>
            </p:cNvSpPr>
            <p:nvPr/>
          </p:nvSpPr>
          <p:spPr bwMode="auto">
            <a:xfrm>
              <a:off x="2699"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 name="Oval 43"/>
            <p:cNvSpPr>
              <a:spLocks noChangeArrowheads="1"/>
            </p:cNvSpPr>
            <p:nvPr/>
          </p:nvSpPr>
          <p:spPr bwMode="auto">
            <a:xfrm>
              <a:off x="2473"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4" name="Oval 44"/>
            <p:cNvSpPr>
              <a:spLocks noChangeArrowheads="1"/>
            </p:cNvSpPr>
            <p:nvPr/>
          </p:nvSpPr>
          <p:spPr bwMode="auto">
            <a:xfrm>
              <a:off x="2700"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 name="Oval 45"/>
            <p:cNvSpPr>
              <a:spLocks noChangeArrowheads="1"/>
            </p:cNvSpPr>
            <p:nvPr/>
          </p:nvSpPr>
          <p:spPr bwMode="auto">
            <a:xfrm>
              <a:off x="2110" y="2387"/>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6" name="Oval 46"/>
            <p:cNvSpPr>
              <a:spLocks noChangeArrowheads="1"/>
            </p:cNvSpPr>
            <p:nvPr/>
          </p:nvSpPr>
          <p:spPr bwMode="auto">
            <a:xfrm>
              <a:off x="2018"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 name="Oval 47"/>
            <p:cNvSpPr>
              <a:spLocks noChangeArrowheads="1"/>
            </p:cNvSpPr>
            <p:nvPr/>
          </p:nvSpPr>
          <p:spPr bwMode="auto">
            <a:xfrm>
              <a:off x="2245"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 name="Oval 48"/>
            <p:cNvSpPr>
              <a:spLocks noChangeArrowheads="1"/>
            </p:cNvSpPr>
            <p:nvPr/>
          </p:nvSpPr>
          <p:spPr bwMode="auto">
            <a:xfrm>
              <a:off x="2019"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 name="Oval 49"/>
            <p:cNvSpPr>
              <a:spLocks noChangeArrowheads="1"/>
            </p:cNvSpPr>
            <p:nvPr/>
          </p:nvSpPr>
          <p:spPr bwMode="auto">
            <a:xfrm>
              <a:off x="2246"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 name="Oval 50"/>
            <p:cNvSpPr>
              <a:spLocks noChangeArrowheads="1"/>
            </p:cNvSpPr>
            <p:nvPr/>
          </p:nvSpPr>
          <p:spPr bwMode="auto">
            <a:xfrm>
              <a:off x="1657" y="2387"/>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 name="Oval 51"/>
            <p:cNvSpPr>
              <a:spLocks noChangeArrowheads="1"/>
            </p:cNvSpPr>
            <p:nvPr/>
          </p:nvSpPr>
          <p:spPr bwMode="auto">
            <a:xfrm>
              <a:off x="1565"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 name="Oval 52"/>
            <p:cNvSpPr>
              <a:spLocks noChangeArrowheads="1"/>
            </p:cNvSpPr>
            <p:nvPr/>
          </p:nvSpPr>
          <p:spPr bwMode="auto">
            <a:xfrm>
              <a:off x="1792"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3" name="Oval 53"/>
            <p:cNvSpPr>
              <a:spLocks noChangeArrowheads="1"/>
            </p:cNvSpPr>
            <p:nvPr/>
          </p:nvSpPr>
          <p:spPr bwMode="auto">
            <a:xfrm>
              <a:off x="1566"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 name="Oval 54"/>
            <p:cNvSpPr>
              <a:spLocks noChangeArrowheads="1"/>
            </p:cNvSpPr>
            <p:nvPr/>
          </p:nvSpPr>
          <p:spPr bwMode="auto">
            <a:xfrm>
              <a:off x="1793"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 name="Oval 55"/>
            <p:cNvSpPr>
              <a:spLocks noChangeArrowheads="1"/>
            </p:cNvSpPr>
            <p:nvPr/>
          </p:nvSpPr>
          <p:spPr bwMode="auto">
            <a:xfrm>
              <a:off x="1203" y="2387"/>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6" name="Oval 56"/>
            <p:cNvSpPr>
              <a:spLocks noChangeArrowheads="1"/>
            </p:cNvSpPr>
            <p:nvPr/>
          </p:nvSpPr>
          <p:spPr bwMode="auto">
            <a:xfrm>
              <a:off x="1111"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7" name="Oval 57"/>
            <p:cNvSpPr>
              <a:spLocks noChangeArrowheads="1"/>
            </p:cNvSpPr>
            <p:nvPr/>
          </p:nvSpPr>
          <p:spPr bwMode="auto">
            <a:xfrm>
              <a:off x="1338"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 name="Oval 58"/>
            <p:cNvSpPr>
              <a:spLocks noChangeArrowheads="1"/>
            </p:cNvSpPr>
            <p:nvPr/>
          </p:nvSpPr>
          <p:spPr bwMode="auto">
            <a:xfrm>
              <a:off x="1112"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9" name="Oval 59"/>
            <p:cNvSpPr>
              <a:spLocks noChangeArrowheads="1"/>
            </p:cNvSpPr>
            <p:nvPr/>
          </p:nvSpPr>
          <p:spPr bwMode="auto">
            <a:xfrm>
              <a:off x="1339"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0" name="Oval 60"/>
            <p:cNvSpPr>
              <a:spLocks noChangeArrowheads="1"/>
            </p:cNvSpPr>
            <p:nvPr/>
          </p:nvSpPr>
          <p:spPr bwMode="auto">
            <a:xfrm>
              <a:off x="749" y="2387"/>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1" name="Oval 61"/>
            <p:cNvSpPr>
              <a:spLocks noChangeArrowheads="1"/>
            </p:cNvSpPr>
            <p:nvPr/>
          </p:nvSpPr>
          <p:spPr bwMode="auto">
            <a:xfrm>
              <a:off x="657"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 name="Oval 62"/>
            <p:cNvSpPr>
              <a:spLocks noChangeArrowheads="1"/>
            </p:cNvSpPr>
            <p:nvPr/>
          </p:nvSpPr>
          <p:spPr bwMode="auto">
            <a:xfrm>
              <a:off x="884"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3" name="Oval 63"/>
            <p:cNvSpPr>
              <a:spLocks noChangeArrowheads="1"/>
            </p:cNvSpPr>
            <p:nvPr/>
          </p:nvSpPr>
          <p:spPr bwMode="auto">
            <a:xfrm>
              <a:off x="658"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4" name="Oval 64"/>
            <p:cNvSpPr>
              <a:spLocks noChangeArrowheads="1"/>
            </p:cNvSpPr>
            <p:nvPr/>
          </p:nvSpPr>
          <p:spPr bwMode="auto">
            <a:xfrm>
              <a:off x="885"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5" name="Oval 65"/>
            <p:cNvSpPr>
              <a:spLocks noChangeArrowheads="1"/>
            </p:cNvSpPr>
            <p:nvPr/>
          </p:nvSpPr>
          <p:spPr bwMode="auto">
            <a:xfrm>
              <a:off x="296" y="2387"/>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6" name="Oval 66"/>
            <p:cNvSpPr>
              <a:spLocks noChangeArrowheads="1"/>
            </p:cNvSpPr>
            <p:nvPr/>
          </p:nvSpPr>
          <p:spPr bwMode="auto">
            <a:xfrm>
              <a:off x="204"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7" name="Oval 67"/>
            <p:cNvSpPr>
              <a:spLocks noChangeArrowheads="1"/>
            </p:cNvSpPr>
            <p:nvPr/>
          </p:nvSpPr>
          <p:spPr bwMode="auto">
            <a:xfrm>
              <a:off x="431" y="2841"/>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8" name="Oval 68"/>
            <p:cNvSpPr>
              <a:spLocks noChangeArrowheads="1"/>
            </p:cNvSpPr>
            <p:nvPr/>
          </p:nvSpPr>
          <p:spPr bwMode="auto">
            <a:xfrm>
              <a:off x="205"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9" name="Oval 69"/>
            <p:cNvSpPr>
              <a:spLocks noChangeArrowheads="1"/>
            </p:cNvSpPr>
            <p:nvPr/>
          </p:nvSpPr>
          <p:spPr bwMode="auto">
            <a:xfrm>
              <a:off x="432" y="3339"/>
              <a:ext cx="182" cy="182"/>
            </a:xfrm>
            <a:prstGeom prst="ellipse">
              <a:avLst/>
            </a:prstGeom>
            <a:gradFill rotWithShape="1">
              <a:gsLst>
                <a:gs pos="0">
                  <a:srgbClr val="FFFFCC"/>
                </a:gs>
                <a:gs pos="100000">
                  <a:srgbClr val="FFFFCC">
                    <a:gamma/>
                    <a:shade val="46275"/>
                    <a:invGamma/>
                  </a:srgbClr>
                </a:gs>
              </a:gsLst>
              <a:lin ang="0" scaled="1"/>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0" name="Line 70"/>
            <p:cNvSpPr>
              <a:spLocks noChangeShapeType="1"/>
            </p:cNvSpPr>
            <p:nvPr/>
          </p:nvSpPr>
          <p:spPr bwMode="auto">
            <a:xfrm flipH="1">
              <a:off x="839" y="1706"/>
              <a:ext cx="2041" cy="22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1" name="Line 71"/>
            <p:cNvSpPr>
              <a:spLocks noChangeShapeType="1"/>
            </p:cNvSpPr>
            <p:nvPr/>
          </p:nvSpPr>
          <p:spPr bwMode="auto">
            <a:xfrm flipH="1">
              <a:off x="2200" y="1706"/>
              <a:ext cx="680" cy="22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2" name="Line 72"/>
            <p:cNvSpPr>
              <a:spLocks noChangeShapeType="1"/>
            </p:cNvSpPr>
            <p:nvPr/>
          </p:nvSpPr>
          <p:spPr bwMode="auto">
            <a:xfrm>
              <a:off x="2880" y="1706"/>
              <a:ext cx="680" cy="22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 name="Line 73"/>
            <p:cNvSpPr>
              <a:spLocks noChangeShapeType="1"/>
            </p:cNvSpPr>
            <p:nvPr/>
          </p:nvSpPr>
          <p:spPr bwMode="auto">
            <a:xfrm>
              <a:off x="2880" y="1706"/>
              <a:ext cx="2041" cy="22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4" name="Line 74"/>
            <p:cNvSpPr>
              <a:spLocks noChangeShapeType="1"/>
            </p:cNvSpPr>
            <p:nvPr/>
          </p:nvSpPr>
          <p:spPr bwMode="auto">
            <a:xfrm flipH="1">
              <a:off x="385" y="2114"/>
              <a:ext cx="454" cy="273"/>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5" name="Line 75"/>
            <p:cNvSpPr>
              <a:spLocks noChangeShapeType="1"/>
            </p:cNvSpPr>
            <p:nvPr/>
          </p:nvSpPr>
          <p:spPr bwMode="auto">
            <a:xfrm>
              <a:off x="839" y="2114"/>
              <a:ext cx="0" cy="273"/>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6" name="Line 76"/>
            <p:cNvSpPr>
              <a:spLocks noChangeShapeType="1"/>
            </p:cNvSpPr>
            <p:nvPr/>
          </p:nvSpPr>
          <p:spPr bwMode="auto">
            <a:xfrm>
              <a:off x="839" y="2114"/>
              <a:ext cx="453" cy="273"/>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7" name="Line 77"/>
            <p:cNvSpPr>
              <a:spLocks noChangeShapeType="1"/>
            </p:cNvSpPr>
            <p:nvPr/>
          </p:nvSpPr>
          <p:spPr bwMode="auto">
            <a:xfrm flipH="1">
              <a:off x="1746" y="2114"/>
              <a:ext cx="454" cy="273"/>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8" name="Line 78"/>
            <p:cNvSpPr>
              <a:spLocks noChangeShapeType="1"/>
            </p:cNvSpPr>
            <p:nvPr/>
          </p:nvSpPr>
          <p:spPr bwMode="auto">
            <a:xfrm>
              <a:off x="2200" y="2114"/>
              <a:ext cx="0" cy="273"/>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9" name="Line 79"/>
            <p:cNvSpPr>
              <a:spLocks noChangeShapeType="1"/>
            </p:cNvSpPr>
            <p:nvPr/>
          </p:nvSpPr>
          <p:spPr bwMode="auto">
            <a:xfrm>
              <a:off x="2200" y="2114"/>
              <a:ext cx="453" cy="273"/>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0" name="Line 80"/>
            <p:cNvSpPr>
              <a:spLocks noChangeShapeType="1"/>
            </p:cNvSpPr>
            <p:nvPr/>
          </p:nvSpPr>
          <p:spPr bwMode="auto">
            <a:xfrm flipH="1">
              <a:off x="3107" y="2114"/>
              <a:ext cx="454" cy="273"/>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1" name="Line 81"/>
            <p:cNvSpPr>
              <a:spLocks noChangeShapeType="1"/>
            </p:cNvSpPr>
            <p:nvPr/>
          </p:nvSpPr>
          <p:spPr bwMode="auto">
            <a:xfrm>
              <a:off x="3561" y="2114"/>
              <a:ext cx="0" cy="273"/>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2" name="Line 82"/>
            <p:cNvSpPr>
              <a:spLocks noChangeShapeType="1"/>
            </p:cNvSpPr>
            <p:nvPr/>
          </p:nvSpPr>
          <p:spPr bwMode="auto">
            <a:xfrm>
              <a:off x="3561" y="2114"/>
              <a:ext cx="453" cy="273"/>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3" name="Line 83"/>
            <p:cNvSpPr>
              <a:spLocks noChangeShapeType="1"/>
            </p:cNvSpPr>
            <p:nvPr/>
          </p:nvSpPr>
          <p:spPr bwMode="auto">
            <a:xfrm flipH="1">
              <a:off x="4468" y="2114"/>
              <a:ext cx="454" cy="273"/>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4" name="Line 84"/>
            <p:cNvSpPr>
              <a:spLocks noChangeShapeType="1"/>
            </p:cNvSpPr>
            <p:nvPr/>
          </p:nvSpPr>
          <p:spPr bwMode="auto">
            <a:xfrm>
              <a:off x="4922" y="2114"/>
              <a:ext cx="0" cy="273"/>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5" name="Line 85"/>
            <p:cNvSpPr>
              <a:spLocks noChangeShapeType="1"/>
            </p:cNvSpPr>
            <p:nvPr/>
          </p:nvSpPr>
          <p:spPr bwMode="auto">
            <a:xfrm>
              <a:off x="4922" y="2114"/>
              <a:ext cx="453" cy="273"/>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6" name="Line 86"/>
            <p:cNvSpPr>
              <a:spLocks noChangeShapeType="1"/>
            </p:cNvSpPr>
            <p:nvPr/>
          </p:nvSpPr>
          <p:spPr bwMode="auto">
            <a:xfrm flipH="1">
              <a:off x="295" y="2568"/>
              <a:ext cx="90"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7" name="Line 87"/>
            <p:cNvSpPr>
              <a:spLocks noChangeShapeType="1"/>
            </p:cNvSpPr>
            <p:nvPr/>
          </p:nvSpPr>
          <p:spPr bwMode="auto">
            <a:xfrm>
              <a:off x="385" y="2568"/>
              <a:ext cx="136"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8" name="Line 88"/>
            <p:cNvSpPr>
              <a:spLocks noChangeShapeType="1"/>
            </p:cNvSpPr>
            <p:nvPr/>
          </p:nvSpPr>
          <p:spPr bwMode="auto">
            <a:xfrm flipH="1">
              <a:off x="749" y="2568"/>
              <a:ext cx="90"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9" name="Line 89"/>
            <p:cNvSpPr>
              <a:spLocks noChangeShapeType="1"/>
            </p:cNvSpPr>
            <p:nvPr/>
          </p:nvSpPr>
          <p:spPr bwMode="auto">
            <a:xfrm>
              <a:off x="839" y="2568"/>
              <a:ext cx="136"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0" name="Line 90"/>
            <p:cNvSpPr>
              <a:spLocks noChangeShapeType="1"/>
            </p:cNvSpPr>
            <p:nvPr/>
          </p:nvSpPr>
          <p:spPr bwMode="auto">
            <a:xfrm flipH="1">
              <a:off x="1203" y="2568"/>
              <a:ext cx="90"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1" name="Line 91"/>
            <p:cNvSpPr>
              <a:spLocks noChangeShapeType="1"/>
            </p:cNvSpPr>
            <p:nvPr/>
          </p:nvSpPr>
          <p:spPr bwMode="auto">
            <a:xfrm>
              <a:off x="1293" y="2568"/>
              <a:ext cx="136"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2" name="Line 92"/>
            <p:cNvSpPr>
              <a:spLocks noChangeShapeType="1"/>
            </p:cNvSpPr>
            <p:nvPr/>
          </p:nvSpPr>
          <p:spPr bwMode="auto">
            <a:xfrm flipH="1">
              <a:off x="1656" y="2568"/>
              <a:ext cx="90"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3" name="Line 93"/>
            <p:cNvSpPr>
              <a:spLocks noChangeShapeType="1"/>
            </p:cNvSpPr>
            <p:nvPr/>
          </p:nvSpPr>
          <p:spPr bwMode="auto">
            <a:xfrm>
              <a:off x="1746" y="2568"/>
              <a:ext cx="136"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4" name="Line 94"/>
            <p:cNvSpPr>
              <a:spLocks noChangeShapeType="1"/>
            </p:cNvSpPr>
            <p:nvPr/>
          </p:nvSpPr>
          <p:spPr bwMode="auto">
            <a:xfrm flipH="1">
              <a:off x="2110" y="2568"/>
              <a:ext cx="90"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5" name="Line 95"/>
            <p:cNvSpPr>
              <a:spLocks noChangeShapeType="1"/>
            </p:cNvSpPr>
            <p:nvPr/>
          </p:nvSpPr>
          <p:spPr bwMode="auto">
            <a:xfrm>
              <a:off x="2200" y="2568"/>
              <a:ext cx="136"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6" name="Line 96"/>
            <p:cNvSpPr>
              <a:spLocks noChangeShapeType="1"/>
            </p:cNvSpPr>
            <p:nvPr/>
          </p:nvSpPr>
          <p:spPr bwMode="auto">
            <a:xfrm flipH="1">
              <a:off x="2563" y="2568"/>
              <a:ext cx="90"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7" name="Line 97"/>
            <p:cNvSpPr>
              <a:spLocks noChangeShapeType="1"/>
            </p:cNvSpPr>
            <p:nvPr/>
          </p:nvSpPr>
          <p:spPr bwMode="auto">
            <a:xfrm>
              <a:off x="2653" y="2568"/>
              <a:ext cx="136"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8" name="Line 98"/>
            <p:cNvSpPr>
              <a:spLocks noChangeShapeType="1"/>
            </p:cNvSpPr>
            <p:nvPr/>
          </p:nvSpPr>
          <p:spPr bwMode="auto">
            <a:xfrm flipH="1">
              <a:off x="3016" y="2568"/>
              <a:ext cx="90"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9" name="Line 99"/>
            <p:cNvSpPr>
              <a:spLocks noChangeShapeType="1"/>
            </p:cNvSpPr>
            <p:nvPr/>
          </p:nvSpPr>
          <p:spPr bwMode="auto">
            <a:xfrm>
              <a:off x="3106" y="2568"/>
              <a:ext cx="136"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0" name="Line 100"/>
            <p:cNvSpPr>
              <a:spLocks noChangeShapeType="1"/>
            </p:cNvSpPr>
            <p:nvPr/>
          </p:nvSpPr>
          <p:spPr bwMode="auto">
            <a:xfrm flipH="1">
              <a:off x="3470" y="2568"/>
              <a:ext cx="90"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1" name="Line 101"/>
            <p:cNvSpPr>
              <a:spLocks noChangeShapeType="1"/>
            </p:cNvSpPr>
            <p:nvPr/>
          </p:nvSpPr>
          <p:spPr bwMode="auto">
            <a:xfrm>
              <a:off x="3560" y="2568"/>
              <a:ext cx="136"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2" name="Line 102"/>
            <p:cNvSpPr>
              <a:spLocks noChangeShapeType="1"/>
            </p:cNvSpPr>
            <p:nvPr/>
          </p:nvSpPr>
          <p:spPr bwMode="auto">
            <a:xfrm flipH="1">
              <a:off x="3924" y="2568"/>
              <a:ext cx="90"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3" name="Line 103"/>
            <p:cNvSpPr>
              <a:spLocks noChangeShapeType="1"/>
            </p:cNvSpPr>
            <p:nvPr/>
          </p:nvSpPr>
          <p:spPr bwMode="auto">
            <a:xfrm>
              <a:off x="4014" y="2568"/>
              <a:ext cx="136"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4" name="Line 104"/>
            <p:cNvSpPr>
              <a:spLocks noChangeShapeType="1"/>
            </p:cNvSpPr>
            <p:nvPr/>
          </p:nvSpPr>
          <p:spPr bwMode="auto">
            <a:xfrm flipH="1">
              <a:off x="4377" y="2568"/>
              <a:ext cx="90"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5" name="Line 105"/>
            <p:cNvSpPr>
              <a:spLocks noChangeShapeType="1"/>
            </p:cNvSpPr>
            <p:nvPr/>
          </p:nvSpPr>
          <p:spPr bwMode="auto">
            <a:xfrm>
              <a:off x="4467" y="2568"/>
              <a:ext cx="136"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6" name="Line 106"/>
            <p:cNvSpPr>
              <a:spLocks noChangeShapeType="1"/>
            </p:cNvSpPr>
            <p:nvPr/>
          </p:nvSpPr>
          <p:spPr bwMode="auto">
            <a:xfrm flipH="1">
              <a:off x="4831" y="2568"/>
              <a:ext cx="90"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7" name="Line 107"/>
            <p:cNvSpPr>
              <a:spLocks noChangeShapeType="1"/>
            </p:cNvSpPr>
            <p:nvPr/>
          </p:nvSpPr>
          <p:spPr bwMode="auto">
            <a:xfrm>
              <a:off x="4921" y="2568"/>
              <a:ext cx="136"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8" name="Line 108"/>
            <p:cNvSpPr>
              <a:spLocks noChangeShapeType="1"/>
            </p:cNvSpPr>
            <p:nvPr/>
          </p:nvSpPr>
          <p:spPr bwMode="auto">
            <a:xfrm flipH="1">
              <a:off x="5285" y="2568"/>
              <a:ext cx="90"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9" name="Line 109"/>
            <p:cNvSpPr>
              <a:spLocks noChangeShapeType="1"/>
            </p:cNvSpPr>
            <p:nvPr/>
          </p:nvSpPr>
          <p:spPr bwMode="auto">
            <a:xfrm>
              <a:off x="5375" y="2568"/>
              <a:ext cx="136" cy="272"/>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0" name="Line 110"/>
            <p:cNvSpPr>
              <a:spLocks noChangeShapeType="1"/>
            </p:cNvSpPr>
            <p:nvPr/>
          </p:nvSpPr>
          <p:spPr bwMode="auto">
            <a:xfrm>
              <a:off x="295"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1" name="Line 111"/>
            <p:cNvSpPr>
              <a:spLocks noChangeShapeType="1"/>
            </p:cNvSpPr>
            <p:nvPr/>
          </p:nvSpPr>
          <p:spPr bwMode="auto">
            <a:xfrm>
              <a:off x="521"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2" name="Line 112"/>
            <p:cNvSpPr>
              <a:spLocks noChangeShapeType="1"/>
            </p:cNvSpPr>
            <p:nvPr/>
          </p:nvSpPr>
          <p:spPr bwMode="auto">
            <a:xfrm>
              <a:off x="748"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3" name="Line 113"/>
            <p:cNvSpPr>
              <a:spLocks noChangeShapeType="1"/>
            </p:cNvSpPr>
            <p:nvPr/>
          </p:nvSpPr>
          <p:spPr bwMode="auto">
            <a:xfrm>
              <a:off x="974"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4" name="Line 114"/>
            <p:cNvSpPr>
              <a:spLocks noChangeShapeType="1"/>
            </p:cNvSpPr>
            <p:nvPr/>
          </p:nvSpPr>
          <p:spPr bwMode="auto">
            <a:xfrm>
              <a:off x="1203"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5" name="Line 115"/>
            <p:cNvSpPr>
              <a:spLocks noChangeShapeType="1"/>
            </p:cNvSpPr>
            <p:nvPr/>
          </p:nvSpPr>
          <p:spPr bwMode="auto">
            <a:xfrm>
              <a:off x="1429"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6" name="Line 116"/>
            <p:cNvSpPr>
              <a:spLocks noChangeShapeType="1"/>
            </p:cNvSpPr>
            <p:nvPr/>
          </p:nvSpPr>
          <p:spPr bwMode="auto">
            <a:xfrm>
              <a:off x="1656"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7" name="Line 117"/>
            <p:cNvSpPr>
              <a:spLocks noChangeShapeType="1"/>
            </p:cNvSpPr>
            <p:nvPr/>
          </p:nvSpPr>
          <p:spPr bwMode="auto">
            <a:xfrm>
              <a:off x="1882"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 name="Line 118"/>
            <p:cNvSpPr>
              <a:spLocks noChangeShapeType="1"/>
            </p:cNvSpPr>
            <p:nvPr/>
          </p:nvSpPr>
          <p:spPr bwMode="auto">
            <a:xfrm>
              <a:off x="2110"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9" name="Line 119"/>
            <p:cNvSpPr>
              <a:spLocks noChangeShapeType="1"/>
            </p:cNvSpPr>
            <p:nvPr/>
          </p:nvSpPr>
          <p:spPr bwMode="auto">
            <a:xfrm>
              <a:off x="2336"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 name="Line 120"/>
            <p:cNvSpPr>
              <a:spLocks noChangeShapeType="1"/>
            </p:cNvSpPr>
            <p:nvPr/>
          </p:nvSpPr>
          <p:spPr bwMode="auto">
            <a:xfrm>
              <a:off x="2563"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1" name="Line 121"/>
            <p:cNvSpPr>
              <a:spLocks noChangeShapeType="1"/>
            </p:cNvSpPr>
            <p:nvPr/>
          </p:nvSpPr>
          <p:spPr bwMode="auto">
            <a:xfrm>
              <a:off x="2789"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2" name="Line 122"/>
            <p:cNvSpPr>
              <a:spLocks noChangeShapeType="1"/>
            </p:cNvSpPr>
            <p:nvPr/>
          </p:nvSpPr>
          <p:spPr bwMode="auto">
            <a:xfrm>
              <a:off x="3017"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3" name="Line 123"/>
            <p:cNvSpPr>
              <a:spLocks noChangeShapeType="1"/>
            </p:cNvSpPr>
            <p:nvPr/>
          </p:nvSpPr>
          <p:spPr bwMode="auto">
            <a:xfrm>
              <a:off x="3243"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4" name="Line 124"/>
            <p:cNvSpPr>
              <a:spLocks noChangeShapeType="1"/>
            </p:cNvSpPr>
            <p:nvPr/>
          </p:nvSpPr>
          <p:spPr bwMode="auto">
            <a:xfrm>
              <a:off x="3470"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5" name="Line 125"/>
            <p:cNvSpPr>
              <a:spLocks noChangeShapeType="1"/>
            </p:cNvSpPr>
            <p:nvPr/>
          </p:nvSpPr>
          <p:spPr bwMode="auto">
            <a:xfrm>
              <a:off x="3696"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6" name="Line 126"/>
            <p:cNvSpPr>
              <a:spLocks noChangeShapeType="1"/>
            </p:cNvSpPr>
            <p:nvPr/>
          </p:nvSpPr>
          <p:spPr bwMode="auto">
            <a:xfrm>
              <a:off x="3925"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7" name="Line 127"/>
            <p:cNvSpPr>
              <a:spLocks noChangeShapeType="1"/>
            </p:cNvSpPr>
            <p:nvPr/>
          </p:nvSpPr>
          <p:spPr bwMode="auto">
            <a:xfrm>
              <a:off x="4151"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8" name="Line 128"/>
            <p:cNvSpPr>
              <a:spLocks noChangeShapeType="1"/>
            </p:cNvSpPr>
            <p:nvPr/>
          </p:nvSpPr>
          <p:spPr bwMode="auto">
            <a:xfrm>
              <a:off x="4378"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9" name="Line 129"/>
            <p:cNvSpPr>
              <a:spLocks noChangeShapeType="1"/>
            </p:cNvSpPr>
            <p:nvPr/>
          </p:nvSpPr>
          <p:spPr bwMode="auto">
            <a:xfrm>
              <a:off x="4604"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0" name="Line 130"/>
            <p:cNvSpPr>
              <a:spLocks noChangeShapeType="1"/>
            </p:cNvSpPr>
            <p:nvPr/>
          </p:nvSpPr>
          <p:spPr bwMode="auto">
            <a:xfrm>
              <a:off x="4832"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1" name="Line 131"/>
            <p:cNvSpPr>
              <a:spLocks noChangeShapeType="1"/>
            </p:cNvSpPr>
            <p:nvPr/>
          </p:nvSpPr>
          <p:spPr bwMode="auto">
            <a:xfrm>
              <a:off x="5058"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2" name="Line 132"/>
            <p:cNvSpPr>
              <a:spLocks noChangeShapeType="1"/>
            </p:cNvSpPr>
            <p:nvPr/>
          </p:nvSpPr>
          <p:spPr bwMode="auto">
            <a:xfrm>
              <a:off x="5285"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3" name="Line 133"/>
            <p:cNvSpPr>
              <a:spLocks noChangeShapeType="1"/>
            </p:cNvSpPr>
            <p:nvPr/>
          </p:nvSpPr>
          <p:spPr bwMode="auto">
            <a:xfrm>
              <a:off x="5511" y="3022"/>
              <a:ext cx="0" cy="317"/>
            </a:xfrm>
            <a:prstGeom prst="line">
              <a:avLst/>
            </a:prstGeom>
            <a:no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nvGrpSpPr>
          <p:cNvPr id="134" name="Group 134"/>
          <p:cNvGrpSpPr>
            <a:grpSpLocks/>
          </p:cNvGrpSpPr>
          <p:nvPr/>
        </p:nvGrpSpPr>
        <p:grpSpPr bwMode="auto">
          <a:xfrm>
            <a:off x="225425" y="3213819"/>
            <a:ext cx="8667750" cy="2617788"/>
            <a:chOff x="286" y="1657"/>
            <a:chExt cx="5460" cy="1649"/>
          </a:xfrm>
        </p:grpSpPr>
        <p:sp>
          <p:nvSpPr>
            <p:cNvPr id="135" name="Text Box 135"/>
            <p:cNvSpPr txBox="1">
              <a:spLocks noChangeArrowheads="1"/>
            </p:cNvSpPr>
            <p:nvPr/>
          </p:nvSpPr>
          <p:spPr bwMode="auto">
            <a:xfrm>
              <a:off x="1779" y="165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36" name="Text Box 136"/>
            <p:cNvSpPr txBox="1">
              <a:spLocks noChangeArrowheads="1"/>
            </p:cNvSpPr>
            <p:nvPr/>
          </p:nvSpPr>
          <p:spPr bwMode="auto">
            <a:xfrm>
              <a:off x="2645" y="174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37" name="Text Box 137"/>
            <p:cNvSpPr txBox="1">
              <a:spLocks noChangeArrowheads="1"/>
            </p:cNvSpPr>
            <p:nvPr/>
          </p:nvSpPr>
          <p:spPr bwMode="auto">
            <a:xfrm>
              <a:off x="3144" y="174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38" name="Text Box 138"/>
            <p:cNvSpPr txBox="1">
              <a:spLocks noChangeArrowheads="1"/>
            </p:cNvSpPr>
            <p:nvPr/>
          </p:nvSpPr>
          <p:spPr bwMode="auto">
            <a:xfrm>
              <a:off x="4096" y="166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39" name="Text Box 139"/>
            <p:cNvSpPr txBox="1">
              <a:spLocks noChangeArrowheads="1"/>
            </p:cNvSpPr>
            <p:nvPr/>
          </p:nvSpPr>
          <p:spPr bwMode="auto">
            <a:xfrm>
              <a:off x="649" y="2066"/>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40" name="Text Box 140"/>
            <p:cNvSpPr txBox="1">
              <a:spLocks noChangeArrowheads="1"/>
            </p:cNvSpPr>
            <p:nvPr/>
          </p:nvSpPr>
          <p:spPr bwMode="auto">
            <a:xfrm>
              <a:off x="839" y="2156"/>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41" name="Text Box 141"/>
            <p:cNvSpPr txBox="1">
              <a:spLocks noChangeArrowheads="1"/>
            </p:cNvSpPr>
            <p:nvPr/>
          </p:nvSpPr>
          <p:spPr bwMode="auto">
            <a:xfrm>
              <a:off x="1102" y="2065"/>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42" name="Text Box 142"/>
            <p:cNvSpPr txBox="1">
              <a:spLocks noChangeArrowheads="1"/>
            </p:cNvSpPr>
            <p:nvPr/>
          </p:nvSpPr>
          <p:spPr bwMode="auto">
            <a:xfrm>
              <a:off x="340" y="2564"/>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43" name="Text Box 143"/>
            <p:cNvSpPr txBox="1">
              <a:spLocks noChangeArrowheads="1"/>
            </p:cNvSpPr>
            <p:nvPr/>
          </p:nvSpPr>
          <p:spPr bwMode="auto">
            <a:xfrm>
              <a:off x="558" y="2564"/>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44" name="Text Box 144"/>
            <p:cNvSpPr txBox="1">
              <a:spLocks noChangeArrowheads="1"/>
            </p:cNvSpPr>
            <p:nvPr/>
          </p:nvSpPr>
          <p:spPr bwMode="auto">
            <a:xfrm>
              <a:off x="286" y="3063"/>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45" name="Text Box 145"/>
            <p:cNvSpPr txBox="1">
              <a:spLocks noChangeArrowheads="1"/>
            </p:cNvSpPr>
            <p:nvPr/>
          </p:nvSpPr>
          <p:spPr bwMode="auto">
            <a:xfrm>
              <a:off x="521" y="3063"/>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46" name="Text Box 146"/>
            <p:cNvSpPr txBox="1">
              <a:spLocks noChangeArrowheads="1"/>
            </p:cNvSpPr>
            <p:nvPr/>
          </p:nvSpPr>
          <p:spPr bwMode="auto">
            <a:xfrm>
              <a:off x="785" y="2564"/>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47" name="Text Box 147"/>
            <p:cNvSpPr txBox="1">
              <a:spLocks noChangeArrowheads="1"/>
            </p:cNvSpPr>
            <p:nvPr/>
          </p:nvSpPr>
          <p:spPr bwMode="auto">
            <a:xfrm>
              <a:off x="731" y="306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48" name="Text Box 148"/>
            <p:cNvSpPr txBox="1">
              <a:spLocks noChangeArrowheads="1"/>
            </p:cNvSpPr>
            <p:nvPr/>
          </p:nvSpPr>
          <p:spPr bwMode="auto">
            <a:xfrm>
              <a:off x="966" y="306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49" name="Text Box 149"/>
            <p:cNvSpPr txBox="1">
              <a:spLocks noChangeArrowheads="1"/>
            </p:cNvSpPr>
            <p:nvPr/>
          </p:nvSpPr>
          <p:spPr bwMode="auto">
            <a:xfrm>
              <a:off x="1012" y="2564"/>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50" name="Text Box 150"/>
            <p:cNvSpPr txBox="1">
              <a:spLocks noChangeArrowheads="1"/>
            </p:cNvSpPr>
            <p:nvPr/>
          </p:nvSpPr>
          <p:spPr bwMode="auto">
            <a:xfrm>
              <a:off x="1238"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51" name="Text Box 151"/>
            <p:cNvSpPr txBox="1">
              <a:spLocks noChangeArrowheads="1"/>
            </p:cNvSpPr>
            <p:nvPr/>
          </p:nvSpPr>
          <p:spPr bwMode="auto">
            <a:xfrm>
              <a:off x="1184" y="307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52" name="Text Box 152"/>
            <p:cNvSpPr txBox="1">
              <a:spLocks noChangeArrowheads="1"/>
            </p:cNvSpPr>
            <p:nvPr/>
          </p:nvSpPr>
          <p:spPr bwMode="auto">
            <a:xfrm>
              <a:off x="1419" y="307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53" name="Text Box 153"/>
            <p:cNvSpPr txBox="1">
              <a:spLocks noChangeArrowheads="1"/>
            </p:cNvSpPr>
            <p:nvPr/>
          </p:nvSpPr>
          <p:spPr bwMode="auto">
            <a:xfrm>
              <a:off x="1465"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54" name="Text Box 154"/>
            <p:cNvSpPr txBox="1">
              <a:spLocks noChangeArrowheads="1"/>
            </p:cNvSpPr>
            <p:nvPr/>
          </p:nvSpPr>
          <p:spPr bwMode="auto">
            <a:xfrm>
              <a:off x="2010" y="2070"/>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55" name="Text Box 155"/>
            <p:cNvSpPr txBox="1">
              <a:spLocks noChangeArrowheads="1"/>
            </p:cNvSpPr>
            <p:nvPr/>
          </p:nvSpPr>
          <p:spPr bwMode="auto">
            <a:xfrm>
              <a:off x="2200" y="2160"/>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56" name="Text Box 156"/>
            <p:cNvSpPr txBox="1">
              <a:spLocks noChangeArrowheads="1"/>
            </p:cNvSpPr>
            <p:nvPr/>
          </p:nvSpPr>
          <p:spPr bwMode="auto">
            <a:xfrm>
              <a:off x="2463" y="2069"/>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57" name="Text Box 157"/>
            <p:cNvSpPr txBox="1">
              <a:spLocks noChangeArrowheads="1"/>
            </p:cNvSpPr>
            <p:nvPr/>
          </p:nvSpPr>
          <p:spPr bwMode="auto">
            <a:xfrm>
              <a:off x="1701"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58" name="Text Box 158"/>
            <p:cNvSpPr txBox="1">
              <a:spLocks noChangeArrowheads="1"/>
            </p:cNvSpPr>
            <p:nvPr/>
          </p:nvSpPr>
          <p:spPr bwMode="auto">
            <a:xfrm>
              <a:off x="1919"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59" name="Text Box 159"/>
            <p:cNvSpPr txBox="1">
              <a:spLocks noChangeArrowheads="1"/>
            </p:cNvSpPr>
            <p:nvPr/>
          </p:nvSpPr>
          <p:spPr bwMode="auto">
            <a:xfrm>
              <a:off x="1647" y="306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60" name="Text Box 160"/>
            <p:cNvSpPr txBox="1">
              <a:spLocks noChangeArrowheads="1"/>
            </p:cNvSpPr>
            <p:nvPr/>
          </p:nvSpPr>
          <p:spPr bwMode="auto">
            <a:xfrm>
              <a:off x="1882" y="306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61" name="Text Box 161"/>
            <p:cNvSpPr txBox="1">
              <a:spLocks noChangeArrowheads="1"/>
            </p:cNvSpPr>
            <p:nvPr/>
          </p:nvSpPr>
          <p:spPr bwMode="auto">
            <a:xfrm>
              <a:off x="2146"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62" name="Text Box 162"/>
            <p:cNvSpPr txBox="1">
              <a:spLocks noChangeArrowheads="1"/>
            </p:cNvSpPr>
            <p:nvPr/>
          </p:nvSpPr>
          <p:spPr bwMode="auto">
            <a:xfrm>
              <a:off x="2092" y="307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63" name="Text Box 163"/>
            <p:cNvSpPr txBox="1">
              <a:spLocks noChangeArrowheads="1"/>
            </p:cNvSpPr>
            <p:nvPr/>
          </p:nvSpPr>
          <p:spPr bwMode="auto">
            <a:xfrm>
              <a:off x="2327" y="307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64" name="Text Box 164"/>
            <p:cNvSpPr txBox="1">
              <a:spLocks noChangeArrowheads="1"/>
            </p:cNvSpPr>
            <p:nvPr/>
          </p:nvSpPr>
          <p:spPr bwMode="auto">
            <a:xfrm>
              <a:off x="2373"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65" name="Text Box 165"/>
            <p:cNvSpPr txBox="1">
              <a:spLocks noChangeArrowheads="1"/>
            </p:cNvSpPr>
            <p:nvPr/>
          </p:nvSpPr>
          <p:spPr bwMode="auto">
            <a:xfrm>
              <a:off x="2599" y="2572"/>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66" name="Text Box 166"/>
            <p:cNvSpPr txBox="1">
              <a:spLocks noChangeArrowheads="1"/>
            </p:cNvSpPr>
            <p:nvPr/>
          </p:nvSpPr>
          <p:spPr bwMode="auto">
            <a:xfrm>
              <a:off x="2545" y="3075"/>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67" name="Text Box 167"/>
            <p:cNvSpPr txBox="1">
              <a:spLocks noChangeArrowheads="1"/>
            </p:cNvSpPr>
            <p:nvPr/>
          </p:nvSpPr>
          <p:spPr bwMode="auto">
            <a:xfrm>
              <a:off x="2780" y="3075"/>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68" name="Text Box 168"/>
            <p:cNvSpPr txBox="1">
              <a:spLocks noChangeArrowheads="1"/>
            </p:cNvSpPr>
            <p:nvPr/>
          </p:nvSpPr>
          <p:spPr bwMode="auto">
            <a:xfrm>
              <a:off x="2826" y="2572"/>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69" name="Text Box 169"/>
            <p:cNvSpPr txBox="1">
              <a:spLocks noChangeArrowheads="1"/>
            </p:cNvSpPr>
            <p:nvPr/>
          </p:nvSpPr>
          <p:spPr bwMode="auto">
            <a:xfrm>
              <a:off x="3379" y="2070"/>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70" name="Text Box 170"/>
            <p:cNvSpPr txBox="1">
              <a:spLocks noChangeArrowheads="1"/>
            </p:cNvSpPr>
            <p:nvPr/>
          </p:nvSpPr>
          <p:spPr bwMode="auto">
            <a:xfrm>
              <a:off x="3569" y="2160"/>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71" name="Text Box 171"/>
            <p:cNvSpPr txBox="1">
              <a:spLocks noChangeArrowheads="1"/>
            </p:cNvSpPr>
            <p:nvPr/>
          </p:nvSpPr>
          <p:spPr bwMode="auto">
            <a:xfrm>
              <a:off x="3832" y="2069"/>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72" name="Text Box 172"/>
            <p:cNvSpPr txBox="1">
              <a:spLocks noChangeArrowheads="1"/>
            </p:cNvSpPr>
            <p:nvPr/>
          </p:nvSpPr>
          <p:spPr bwMode="auto">
            <a:xfrm>
              <a:off x="3070"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73" name="Text Box 173"/>
            <p:cNvSpPr txBox="1">
              <a:spLocks noChangeArrowheads="1"/>
            </p:cNvSpPr>
            <p:nvPr/>
          </p:nvSpPr>
          <p:spPr bwMode="auto">
            <a:xfrm>
              <a:off x="3288"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74" name="Text Box 174"/>
            <p:cNvSpPr txBox="1">
              <a:spLocks noChangeArrowheads="1"/>
            </p:cNvSpPr>
            <p:nvPr/>
          </p:nvSpPr>
          <p:spPr bwMode="auto">
            <a:xfrm>
              <a:off x="3016" y="306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75" name="Text Box 175"/>
            <p:cNvSpPr txBox="1">
              <a:spLocks noChangeArrowheads="1"/>
            </p:cNvSpPr>
            <p:nvPr/>
          </p:nvSpPr>
          <p:spPr bwMode="auto">
            <a:xfrm>
              <a:off x="3251" y="306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76" name="Text Box 176"/>
            <p:cNvSpPr txBox="1">
              <a:spLocks noChangeArrowheads="1"/>
            </p:cNvSpPr>
            <p:nvPr/>
          </p:nvSpPr>
          <p:spPr bwMode="auto">
            <a:xfrm>
              <a:off x="3515"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77" name="Text Box 177"/>
            <p:cNvSpPr txBox="1">
              <a:spLocks noChangeArrowheads="1"/>
            </p:cNvSpPr>
            <p:nvPr/>
          </p:nvSpPr>
          <p:spPr bwMode="auto">
            <a:xfrm>
              <a:off x="3461" y="307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78" name="Text Box 178"/>
            <p:cNvSpPr txBox="1">
              <a:spLocks noChangeArrowheads="1"/>
            </p:cNvSpPr>
            <p:nvPr/>
          </p:nvSpPr>
          <p:spPr bwMode="auto">
            <a:xfrm>
              <a:off x="3696" y="307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79" name="Text Box 179"/>
            <p:cNvSpPr txBox="1">
              <a:spLocks noChangeArrowheads="1"/>
            </p:cNvSpPr>
            <p:nvPr/>
          </p:nvSpPr>
          <p:spPr bwMode="auto">
            <a:xfrm>
              <a:off x="3742"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4</a:t>
              </a:r>
            </a:p>
          </p:txBody>
        </p:sp>
        <p:sp>
          <p:nvSpPr>
            <p:cNvPr id="180" name="Text Box 180"/>
            <p:cNvSpPr txBox="1">
              <a:spLocks noChangeArrowheads="1"/>
            </p:cNvSpPr>
            <p:nvPr/>
          </p:nvSpPr>
          <p:spPr bwMode="auto">
            <a:xfrm>
              <a:off x="3968" y="2572"/>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81" name="Text Box 181"/>
            <p:cNvSpPr txBox="1">
              <a:spLocks noChangeArrowheads="1"/>
            </p:cNvSpPr>
            <p:nvPr/>
          </p:nvSpPr>
          <p:spPr bwMode="auto">
            <a:xfrm>
              <a:off x="3914" y="3075"/>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82" name="Text Box 182"/>
            <p:cNvSpPr txBox="1">
              <a:spLocks noChangeArrowheads="1"/>
            </p:cNvSpPr>
            <p:nvPr/>
          </p:nvSpPr>
          <p:spPr bwMode="auto">
            <a:xfrm>
              <a:off x="4149" y="3075"/>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83" name="Text Box 183"/>
            <p:cNvSpPr txBox="1">
              <a:spLocks noChangeArrowheads="1"/>
            </p:cNvSpPr>
            <p:nvPr/>
          </p:nvSpPr>
          <p:spPr bwMode="auto">
            <a:xfrm>
              <a:off x="4195" y="2572"/>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84" name="Text Box 184"/>
            <p:cNvSpPr txBox="1">
              <a:spLocks noChangeArrowheads="1"/>
            </p:cNvSpPr>
            <p:nvPr/>
          </p:nvSpPr>
          <p:spPr bwMode="auto">
            <a:xfrm>
              <a:off x="4740" y="2070"/>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85" name="Text Box 185"/>
            <p:cNvSpPr txBox="1">
              <a:spLocks noChangeArrowheads="1"/>
            </p:cNvSpPr>
            <p:nvPr/>
          </p:nvSpPr>
          <p:spPr bwMode="auto">
            <a:xfrm>
              <a:off x="4930" y="2160"/>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86" name="Text Box 186"/>
            <p:cNvSpPr txBox="1">
              <a:spLocks noChangeArrowheads="1"/>
            </p:cNvSpPr>
            <p:nvPr/>
          </p:nvSpPr>
          <p:spPr bwMode="auto">
            <a:xfrm>
              <a:off x="5193" y="2069"/>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87" name="Text Box 187"/>
            <p:cNvSpPr txBox="1">
              <a:spLocks noChangeArrowheads="1"/>
            </p:cNvSpPr>
            <p:nvPr/>
          </p:nvSpPr>
          <p:spPr bwMode="auto">
            <a:xfrm>
              <a:off x="4431"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88" name="Text Box 188"/>
            <p:cNvSpPr txBox="1">
              <a:spLocks noChangeArrowheads="1"/>
            </p:cNvSpPr>
            <p:nvPr/>
          </p:nvSpPr>
          <p:spPr bwMode="auto">
            <a:xfrm>
              <a:off x="4649"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89" name="Text Box 189"/>
            <p:cNvSpPr txBox="1">
              <a:spLocks noChangeArrowheads="1"/>
            </p:cNvSpPr>
            <p:nvPr/>
          </p:nvSpPr>
          <p:spPr bwMode="auto">
            <a:xfrm>
              <a:off x="4377" y="306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90" name="Text Box 190"/>
            <p:cNvSpPr txBox="1">
              <a:spLocks noChangeArrowheads="1"/>
            </p:cNvSpPr>
            <p:nvPr/>
          </p:nvSpPr>
          <p:spPr bwMode="auto">
            <a:xfrm>
              <a:off x="4612" y="3067"/>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91" name="Text Box 191"/>
            <p:cNvSpPr txBox="1">
              <a:spLocks noChangeArrowheads="1"/>
            </p:cNvSpPr>
            <p:nvPr/>
          </p:nvSpPr>
          <p:spPr bwMode="auto">
            <a:xfrm>
              <a:off x="4876"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92" name="Text Box 192"/>
            <p:cNvSpPr txBox="1">
              <a:spLocks noChangeArrowheads="1"/>
            </p:cNvSpPr>
            <p:nvPr/>
          </p:nvSpPr>
          <p:spPr bwMode="auto">
            <a:xfrm>
              <a:off x="4822" y="307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93" name="Text Box 193"/>
            <p:cNvSpPr txBox="1">
              <a:spLocks noChangeArrowheads="1"/>
            </p:cNvSpPr>
            <p:nvPr/>
          </p:nvSpPr>
          <p:spPr bwMode="auto">
            <a:xfrm>
              <a:off x="5057" y="3071"/>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94" name="Text Box 194"/>
            <p:cNvSpPr txBox="1">
              <a:spLocks noChangeArrowheads="1"/>
            </p:cNvSpPr>
            <p:nvPr/>
          </p:nvSpPr>
          <p:spPr bwMode="auto">
            <a:xfrm>
              <a:off x="5103" y="2568"/>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3</a:t>
              </a:r>
            </a:p>
          </p:txBody>
        </p:sp>
        <p:sp>
          <p:nvSpPr>
            <p:cNvPr id="195" name="Text Box 195"/>
            <p:cNvSpPr txBox="1">
              <a:spLocks noChangeArrowheads="1"/>
            </p:cNvSpPr>
            <p:nvPr/>
          </p:nvSpPr>
          <p:spPr bwMode="auto">
            <a:xfrm>
              <a:off x="5329" y="2572"/>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96" name="Text Box 196"/>
            <p:cNvSpPr txBox="1">
              <a:spLocks noChangeArrowheads="1"/>
            </p:cNvSpPr>
            <p:nvPr/>
          </p:nvSpPr>
          <p:spPr bwMode="auto">
            <a:xfrm>
              <a:off x="5275" y="3075"/>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sp>
          <p:nvSpPr>
            <p:cNvPr id="197" name="Text Box 197"/>
            <p:cNvSpPr txBox="1">
              <a:spLocks noChangeArrowheads="1"/>
            </p:cNvSpPr>
            <p:nvPr/>
          </p:nvSpPr>
          <p:spPr bwMode="auto">
            <a:xfrm>
              <a:off x="5510" y="3075"/>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1</a:t>
              </a:r>
            </a:p>
          </p:txBody>
        </p:sp>
        <p:sp>
          <p:nvSpPr>
            <p:cNvPr id="198" name="Text Box 198"/>
            <p:cNvSpPr txBox="1">
              <a:spLocks noChangeArrowheads="1"/>
            </p:cNvSpPr>
            <p:nvPr/>
          </p:nvSpPr>
          <p:spPr bwMode="auto">
            <a:xfrm>
              <a:off x="5556" y="2572"/>
              <a:ext cx="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latin typeface="Franklin Gothic Demi Cond" panose="020B0706030402020204" pitchFamily="34" charset="0"/>
                </a:rPr>
                <a:t>2</a:t>
              </a:r>
            </a:p>
          </p:txBody>
        </p:sp>
      </p:grpSp>
      <p:sp>
        <p:nvSpPr>
          <p:cNvPr id="199" name="Oval 200"/>
          <p:cNvSpPr>
            <a:spLocks noChangeArrowheads="1"/>
          </p:cNvSpPr>
          <p:nvPr/>
        </p:nvSpPr>
        <p:spPr bwMode="auto">
          <a:xfrm>
            <a:off x="4427538" y="2997919"/>
            <a:ext cx="288925" cy="287338"/>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1</a:t>
            </a:r>
          </a:p>
        </p:txBody>
      </p:sp>
      <p:sp>
        <p:nvSpPr>
          <p:cNvPr id="200" name="Oval 201"/>
          <p:cNvSpPr>
            <a:spLocks noChangeArrowheads="1"/>
          </p:cNvSpPr>
          <p:nvPr/>
        </p:nvSpPr>
        <p:spPr bwMode="auto">
          <a:xfrm>
            <a:off x="1187450" y="3645619"/>
            <a:ext cx="288925" cy="287338"/>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2</a:t>
            </a:r>
          </a:p>
        </p:txBody>
      </p:sp>
      <p:sp>
        <p:nvSpPr>
          <p:cNvPr id="201" name="Oval 202"/>
          <p:cNvSpPr>
            <a:spLocks noChangeArrowheads="1"/>
          </p:cNvSpPr>
          <p:nvPr/>
        </p:nvSpPr>
        <p:spPr bwMode="auto">
          <a:xfrm>
            <a:off x="3348038" y="3645619"/>
            <a:ext cx="288925" cy="287338"/>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11</a:t>
            </a:r>
          </a:p>
        </p:txBody>
      </p:sp>
      <p:sp>
        <p:nvSpPr>
          <p:cNvPr id="202" name="Oval 235"/>
          <p:cNvSpPr>
            <a:spLocks noChangeArrowheads="1"/>
          </p:cNvSpPr>
          <p:nvPr/>
        </p:nvSpPr>
        <p:spPr bwMode="auto">
          <a:xfrm>
            <a:off x="4070350" y="4366344"/>
            <a:ext cx="288925" cy="288925"/>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14</a:t>
            </a:r>
          </a:p>
        </p:txBody>
      </p:sp>
      <p:sp>
        <p:nvSpPr>
          <p:cNvPr id="203" name="Oval 236"/>
          <p:cNvSpPr>
            <a:spLocks noChangeArrowheads="1"/>
          </p:cNvSpPr>
          <p:nvPr/>
        </p:nvSpPr>
        <p:spPr bwMode="auto">
          <a:xfrm>
            <a:off x="3924300" y="5087069"/>
            <a:ext cx="288925" cy="288925"/>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15</a:t>
            </a:r>
          </a:p>
        </p:txBody>
      </p:sp>
      <p:sp>
        <p:nvSpPr>
          <p:cNvPr id="204" name="Oval 238"/>
          <p:cNvSpPr>
            <a:spLocks noChangeArrowheads="1"/>
          </p:cNvSpPr>
          <p:nvPr/>
        </p:nvSpPr>
        <p:spPr bwMode="auto">
          <a:xfrm>
            <a:off x="3924300" y="5876057"/>
            <a:ext cx="288925" cy="288925"/>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16</a:t>
            </a:r>
          </a:p>
        </p:txBody>
      </p:sp>
      <p:sp>
        <p:nvSpPr>
          <p:cNvPr id="205" name="Oval 240"/>
          <p:cNvSpPr>
            <a:spLocks noChangeArrowheads="1"/>
          </p:cNvSpPr>
          <p:nvPr/>
        </p:nvSpPr>
        <p:spPr bwMode="auto">
          <a:xfrm>
            <a:off x="3348038" y="4366344"/>
            <a:ext cx="288925" cy="288925"/>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13</a:t>
            </a:r>
          </a:p>
        </p:txBody>
      </p:sp>
      <p:sp>
        <p:nvSpPr>
          <p:cNvPr id="206" name="Oval 245"/>
          <p:cNvSpPr>
            <a:spLocks noChangeArrowheads="1"/>
          </p:cNvSpPr>
          <p:nvPr/>
        </p:nvSpPr>
        <p:spPr bwMode="auto">
          <a:xfrm>
            <a:off x="2627313" y="4364757"/>
            <a:ext cx="288925" cy="288925"/>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12</a:t>
            </a:r>
          </a:p>
        </p:txBody>
      </p:sp>
      <p:sp>
        <p:nvSpPr>
          <p:cNvPr id="207" name="Oval 250"/>
          <p:cNvSpPr>
            <a:spLocks noChangeArrowheads="1"/>
          </p:cNvSpPr>
          <p:nvPr/>
        </p:nvSpPr>
        <p:spPr bwMode="auto">
          <a:xfrm>
            <a:off x="1909763" y="4366344"/>
            <a:ext cx="288925" cy="288925"/>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7</a:t>
            </a:r>
          </a:p>
        </p:txBody>
      </p:sp>
      <p:sp>
        <p:nvSpPr>
          <p:cNvPr id="208" name="Oval 251"/>
          <p:cNvSpPr>
            <a:spLocks noChangeArrowheads="1"/>
          </p:cNvSpPr>
          <p:nvPr/>
        </p:nvSpPr>
        <p:spPr bwMode="auto">
          <a:xfrm>
            <a:off x="1763713" y="5083894"/>
            <a:ext cx="288925" cy="288925"/>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8</a:t>
            </a:r>
          </a:p>
        </p:txBody>
      </p:sp>
      <p:sp>
        <p:nvSpPr>
          <p:cNvPr id="209" name="Oval 252"/>
          <p:cNvSpPr>
            <a:spLocks noChangeArrowheads="1"/>
          </p:cNvSpPr>
          <p:nvPr/>
        </p:nvSpPr>
        <p:spPr bwMode="auto">
          <a:xfrm>
            <a:off x="2122488" y="5083894"/>
            <a:ext cx="288925" cy="288925"/>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10</a:t>
            </a:r>
          </a:p>
        </p:txBody>
      </p:sp>
      <p:sp>
        <p:nvSpPr>
          <p:cNvPr id="210" name="Oval 253"/>
          <p:cNvSpPr>
            <a:spLocks noChangeArrowheads="1"/>
          </p:cNvSpPr>
          <p:nvPr/>
        </p:nvSpPr>
        <p:spPr bwMode="auto">
          <a:xfrm>
            <a:off x="1763713" y="5876057"/>
            <a:ext cx="288925" cy="288925"/>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9</a:t>
            </a:r>
          </a:p>
        </p:txBody>
      </p:sp>
      <p:sp>
        <p:nvSpPr>
          <p:cNvPr id="211" name="Oval 255"/>
          <p:cNvSpPr>
            <a:spLocks noChangeArrowheads="1"/>
          </p:cNvSpPr>
          <p:nvPr/>
        </p:nvSpPr>
        <p:spPr bwMode="auto">
          <a:xfrm>
            <a:off x="1187450" y="4366344"/>
            <a:ext cx="288925" cy="288925"/>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4</a:t>
            </a:r>
          </a:p>
        </p:txBody>
      </p:sp>
      <p:sp>
        <p:nvSpPr>
          <p:cNvPr id="212" name="Oval 256"/>
          <p:cNvSpPr>
            <a:spLocks noChangeArrowheads="1"/>
          </p:cNvSpPr>
          <p:nvPr/>
        </p:nvSpPr>
        <p:spPr bwMode="auto">
          <a:xfrm>
            <a:off x="1042988" y="5083894"/>
            <a:ext cx="288925" cy="288925"/>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5</a:t>
            </a:r>
          </a:p>
        </p:txBody>
      </p:sp>
      <p:sp>
        <p:nvSpPr>
          <p:cNvPr id="213" name="Oval 257"/>
          <p:cNvSpPr>
            <a:spLocks noChangeArrowheads="1"/>
          </p:cNvSpPr>
          <p:nvPr/>
        </p:nvSpPr>
        <p:spPr bwMode="auto">
          <a:xfrm>
            <a:off x="1403350" y="5087069"/>
            <a:ext cx="288925" cy="288925"/>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6</a:t>
            </a:r>
          </a:p>
        </p:txBody>
      </p:sp>
      <p:sp>
        <p:nvSpPr>
          <p:cNvPr id="214" name="Oval 260"/>
          <p:cNvSpPr>
            <a:spLocks noChangeArrowheads="1"/>
          </p:cNvSpPr>
          <p:nvPr/>
        </p:nvSpPr>
        <p:spPr bwMode="auto">
          <a:xfrm>
            <a:off x="468313" y="4364757"/>
            <a:ext cx="288925" cy="288925"/>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3</a:t>
            </a:r>
          </a:p>
        </p:txBody>
      </p:sp>
      <p:sp>
        <p:nvSpPr>
          <p:cNvPr id="215" name="Line 265"/>
          <p:cNvSpPr>
            <a:spLocks noChangeShapeType="1"/>
          </p:cNvSpPr>
          <p:nvPr/>
        </p:nvSpPr>
        <p:spPr bwMode="auto">
          <a:xfrm flipH="1">
            <a:off x="1331913" y="3283669"/>
            <a:ext cx="3240087"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16" name="Line 266"/>
          <p:cNvSpPr>
            <a:spLocks noChangeShapeType="1"/>
          </p:cNvSpPr>
          <p:nvPr/>
        </p:nvSpPr>
        <p:spPr bwMode="auto">
          <a:xfrm flipH="1">
            <a:off x="3494088" y="3283669"/>
            <a:ext cx="107950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17" name="Line 269"/>
          <p:cNvSpPr>
            <a:spLocks noChangeShapeType="1"/>
          </p:cNvSpPr>
          <p:nvPr/>
        </p:nvSpPr>
        <p:spPr bwMode="auto">
          <a:xfrm flipH="1">
            <a:off x="609600" y="3931369"/>
            <a:ext cx="720725" cy="433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18" name="Line 270"/>
          <p:cNvSpPr>
            <a:spLocks noChangeShapeType="1"/>
          </p:cNvSpPr>
          <p:nvPr/>
        </p:nvSpPr>
        <p:spPr bwMode="auto">
          <a:xfrm>
            <a:off x="1330325" y="3932957"/>
            <a:ext cx="0" cy="433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19" name="Line 271"/>
          <p:cNvSpPr>
            <a:spLocks noChangeShapeType="1"/>
          </p:cNvSpPr>
          <p:nvPr/>
        </p:nvSpPr>
        <p:spPr bwMode="auto">
          <a:xfrm>
            <a:off x="1331913" y="3932957"/>
            <a:ext cx="719137" cy="433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0" name="Line 272"/>
          <p:cNvSpPr>
            <a:spLocks noChangeShapeType="1"/>
          </p:cNvSpPr>
          <p:nvPr/>
        </p:nvSpPr>
        <p:spPr bwMode="auto">
          <a:xfrm flipH="1">
            <a:off x="2768600" y="3931369"/>
            <a:ext cx="720725" cy="433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1" name="Line 273"/>
          <p:cNvSpPr>
            <a:spLocks noChangeShapeType="1"/>
          </p:cNvSpPr>
          <p:nvPr/>
        </p:nvSpPr>
        <p:spPr bwMode="auto">
          <a:xfrm>
            <a:off x="3490913" y="3932957"/>
            <a:ext cx="0" cy="433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2" name="Line 274"/>
          <p:cNvSpPr>
            <a:spLocks noChangeShapeType="1"/>
          </p:cNvSpPr>
          <p:nvPr/>
        </p:nvSpPr>
        <p:spPr bwMode="auto">
          <a:xfrm>
            <a:off x="3492500" y="3932957"/>
            <a:ext cx="719138" cy="433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3" name="Line 283"/>
          <p:cNvSpPr>
            <a:spLocks noChangeShapeType="1"/>
          </p:cNvSpPr>
          <p:nvPr/>
        </p:nvSpPr>
        <p:spPr bwMode="auto">
          <a:xfrm flipH="1">
            <a:off x="1189038" y="4650507"/>
            <a:ext cx="14287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4" name="Line 284"/>
          <p:cNvSpPr>
            <a:spLocks noChangeShapeType="1"/>
          </p:cNvSpPr>
          <p:nvPr/>
        </p:nvSpPr>
        <p:spPr bwMode="auto">
          <a:xfrm>
            <a:off x="1331913" y="4653682"/>
            <a:ext cx="2159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5" name="Line 285"/>
          <p:cNvSpPr>
            <a:spLocks noChangeShapeType="1"/>
          </p:cNvSpPr>
          <p:nvPr/>
        </p:nvSpPr>
        <p:spPr bwMode="auto">
          <a:xfrm flipH="1">
            <a:off x="1909763" y="4650507"/>
            <a:ext cx="14287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6" name="Line 286"/>
          <p:cNvSpPr>
            <a:spLocks noChangeShapeType="1"/>
          </p:cNvSpPr>
          <p:nvPr/>
        </p:nvSpPr>
        <p:spPr bwMode="auto">
          <a:xfrm>
            <a:off x="2051050" y="4650507"/>
            <a:ext cx="2159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7" name="Line 291"/>
          <p:cNvSpPr>
            <a:spLocks noChangeShapeType="1"/>
          </p:cNvSpPr>
          <p:nvPr/>
        </p:nvSpPr>
        <p:spPr bwMode="auto">
          <a:xfrm flipH="1">
            <a:off x="4068763" y="4653682"/>
            <a:ext cx="14287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8" name="Line 309"/>
          <p:cNvSpPr>
            <a:spLocks noChangeShapeType="1"/>
          </p:cNvSpPr>
          <p:nvPr/>
        </p:nvSpPr>
        <p:spPr bwMode="auto">
          <a:xfrm>
            <a:off x="1908175" y="5372819"/>
            <a:ext cx="0"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9" name="Line 315"/>
          <p:cNvSpPr>
            <a:spLocks noChangeShapeType="1"/>
          </p:cNvSpPr>
          <p:nvPr/>
        </p:nvSpPr>
        <p:spPr bwMode="auto">
          <a:xfrm>
            <a:off x="4067175" y="5372819"/>
            <a:ext cx="0"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0" name="Rectangle 329"/>
          <p:cNvSpPr>
            <a:spLocks noChangeArrowheads="1"/>
          </p:cNvSpPr>
          <p:nvPr/>
        </p:nvSpPr>
        <p:spPr bwMode="auto">
          <a:xfrm>
            <a:off x="468313" y="4364757"/>
            <a:ext cx="288925" cy="287337"/>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rgbClr val="FF0000"/>
                </a:solidFill>
              </a:rPr>
              <a:t>3</a:t>
            </a:r>
          </a:p>
        </p:txBody>
      </p:sp>
      <p:sp>
        <p:nvSpPr>
          <p:cNvPr id="231" name="Freeform 330"/>
          <p:cNvSpPr>
            <a:spLocks/>
          </p:cNvSpPr>
          <p:nvPr/>
        </p:nvSpPr>
        <p:spPr bwMode="auto">
          <a:xfrm>
            <a:off x="601663" y="3861519"/>
            <a:ext cx="514350" cy="446088"/>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2" name="Rectangle 331"/>
          <p:cNvSpPr>
            <a:spLocks noChangeArrowheads="1"/>
          </p:cNvSpPr>
          <p:nvPr/>
        </p:nvSpPr>
        <p:spPr bwMode="auto">
          <a:xfrm>
            <a:off x="1027113" y="5085482"/>
            <a:ext cx="304800" cy="303212"/>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rgbClr val="FF0000"/>
                </a:solidFill>
              </a:rPr>
              <a:t>5</a:t>
            </a:r>
          </a:p>
        </p:txBody>
      </p:sp>
      <p:sp>
        <p:nvSpPr>
          <p:cNvPr id="233" name="Freeform 332"/>
          <p:cNvSpPr>
            <a:spLocks/>
          </p:cNvSpPr>
          <p:nvPr/>
        </p:nvSpPr>
        <p:spPr bwMode="auto">
          <a:xfrm>
            <a:off x="1042988" y="4596532"/>
            <a:ext cx="155575" cy="446087"/>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4" name="Rectangle 333"/>
          <p:cNvSpPr>
            <a:spLocks noChangeArrowheads="1"/>
          </p:cNvSpPr>
          <p:nvPr/>
        </p:nvSpPr>
        <p:spPr bwMode="auto">
          <a:xfrm>
            <a:off x="1387475" y="5085482"/>
            <a:ext cx="304800" cy="303212"/>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rgbClr val="FF0000"/>
                </a:solidFill>
              </a:rPr>
              <a:t>6</a:t>
            </a:r>
          </a:p>
        </p:txBody>
      </p:sp>
      <p:sp>
        <p:nvSpPr>
          <p:cNvPr id="235" name="Freeform 334"/>
          <p:cNvSpPr>
            <a:spLocks/>
          </p:cNvSpPr>
          <p:nvPr/>
        </p:nvSpPr>
        <p:spPr bwMode="auto">
          <a:xfrm flipH="1">
            <a:off x="1463675" y="4596532"/>
            <a:ext cx="155575" cy="446087"/>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6" name="Freeform 335"/>
          <p:cNvSpPr>
            <a:spLocks/>
          </p:cNvSpPr>
          <p:nvPr/>
        </p:nvSpPr>
        <p:spPr bwMode="auto">
          <a:xfrm>
            <a:off x="1192213" y="3959944"/>
            <a:ext cx="155575" cy="446088"/>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7" name="Rectangle 337"/>
          <p:cNvSpPr>
            <a:spLocks noChangeArrowheads="1"/>
          </p:cNvSpPr>
          <p:nvPr/>
        </p:nvSpPr>
        <p:spPr bwMode="auto">
          <a:xfrm>
            <a:off x="1762125" y="5877644"/>
            <a:ext cx="304800" cy="303213"/>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rgbClr val="FF0000"/>
                </a:solidFill>
              </a:rPr>
              <a:t>9</a:t>
            </a:r>
          </a:p>
        </p:txBody>
      </p:sp>
      <p:sp>
        <p:nvSpPr>
          <p:cNvPr id="238" name="Freeform 338"/>
          <p:cNvSpPr>
            <a:spLocks/>
          </p:cNvSpPr>
          <p:nvPr/>
        </p:nvSpPr>
        <p:spPr bwMode="auto">
          <a:xfrm>
            <a:off x="1752600" y="5372819"/>
            <a:ext cx="155575" cy="446088"/>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9" name="Freeform 339"/>
          <p:cNvSpPr>
            <a:spLocks/>
          </p:cNvSpPr>
          <p:nvPr/>
        </p:nvSpPr>
        <p:spPr bwMode="auto">
          <a:xfrm>
            <a:off x="1824038" y="4644157"/>
            <a:ext cx="155575" cy="446087"/>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40" name="Rectangle 340"/>
          <p:cNvSpPr>
            <a:spLocks noChangeArrowheads="1"/>
          </p:cNvSpPr>
          <p:nvPr/>
        </p:nvSpPr>
        <p:spPr bwMode="auto">
          <a:xfrm>
            <a:off x="2124075" y="5085482"/>
            <a:ext cx="304800" cy="303212"/>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rgbClr val="FF0000"/>
                </a:solidFill>
              </a:rPr>
              <a:t>10</a:t>
            </a:r>
          </a:p>
        </p:txBody>
      </p:sp>
      <p:sp>
        <p:nvSpPr>
          <p:cNvPr id="241" name="Freeform 341"/>
          <p:cNvSpPr>
            <a:spLocks/>
          </p:cNvSpPr>
          <p:nvPr/>
        </p:nvSpPr>
        <p:spPr bwMode="auto">
          <a:xfrm flipH="1">
            <a:off x="2184400" y="4607644"/>
            <a:ext cx="155575" cy="446088"/>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42" name="Freeform 342"/>
          <p:cNvSpPr>
            <a:spLocks/>
          </p:cNvSpPr>
          <p:nvPr/>
        </p:nvSpPr>
        <p:spPr bwMode="auto">
          <a:xfrm flipH="1">
            <a:off x="1536700" y="3861519"/>
            <a:ext cx="514350" cy="446088"/>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43" name="Freeform 343"/>
          <p:cNvSpPr>
            <a:spLocks/>
          </p:cNvSpPr>
          <p:nvPr/>
        </p:nvSpPr>
        <p:spPr bwMode="auto">
          <a:xfrm>
            <a:off x="1320800" y="3140794"/>
            <a:ext cx="3035300" cy="446088"/>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44" name="Rectangle 344"/>
          <p:cNvSpPr>
            <a:spLocks noChangeArrowheads="1"/>
          </p:cNvSpPr>
          <p:nvPr/>
        </p:nvSpPr>
        <p:spPr bwMode="auto">
          <a:xfrm>
            <a:off x="2627313" y="4364757"/>
            <a:ext cx="304800" cy="303212"/>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rgbClr val="FF0000"/>
                </a:solidFill>
              </a:rPr>
              <a:t>12</a:t>
            </a:r>
          </a:p>
        </p:txBody>
      </p:sp>
      <p:sp>
        <p:nvSpPr>
          <p:cNvPr id="245" name="Freeform 345"/>
          <p:cNvSpPr>
            <a:spLocks/>
          </p:cNvSpPr>
          <p:nvPr/>
        </p:nvSpPr>
        <p:spPr bwMode="auto">
          <a:xfrm>
            <a:off x="2762250" y="3861519"/>
            <a:ext cx="514350" cy="446088"/>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46" name="Rectangle 346"/>
          <p:cNvSpPr>
            <a:spLocks noChangeArrowheads="1"/>
          </p:cNvSpPr>
          <p:nvPr/>
        </p:nvSpPr>
        <p:spPr bwMode="auto">
          <a:xfrm>
            <a:off x="3348038" y="4364757"/>
            <a:ext cx="304800" cy="303212"/>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rgbClr val="FF0000"/>
                </a:solidFill>
              </a:rPr>
              <a:t>13</a:t>
            </a:r>
          </a:p>
        </p:txBody>
      </p:sp>
      <p:sp>
        <p:nvSpPr>
          <p:cNvPr id="247" name="Freeform 347"/>
          <p:cNvSpPr>
            <a:spLocks/>
          </p:cNvSpPr>
          <p:nvPr/>
        </p:nvSpPr>
        <p:spPr bwMode="auto">
          <a:xfrm>
            <a:off x="3348038" y="3918669"/>
            <a:ext cx="155575" cy="446088"/>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48" name="Text Box 348"/>
          <p:cNvSpPr txBox="1">
            <a:spLocks noChangeArrowheads="1"/>
          </p:cNvSpPr>
          <p:nvPr/>
        </p:nvSpPr>
        <p:spPr bwMode="auto">
          <a:xfrm>
            <a:off x="3779838" y="6158632"/>
            <a:ext cx="511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rgbClr val="FF0000"/>
                </a:solidFill>
              </a:rPr>
              <a:t>(</a:t>
            </a:r>
            <a:r>
              <a:rPr lang="en-US" altLang="zh-TW">
                <a:solidFill>
                  <a:srgbClr val="FF0000"/>
                </a:solidFill>
                <a:sym typeface="Wingdings 2" panose="05020102010507070707" pitchFamily="18" charset="2"/>
              </a:rPr>
              <a:t></a:t>
            </a:r>
            <a:r>
              <a:rPr lang="en-US" altLang="zh-TW">
                <a:solidFill>
                  <a:srgbClr val="FF0000"/>
                </a:solidFill>
              </a:rPr>
              <a:t>)</a:t>
            </a:r>
          </a:p>
        </p:txBody>
      </p:sp>
      <p:sp>
        <p:nvSpPr>
          <p:cNvPr id="249" name="Line 349"/>
          <p:cNvSpPr>
            <a:spLocks noChangeShapeType="1"/>
          </p:cNvSpPr>
          <p:nvPr/>
        </p:nvSpPr>
        <p:spPr bwMode="auto">
          <a:xfrm flipH="1">
            <a:off x="3494088" y="3285257"/>
            <a:ext cx="1079500" cy="36036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0" name="Line 350"/>
          <p:cNvSpPr>
            <a:spLocks noChangeShapeType="1"/>
          </p:cNvSpPr>
          <p:nvPr/>
        </p:nvSpPr>
        <p:spPr bwMode="auto">
          <a:xfrm>
            <a:off x="3492500" y="3934544"/>
            <a:ext cx="719138" cy="43338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1" name="Line 351"/>
          <p:cNvSpPr>
            <a:spLocks noChangeShapeType="1"/>
          </p:cNvSpPr>
          <p:nvPr/>
        </p:nvSpPr>
        <p:spPr bwMode="auto">
          <a:xfrm flipH="1">
            <a:off x="4068763" y="4655269"/>
            <a:ext cx="142875" cy="431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2" name="Line 352"/>
          <p:cNvSpPr>
            <a:spLocks noChangeShapeType="1"/>
          </p:cNvSpPr>
          <p:nvPr/>
        </p:nvSpPr>
        <p:spPr bwMode="auto">
          <a:xfrm>
            <a:off x="4067175" y="5374407"/>
            <a:ext cx="0" cy="50323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3" name="Freeform 353"/>
          <p:cNvSpPr>
            <a:spLocks/>
          </p:cNvSpPr>
          <p:nvPr/>
        </p:nvSpPr>
        <p:spPr bwMode="auto">
          <a:xfrm>
            <a:off x="3913188" y="5431557"/>
            <a:ext cx="155575" cy="446087"/>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4" name="Freeform 354"/>
          <p:cNvSpPr>
            <a:spLocks/>
          </p:cNvSpPr>
          <p:nvPr/>
        </p:nvSpPr>
        <p:spPr bwMode="auto">
          <a:xfrm>
            <a:off x="3984625" y="4653682"/>
            <a:ext cx="155575" cy="446087"/>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5" name="Oval 355"/>
          <p:cNvSpPr>
            <a:spLocks noChangeArrowheads="1"/>
          </p:cNvSpPr>
          <p:nvPr/>
        </p:nvSpPr>
        <p:spPr bwMode="auto">
          <a:xfrm>
            <a:off x="4284663" y="5083894"/>
            <a:ext cx="288925" cy="288925"/>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17</a:t>
            </a:r>
          </a:p>
        </p:txBody>
      </p:sp>
      <p:sp>
        <p:nvSpPr>
          <p:cNvPr id="256" name="Line 356"/>
          <p:cNvSpPr>
            <a:spLocks noChangeShapeType="1"/>
          </p:cNvSpPr>
          <p:nvPr/>
        </p:nvSpPr>
        <p:spPr bwMode="auto">
          <a:xfrm>
            <a:off x="4211638" y="4650507"/>
            <a:ext cx="2159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7" name="Rectangle 357"/>
          <p:cNvSpPr>
            <a:spLocks noChangeArrowheads="1"/>
          </p:cNvSpPr>
          <p:nvPr/>
        </p:nvSpPr>
        <p:spPr bwMode="auto">
          <a:xfrm>
            <a:off x="4267200" y="5085482"/>
            <a:ext cx="304800" cy="303212"/>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rgbClr val="FF0000"/>
                </a:solidFill>
              </a:rPr>
              <a:t>17</a:t>
            </a:r>
          </a:p>
        </p:txBody>
      </p:sp>
      <p:sp>
        <p:nvSpPr>
          <p:cNvPr id="258" name="Freeform 358"/>
          <p:cNvSpPr>
            <a:spLocks/>
          </p:cNvSpPr>
          <p:nvPr/>
        </p:nvSpPr>
        <p:spPr bwMode="auto">
          <a:xfrm flipH="1">
            <a:off x="4356100" y="4607644"/>
            <a:ext cx="155575" cy="446088"/>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9" name="Freeform 359"/>
          <p:cNvSpPr>
            <a:spLocks/>
          </p:cNvSpPr>
          <p:nvPr/>
        </p:nvSpPr>
        <p:spPr bwMode="auto">
          <a:xfrm flipH="1">
            <a:off x="3708400" y="3861519"/>
            <a:ext cx="514350" cy="446088"/>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0" name="Freeform 360"/>
          <p:cNvSpPr>
            <a:spLocks/>
          </p:cNvSpPr>
          <p:nvPr/>
        </p:nvSpPr>
        <p:spPr bwMode="auto">
          <a:xfrm>
            <a:off x="3408363" y="3213819"/>
            <a:ext cx="1019175" cy="446088"/>
          </a:xfrm>
          <a:custGeom>
            <a:avLst/>
            <a:gdLst>
              <a:gd name="T0" fmla="*/ 7 w 324"/>
              <a:gd name="T1" fmla="*/ 281 h 281"/>
              <a:gd name="T2" fmla="*/ 7 w 324"/>
              <a:gd name="T3" fmla="*/ 144 h 281"/>
              <a:gd name="T4" fmla="*/ 52 w 324"/>
              <a:gd name="T5" fmla="*/ 54 h 281"/>
              <a:gd name="T6" fmla="*/ 143 w 324"/>
              <a:gd name="T7" fmla="*/ 8 h 281"/>
              <a:gd name="T8" fmla="*/ 324 w 324"/>
              <a:gd name="T9" fmla="*/ 8 h 281"/>
            </a:gdLst>
            <a:ahLst/>
            <a:cxnLst>
              <a:cxn ang="0">
                <a:pos x="T0" y="T1"/>
              </a:cxn>
              <a:cxn ang="0">
                <a:pos x="T2" y="T3"/>
              </a:cxn>
              <a:cxn ang="0">
                <a:pos x="T4" y="T5"/>
              </a:cxn>
              <a:cxn ang="0">
                <a:pos x="T6" y="T7"/>
              </a:cxn>
              <a:cxn ang="0">
                <a:pos x="T8" y="T9"/>
              </a:cxn>
            </a:cxnLst>
            <a:rect l="0" t="0" r="r" b="b"/>
            <a:pathLst>
              <a:path w="324" h="281">
                <a:moveTo>
                  <a:pt x="7" y="281"/>
                </a:moveTo>
                <a:cubicBezTo>
                  <a:pt x="3" y="231"/>
                  <a:pt x="0" y="182"/>
                  <a:pt x="7" y="144"/>
                </a:cubicBezTo>
                <a:cubicBezTo>
                  <a:pt x="14" y="106"/>
                  <a:pt x="29" y="77"/>
                  <a:pt x="52" y="54"/>
                </a:cubicBezTo>
                <a:cubicBezTo>
                  <a:pt x="75" y="31"/>
                  <a:pt x="98" y="16"/>
                  <a:pt x="143" y="8"/>
                </a:cubicBezTo>
                <a:cubicBezTo>
                  <a:pt x="188" y="0"/>
                  <a:pt x="294" y="8"/>
                  <a:pt x="324" y="8"/>
                </a:cubicBezTo>
              </a:path>
            </a:pathLst>
          </a:custGeom>
          <a:noFill/>
          <a:ln w="9525" cap="flat">
            <a:solidFill>
              <a:srgbClr val="FF0000"/>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nvGrpSpPr>
          <p:cNvPr id="261" name="Group 376"/>
          <p:cNvGrpSpPr>
            <a:grpSpLocks/>
          </p:cNvGrpSpPr>
          <p:nvPr/>
        </p:nvGrpSpPr>
        <p:grpSpPr bwMode="auto">
          <a:xfrm>
            <a:off x="4572000" y="3285257"/>
            <a:ext cx="4105275" cy="2895600"/>
            <a:chOff x="2880" y="2160"/>
            <a:chExt cx="2586" cy="1824"/>
          </a:xfrm>
        </p:grpSpPr>
        <p:sp>
          <p:nvSpPr>
            <p:cNvPr id="262" name="Oval 203"/>
            <p:cNvSpPr>
              <a:spLocks noChangeArrowheads="1"/>
            </p:cNvSpPr>
            <p:nvPr/>
          </p:nvSpPr>
          <p:spPr bwMode="auto">
            <a:xfrm>
              <a:off x="3469" y="2388"/>
              <a:ext cx="182" cy="181"/>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18</a:t>
              </a:r>
            </a:p>
          </p:txBody>
        </p:sp>
        <p:sp>
          <p:nvSpPr>
            <p:cNvPr id="263" name="Oval 204"/>
            <p:cNvSpPr>
              <a:spLocks noChangeArrowheads="1"/>
            </p:cNvSpPr>
            <p:nvPr/>
          </p:nvSpPr>
          <p:spPr bwMode="auto">
            <a:xfrm>
              <a:off x="4830" y="2388"/>
              <a:ext cx="182" cy="181"/>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25</a:t>
              </a:r>
            </a:p>
          </p:txBody>
        </p:sp>
        <p:sp>
          <p:nvSpPr>
            <p:cNvPr id="264" name="Oval 210"/>
            <p:cNvSpPr>
              <a:spLocks noChangeArrowheads="1"/>
            </p:cNvSpPr>
            <p:nvPr/>
          </p:nvSpPr>
          <p:spPr bwMode="auto">
            <a:xfrm>
              <a:off x="4832"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30</a:t>
              </a:r>
            </a:p>
          </p:txBody>
        </p:sp>
        <p:sp>
          <p:nvSpPr>
            <p:cNvPr id="265" name="Oval 215"/>
            <p:cNvSpPr>
              <a:spLocks noChangeArrowheads="1"/>
            </p:cNvSpPr>
            <p:nvPr/>
          </p:nvSpPr>
          <p:spPr bwMode="auto">
            <a:xfrm>
              <a:off x="4378"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26</a:t>
              </a:r>
            </a:p>
          </p:txBody>
        </p:sp>
        <p:sp>
          <p:nvSpPr>
            <p:cNvPr id="266" name="Oval 217"/>
            <p:cNvSpPr>
              <a:spLocks noChangeArrowheads="1"/>
            </p:cNvSpPr>
            <p:nvPr/>
          </p:nvSpPr>
          <p:spPr bwMode="auto">
            <a:xfrm>
              <a:off x="4513" y="3295"/>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28</a:t>
              </a:r>
            </a:p>
          </p:txBody>
        </p:sp>
        <p:sp>
          <p:nvSpPr>
            <p:cNvPr id="267" name="Oval 230"/>
            <p:cNvSpPr>
              <a:spLocks noChangeArrowheads="1"/>
            </p:cNvSpPr>
            <p:nvPr/>
          </p:nvSpPr>
          <p:spPr bwMode="auto">
            <a:xfrm>
              <a:off x="3017" y="2841"/>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19</a:t>
              </a:r>
            </a:p>
          </p:txBody>
        </p:sp>
        <p:sp>
          <p:nvSpPr>
            <p:cNvPr id="268" name="Oval 232"/>
            <p:cNvSpPr>
              <a:spLocks noChangeArrowheads="1"/>
            </p:cNvSpPr>
            <p:nvPr/>
          </p:nvSpPr>
          <p:spPr bwMode="auto">
            <a:xfrm>
              <a:off x="3152" y="3295"/>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21</a:t>
              </a:r>
            </a:p>
          </p:txBody>
        </p:sp>
        <p:sp>
          <p:nvSpPr>
            <p:cNvPr id="269" name="Oval 234"/>
            <p:cNvSpPr>
              <a:spLocks noChangeArrowheads="1"/>
            </p:cNvSpPr>
            <p:nvPr/>
          </p:nvSpPr>
          <p:spPr bwMode="auto">
            <a:xfrm>
              <a:off x="3153" y="3793"/>
              <a:ext cx="182" cy="182"/>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chemeClr val="bg1"/>
                  </a:solidFill>
                </a:rPr>
                <a:t>22</a:t>
              </a:r>
            </a:p>
          </p:txBody>
        </p:sp>
        <p:sp>
          <p:nvSpPr>
            <p:cNvPr id="270" name="Line 267"/>
            <p:cNvSpPr>
              <a:spLocks noChangeShapeType="1"/>
            </p:cNvSpPr>
            <p:nvPr/>
          </p:nvSpPr>
          <p:spPr bwMode="auto">
            <a:xfrm>
              <a:off x="2880" y="2160"/>
              <a:ext cx="68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71" name="Line 268"/>
            <p:cNvSpPr>
              <a:spLocks noChangeShapeType="1"/>
            </p:cNvSpPr>
            <p:nvPr/>
          </p:nvSpPr>
          <p:spPr bwMode="auto">
            <a:xfrm>
              <a:off x="2880" y="2160"/>
              <a:ext cx="2041"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72" name="Line 275"/>
            <p:cNvSpPr>
              <a:spLocks noChangeShapeType="1"/>
            </p:cNvSpPr>
            <p:nvPr/>
          </p:nvSpPr>
          <p:spPr bwMode="auto">
            <a:xfrm flipH="1">
              <a:off x="3107" y="2568"/>
              <a:ext cx="454"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73" name="Line 276"/>
            <p:cNvSpPr>
              <a:spLocks noChangeShapeType="1"/>
            </p:cNvSpPr>
            <p:nvPr/>
          </p:nvSpPr>
          <p:spPr bwMode="auto">
            <a:xfrm>
              <a:off x="3561" y="2568"/>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74" name="Line 277"/>
            <p:cNvSpPr>
              <a:spLocks noChangeShapeType="1"/>
            </p:cNvSpPr>
            <p:nvPr/>
          </p:nvSpPr>
          <p:spPr bwMode="auto">
            <a:xfrm>
              <a:off x="3561" y="2568"/>
              <a:ext cx="453"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75" name="Line 278"/>
            <p:cNvSpPr>
              <a:spLocks noChangeShapeType="1"/>
            </p:cNvSpPr>
            <p:nvPr/>
          </p:nvSpPr>
          <p:spPr bwMode="auto">
            <a:xfrm flipH="1">
              <a:off x="4468" y="2568"/>
              <a:ext cx="454"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76" name="Line 279"/>
            <p:cNvSpPr>
              <a:spLocks noChangeShapeType="1"/>
            </p:cNvSpPr>
            <p:nvPr/>
          </p:nvSpPr>
          <p:spPr bwMode="auto">
            <a:xfrm>
              <a:off x="4922" y="2568"/>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77" name="Line 280"/>
            <p:cNvSpPr>
              <a:spLocks noChangeShapeType="1"/>
            </p:cNvSpPr>
            <p:nvPr/>
          </p:nvSpPr>
          <p:spPr bwMode="auto">
            <a:xfrm>
              <a:off x="4922" y="2568"/>
              <a:ext cx="453"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78" name="Line 293"/>
            <p:cNvSpPr>
              <a:spLocks noChangeShapeType="1"/>
            </p:cNvSpPr>
            <p:nvPr/>
          </p:nvSpPr>
          <p:spPr bwMode="auto">
            <a:xfrm flipH="1">
              <a:off x="3016" y="3022"/>
              <a:ext cx="9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79" name="Line 294"/>
            <p:cNvSpPr>
              <a:spLocks noChangeShapeType="1"/>
            </p:cNvSpPr>
            <p:nvPr/>
          </p:nvSpPr>
          <p:spPr bwMode="auto">
            <a:xfrm>
              <a:off x="3106" y="3022"/>
              <a:ext cx="136"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0" name="Line 299"/>
            <p:cNvSpPr>
              <a:spLocks noChangeShapeType="1"/>
            </p:cNvSpPr>
            <p:nvPr/>
          </p:nvSpPr>
          <p:spPr bwMode="auto">
            <a:xfrm flipH="1">
              <a:off x="4377" y="3022"/>
              <a:ext cx="9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1" name="Line 300"/>
            <p:cNvSpPr>
              <a:spLocks noChangeShapeType="1"/>
            </p:cNvSpPr>
            <p:nvPr/>
          </p:nvSpPr>
          <p:spPr bwMode="auto">
            <a:xfrm>
              <a:off x="4467" y="3022"/>
              <a:ext cx="136"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2" name="Line 301"/>
            <p:cNvSpPr>
              <a:spLocks noChangeShapeType="1"/>
            </p:cNvSpPr>
            <p:nvPr/>
          </p:nvSpPr>
          <p:spPr bwMode="auto">
            <a:xfrm flipH="1">
              <a:off x="4831" y="3022"/>
              <a:ext cx="9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3" name="Line 302"/>
            <p:cNvSpPr>
              <a:spLocks noChangeShapeType="1"/>
            </p:cNvSpPr>
            <p:nvPr/>
          </p:nvSpPr>
          <p:spPr bwMode="auto">
            <a:xfrm>
              <a:off x="4921" y="3022"/>
              <a:ext cx="136"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4" name="Line 318"/>
            <p:cNvSpPr>
              <a:spLocks noChangeShapeType="1"/>
            </p:cNvSpPr>
            <p:nvPr/>
          </p:nvSpPr>
          <p:spPr bwMode="auto">
            <a:xfrm>
              <a:off x="3243" y="3476"/>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5" name="Line 324"/>
            <p:cNvSpPr>
              <a:spLocks noChangeShapeType="1"/>
            </p:cNvSpPr>
            <p:nvPr/>
          </p:nvSpPr>
          <p:spPr bwMode="auto">
            <a:xfrm>
              <a:off x="4604" y="3476"/>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6" name="Rectangle 362"/>
            <p:cNvSpPr>
              <a:spLocks noChangeArrowheads="1"/>
            </p:cNvSpPr>
            <p:nvPr/>
          </p:nvSpPr>
          <p:spPr bwMode="auto">
            <a:xfrm>
              <a:off x="2915" y="3294"/>
              <a:ext cx="192" cy="191"/>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rgbClr val="FF0000"/>
                  </a:solidFill>
                </a:rPr>
                <a:t>20</a:t>
              </a:r>
            </a:p>
          </p:txBody>
        </p:sp>
        <p:sp>
          <p:nvSpPr>
            <p:cNvPr id="287" name="Rectangle 363"/>
            <p:cNvSpPr>
              <a:spLocks noChangeArrowheads="1"/>
            </p:cNvSpPr>
            <p:nvPr/>
          </p:nvSpPr>
          <p:spPr bwMode="auto">
            <a:xfrm>
              <a:off x="3459" y="2841"/>
              <a:ext cx="192" cy="191"/>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rgbClr val="FF0000"/>
                  </a:solidFill>
                </a:rPr>
                <a:t>23</a:t>
              </a:r>
            </a:p>
          </p:txBody>
        </p:sp>
        <p:sp>
          <p:nvSpPr>
            <p:cNvPr id="288" name="Rectangle 364"/>
            <p:cNvSpPr>
              <a:spLocks noChangeArrowheads="1"/>
            </p:cNvSpPr>
            <p:nvPr/>
          </p:nvSpPr>
          <p:spPr bwMode="auto">
            <a:xfrm>
              <a:off x="3913" y="2841"/>
              <a:ext cx="192" cy="191"/>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rgbClr val="FF0000"/>
                  </a:solidFill>
                </a:rPr>
                <a:t>24</a:t>
              </a:r>
            </a:p>
          </p:txBody>
        </p:sp>
        <p:sp>
          <p:nvSpPr>
            <p:cNvPr id="289" name="Rectangle 365"/>
            <p:cNvSpPr>
              <a:spLocks noChangeArrowheads="1"/>
            </p:cNvSpPr>
            <p:nvPr/>
          </p:nvSpPr>
          <p:spPr bwMode="auto">
            <a:xfrm>
              <a:off x="4276" y="3294"/>
              <a:ext cx="192" cy="191"/>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rgbClr val="FF0000"/>
                  </a:solidFill>
                </a:rPr>
                <a:t>27</a:t>
              </a:r>
            </a:p>
          </p:txBody>
        </p:sp>
        <p:sp>
          <p:nvSpPr>
            <p:cNvPr id="290" name="Rectangle 366"/>
            <p:cNvSpPr>
              <a:spLocks noChangeArrowheads="1"/>
            </p:cNvSpPr>
            <p:nvPr/>
          </p:nvSpPr>
          <p:spPr bwMode="auto">
            <a:xfrm>
              <a:off x="4502" y="3793"/>
              <a:ext cx="192" cy="191"/>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rgbClr val="FF0000"/>
                  </a:solidFill>
                </a:rPr>
                <a:t>29</a:t>
              </a:r>
            </a:p>
          </p:txBody>
        </p:sp>
        <p:sp>
          <p:nvSpPr>
            <p:cNvPr id="291" name="Rectangle 367"/>
            <p:cNvSpPr>
              <a:spLocks noChangeArrowheads="1"/>
            </p:cNvSpPr>
            <p:nvPr/>
          </p:nvSpPr>
          <p:spPr bwMode="auto">
            <a:xfrm>
              <a:off x="4729" y="3294"/>
              <a:ext cx="192" cy="191"/>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rgbClr val="FF0000"/>
                  </a:solidFill>
                </a:rPr>
                <a:t>31</a:t>
              </a:r>
            </a:p>
          </p:txBody>
        </p:sp>
        <p:sp>
          <p:nvSpPr>
            <p:cNvPr id="292" name="Rectangle 368"/>
            <p:cNvSpPr>
              <a:spLocks noChangeArrowheads="1"/>
            </p:cNvSpPr>
            <p:nvPr/>
          </p:nvSpPr>
          <p:spPr bwMode="auto">
            <a:xfrm>
              <a:off x="4967" y="3294"/>
              <a:ext cx="192" cy="191"/>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rgbClr val="FF0000"/>
                  </a:solidFill>
                </a:rPr>
                <a:t>32</a:t>
              </a:r>
            </a:p>
          </p:txBody>
        </p:sp>
        <p:sp>
          <p:nvSpPr>
            <p:cNvPr id="293" name="Rectangle 369"/>
            <p:cNvSpPr>
              <a:spLocks noChangeArrowheads="1"/>
            </p:cNvSpPr>
            <p:nvPr/>
          </p:nvSpPr>
          <p:spPr bwMode="auto">
            <a:xfrm>
              <a:off x="5274" y="2841"/>
              <a:ext cx="192" cy="191"/>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a:solidFill>
                    <a:srgbClr val="FF0000"/>
                  </a:solidFill>
                </a:rPr>
                <a:t>33</a:t>
              </a:r>
            </a:p>
          </p:txBody>
        </p:sp>
      </p:grpSp>
      <p:grpSp>
        <p:nvGrpSpPr>
          <p:cNvPr id="294" name="Group 377"/>
          <p:cNvGrpSpPr>
            <a:grpSpLocks/>
          </p:cNvGrpSpPr>
          <p:nvPr/>
        </p:nvGrpSpPr>
        <p:grpSpPr bwMode="auto">
          <a:xfrm>
            <a:off x="4572000" y="3285257"/>
            <a:ext cx="1081088" cy="2592387"/>
            <a:chOff x="3016" y="391"/>
            <a:chExt cx="681" cy="1633"/>
          </a:xfrm>
        </p:grpSpPr>
        <p:sp>
          <p:nvSpPr>
            <p:cNvPr id="295" name="Line 371"/>
            <p:cNvSpPr>
              <a:spLocks noChangeShapeType="1"/>
            </p:cNvSpPr>
            <p:nvPr/>
          </p:nvSpPr>
          <p:spPr bwMode="auto">
            <a:xfrm>
              <a:off x="3016" y="391"/>
              <a:ext cx="680" cy="22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6" name="Line 372"/>
            <p:cNvSpPr>
              <a:spLocks noChangeShapeType="1"/>
            </p:cNvSpPr>
            <p:nvPr/>
          </p:nvSpPr>
          <p:spPr bwMode="auto">
            <a:xfrm flipH="1">
              <a:off x="3243" y="799"/>
              <a:ext cx="454" cy="273"/>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7" name="Line 373"/>
            <p:cNvSpPr>
              <a:spLocks noChangeShapeType="1"/>
            </p:cNvSpPr>
            <p:nvPr/>
          </p:nvSpPr>
          <p:spPr bwMode="auto">
            <a:xfrm>
              <a:off x="3242" y="1253"/>
              <a:ext cx="136" cy="27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 name="Line 374"/>
            <p:cNvSpPr>
              <a:spLocks noChangeShapeType="1"/>
            </p:cNvSpPr>
            <p:nvPr/>
          </p:nvSpPr>
          <p:spPr bwMode="auto">
            <a:xfrm>
              <a:off x="3379" y="1707"/>
              <a:ext cx="0" cy="31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299" name="Text Box 378"/>
          <p:cNvSpPr txBox="1">
            <a:spLocks noChangeArrowheads="1"/>
          </p:cNvSpPr>
          <p:nvPr/>
        </p:nvSpPr>
        <p:spPr bwMode="auto">
          <a:xfrm>
            <a:off x="4891088" y="6158632"/>
            <a:ext cx="511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rgbClr val="FF0000"/>
                </a:solidFill>
              </a:rPr>
              <a:t>(</a:t>
            </a:r>
            <a:r>
              <a:rPr lang="en-US" altLang="zh-TW">
                <a:solidFill>
                  <a:srgbClr val="FF0000"/>
                </a:solidFill>
                <a:sym typeface="Wingdings 2" panose="05020102010507070707" pitchFamily="18" charset="2"/>
              </a:rPr>
              <a:t></a:t>
            </a:r>
            <a:r>
              <a:rPr lang="en-US" altLang="zh-TW">
                <a:solidFill>
                  <a:srgbClr val="FF0000"/>
                </a:solidFill>
              </a:rPr>
              <a:t>)</a:t>
            </a:r>
          </a:p>
        </p:txBody>
      </p:sp>
    </p:spTree>
    <p:extLst>
      <p:ext uri="{BB962C8B-B14F-4D97-AF65-F5344CB8AC3E}">
        <p14:creationId xmlns:p14="http://schemas.microsoft.com/office/powerpoint/2010/main" val="60314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randombar(horizontal)">
                                      <p:cBhvr>
                                        <p:cTn id="10" dur="500"/>
                                        <p:tgtEl>
                                          <p:spTgt spid="13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99"/>
                                        </p:tgtEl>
                                        <p:attrNameLst>
                                          <p:attrName>style.visibility</p:attrName>
                                        </p:attrNameLst>
                                      </p:cBhvr>
                                      <p:to>
                                        <p:strVal val="visible"/>
                                      </p:to>
                                    </p:set>
                                    <p:animEffect transition="in" filter="randombar(horizontal)">
                                      <p:cBhvr>
                                        <p:cTn id="15" dur="500"/>
                                        <p:tgtEl>
                                          <p:spTgt spid="19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15"/>
                                        </p:tgtEl>
                                        <p:attrNameLst>
                                          <p:attrName>style.visibility</p:attrName>
                                        </p:attrNameLst>
                                      </p:cBhvr>
                                      <p:to>
                                        <p:strVal val="visible"/>
                                      </p:to>
                                    </p:set>
                                    <p:animEffect transition="in" filter="randombar(horizontal)">
                                      <p:cBhvr>
                                        <p:cTn id="20" dur="500"/>
                                        <p:tgtEl>
                                          <p:spTgt spid="215"/>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animEffect transition="in" filter="randombar(horizontal)">
                                      <p:cBhvr>
                                        <p:cTn id="23" dur="500"/>
                                        <p:tgtEl>
                                          <p:spTgt spid="200"/>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214"/>
                                        </p:tgtEl>
                                        <p:attrNameLst>
                                          <p:attrName>style.visibility</p:attrName>
                                        </p:attrNameLst>
                                      </p:cBhvr>
                                      <p:to>
                                        <p:strVal val="visible"/>
                                      </p:to>
                                    </p:set>
                                    <p:animEffect transition="in" filter="randombar(horizontal)">
                                      <p:cBhvr>
                                        <p:cTn id="28" dur="500"/>
                                        <p:tgtEl>
                                          <p:spTgt spid="214"/>
                                        </p:tgtEl>
                                      </p:cBhvr>
                                    </p:animEffect>
                                  </p:childTnLst>
                                </p:cTn>
                              </p:par>
                              <p:par>
                                <p:cTn id="29" presetID="14" presetClass="entr" presetSubtype="1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animEffect transition="in" filter="randombar(horizontal)">
                                      <p:cBhvr>
                                        <p:cTn id="31" dur="500"/>
                                        <p:tgtEl>
                                          <p:spTgt spid="21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xit" presetSubtype="10" fill="hold" grpId="1" nodeType="clickEffect">
                                  <p:stCondLst>
                                    <p:cond delay="0"/>
                                  </p:stCondLst>
                                  <p:childTnLst>
                                    <p:animEffect transition="out" filter="randombar(horizontal)">
                                      <p:cBhvr>
                                        <p:cTn id="35" dur="500"/>
                                        <p:tgtEl>
                                          <p:spTgt spid="214"/>
                                        </p:tgtEl>
                                      </p:cBhvr>
                                    </p:animEffect>
                                    <p:set>
                                      <p:cBhvr>
                                        <p:cTn id="36" dur="1" fill="hold">
                                          <p:stCondLst>
                                            <p:cond delay="499"/>
                                          </p:stCondLst>
                                        </p:cTn>
                                        <p:tgtEl>
                                          <p:spTgt spid="214"/>
                                        </p:tgtEl>
                                        <p:attrNameLst>
                                          <p:attrName>style.visibility</p:attrName>
                                        </p:attrNameLst>
                                      </p:cBhvr>
                                      <p:to>
                                        <p:strVal val="hidden"/>
                                      </p:to>
                                    </p:set>
                                  </p:childTnLst>
                                </p:cTn>
                              </p:par>
                              <p:par>
                                <p:cTn id="37" presetID="14" presetClass="entr" presetSubtype="10" fill="hold" grpId="0" nodeType="withEffect">
                                  <p:stCondLst>
                                    <p:cond delay="0"/>
                                  </p:stCondLst>
                                  <p:childTnLst>
                                    <p:set>
                                      <p:cBhvr>
                                        <p:cTn id="38" dur="1" fill="hold">
                                          <p:stCondLst>
                                            <p:cond delay="0"/>
                                          </p:stCondLst>
                                        </p:cTn>
                                        <p:tgtEl>
                                          <p:spTgt spid="230"/>
                                        </p:tgtEl>
                                        <p:attrNameLst>
                                          <p:attrName>style.visibility</p:attrName>
                                        </p:attrNameLst>
                                      </p:cBhvr>
                                      <p:to>
                                        <p:strVal val="visible"/>
                                      </p:to>
                                    </p:set>
                                    <p:animEffect transition="in" filter="randombar(horizontal)">
                                      <p:cBhvr>
                                        <p:cTn id="39" dur="500"/>
                                        <p:tgtEl>
                                          <p:spTgt spid="230"/>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231"/>
                                        </p:tgtEl>
                                        <p:attrNameLst>
                                          <p:attrName>style.visibility</p:attrName>
                                        </p:attrNameLst>
                                      </p:cBhvr>
                                      <p:to>
                                        <p:strVal val="visible"/>
                                      </p:to>
                                    </p:set>
                                    <p:animEffect transition="in" filter="randombar(horizontal)">
                                      <p:cBhvr>
                                        <p:cTn id="44" dur="500"/>
                                        <p:tgtEl>
                                          <p:spTgt spid="231"/>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11"/>
                                        </p:tgtEl>
                                        <p:attrNameLst>
                                          <p:attrName>style.visibility</p:attrName>
                                        </p:attrNameLst>
                                      </p:cBhvr>
                                      <p:to>
                                        <p:strVal val="visible"/>
                                      </p:to>
                                    </p:set>
                                    <p:animEffect transition="in" filter="randombar(horizontal)">
                                      <p:cBhvr>
                                        <p:cTn id="49" dur="500"/>
                                        <p:tgtEl>
                                          <p:spTgt spid="211"/>
                                        </p:tgtEl>
                                      </p:cBhvr>
                                    </p:animEffect>
                                  </p:childTnLst>
                                </p:cTn>
                              </p:par>
                              <p:par>
                                <p:cTn id="50" presetID="14" presetClass="entr" presetSubtype="10" fill="hold" nodeType="withEffect">
                                  <p:stCondLst>
                                    <p:cond delay="0"/>
                                  </p:stCondLst>
                                  <p:childTnLst>
                                    <p:set>
                                      <p:cBhvr>
                                        <p:cTn id="51" dur="1" fill="hold">
                                          <p:stCondLst>
                                            <p:cond delay="0"/>
                                          </p:stCondLst>
                                        </p:cTn>
                                        <p:tgtEl>
                                          <p:spTgt spid="218"/>
                                        </p:tgtEl>
                                        <p:attrNameLst>
                                          <p:attrName>style.visibility</p:attrName>
                                        </p:attrNameLst>
                                      </p:cBhvr>
                                      <p:to>
                                        <p:strVal val="visible"/>
                                      </p:to>
                                    </p:set>
                                    <p:animEffect transition="in" filter="randombar(horizontal)">
                                      <p:cBhvr>
                                        <p:cTn id="52" dur="500"/>
                                        <p:tgtEl>
                                          <p:spTgt spid="218"/>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223"/>
                                        </p:tgtEl>
                                        <p:attrNameLst>
                                          <p:attrName>style.visibility</p:attrName>
                                        </p:attrNameLst>
                                      </p:cBhvr>
                                      <p:to>
                                        <p:strVal val="visible"/>
                                      </p:to>
                                    </p:set>
                                    <p:animEffect transition="in" filter="randombar(horizontal)">
                                      <p:cBhvr>
                                        <p:cTn id="57" dur="500"/>
                                        <p:tgtEl>
                                          <p:spTgt spid="223"/>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212"/>
                                        </p:tgtEl>
                                        <p:attrNameLst>
                                          <p:attrName>style.visibility</p:attrName>
                                        </p:attrNameLst>
                                      </p:cBhvr>
                                      <p:to>
                                        <p:strVal val="visible"/>
                                      </p:to>
                                    </p:set>
                                    <p:animEffect transition="in" filter="randombar(horizontal)">
                                      <p:cBhvr>
                                        <p:cTn id="60" dur="500"/>
                                        <p:tgtEl>
                                          <p:spTgt spid="212"/>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xit" presetSubtype="10" fill="hold" grpId="1" nodeType="clickEffect">
                                  <p:stCondLst>
                                    <p:cond delay="0"/>
                                  </p:stCondLst>
                                  <p:childTnLst>
                                    <p:animEffect transition="out" filter="randombar(horizontal)">
                                      <p:cBhvr>
                                        <p:cTn id="64" dur="500"/>
                                        <p:tgtEl>
                                          <p:spTgt spid="212"/>
                                        </p:tgtEl>
                                      </p:cBhvr>
                                    </p:animEffect>
                                    <p:set>
                                      <p:cBhvr>
                                        <p:cTn id="65" dur="1" fill="hold">
                                          <p:stCondLst>
                                            <p:cond delay="499"/>
                                          </p:stCondLst>
                                        </p:cTn>
                                        <p:tgtEl>
                                          <p:spTgt spid="212"/>
                                        </p:tgtEl>
                                        <p:attrNameLst>
                                          <p:attrName>style.visibility</p:attrName>
                                        </p:attrNameLst>
                                      </p:cBhvr>
                                      <p:to>
                                        <p:strVal val="hidden"/>
                                      </p:to>
                                    </p:set>
                                  </p:childTnLst>
                                </p:cTn>
                              </p:par>
                              <p:par>
                                <p:cTn id="66" presetID="14" presetClass="entr" presetSubtype="10" fill="hold" grpId="0" nodeType="withEffect">
                                  <p:stCondLst>
                                    <p:cond delay="0"/>
                                  </p:stCondLst>
                                  <p:childTnLst>
                                    <p:set>
                                      <p:cBhvr>
                                        <p:cTn id="67" dur="1" fill="hold">
                                          <p:stCondLst>
                                            <p:cond delay="0"/>
                                          </p:stCondLst>
                                        </p:cTn>
                                        <p:tgtEl>
                                          <p:spTgt spid="232"/>
                                        </p:tgtEl>
                                        <p:attrNameLst>
                                          <p:attrName>style.visibility</p:attrName>
                                        </p:attrNameLst>
                                      </p:cBhvr>
                                      <p:to>
                                        <p:strVal val="visible"/>
                                      </p:to>
                                    </p:set>
                                    <p:animEffect transition="in" filter="randombar(horizontal)">
                                      <p:cBhvr>
                                        <p:cTn id="68" dur="500"/>
                                        <p:tgtEl>
                                          <p:spTgt spid="232"/>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nodeType="clickEffect">
                                  <p:stCondLst>
                                    <p:cond delay="0"/>
                                  </p:stCondLst>
                                  <p:childTnLst>
                                    <p:set>
                                      <p:cBhvr>
                                        <p:cTn id="72" dur="1" fill="hold">
                                          <p:stCondLst>
                                            <p:cond delay="0"/>
                                          </p:stCondLst>
                                        </p:cTn>
                                        <p:tgtEl>
                                          <p:spTgt spid="233"/>
                                        </p:tgtEl>
                                        <p:attrNameLst>
                                          <p:attrName>style.visibility</p:attrName>
                                        </p:attrNameLst>
                                      </p:cBhvr>
                                      <p:to>
                                        <p:strVal val="visible"/>
                                      </p:to>
                                    </p:set>
                                    <p:animEffect transition="in" filter="randombar(horizontal)">
                                      <p:cBhvr>
                                        <p:cTn id="73" dur="500"/>
                                        <p:tgtEl>
                                          <p:spTgt spid="23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nodeType="clickEffect">
                                  <p:stCondLst>
                                    <p:cond delay="0"/>
                                  </p:stCondLst>
                                  <p:childTnLst>
                                    <p:set>
                                      <p:cBhvr>
                                        <p:cTn id="77" dur="1" fill="hold">
                                          <p:stCondLst>
                                            <p:cond delay="0"/>
                                          </p:stCondLst>
                                        </p:cTn>
                                        <p:tgtEl>
                                          <p:spTgt spid="224"/>
                                        </p:tgtEl>
                                        <p:attrNameLst>
                                          <p:attrName>style.visibility</p:attrName>
                                        </p:attrNameLst>
                                      </p:cBhvr>
                                      <p:to>
                                        <p:strVal val="visible"/>
                                      </p:to>
                                    </p:set>
                                    <p:animEffect transition="in" filter="randombar(horizontal)">
                                      <p:cBhvr>
                                        <p:cTn id="78" dur="500"/>
                                        <p:tgtEl>
                                          <p:spTgt spid="224"/>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213"/>
                                        </p:tgtEl>
                                        <p:attrNameLst>
                                          <p:attrName>style.visibility</p:attrName>
                                        </p:attrNameLst>
                                      </p:cBhvr>
                                      <p:to>
                                        <p:strVal val="visible"/>
                                      </p:to>
                                    </p:set>
                                    <p:animEffect transition="in" filter="randombar(horizontal)">
                                      <p:cBhvr>
                                        <p:cTn id="81" dur="500"/>
                                        <p:tgtEl>
                                          <p:spTgt spid="213"/>
                                        </p:tgtEl>
                                      </p:cBhvr>
                                    </p:animEffect>
                                  </p:childTnLst>
                                </p:cTn>
                              </p:par>
                            </p:childTnLst>
                          </p:cTn>
                        </p:par>
                      </p:childTnLst>
                    </p:cTn>
                  </p:par>
                  <p:par>
                    <p:cTn id="82" fill="hold">
                      <p:stCondLst>
                        <p:cond delay="indefinite"/>
                      </p:stCondLst>
                      <p:childTnLst>
                        <p:par>
                          <p:cTn id="83" fill="hold">
                            <p:stCondLst>
                              <p:cond delay="0"/>
                            </p:stCondLst>
                            <p:childTnLst>
                              <p:par>
                                <p:cTn id="84" presetID="14" presetClass="exit" presetSubtype="10" fill="hold" grpId="1" nodeType="clickEffect">
                                  <p:stCondLst>
                                    <p:cond delay="0"/>
                                  </p:stCondLst>
                                  <p:childTnLst>
                                    <p:animEffect transition="out" filter="randombar(horizontal)">
                                      <p:cBhvr>
                                        <p:cTn id="85" dur="500"/>
                                        <p:tgtEl>
                                          <p:spTgt spid="213"/>
                                        </p:tgtEl>
                                      </p:cBhvr>
                                    </p:animEffect>
                                    <p:set>
                                      <p:cBhvr>
                                        <p:cTn id="86" dur="1" fill="hold">
                                          <p:stCondLst>
                                            <p:cond delay="499"/>
                                          </p:stCondLst>
                                        </p:cTn>
                                        <p:tgtEl>
                                          <p:spTgt spid="213"/>
                                        </p:tgtEl>
                                        <p:attrNameLst>
                                          <p:attrName>style.visibility</p:attrName>
                                        </p:attrNameLst>
                                      </p:cBhvr>
                                      <p:to>
                                        <p:strVal val="hidden"/>
                                      </p:to>
                                    </p:set>
                                  </p:childTnLst>
                                </p:cTn>
                              </p:par>
                              <p:par>
                                <p:cTn id="87" presetID="14" presetClass="entr" presetSubtype="10" fill="hold" grpId="0" nodeType="withEffect">
                                  <p:stCondLst>
                                    <p:cond delay="0"/>
                                  </p:stCondLst>
                                  <p:childTnLst>
                                    <p:set>
                                      <p:cBhvr>
                                        <p:cTn id="88" dur="1" fill="hold">
                                          <p:stCondLst>
                                            <p:cond delay="0"/>
                                          </p:stCondLst>
                                        </p:cTn>
                                        <p:tgtEl>
                                          <p:spTgt spid="234"/>
                                        </p:tgtEl>
                                        <p:attrNameLst>
                                          <p:attrName>style.visibility</p:attrName>
                                        </p:attrNameLst>
                                      </p:cBhvr>
                                      <p:to>
                                        <p:strVal val="visible"/>
                                      </p:to>
                                    </p:set>
                                    <p:animEffect transition="in" filter="randombar(horizontal)">
                                      <p:cBhvr>
                                        <p:cTn id="89" dur="500"/>
                                        <p:tgtEl>
                                          <p:spTgt spid="234"/>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nodeType="clickEffect">
                                  <p:stCondLst>
                                    <p:cond delay="0"/>
                                  </p:stCondLst>
                                  <p:childTnLst>
                                    <p:set>
                                      <p:cBhvr>
                                        <p:cTn id="93" dur="1" fill="hold">
                                          <p:stCondLst>
                                            <p:cond delay="0"/>
                                          </p:stCondLst>
                                        </p:cTn>
                                        <p:tgtEl>
                                          <p:spTgt spid="235"/>
                                        </p:tgtEl>
                                        <p:attrNameLst>
                                          <p:attrName>style.visibility</p:attrName>
                                        </p:attrNameLst>
                                      </p:cBhvr>
                                      <p:to>
                                        <p:strVal val="visible"/>
                                      </p:to>
                                    </p:set>
                                    <p:animEffect transition="in" filter="randombar(horizontal)">
                                      <p:cBhvr>
                                        <p:cTn id="94" dur="500"/>
                                        <p:tgtEl>
                                          <p:spTgt spid="235"/>
                                        </p:tgtEl>
                                      </p:cBhvr>
                                    </p:animEffect>
                                  </p:childTnLst>
                                </p:cTn>
                              </p:par>
                            </p:childTnLst>
                          </p:cTn>
                        </p:par>
                      </p:childTnLst>
                    </p:cTn>
                  </p:par>
                  <p:par>
                    <p:cTn id="95" fill="hold">
                      <p:stCondLst>
                        <p:cond delay="indefinite"/>
                      </p:stCondLst>
                      <p:childTnLst>
                        <p:par>
                          <p:cTn id="96" fill="hold">
                            <p:stCondLst>
                              <p:cond delay="0"/>
                            </p:stCondLst>
                            <p:childTnLst>
                              <p:par>
                                <p:cTn id="97" presetID="14" presetClass="entr" presetSubtype="10" fill="hold" nodeType="clickEffect">
                                  <p:stCondLst>
                                    <p:cond delay="0"/>
                                  </p:stCondLst>
                                  <p:childTnLst>
                                    <p:set>
                                      <p:cBhvr>
                                        <p:cTn id="98" dur="1" fill="hold">
                                          <p:stCondLst>
                                            <p:cond delay="0"/>
                                          </p:stCondLst>
                                        </p:cTn>
                                        <p:tgtEl>
                                          <p:spTgt spid="236"/>
                                        </p:tgtEl>
                                        <p:attrNameLst>
                                          <p:attrName>style.visibility</p:attrName>
                                        </p:attrNameLst>
                                      </p:cBhvr>
                                      <p:to>
                                        <p:strVal val="visible"/>
                                      </p:to>
                                    </p:set>
                                    <p:animEffect transition="in" filter="randombar(horizontal)">
                                      <p:cBhvr>
                                        <p:cTn id="99" dur="500"/>
                                        <p:tgtEl>
                                          <p:spTgt spid="236"/>
                                        </p:tgtEl>
                                      </p:cBhvr>
                                    </p:animEffec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nodeType="clickEffect">
                                  <p:stCondLst>
                                    <p:cond delay="0"/>
                                  </p:stCondLst>
                                  <p:childTnLst>
                                    <p:set>
                                      <p:cBhvr>
                                        <p:cTn id="103" dur="1" fill="hold">
                                          <p:stCondLst>
                                            <p:cond delay="0"/>
                                          </p:stCondLst>
                                        </p:cTn>
                                        <p:tgtEl>
                                          <p:spTgt spid="219"/>
                                        </p:tgtEl>
                                        <p:attrNameLst>
                                          <p:attrName>style.visibility</p:attrName>
                                        </p:attrNameLst>
                                      </p:cBhvr>
                                      <p:to>
                                        <p:strVal val="visible"/>
                                      </p:to>
                                    </p:set>
                                    <p:animEffect transition="in" filter="randombar(horizontal)">
                                      <p:cBhvr>
                                        <p:cTn id="104" dur="500"/>
                                        <p:tgtEl>
                                          <p:spTgt spid="219"/>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207"/>
                                        </p:tgtEl>
                                        <p:attrNameLst>
                                          <p:attrName>style.visibility</p:attrName>
                                        </p:attrNameLst>
                                      </p:cBhvr>
                                      <p:to>
                                        <p:strVal val="visible"/>
                                      </p:to>
                                    </p:set>
                                    <p:animEffect transition="in" filter="randombar(horizontal)">
                                      <p:cBhvr>
                                        <p:cTn id="107" dur="500"/>
                                        <p:tgtEl>
                                          <p:spTgt spid="207"/>
                                        </p:tgtEl>
                                      </p:cBhvr>
                                    </p:animEffect>
                                  </p:childTnLst>
                                </p:cTn>
                              </p:par>
                            </p:childTnLst>
                          </p:cTn>
                        </p:par>
                      </p:childTnLst>
                    </p:cTn>
                  </p:par>
                  <p:par>
                    <p:cTn id="108" fill="hold">
                      <p:stCondLst>
                        <p:cond delay="indefinite"/>
                      </p:stCondLst>
                      <p:childTnLst>
                        <p:par>
                          <p:cTn id="109" fill="hold">
                            <p:stCondLst>
                              <p:cond delay="0"/>
                            </p:stCondLst>
                            <p:childTnLst>
                              <p:par>
                                <p:cTn id="110" presetID="14" presetClass="entr" presetSubtype="10" fill="hold" nodeType="clickEffect">
                                  <p:stCondLst>
                                    <p:cond delay="0"/>
                                  </p:stCondLst>
                                  <p:childTnLst>
                                    <p:set>
                                      <p:cBhvr>
                                        <p:cTn id="111" dur="1" fill="hold">
                                          <p:stCondLst>
                                            <p:cond delay="0"/>
                                          </p:stCondLst>
                                        </p:cTn>
                                        <p:tgtEl>
                                          <p:spTgt spid="225"/>
                                        </p:tgtEl>
                                        <p:attrNameLst>
                                          <p:attrName>style.visibility</p:attrName>
                                        </p:attrNameLst>
                                      </p:cBhvr>
                                      <p:to>
                                        <p:strVal val="visible"/>
                                      </p:to>
                                    </p:set>
                                    <p:animEffect transition="in" filter="randombar(horizontal)">
                                      <p:cBhvr>
                                        <p:cTn id="112" dur="500"/>
                                        <p:tgtEl>
                                          <p:spTgt spid="225"/>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208"/>
                                        </p:tgtEl>
                                        <p:attrNameLst>
                                          <p:attrName>style.visibility</p:attrName>
                                        </p:attrNameLst>
                                      </p:cBhvr>
                                      <p:to>
                                        <p:strVal val="visible"/>
                                      </p:to>
                                    </p:set>
                                    <p:animEffect transition="in" filter="randombar(horizontal)">
                                      <p:cBhvr>
                                        <p:cTn id="115" dur="500"/>
                                        <p:tgtEl>
                                          <p:spTgt spid="208"/>
                                        </p:tgtEl>
                                      </p:cBhvr>
                                    </p:animEffect>
                                  </p:childTnLst>
                                </p:cTn>
                              </p:par>
                            </p:childTnLst>
                          </p:cTn>
                        </p:par>
                      </p:childTnLst>
                    </p:cTn>
                  </p:par>
                  <p:par>
                    <p:cTn id="116" fill="hold">
                      <p:stCondLst>
                        <p:cond delay="indefinite"/>
                      </p:stCondLst>
                      <p:childTnLst>
                        <p:par>
                          <p:cTn id="117" fill="hold">
                            <p:stCondLst>
                              <p:cond delay="0"/>
                            </p:stCondLst>
                            <p:childTnLst>
                              <p:par>
                                <p:cTn id="118" presetID="14" presetClass="entr" presetSubtype="10" fill="hold" nodeType="clickEffect">
                                  <p:stCondLst>
                                    <p:cond delay="0"/>
                                  </p:stCondLst>
                                  <p:childTnLst>
                                    <p:set>
                                      <p:cBhvr>
                                        <p:cTn id="119" dur="1" fill="hold">
                                          <p:stCondLst>
                                            <p:cond delay="0"/>
                                          </p:stCondLst>
                                        </p:cTn>
                                        <p:tgtEl>
                                          <p:spTgt spid="228"/>
                                        </p:tgtEl>
                                        <p:attrNameLst>
                                          <p:attrName>style.visibility</p:attrName>
                                        </p:attrNameLst>
                                      </p:cBhvr>
                                      <p:to>
                                        <p:strVal val="visible"/>
                                      </p:to>
                                    </p:set>
                                    <p:animEffect transition="in" filter="randombar(horizontal)">
                                      <p:cBhvr>
                                        <p:cTn id="120" dur="500"/>
                                        <p:tgtEl>
                                          <p:spTgt spid="228"/>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10"/>
                                        </p:tgtEl>
                                        <p:attrNameLst>
                                          <p:attrName>style.visibility</p:attrName>
                                        </p:attrNameLst>
                                      </p:cBhvr>
                                      <p:to>
                                        <p:strVal val="visible"/>
                                      </p:to>
                                    </p:set>
                                    <p:animEffect transition="in" filter="randombar(horizontal)">
                                      <p:cBhvr>
                                        <p:cTn id="123" dur="500"/>
                                        <p:tgtEl>
                                          <p:spTgt spid="210"/>
                                        </p:tgtEl>
                                      </p:cBhvr>
                                    </p:animEffect>
                                  </p:childTnLst>
                                </p:cTn>
                              </p:par>
                            </p:childTnLst>
                          </p:cTn>
                        </p:par>
                      </p:childTnLst>
                    </p:cTn>
                  </p:par>
                  <p:par>
                    <p:cTn id="124" fill="hold">
                      <p:stCondLst>
                        <p:cond delay="indefinite"/>
                      </p:stCondLst>
                      <p:childTnLst>
                        <p:par>
                          <p:cTn id="125" fill="hold">
                            <p:stCondLst>
                              <p:cond delay="0"/>
                            </p:stCondLst>
                            <p:childTnLst>
                              <p:par>
                                <p:cTn id="126" presetID="14" presetClass="exit" presetSubtype="10" fill="hold" grpId="1" nodeType="clickEffect">
                                  <p:stCondLst>
                                    <p:cond delay="0"/>
                                  </p:stCondLst>
                                  <p:childTnLst>
                                    <p:animEffect transition="out" filter="randombar(horizontal)">
                                      <p:cBhvr>
                                        <p:cTn id="127" dur="500"/>
                                        <p:tgtEl>
                                          <p:spTgt spid="210"/>
                                        </p:tgtEl>
                                      </p:cBhvr>
                                    </p:animEffect>
                                    <p:set>
                                      <p:cBhvr>
                                        <p:cTn id="128" dur="1" fill="hold">
                                          <p:stCondLst>
                                            <p:cond delay="499"/>
                                          </p:stCondLst>
                                        </p:cTn>
                                        <p:tgtEl>
                                          <p:spTgt spid="210"/>
                                        </p:tgtEl>
                                        <p:attrNameLst>
                                          <p:attrName>style.visibility</p:attrName>
                                        </p:attrNameLst>
                                      </p:cBhvr>
                                      <p:to>
                                        <p:strVal val="hidden"/>
                                      </p:to>
                                    </p:set>
                                  </p:childTnLst>
                                </p:cTn>
                              </p:par>
                              <p:par>
                                <p:cTn id="129" presetID="14" presetClass="entr" presetSubtype="10" fill="hold" grpId="0" nodeType="withEffect">
                                  <p:stCondLst>
                                    <p:cond delay="0"/>
                                  </p:stCondLst>
                                  <p:childTnLst>
                                    <p:set>
                                      <p:cBhvr>
                                        <p:cTn id="130" dur="1" fill="hold">
                                          <p:stCondLst>
                                            <p:cond delay="0"/>
                                          </p:stCondLst>
                                        </p:cTn>
                                        <p:tgtEl>
                                          <p:spTgt spid="237"/>
                                        </p:tgtEl>
                                        <p:attrNameLst>
                                          <p:attrName>style.visibility</p:attrName>
                                        </p:attrNameLst>
                                      </p:cBhvr>
                                      <p:to>
                                        <p:strVal val="visible"/>
                                      </p:to>
                                    </p:set>
                                    <p:animEffect transition="in" filter="randombar(horizontal)">
                                      <p:cBhvr>
                                        <p:cTn id="131" dur="500"/>
                                        <p:tgtEl>
                                          <p:spTgt spid="237"/>
                                        </p:tgtEl>
                                      </p:cBhvr>
                                    </p:animEffect>
                                  </p:childTnLst>
                                </p:cTn>
                              </p:par>
                            </p:childTnLst>
                          </p:cTn>
                        </p:par>
                      </p:childTnLst>
                    </p:cTn>
                  </p:par>
                  <p:par>
                    <p:cTn id="132" fill="hold">
                      <p:stCondLst>
                        <p:cond delay="indefinite"/>
                      </p:stCondLst>
                      <p:childTnLst>
                        <p:par>
                          <p:cTn id="133" fill="hold">
                            <p:stCondLst>
                              <p:cond delay="0"/>
                            </p:stCondLst>
                            <p:childTnLst>
                              <p:par>
                                <p:cTn id="134" presetID="14" presetClass="entr" presetSubtype="10" fill="hold" nodeType="clickEffect">
                                  <p:stCondLst>
                                    <p:cond delay="0"/>
                                  </p:stCondLst>
                                  <p:childTnLst>
                                    <p:set>
                                      <p:cBhvr>
                                        <p:cTn id="135" dur="1" fill="hold">
                                          <p:stCondLst>
                                            <p:cond delay="0"/>
                                          </p:stCondLst>
                                        </p:cTn>
                                        <p:tgtEl>
                                          <p:spTgt spid="238"/>
                                        </p:tgtEl>
                                        <p:attrNameLst>
                                          <p:attrName>style.visibility</p:attrName>
                                        </p:attrNameLst>
                                      </p:cBhvr>
                                      <p:to>
                                        <p:strVal val="visible"/>
                                      </p:to>
                                    </p:set>
                                    <p:animEffect transition="in" filter="randombar(horizontal)">
                                      <p:cBhvr>
                                        <p:cTn id="136" dur="500"/>
                                        <p:tgtEl>
                                          <p:spTgt spid="238"/>
                                        </p:tgtEl>
                                      </p:cBhvr>
                                    </p:animEffect>
                                  </p:childTnLst>
                                </p:cTn>
                              </p:par>
                            </p:childTnLst>
                          </p:cTn>
                        </p:par>
                      </p:childTnLst>
                    </p:cTn>
                  </p:par>
                  <p:par>
                    <p:cTn id="137" fill="hold">
                      <p:stCondLst>
                        <p:cond delay="indefinite"/>
                      </p:stCondLst>
                      <p:childTnLst>
                        <p:par>
                          <p:cTn id="138" fill="hold">
                            <p:stCondLst>
                              <p:cond delay="0"/>
                            </p:stCondLst>
                            <p:childTnLst>
                              <p:par>
                                <p:cTn id="139" presetID="14" presetClass="entr" presetSubtype="10" fill="hold" nodeType="clickEffect">
                                  <p:stCondLst>
                                    <p:cond delay="0"/>
                                  </p:stCondLst>
                                  <p:childTnLst>
                                    <p:set>
                                      <p:cBhvr>
                                        <p:cTn id="140" dur="1" fill="hold">
                                          <p:stCondLst>
                                            <p:cond delay="0"/>
                                          </p:stCondLst>
                                        </p:cTn>
                                        <p:tgtEl>
                                          <p:spTgt spid="239"/>
                                        </p:tgtEl>
                                        <p:attrNameLst>
                                          <p:attrName>style.visibility</p:attrName>
                                        </p:attrNameLst>
                                      </p:cBhvr>
                                      <p:to>
                                        <p:strVal val="visible"/>
                                      </p:to>
                                    </p:set>
                                    <p:animEffect transition="in" filter="randombar(horizontal)">
                                      <p:cBhvr>
                                        <p:cTn id="141" dur="500"/>
                                        <p:tgtEl>
                                          <p:spTgt spid="239"/>
                                        </p:tgtEl>
                                      </p:cBhvr>
                                    </p:animEffect>
                                  </p:childTnLst>
                                </p:cTn>
                              </p:par>
                            </p:childTnLst>
                          </p:cTn>
                        </p:par>
                      </p:childTnLst>
                    </p:cTn>
                  </p:par>
                  <p:par>
                    <p:cTn id="142" fill="hold">
                      <p:stCondLst>
                        <p:cond delay="indefinite"/>
                      </p:stCondLst>
                      <p:childTnLst>
                        <p:par>
                          <p:cTn id="143" fill="hold">
                            <p:stCondLst>
                              <p:cond delay="0"/>
                            </p:stCondLst>
                            <p:childTnLst>
                              <p:par>
                                <p:cTn id="144" presetID="14" presetClass="entr" presetSubtype="10" fill="hold" nodeType="clickEffect">
                                  <p:stCondLst>
                                    <p:cond delay="0"/>
                                  </p:stCondLst>
                                  <p:childTnLst>
                                    <p:set>
                                      <p:cBhvr>
                                        <p:cTn id="145" dur="1" fill="hold">
                                          <p:stCondLst>
                                            <p:cond delay="0"/>
                                          </p:stCondLst>
                                        </p:cTn>
                                        <p:tgtEl>
                                          <p:spTgt spid="226"/>
                                        </p:tgtEl>
                                        <p:attrNameLst>
                                          <p:attrName>style.visibility</p:attrName>
                                        </p:attrNameLst>
                                      </p:cBhvr>
                                      <p:to>
                                        <p:strVal val="visible"/>
                                      </p:to>
                                    </p:set>
                                    <p:animEffect transition="in" filter="randombar(horizontal)">
                                      <p:cBhvr>
                                        <p:cTn id="146" dur="500"/>
                                        <p:tgtEl>
                                          <p:spTgt spid="226"/>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209"/>
                                        </p:tgtEl>
                                        <p:attrNameLst>
                                          <p:attrName>style.visibility</p:attrName>
                                        </p:attrNameLst>
                                      </p:cBhvr>
                                      <p:to>
                                        <p:strVal val="visible"/>
                                      </p:to>
                                    </p:set>
                                    <p:animEffect transition="in" filter="randombar(horizontal)">
                                      <p:cBhvr>
                                        <p:cTn id="149" dur="500"/>
                                        <p:tgtEl>
                                          <p:spTgt spid="209"/>
                                        </p:tgtEl>
                                      </p:cBhvr>
                                    </p:animEffect>
                                  </p:childTnLst>
                                </p:cTn>
                              </p:par>
                            </p:childTnLst>
                          </p:cTn>
                        </p:par>
                      </p:childTnLst>
                    </p:cTn>
                  </p:par>
                  <p:par>
                    <p:cTn id="150" fill="hold">
                      <p:stCondLst>
                        <p:cond delay="indefinite"/>
                      </p:stCondLst>
                      <p:childTnLst>
                        <p:par>
                          <p:cTn id="151" fill="hold">
                            <p:stCondLst>
                              <p:cond delay="0"/>
                            </p:stCondLst>
                            <p:childTnLst>
                              <p:par>
                                <p:cTn id="152" presetID="14" presetClass="exit" presetSubtype="10" fill="hold" grpId="1" nodeType="clickEffect">
                                  <p:stCondLst>
                                    <p:cond delay="0"/>
                                  </p:stCondLst>
                                  <p:childTnLst>
                                    <p:animEffect transition="out" filter="randombar(horizontal)">
                                      <p:cBhvr>
                                        <p:cTn id="153" dur="500"/>
                                        <p:tgtEl>
                                          <p:spTgt spid="209"/>
                                        </p:tgtEl>
                                      </p:cBhvr>
                                    </p:animEffect>
                                    <p:set>
                                      <p:cBhvr>
                                        <p:cTn id="154" dur="1" fill="hold">
                                          <p:stCondLst>
                                            <p:cond delay="499"/>
                                          </p:stCondLst>
                                        </p:cTn>
                                        <p:tgtEl>
                                          <p:spTgt spid="209"/>
                                        </p:tgtEl>
                                        <p:attrNameLst>
                                          <p:attrName>style.visibility</p:attrName>
                                        </p:attrNameLst>
                                      </p:cBhvr>
                                      <p:to>
                                        <p:strVal val="hidden"/>
                                      </p:to>
                                    </p:set>
                                  </p:childTnLst>
                                </p:cTn>
                              </p:par>
                              <p:par>
                                <p:cTn id="155" presetID="14" presetClass="entr" presetSubtype="10" fill="hold" grpId="0" nodeType="withEffect">
                                  <p:stCondLst>
                                    <p:cond delay="0"/>
                                  </p:stCondLst>
                                  <p:childTnLst>
                                    <p:set>
                                      <p:cBhvr>
                                        <p:cTn id="156" dur="1" fill="hold">
                                          <p:stCondLst>
                                            <p:cond delay="0"/>
                                          </p:stCondLst>
                                        </p:cTn>
                                        <p:tgtEl>
                                          <p:spTgt spid="240"/>
                                        </p:tgtEl>
                                        <p:attrNameLst>
                                          <p:attrName>style.visibility</p:attrName>
                                        </p:attrNameLst>
                                      </p:cBhvr>
                                      <p:to>
                                        <p:strVal val="visible"/>
                                      </p:to>
                                    </p:set>
                                    <p:animEffect transition="in" filter="randombar(horizontal)">
                                      <p:cBhvr>
                                        <p:cTn id="157" dur="500"/>
                                        <p:tgtEl>
                                          <p:spTgt spid="240"/>
                                        </p:tgtEl>
                                      </p:cBhvr>
                                    </p:animEffect>
                                  </p:childTnLst>
                                </p:cTn>
                              </p:par>
                            </p:childTnLst>
                          </p:cTn>
                        </p:par>
                      </p:childTnLst>
                    </p:cTn>
                  </p:par>
                  <p:par>
                    <p:cTn id="158" fill="hold">
                      <p:stCondLst>
                        <p:cond delay="indefinite"/>
                      </p:stCondLst>
                      <p:childTnLst>
                        <p:par>
                          <p:cTn id="159" fill="hold">
                            <p:stCondLst>
                              <p:cond delay="0"/>
                            </p:stCondLst>
                            <p:childTnLst>
                              <p:par>
                                <p:cTn id="160" presetID="14" presetClass="entr" presetSubtype="10" fill="hold" nodeType="clickEffect">
                                  <p:stCondLst>
                                    <p:cond delay="0"/>
                                  </p:stCondLst>
                                  <p:childTnLst>
                                    <p:set>
                                      <p:cBhvr>
                                        <p:cTn id="161" dur="1" fill="hold">
                                          <p:stCondLst>
                                            <p:cond delay="0"/>
                                          </p:stCondLst>
                                        </p:cTn>
                                        <p:tgtEl>
                                          <p:spTgt spid="241"/>
                                        </p:tgtEl>
                                        <p:attrNameLst>
                                          <p:attrName>style.visibility</p:attrName>
                                        </p:attrNameLst>
                                      </p:cBhvr>
                                      <p:to>
                                        <p:strVal val="visible"/>
                                      </p:to>
                                    </p:set>
                                    <p:animEffect transition="in" filter="randombar(horizontal)">
                                      <p:cBhvr>
                                        <p:cTn id="162" dur="500"/>
                                        <p:tgtEl>
                                          <p:spTgt spid="241"/>
                                        </p:tgtEl>
                                      </p:cBhvr>
                                    </p:animEffect>
                                  </p:childTnLst>
                                </p:cTn>
                              </p:par>
                            </p:childTnLst>
                          </p:cTn>
                        </p:par>
                      </p:childTnLst>
                    </p:cTn>
                  </p:par>
                  <p:par>
                    <p:cTn id="163" fill="hold">
                      <p:stCondLst>
                        <p:cond delay="indefinite"/>
                      </p:stCondLst>
                      <p:childTnLst>
                        <p:par>
                          <p:cTn id="164" fill="hold">
                            <p:stCondLst>
                              <p:cond delay="0"/>
                            </p:stCondLst>
                            <p:childTnLst>
                              <p:par>
                                <p:cTn id="165" presetID="14" presetClass="entr" presetSubtype="10" fill="hold" nodeType="clickEffect">
                                  <p:stCondLst>
                                    <p:cond delay="0"/>
                                  </p:stCondLst>
                                  <p:childTnLst>
                                    <p:set>
                                      <p:cBhvr>
                                        <p:cTn id="166" dur="1" fill="hold">
                                          <p:stCondLst>
                                            <p:cond delay="0"/>
                                          </p:stCondLst>
                                        </p:cTn>
                                        <p:tgtEl>
                                          <p:spTgt spid="242"/>
                                        </p:tgtEl>
                                        <p:attrNameLst>
                                          <p:attrName>style.visibility</p:attrName>
                                        </p:attrNameLst>
                                      </p:cBhvr>
                                      <p:to>
                                        <p:strVal val="visible"/>
                                      </p:to>
                                    </p:set>
                                    <p:animEffect transition="in" filter="randombar(horizontal)">
                                      <p:cBhvr>
                                        <p:cTn id="167" dur="500"/>
                                        <p:tgtEl>
                                          <p:spTgt spid="242"/>
                                        </p:tgtEl>
                                      </p:cBhvr>
                                    </p:animEffect>
                                  </p:childTnLst>
                                </p:cTn>
                              </p:par>
                            </p:childTnLst>
                          </p:cTn>
                        </p:par>
                      </p:childTnLst>
                    </p:cTn>
                  </p:par>
                  <p:par>
                    <p:cTn id="168" fill="hold">
                      <p:stCondLst>
                        <p:cond delay="indefinite"/>
                      </p:stCondLst>
                      <p:childTnLst>
                        <p:par>
                          <p:cTn id="169" fill="hold">
                            <p:stCondLst>
                              <p:cond delay="0"/>
                            </p:stCondLst>
                            <p:childTnLst>
                              <p:par>
                                <p:cTn id="170" presetID="14" presetClass="entr" presetSubtype="10" fill="hold" nodeType="clickEffect">
                                  <p:stCondLst>
                                    <p:cond delay="0"/>
                                  </p:stCondLst>
                                  <p:childTnLst>
                                    <p:set>
                                      <p:cBhvr>
                                        <p:cTn id="171" dur="1" fill="hold">
                                          <p:stCondLst>
                                            <p:cond delay="0"/>
                                          </p:stCondLst>
                                        </p:cTn>
                                        <p:tgtEl>
                                          <p:spTgt spid="243"/>
                                        </p:tgtEl>
                                        <p:attrNameLst>
                                          <p:attrName>style.visibility</p:attrName>
                                        </p:attrNameLst>
                                      </p:cBhvr>
                                      <p:to>
                                        <p:strVal val="visible"/>
                                      </p:to>
                                    </p:set>
                                    <p:animEffect transition="in" filter="randombar(horizontal)">
                                      <p:cBhvr>
                                        <p:cTn id="172" dur="500"/>
                                        <p:tgtEl>
                                          <p:spTgt spid="243"/>
                                        </p:tgtEl>
                                      </p:cBhvr>
                                    </p:animEffect>
                                  </p:childTnLst>
                                </p:cTn>
                              </p:par>
                            </p:childTnLst>
                          </p:cTn>
                        </p:par>
                      </p:childTnLst>
                    </p:cTn>
                  </p:par>
                  <p:par>
                    <p:cTn id="173" fill="hold">
                      <p:stCondLst>
                        <p:cond delay="indefinite"/>
                      </p:stCondLst>
                      <p:childTnLst>
                        <p:par>
                          <p:cTn id="174" fill="hold">
                            <p:stCondLst>
                              <p:cond delay="0"/>
                            </p:stCondLst>
                            <p:childTnLst>
                              <p:par>
                                <p:cTn id="175" presetID="14" presetClass="entr" presetSubtype="10" fill="hold" nodeType="clickEffect">
                                  <p:stCondLst>
                                    <p:cond delay="0"/>
                                  </p:stCondLst>
                                  <p:childTnLst>
                                    <p:set>
                                      <p:cBhvr>
                                        <p:cTn id="176" dur="1" fill="hold">
                                          <p:stCondLst>
                                            <p:cond delay="0"/>
                                          </p:stCondLst>
                                        </p:cTn>
                                        <p:tgtEl>
                                          <p:spTgt spid="216"/>
                                        </p:tgtEl>
                                        <p:attrNameLst>
                                          <p:attrName>style.visibility</p:attrName>
                                        </p:attrNameLst>
                                      </p:cBhvr>
                                      <p:to>
                                        <p:strVal val="visible"/>
                                      </p:to>
                                    </p:set>
                                    <p:animEffect transition="in" filter="randombar(horizontal)">
                                      <p:cBhvr>
                                        <p:cTn id="177" dur="500"/>
                                        <p:tgtEl>
                                          <p:spTgt spid="216"/>
                                        </p:tgtEl>
                                      </p:cBhvr>
                                    </p:animEffect>
                                  </p:childTnLst>
                                </p:cTn>
                              </p:par>
                              <p:par>
                                <p:cTn id="178" presetID="14" presetClass="entr" presetSubtype="10" fill="hold" grpId="0" nodeType="withEffect">
                                  <p:stCondLst>
                                    <p:cond delay="0"/>
                                  </p:stCondLst>
                                  <p:childTnLst>
                                    <p:set>
                                      <p:cBhvr>
                                        <p:cTn id="179" dur="1" fill="hold">
                                          <p:stCondLst>
                                            <p:cond delay="0"/>
                                          </p:stCondLst>
                                        </p:cTn>
                                        <p:tgtEl>
                                          <p:spTgt spid="201"/>
                                        </p:tgtEl>
                                        <p:attrNameLst>
                                          <p:attrName>style.visibility</p:attrName>
                                        </p:attrNameLst>
                                      </p:cBhvr>
                                      <p:to>
                                        <p:strVal val="visible"/>
                                      </p:to>
                                    </p:set>
                                    <p:animEffect transition="in" filter="randombar(horizontal)">
                                      <p:cBhvr>
                                        <p:cTn id="180" dur="500"/>
                                        <p:tgtEl>
                                          <p:spTgt spid="201"/>
                                        </p:tgtEl>
                                      </p:cBhvr>
                                    </p:animEffect>
                                  </p:childTnLst>
                                </p:cTn>
                              </p:par>
                            </p:childTnLst>
                          </p:cTn>
                        </p:par>
                      </p:childTnLst>
                    </p:cTn>
                  </p:par>
                  <p:par>
                    <p:cTn id="181" fill="hold">
                      <p:stCondLst>
                        <p:cond delay="indefinite"/>
                      </p:stCondLst>
                      <p:childTnLst>
                        <p:par>
                          <p:cTn id="182" fill="hold">
                            <p:stCondLst>
                              <p:cond delay="0"/>
                            </p:stCondLst>
                            <p:childTnLst>
                              <p:par>
                                <p:cTn id="183" presetID="14" presetClass="entr" presetSubtype="10" fill="hold" nodeType="clickEffect">
                                  <p:stCondLst>
                                    <p:cond delay="0"/>
                                  </p:stCondLst>
                                  <p:childTnLst>
                                    <p:set>
                                      <p:cBhvr>
                                        <p:cTn id="184" dur="1" fill="hold">
                                          <p:stCondLst>
                                            <p:cond delay="0"/>
                                          </p:stCondLst>
                                        </p:cTn>
                                        <p:tgtEl>
                                          <p:spTgt spid="220"/>
                                        </p:tgtEl>
                                        <p:attrNameLst>
                                          <p:attrName>style.visibility</p:attrName>
                                        </p:attrNameLst>
                                      </p:cBhvr>
                                      <p:to>
                                        <p:strVal val="visible"/>
                                      </p:to>
                                    </p:set>
                                    <p:animEffect transition="in" filter="randombar(horizontal)">
                                      <p:cBhvr>
                                        <p:cTn id="185" dur="500"/>
                                        <p:tgtEl>
                                          <p:spTgt spid="220"/>
                                        </p:tgtEl>
                                      </p:cBhvr>
                                    </p:animEffect>
                                  </p:childTnLst>
                                </p:cTn>
                              </p:par>
                              <p:par>
                                <p:cTn id="186" presetID="14" presetClass="entr" presetSubtype="10" fill="hold" grpId="0" nodeType="withEffect">
                                  <p:stCondLst>
                                    <p:cond delay="0"/>
                                  </p:stCondLst>
                                  <p:childTnLst>
                                    <p:set>
                                      <p:cBhvr>
                                        <p:cTn id="187" dur="1" fill="hold">
                                          <p:stCondLst>
                                            <p:cond delay="0"/>
                                          </p:stCondLst>
                                        </p:cTn>
                                        <p:tgtEl>
                                          <p:spTgt spid="206"/>
                                        </p:tgtEl>
                                        <p:attrNameLst>
                                          <p:attrName>style.visibility</p:attrName>
                                        </p:attrNameLst>
                                      </p:cBhvr>
                                      <p:to>
                                        <p:strVal val="visible"/>
                                      </p:to>
                                    </p:set>
                                    <p:animEffect transition="in" filter="randombar(horizontal)">
                                      <p:cBhvr>
                                        <p:cTn id="188" dur="500"/>
                                        <p:tgtEl>
                                          <p:spTgt spid="206"/>
                                        </p:tgtEl>
                                      </p:cBhvr>
                                    </p:animEffect>
                                  </p:childTnLst>
                                </p:cTn>
                              </p:par>
                            </p:childTnLst>
                          </p:cTn>
                        </p:par>
                      </p:childTnLst>
                    </p:cTn>
                  </p:par>
                  <p:par>
                    <p:cTn id="189" fill="hold">
                      <p:stCondLst>
                        <p:cond delay="indefinite"/>
                      </p:stCondLst>
                      <p:childTnLst>
                        <p:par>
                          <p:cTn id="190" fill="hold">
                            <p:stCondLst>
                              <p:cond delay="0"/>
                            </p:stCondLst>
                            <p:childTnLst>
                              <p:par>
                                <p:cTn id="191" presetID="14" presetClass="exit" presetSubtype="10" fill="hold" grpId="1" nodeType="clickEffect">
                                  <p:stCondLst>
                                    <p:cond delay="0"/>
                                  </p:stCondLst>
                                  <p:childTnLst>
                                    <p:animEffect transition="out" filter="randombar(horizontal)">
                                      <p:cBhvr>
                                        <p:cTn id="192" dur="500"/>
                                        <p:tgtEl>
                                          <p:spTgt spid="206"/>
                                        </p:tgtEl>
                                      </p:cBhvr>
                                    </p:animEffect>
                                    <p:set>
                                      <p:cBhvr>
                                        <p:cTn id="193" dur="1" fill="hold">
                                          <p:stCondLst>
                                            <p:cond delay="499"/>
                                          </p:stCondLst>
                                        </p:cTn>
                                        <p:tgtEl>
                                          <p:spTgt spid="206"/>
                                        </p:tgtEl>
                                        <p:attrNameLst>
                                          <p:attrName>style.visibility</p:attrName>
                                        </p:attrNameLst>
                                      </p:cBhvr>
                                      <p:to>
                                        <p:strVal val="hidden"/>
                                      </p:to>
                                    </p:set>
                                  </p:childTnLst>
                                </p:cTn>
                              </p:par>
                              <p:par>
                                <p:cTn id="194" presetID="14" presetClass="entr" presetSubtype="10" fill="hold" grpId="0" nodeType="withEffect">
                                  <p:stCondLst>
                                    <p:cond delay="0"/>
                                  </p:stCondLst>
                                  <p:childTnLst>
                                    <p:set>
                                      <p:cBhvr>
                                        <p:cTn id="195" dur="1" fill="hold">
                                          <p:stCondLst>
                                            <p:cond delay="0"/>
                                          </p:stCondLst>
                                        </p:cTn>
                                        <p:tgtEl>
                                          <p:spTgt spid="244"/>
                                        </p:tgtEl>
                                        <p:attrNameLst>
                                          <p:attrName>style.visibility</p:attrName>
                                        </p:attrNameLst>
                                      </p:cBhvr>
                                      <p:to>
                                        <p:strVal val="visible"/>
                                      </p:to>
                                    </p:set>
                                    <p:animEffect transition="in" filter="randombar(horizontal)">
                                      <p:cBhvr>
                                        <p:cTn id="196" dur="500"/>
                                        <p:tgtEl>
                                          <p:spTgt spid="244"/>
                                        </p:tgtEl>
                                      </p:cBhvr>
                                    </p:animEffect>
                                  </p:childTnLst>
                                </p:cTn>
                              </p:par>
                            </p:childTnLst>
                          </p:cTn>
                        </p:par>
                      </p:childTnLst>
                    </p:cTn>
                  </p:par>
                  <p:par>
                    <p:cTn id="197" fill="hold">
                      <p:stCondLst>
                        <p:cond delay="indefinite"/>
                      </p:stCondLst>
                      <p:childTnLst>
                        <p:par>
                          <p:cTn id="198" fill="hold">
                            <p:stCondLst>
                              <p:cond delay="0"/>
                            </p:stCondLst>
                            <p:childTnLst>
                              <p:par>
                                <p:cTn id="199" presetID="14" presetClass="entr" presetSubtype="10" fill="hold" nodeType="clickEffect">
                                  <p:stCondLst>
                                    <p:cond delay="0"/>
                                  </p:stCondLst>
                                  <p:childTnLst>
                                    <p:set>
                                      <p:cBhvr>
                                        <p:cTn id="200" dur="1" fill="hold">
                                          <p:stCondLst>
                                            <p:cond delay="0"/>
                                          </p:stCondLst>
                                        </p:cTn>
                                        <p:tgtEl>
                                          <p:spTgt spid="245"/>
                                        </p:tgtEl>
                                        <p:attrNameLst>
                                          <p:attrName>style.visibility</p:attrName>
                                        </p:attrNameLst>
                                      </p:cBhvr>
                                      <p:to>
                                        <p:strVal val="visible"/>
                                      </p:to>
                                    </p:set>
                                    <p:animEffect transition="in" filter="randombar(horizontal)">
                                      <p:cBhvr>
                                        <p:cTn id="201" dur="500"/>
                                        <p:tgtEl>
                                          <p:spTgt spid="245"/>
                                        </p:tgtEl>
                                      </p:cBhvr>
                                    </p:animEffect>
                                  </p:childTnLst>
                                </p:cTn>
                              </p:par>
                            </p:childTnLst>
                          </p:cTn>
                        </p:par>
                      </p:childTnLst>
                    </p:cTn>
                  </p:par>
                  <p:par>
                    <p:cTn id="202" fill="hold">
                      <p:stCondLst>
                        <p:cond delay="indefinite"/>
                      </p:stCondLst>
                      <p:childTnLst>
                        <p:par>
                          <p:cTn id="203" fill="hold">
                            <p:stCondLst>
                              <p:cond delay="0"/>
                            </p:stCondLst>
                            <p:childTnLst>
                              <p:par>
                                <p:cTn id="204" presetID="14" presetClass="entr" presetSubtype="10" fill="hold" nodeType="clickEffect">
                                  <p:stCondLst>
                                    <p:cond delay="0"/>
                                  </p:stCondLst>
                                  <p:childTnLst>
                                    <p:set>
                                      <p:cBhvr>
                                        <p:cTn id="205" dur="1" fill="hold">
                                          <p:stCondLst>
                                            <p:cond delay="0"/>
                                          </p:stCondLst>
                                        </p:cTn>
                                        <p:tgtEl>
                                          <p:spTgt spid="221"/>
                                        </p:tgtEl>
                                        <p:attrNameLst>
                                          <p:attrName>style.visibility</p:attrName>
                                        </p:attrNameLst>
                                      </p:cBhvr>
                                      <p:to>
                                        <p:strVal val="visible"/>
                                      </p:to>
                                    </p:set>
                                    <p:animEffect transition="in" filter="randombar(horizontal)">
                                      <p:cBhvr>
                                        <p:cTn id="206" dur="500"/>
                                        <p:tgtEl>
                                          <p:spTgt spid="221"/>
                                        </p:tgtEl>
                                      </p:cBhvr>
                                    </p:animEffect>
                                  </p:childTnLst>
                                </p:cTn>
                              </p:par>
                              <p:par>
                                <p:cTn id="207" presetID="14" presetClass="entr" presetSubtype="10" fill="hold" grpId="0" nodeType="withEffect">
                                  <p:stCondLst>
                                    <p:cond delay="0"/>
                                  </p:stCondLst>
                                  <p:childTnLst>
                                    <p:set>
                                      <p:cBhvr>
                                        <p:cTn id="208" dur="1" fill="hold">
                                          <p:stCondLst>
                                            <p:cond delay="0"/>
                                          </p:stCondLst>
                                        </p:cTn>
                                        <p:tgtEl>
                                          <p:spTgt spid="205"/>
                                        </p:tgtEl>
                                        <p:attrNameLst>
                                          <p:attrName>style.visibility</p:attrName>
                                        </p:attrNameLst>
                                      </p:cBhvr>
                                      <p:to>
                                        <p:strVal val="visible"/>
                                      </p:to>
                                    </p:set>
                                    <p:animEffect transition="in" filter="randombar(horizontal)">
                                      <p:cBhvr>
                                        <p:cTn id="209" dur="500"/>
                                        <p:tgtEl>
                                          <p:spTgt spid="205"/>
                                        </p:tgtEl>
                                      </p:cBhvr>
                                    </p:animEffect>
                                  </p:childTnLst>
                                </p:cTn>
                              </p:par>
                            </p:childTnLst>
                          </p:cTn>
                        </p:par>
                      </p:childTnLst>
                    </p:cTn>
                  </p:par>
                  <p:par>
                    <p:cTn id="210" fill="hold">
                      <p:stCondLst>
                        <p:cond delay="indefinite"/>
                      </p:stCondLst>
                      <p:childTnLst>
                        <p:par>
                          <p:cTn id="211" fill="hold">
                            <p:stCondLst>
                              <p:cond delay="0"/>
                            </p:stCondLst>
                            <p:childTnLst>
                              <p:par>
                                <p:cTn id="212" presetID="14" presetClass="exit" presetSubtype="10" fill="hold" grpId="1" nodeType="clickEffect">
                                  <p:stCondLst>
                                    <p:cond delay="0"/>
                                  </p:stCondLst>
                                  <p:childTnLst>
                                    <p:animEffect transition="out" filter="randombar(horizontal)">
                                      <p:cBhvr>
                                        <p:cTn id="213" dur="500"/>
                                        <p:tgtEl>
                                          <p:spTgt spid="205"/>
                                        </p:tgtEl>
                                      </p:cBhvr>
                                    </p:animEffect>
                                    <p:set>
                                      <p:cBhvr>
                                        <p:cTn id="214" dur="1" fill="hold">
                                          <p:stCondLst>
                                            <p:cond delay="499"/>
                                          </p:stCondLst>
                                        </p:cTn>
                                        <p:tgtEl>
                                          <p:spTgt spid="205"/>
                                        </p:tgtEl>
                                        <p:attrNameLst>
                                          <p:attrName>style.visibility</p:attrName>
                                        </p:attrNameLst>
                                      </p:cBhvr>
                                      <p:to>
                                        <p:strVal val="hidden"/>
                                      </p:to>
                                    </p:set>
                                  </p:childTnLst>
                                </p:cTn>
                              </p:par>
                              <p:par>
                                <p:cTn id="215" presetID="14" presetClass="entr" presetSubtype="10" fill="hold" grpId="0" nodeType="withEffect">
                                  <p:stCondLst>
                                    <p:cond delay="0"/>
                                  </p:stCondLst>
                                  <p:childTnLst>
                                    <p:set>
                                      <p:cBhvr>
                                        <p:cTn id="216" dur="1" fill="hold">
                                          <p:stCondLst>
                                            <p:cond delay="0"/>
                                          </p:stCondLst>
                                        </p:cTn>
                                        <p:tgtEl>
                                          <p:spTgt spid="246"/>
                                        </p:tgtEl>
                                        <p:attrNameLst>
                                          <p:attrName>style.visibility</p:attrName>
                                        </p:attrNameLst>
                                      </p:cBhvr>
                                      <p:to>
                                        <p:strVal val="visible"/>
                                      </p:to>
                                    </p:set>
                                    <p:animEffect transition="in" filter="randombar(horizontal)">
                                      <p:cBhvr>
                                        <p:cTn id="217" dur="500"/>
                                        <p:tgtEl>
                                          <p:spTgt spid="246"/>
                                        </p:tgtEl>
                                      </p:cBhvr>
                                    </p:animEffect>
                                  </p:childTnLst>
                                </p:cTn>
                              </p:par>
                            </p:childTnLst>
                          </p:cTn>
                        </p:par>
                      </p:childTnLst>
                    </p:cTn>
                  </p:par>
                  <p:par>
                    <p:cTn id="218" fill="hold">
                      <p:stCondLst>
                        <p:cond delay="indefinite"/>
                      </p:stCondLst>
                      <p:childTnLst>
                        <p:par>
                          <p:cTn id="219" fill="hold">
                            <p:stCondLst>
                              <p:cond delay="0"/>
                            </p:stCondLst>
                            <p:childTnLst>
                              <p:par>
                                <p:cTn id="220" presetID="14" presetClass="entr" presetSubtype="10" fill="hold" nodeType="clickEffect">
                                  <p:stCondLst>
                                    <p:cond delay="0"/>
                                  </p:stCondLst>
                                  <p:childTnLst>
                                    <p:set>
                                      <p:cBhvr>
                                        <p:cTn id="221" dur="1" fill="hold">
                                          <p:stCondLst>
                                            <p:cond delay="0"/>
                                          </p:stCondLst>
                                        </p:cTn>
                                        <p:tgtEl>
                                          <p:spTgt spid="247"/>
                                        </p:tgtEl>
                                        <p:attrNameLst>
                                          <p:attrName>style.visibility</p:attrName>
                                        </p:attrNameLst>
                                      </p:cBhvr>
                                      <p:to>
                                        <p:strVal val="visible"/>
                                      </p:to>
                                    </p:set>
                                    <p:animEffect transition="in" filter="randombar(horizontal)">
                                      <p:cBhvr>
                                        <p:cTn id="222" dur="500"/>
                                        <p:tgtEl>
                                          <p:spTgt spid="247"/>
                                        </p:tgtEl>
                                      </p:cBhvr>
                                    </p:animEffect>
                                  </p:childTnLst>
                                </p:cTn>
                              </p:par>
                            </p:childTnLst>
                          </p:cTn>
                        </p:par>
                      </p:childTnLst>
                    </p:cTn>
                  </p:par>
                  <p:par>
                    <p:cTn id="223" fill="hold">
                      <p:stCondLst>
                        <p:cond delay="indefinite"/>
                      </p:stCondLst>
                      <p:childTnLst>
                        <p:par>
                          <p:cTn id="224" fill="hold">
                            <p:stCondLst>
                              <p:cond delay="0"/>
                            </p:stCondLst>
                            <p:childTnLst>
                              <p:par>
                                <p:cTn id="225" presetID="14" presetClass="entr" presetSubtype="10" fill="hold" nodeType="clickEffect">
                                  <p:stCondLst>
                                    <p:cond delay="0"/>
                                  </p:stCondLst>
                                  <p:childTnLst>
                                    <p:set>
                                      <p:cBhvr>
                                        <p:cTn id="226" dur="1" fill="hold">
                                          <p:stCondLst>
                                            <p:cond delay="0"/>
                                          </p:stCondLst>
                                        </p:cTn>
                                        <p:tgtEl>
                                          <p:spTgt spid="222"/>
                                        </p:tgtEl>
                                        <p:attrNameLst>
                                          <p:attrName>style.visibility</p:attrName>
                                        </p:attrNameLst>
                                      </p:cBhvr>
                                      <p:to>
                                        <p:strVal val="visible"/>
                                      </p:to>
                                    </p:set>
                                    <p:animEffect transition="in" filter="randombar(horizontal)">
                                      <p:cBhvr>
                                        <p:cTn id="227" dur="500"/>
                                        <p:tgtEl>
                                          <p:spTgt spid="222"/>
                                        </p:tgtEl>
                                      </p:cBhvr>
                                    </p:animEffect>
                                  </p:childTnLst>
                                </p:cTn>
                              </p:par>
                              <p:par>
                                <p:cTn id="228" presetID="14" presetClass="entr" presetSubtype="10" fill="hold" grpId="0" nodeType="withEffect">
                                  <p:stCondLst>
                                    <p:cond delay="0"/>
                                  </p:stCondLst>
                                  <p:childTnLst>
                                    <p:set>
                                      <p:cBhvr>
                                        <p:cTn id="229" dur="1" fill="hold">
                                          <p:stCondLst>
                                            <p:cond delay="0"/>
                                          </p:stCondLst>
                                        </p:cTn>
                                        <p:tgtEl>
                                          <p:spTgt spid="202"/>
                                        </p:tgtEl>
                                        <p:attrNameLst>
                                          <p:attrName>style.visibility</p:attrName>
                                        </p:attrNameLst>
                                      </p:cBhvr>
                                      <p:to>
                                        <p:strVal val="visible"/>
                                      </p:to>
                                    </p:set>
                                    <p:animEffect transition="in" filter="randombar(horizontal)">
                                      <p:cBhvr>
                                        <p:cTn id="230" dur="500"/>
                                        <p:tgtEl>
                                          <p:spTgt spid="202"/>
                                        </p:tgtEl>
                                      </p:cBhvr>
                                    </p:animEffect>
                                  </p:childTnLst>
                                </p:cTn>
                              </p:par>
                            </p:childTnLst>
                          </p:cTn>
                        </p:par>
                      </p:childTnLst>
                    </p:cTn>
                  </p:par>
                  <p:par>
                    <p:cTn id="231" fill="hold">
                      <p:stCondLst>
                        <p:cond delay="indefinite"/>
                      </p:stCondLst>
                      <p:childTnLst>
                        <p:par>
                          <p:cTn id="232" fill="hold">
                            <p:stCondLst>
                              <p:cond delay="0"/>
                            </p:stCondLst>
                            <p:childTnLst>
                              <p:par>
                                <p:cTn id="233" presetID="14" presetClass="entr" presetSubtype="10" fill="hold" nodeType="clickEffect">
                                  <p:stCondLst>
                                    <p:cond delay="0"/>
                                  </p:stCondLst>
                                  <p:childTnLst>
                                    <p:set>
                                      <p:cBhvr>
                                        <p:cTn id="234" dur="1" fill="hold">
                                          <p:stCondLst>
                                            <p:cond delay="0"/>
                                          </p:stCondLst>
                                        </p:cTn>
                                        <p:tgtEl>
                                          <p:spTgt spid="227"/>
                                        </p:tgtEl>
                                        <p:attrNameLst>
                                          <p:attrName>style.visibility</p:attrName>
                                        </p:attrNameLst>
                                      </p:cBhvr>
                                      <p:to>
                                        <p:strVal val="visible"/>
                                      </p:to>
                                    </p:set>
                                    <p:animEffect transition="in" filter="randombar(horizontal)">
                                      <p:cBhvr>
                                        <p:cTn id="235" dur="500"/>
                                        <p:tgtEl>
                                          <p:spTgt spid="227"/>
                                        </p:tgtEl>
                                      </p:cBhvr>
                                    </p:animEffect>
                                  </p:childTnLst>
                                </p:cTn>
                              </p:par>
                              <p:par>
                                <p:cTn id="236" presetID="14" presetClass="entr" presetSubtype="10" fill="hold" grpId="0" nodeType="withEffect">
                                  <p:stCondLst>
                                    <p:cond delay="0"/>
                                  </p:stCondLst>
                                  <p:childTnLst>
                                    <p:set>
                                      <p:cBhvr>
                                        <p:cTn id="237" dur="1" fill="hold">
                                          <p:stCondLst>
                                            <p:cond delay="0"/>
                                          </p:stCondLst>
                                        </p:cTn>
                                        <p:tgtEl>
                                          <p:spTgt spid="203"/>
                                        </p:tgtEl>
                                        <p:attrNameLst>
                                          <p:attrName>style.visibility</p:attrName>
                                        </p:attrNameLst>
                                      </p:cBhvr>
                                      <p:to>
                                        <p:strVal val="visible"/>
                                      </p:to>
                                    </p:set>
                                    <p:animEffect transition="in" filter="randombar(horizontal)">
                                      <p:cBhvr>
                                        <p:cTn id="238" dur="500"/>
                                        <p:tgtEl>
                                          <p:spTgt spid="203"/>
                                        </p:tgtEl>
                                      </p:cBhvr>
                                    </p:animEffect>
                                  </p:childTnLst>
                                </p:cTn>
                              </p:par>
                            </p:childTnLst>
                          </p:cTn>
                        </p:par>
                      </p:childTnLst>
                    </p:cTn>
                  </p:par>
                  <p:par>
                    <p:cTn id="239" fill="hold">
                      <p:stCondLst>
                        <p:cond delay="indefinite"/>
                      </p:stCondLst>
                      <p:childTnLst>
                        <p:par>
                          <p:cTn id="240" fill="hold">
                            <p:stCondLst>
                              <p:cond delay="0"/>
                            </p:stCondLst>
                            <p:childTnLst>
                              <p:par>
                                <p:cTn id="241" presetID="14" presetClass="entr" presetSubtype="10" fill="hold" nodeType="clickEffect">
                                  <p:stCondLst>
                                    <p:cond delay="0"/>
                                  </p:stCondLst>
                                  <p:childTnLst>
                                    <p:set>
                                      <p:cBhvr>
                                        <p:cTn id="242" dur="1" fill="hold">
                                          <p:stCondLst>
                                            <p:cond delay="0"/>
                                          </p:stCondLst>
                                        </p:cTn>
                                        <p:tgtEl>
                                          <p:spTgt spid="229"/>
                                        </p:tgtEl>
                                        <p:attrNameLst>
                                          <p:attrName>style.visibility</p:attrName>
                                        </p:attrNameLst>
                                      </p:cBhvr>
                                      <p:to>
                                        <p:strVal val="visible"/>
                                      </p:to>
                                    </p:set>
                                    <p:animEffect transition="in" filter="randombar(horizontal)">
                                      <p:cBhvr>
                                        <p:cTn id="243" dur="500"/>
                                        <p:tgtEl>
                                          <p:spTgt spid="229"/>
                                        </p:tgtEl>
                                      </p:cBhvr>
                                    </p:animEffect>
                                  </p:childTnLst>
                                </p:cTn>
                              </p:par>
                              <p:par>
                                <p:cTn id="244" presetID="14" presetClass="entr" presetSubtype="10" fill="hold" grpId="0" nodeType="withEffect">
                                  <p:stCondLst>
                                    <p:cond delay="0"/>
                                  </p:stCondLst>
                                  <p:childTnLst>
                                    <p:set>
                                      <p:cBhvr>
                                        <p:cTn id="245" dur="1" fill="hold">
                                          <p:stCondLst>
                                            <p:cond delay="0"/>
                                          </p:stCondLst>
                                        </p:cTn>
                                        <p:tgtEl>
                                          <p:spTgt spid="204"/>
                                        </p:tgtEl>
                                        <p:attrNameLst>
                                          <p:attrName>style.visibility</p:attrName>
                                        </p:attrNameLst>
                                      </p:cBhvr>
                                      <p:to>
                                        <p:strVal val="visible"/>
                                      </p:to>
                                    </p:set>
                                    <p:animEffect transition="in" filter="randombar(horizontal)">
                                      <p:cBhvr>
                                        <p:cTn id="246" dur="500"/>
                                        <p:tgtEl>
                                          <p:spTgt spid="204"/>
                                        </p:tgtEl>
                                      </p:cBhvr>
                                    </p:animEffect>
                                  </p:childTnLst>
                                </p:cTn>
                              </p:par>
                            </p:childTnLst>
                          </p:cTn>
                        </p:par>
                      </p:childTnLst>
                    </p:cTn>
                  </p:par>
                  <p:par>
                    <p:cTn id="247" fill="hold">
                      <p:stCondLst>
                        <p:cond delay="indefinite"/>
                      </p:stCondLst>
                      <p:childTnLst>
                        <p:par>
                          <p:cTn id="248" fill="hold">
                            <p:stCondLst>
                              <p:cond delay="0"/>
                            </p:stCondLst>
                            <p:childTnLst>
                              <p:par>
                                <p:cTn id="249" presetID="14" presetClass="entr" presetSubtype="10" fill="hold" grpId="0" nodeType="clickEffect">
                                  <p:stCondLst>
                                    <p:cond delay="0"/>
                                  </p:stCondLst>
                                  <p:childTnLst>
                                    <p:set>
                                      <p:cBhvr>
                                        <p:cTn id="250" dur="1" fill="hold">
                                          <p:stCondLst>
                                            <p:cond delay="0"/>
                                          </p:stCondLst>
                                        </p:cTn>
                                        <p:tgtEl>
                                          <p:spTgt spid="248"/>
                                        </p:tgtEl>
                                        <p:attrNameLst>
                                          <p:attrName>style.visibility</p:attrName>
                                        </p:attrNameLst>
                                      </p:cBhvr>
                                      <p:to>
                                        <p:strVal val="visible"/>
                                      </p:to>
                                    </p:set>
                                    <p:animEffect transition="in" filter="randombar(horizontal)">
                                      <p:cBhvr>
                                        <p:cTn id="251" dur="500"/>
                                        <p:tgtEl>
                                          <p:spTgt spid="248"/>
                                        </p:tgtEl>
                                      </p:cBhvr>
                                    </p:animEffect>
                                  </p:childTnLst>
                                </p:cTn>
                              </p:par>
                              <p:par>
                                <p:cTn id="252" presetID="14" presetClass="entr" presetSubtype="10" fill="hold" nodeType="withEffect">
                                  <p:stCondLst>
                                    <p:cond delay="0"/>
                                  </p:stCondLst>
                                  <p:childTnLst>
                                    <p:set>
                                      <p:cBhvr>
                                        <p:cTn id="253" dur="1" fill="hold">
                                          <p:stCondLst>
                                            <p:cond delay="0"/>
                                          </p:stCondLst>
                                        </p:cTn>
                                        <p:tgtEl>
                                          <p:spTgt spid="249"/>
                                        </p:tgtEl>
                                        <p:attrNameLst>
                                          <p:attrName>style.visibility</p:attrName>
                                        </p:attrNameLst>
                                      </p:cBhvr>
                                      <p:to>
                                        <p:strVal val="visible"/>
                                      </p:to>
                                    </p:set>
                                    <p:animEffect transition="in" filter="randombar(horizontal)">
                                      <p:cBhvr>
                                        <p:cTn id="254" dur="500"/>
                                        <p:tgtEl>
                                          <p:spTgt spid="249"/>
                                        </p:tgtEl>
                                      </p:cBhvr>
                                    </p:animEffect>
                                  </p:childTnLst>
                                </p:cTn>
                              </p:par>
                              <p:par>
                                <p:cTn id="255" presetID="14" presetClass="entr" presetSubtype="10" fill="hold" nodeType="withEffect">
                                  <p:stCondLst>
                                    <p:cond delay="0"/>
                                  </p:stCondLst>
                                  <p:childTnLst>
                                    <p:set>
                                      <p:cBhvr>
                                        <p:cTn id="256" dur="1" fill="hold">
                                          <p:stCondLst>
                                            <p:cond delay="0"/>
                                          </p:stCondLst>
                                        </p:cTn>
                                        <p:tgtEl>
                                          <p:spTgt spid="250"/>
                                        </p:tgtEl>
                                        <p:attrNameLst>
                                          <p:attrName>style.visibility</p:attrName>
                                        </p:attrNameLst>
                                      </p:cBhvr>
                                      <p:to>
                                        <p:strVal val="visible"/>
                                      </p:to>
                                    </p:set>
                                    <p:animEffect transition="in" filter="randombar(horizontal)">
                                      <p:cBhvr>
                                        <p:cTn id="257" dur="500"/>
                                        <p:tgtEl>
                                          <p:spTgt spid="250"/>
                                        </p:tgtEl>
                                      </p:cBhvr>
                                    </p:animEffect>
                                  </p:childTnLst>
                                </p:cTn>
                              </p:par>
                              <p:par>
                                <p:cTn id="258" presetID="14" presetClass="entr" presetSubtype="10" fill="hold" nodeType="withEffect">
                                  <p:stCondLst>
                                    <p:cond delay="0"/>
                                  </p:stCondLst>
                                  <p:childTnLst>
                                    <p:set>
                                      <p:cBhvr>
                                        <p:cTn id="259" dur="1" fill="hold">
                                          <p:stCondLst>
                                            <p:cond delay="0"/>
                                          </p:stCondLst>
                                        </p:cTn>
                                        <p:tgtEl>
                                          <p:spTgt spid="251"/>
                                        </p:tgtEl>
                                        <p:attrNameLst>
                                          <p:attrName>style.visibility</p:attrName>
                                        </p:attrNameLst>
                                      </p:cBhvr>
                                      <p:to>
                                        <p:strVal val="visible"/>
                                      </p:to>
                                    </p:set>
                                    <p:animEffect transition="in" filter="randombar(horizontal)">
                                      <p:cBhvr>
                                        <p:cTn id="260" dur="500"/>
                                        <p:tgtEl>
                                          <p:spTgt spid="251"/>
                                        </p:tgtEl>
                                      </p:cBhvr>
                                    </p:animEffect>
                                  </p:childTnLst>
                                </p:cTn>
                              </p:par>
                              <p:par>
                                <p:cTn id="261" presetID="14" presetClass="entr" presetSubtype="10" fill="hold" nodeType="withEffect">
                                  <p:stCondLst>
                                    <p:cond delay="0"/>
                                  </p:stCondLst>
                                  <p:childTnLst>
                                    <p:set>
                                      <p:cBhvr>
                                        <p:cTn id="262" dur="1" fill="hold">
                                          <p:stCondLst>
                                            <p:cond delay="0"/>
                                          </p:stCondLst>
                                        </p:cTn>
                                        <p:tgtEl>
                                          <p:spTgt spid="252"/>
                                        </p:tgtEl>
                                        <p:attrNameLst>
                                          <p:attrName>style.visibility</p:attrName>
                                        </p:attrNameLst>
                                      </p:cBhvr>
                                      <p:to>
                                        <p:strVal val="visible"/>
                                      </p:to>
                                    </p:set>
                                    <p:animEffect transition="in" filter="randombar(horizontal)">
                                      <p:cBhvr>
                                        <p:cTn id="263" dur="500"/>
                                        <p:tgtEl>
                                          <p:spTgt spid="252"/>
                                        </p:tgtEl>
                                      </p:cBhvr>
                                    </p:animEffect>
                                  </p:childTnLst>
                                </p:cTn>
                              </p:par>
                            </p:childTnLst>
                          </p:cTn>
                        </p:par>
                      </p:childTnLst>
                    </p:cTn>
                  </p:par>
                  <p:par>
                    <p:cTn id="264" fill="hold">
                      <p:stCondLst>
                        <p:cond delay="indefinite"/>
                      </p:stCondLst>
                      <p:childTnLst>
                        <p:par>
                          <p:cTn id="265" fill="hold">
                            <p:stCondLst>
                              <p:cond delay="0"/>
                            </p:stCondLst>
                            <p:childTnLst>
                              <p:par>
                                <p:cTn id="266" presetID="14" presetClass="entr" presetSubtype="10" fill="hold" nodeType="clickEffect">
                                  <p:stCondLst>
                                    <p:cond delay="0"/>
                                  </p:stCondLst>
                                  <p:childTnLst>
                                    <p:set>
                                      <p:cBhvr>
                                        <p:cTn id="267" dur="1" fill="hold">
                                          <p:stCondLst>
                                            <p:cond delay="0"/>
                                          </p:stCondLst>
                                        </p:cTn>
                                        <p:tgtEl>
                                          <p:spTgt spid="253"/>
                                        </p:tgtEl>
                                        <p:attrNameLst>
                                          <p:attrName>style.visibility</p:attrName>
                                        </p:attrNameLst>
                                      </p:cBhvr>
                                      <p:to>
                                        <p:strVal val="visible"/>
                                      </p:to>
                                    </p:set>
                                    <p:animEffect transition="in" filter="randombar(horizontal)">
                                      <p:cBhvr>
                                        <p:cTn id="268" dur="500"/>
                                        <p:tgtEl>
                                          <p:spTgt spid="253"/>
                                        </p:tgtEl>
                                      </p:cBhvr>
                                    </p:animEffect>
                                  </p:childTnLst>
                                </p:cTn>
                              </p:par>
                            </p:childTnLst>
                          </p:cTn>
                        </p:par>
                      </p:childTnLst>
                    </p:cTn>
                  </p:par>
                  <p:par>
                    <p:cTn id="269" fill="hold">
                      <p:stCondLst>
                        <p:cond delay="indefinite"/>
                      </p:stCondLst>
                      <p:childTnLst>
                        <p:par>
                          <p:cTn id="270" fill="hold">
                            <p:stCondLst>
                              <p:cond delay="0"/>
                            </p:stCondLst>
                            <p:childTnLst>
                              <p:par>
                                <p:cTn id="271" presetID="14" presetClass="entr" presetSubtype="10" fill="hold" nodeType="clickEffect">
                                  <p:stCondLst>
                                    <p:cond delay="0"/>
                                  </p:stCondLst>
                                  <p:childTnLst>
                                    <p:set>
                                      <p:cBhvr>
                                        <p:cTn id="272" dur="1" fill="hold">
                                          <p:stCondLst>
                                            <p:cond delay="0"/>
                                          </p:stCondLst>
                                        </p:cTn>
                                        <p:tgtEl>
                                          <p:spTgt spid="254"/>
                                        </p:tgtEl>
                                        <p:attrNameLst>
                                          <p:attrName>style.visibility</p:attrName>
                                        </p:attrNameLst>
                                      </p:cBhvr>
                                      <p:to>
                                        <p:strVal val="visible"/>
                                      </p:to>
                                    </p:set>
                                    <p:animEffect transition="in" filter="randombar(horizontal)">
                                      <p:cBhvr>
                                        <p:cTn id="273" dur="500"/>
                                        <p:tgtEl>
                                          <p:spTgt spid="254"/>
                                        </p:tgtEl>
                                      </p:cBhvr>
                                    </p:animEffect>
                                  </p:childTnLst>
                                </p:cTn>
                              </p:par>
                            </p:childTnLst>
                          </p:cTn>
                        </p:par>
                      </p:childTnLst>
                    </p:cTn>
                  </p:par>
                  <p:par>
                    <p:cTn id="274" fill="hold">
                      <p:stCondLst>
                        <p:cond delay="indefinite"/>
                      </p:stCondLst>
                      <p:childTnLst>
                        <p:par>
                          <p:cTn id="275" fill="hold">
                            <p:stCondLst>
                              <p:cond delay="0"/>
                            </p:stCondLst>
                            <p:childTnLst>
                              <p:par>
                                <p:cTn id="276" presetID="14" presetClass="entr" presetSubtype="10" fill="hold" grpId="1" nodeType="clickEffect">
                                  <p:stCondLst>
                                    <p:cond delay="0"/>
                                  </p:stCondLst>
                                  <p:childTnLst>
                                    <p:set>
                                      <p:cBhvr>
                                        <p:cTn id="277" dur="1" fill="hold">
                                          <p:stCondLst>
                                            <p:cond delay="0"/>
                                          </p:stCondLst>
                                        </p:cTn>
                                        <p:tgtEl>
                                          <p:spTgt spid="255"/>
                                        </p:tgtEl>
                                        <p:attrNameLst>
                                          <p:attrName>style.visibility</p:attrName>
                                        </p:attrNameLst>
                                      </p:cBhvr>
                                      <p:to>
                                        <p:strVal val="visible"/>
                                      </p:to>
                                    </p:set>
                                    <p:animEffect transition="in" filter="randombar(horizontal)">
                                      <p:cBhvr>
                                        <p:cTn id="278" dur="500"/>
                                        <p:tgtEl>
                                          <p:spTgt spid="255"/>
                                        </p:tgtEl>
                                      </p:cBhvr>
                                    </p:animEffect>
                                  </p:childTnLst>
                                </p:cTn>
                              </p:par>
                              <p:par>
                                <p:cTn id="279" presetID="14" presetClass="entr" presetSubtype="10" fill="hold" nodeType="withEffect">
                                  <p:stCondLst>
                                    <p:cond delay="0"/>
                                  </p:stCondLst>
                                  <p:childTnLst>
                                    <p:set>
                                      <p:cBhvr>
                                        <p:cTn id="280" dur="1" fill="hold">
                                          <p:stCondLst>
                                            <p:cond delay="0"/>
                                          </p:stCondLst>
                                        </p:cTn>
                                        <p:tgtEl>
                                          <p:spTgt spid="256"/>
                                        </p:tgtEl>
                                        <p:attrNameLst>
                                          <p:attrName>style.visibility</p:attrName>
                                        </p:attrNameLst>
                                      </p:cBhvr>
                                      <p:to>
                                        <p:strVal val="visible"/>
                                      </p:to>
                                    </p:set>
                                    <p:animEffect transition="in" filter="randombar(horizontal)">
                                      <p:cBhvr>
                                        <p:cTn id="281" dur="500"/>
                                        <p:tgtEl>
                                          <p:spTgt spid="256"/>
                                        </p:tgtEl>
                                      </p:cBhvr>
                                    </p:animEffect>
                                  </p:childTnLst>
                                </p:cTn>
                              </p:par>
                            </p:childTnLst>
                          </p:cTn>
                        </p:par>
                      </p:childTnLst>
                    </p:cTn>
                  </p:par>
                  <p:par>
                    <p:cTn id="282" fill="hold">
                      <p:stCondLst>
                        <p:cond delay="indefinite"/>
                      </p:stCondLst>
                      <p:childTnLst>
                        <p:par>
                          <p:cTn id="283" fill="hold">
                            <p:stCondLst>
                              <p:cond delay="0"/>
                            </p:stCondLst>
                            <p:childTnLst>
                              <p:par>
                                <p:cTn id="284" presetID="14" presetClass="exit" presetSubtype="10" fill="hold" grpId="0" nodeType="clickEffect">
                                  <p:stCondLst>
                                    <p:cond delay="0"/>
                                  </p:stCondLst>
                                  <p:childTnLst>
                                    <p:animEffect transition="out" filter="randombar(horizontal)">
                                      <p:cBhvr>
                                        <p:cTn id="285" dur="500"/>
                                        <p:tgtEl>
                                          <p:spTgt spid="255"/>
                                        </p:tgtEl>
                                      </p:cBhvr>
                                    </p:animEffect>
                                    <p:set>
                                      <p:cBhvr>
                                        <p:cTn id="286" dur="1" fill="hold">
                                          <p:stCondLst>
                                            <p:cond delay="499"/>
                                          </p:stCondLst>
                                        </p:cTn>
                                        <p:tgtEl>
                                          <p:spTgt spid="255"/>
                                        </p:tgtEl>
                                        <p:attrNameLst>
                                          <p:attrName>style.visibility</p:attrName>
                                        </p:attrNameLst>
                                      </p:cBhvr>
                                      <p:to>
                                        <p:strVal val="hidden"/>
                                      </p:to>
                                    </p:set>
                                  </p:childTnLst>
                                </p:cTn>
                              </p:par>
                              <p:par>
                                <p:cTn id="287" presetID="14" presetClass="entr" presetSubtype="10" fill="hold" grpId="0" nodeType="withEffect">
                                  <p:stCondLst>
                                    <p:cond delay="0"/>
                                  </p:stCondLst>
                                  <p:childTnLst>
                                    <p:set>
                                      <p:cBhvr>
                                        <p:cTn id="288" dur="1" fill="hold">
                                          <p:stCondLst>
                                            <p:cond delay="0"/>
                                          </p:stCondLst>
                                        </p:cTn>
                                        <p:tgtEl>
                                          <p:spTgt spid="257"/>
                                        </p:tgtEl>
                                        <p:attrNameLst>
                                          <p:attrName>style.visibility</p:attrName>
                                        </p:attrNameLst>
                                      </p:cBhvr>
                                      <p:to>
                                        <p:strVal val="visible"/>
                                      </p:to>
                                    </p:set>
                                    <p:animEffect transition="in" filter="randombar(horizontal)">
                                      <p:cBhvr>
                                        <p:cTn id="289" dur="500"/>
                                        <p:tgtEl>
                                          <p:spTgt spid="257"/>
                                        </p:tgtEl>
                                      </p:cBhvr>
                                    </p:animEffect>
                                  </p:childTnLst>
                                </p:cTn>
                              </p:par>
                            </p:childTnLst>
                          </p:cTn>
                        </p:par>
                      </p:childTnLst>
                    </p:cTn>
                  </p:par>
                  <p:par>
                    <p:cTn id="290" fill="hold">
                      <p:stCondLst>
                        <p:cond delay="indefinite"/>
                      </p:stCondLst>
                      <p:childTnLst>
                        <p:par>
                          <p:cTn id="291" fill="hold">
                            <p:stCondLst>
                              <p:cond delay="0"/>
                            </p:stCondLst>
                            <p:childTnLst>
                              <p:par>
                                <p:cTn id="292" presetID="14" presetClass="entr" presetSubtype="10" fill="hold" nodeType="clickEffect">
                                  <p:stCondLst>
                                    <p:cond delay="0"/>
                                  </p:stCondLst>
                                  <p:childTnLst>
                                    <p:set>
                                      <p:cBhvr>
                                        <p:cTn id="293" dur="1" fill="hold">
                                          <p:stCondLst>
                                            <p:cond delay="0"/>
                                          </p:stCondLst>
                                        </p:cTn>
                                        <p:tgtEl>
                                          <p:spTgt spid="258"/>
                                        </p:tgtEl>
                                        <p:attrNameLst>
                                          <p:attrName>style.visibility</p:attrName>
                                        </p:attrNameLst>
                                      </p:cBhvr>
                                      <p:to>
                                        <p:strVal val="visible"/>
                                      </p:to>
                                    </p:set>
                                    <p:animEffect transition="in" filter="randombar(horizontal)">
                                      <p:cBhvr>
                                        <p:cTn id="294" dur="500"/>
                                        <p:tgtEl>
                                          <p:spTgt spid="258"/>
                                        </p:tgtEl>
                                      </p:cBhvr>
                                    </p:animEffect>
                                  </p:childTnLst>
                                </p:cTn>
                              </p:par>
                            </p:childTnLst>
                          </p:cTn>
                        </p:par>
                      </p:childTnLst>
                    </p:cTn>
                  </p:par>
                  <p:par>
                    <p:cTn id="295" fill="hold">
                      <p:stCondLst>
                        <p:cond delay="indefinite"/>
                      </p:stCondLst>
                      <p:childTnLst>
                        <p:par>
                          <p:cTn id="296" fill="hold">
                            <p:stCondLst>
                              <p:cond delay="0"/>
                            </p:stCondLst>
                            <p:childTnLst>
                              <p:par>
                                <p:cTn id="297" presetID="14" presetClass="entr" presetSubtype="10" fill="hold" nodeType="clickEffect">
                                  <p:stCondLst>
                                    <p:cond delay="0"/>
                                  </p:stCondLst>
                                  <p:childTnLst>
                                    <p:set>
                                      <p:cBhvr>
                                        <p:cTn id="298" dur="1" fill="hold">
                                          <p:stCondLst>
                                            <p:cond delay="0"/>
                                          </p:stCondLst>
                                        </p:cTn>
                                        <p:tgtEl>
                                          <p:spTgt spid="259"/>
                                        </p:tgtEl>
                                        <p:attrNameLst>
                                          <p:attrName>style.visibility</p:attrName>
                                        </p:attrNameLst>
                                      </p:cBhvr>
                                      <p:to>
                                        <p:strVal val="visible"/>
                                      </p:to>
                                    </p:set>
                                    <p:animEffect transition="in" filter="randombar(horizontal)">
                                      <p:cBhvr>
                                        <p:cTn id="299" dur="500"/>
                                        <p:tgtEl>
                                          <p:spTgt spid="259"/>
                                        </p:tgtEl>
                                      </p:cBhvr>
                                    </p:animEffect>
                                  </p:childTnLst>
                                </p:cTn>
                              </p:par>
                            </p:childTnLst>
                          </p:cTn>
                        </p:par>
                      </p:childTnLst>
                    </p:cTn>
                  </p:par>
                  <p:par>
                    <p:cTn id="300" fill="hold">
                      <p:stCondLst>
                        <p:cond delay="indefinite"/>
                      </p:stCondLst>
                      <p:childTnLst>
                        <p:par>
                          <p:cTn id="301" fill="hold">
                            <p:stCondLst>
                              <p:cond delay="0"/>
                            </p:stCondLst>
                            <p:childTnLst>
                              <p:par>
                                <p:cTn id="302" presetID="14" presetClass="entr" presetSubtype="10" fill="hold" nodeType="clickEffect">
                                  <p:stCondLst>
                                    <p:cond delay="0"/>
                                  </p:stCondLst>
                                  <p:childTnLst>
                                    <p:set>
                                      <p:cBhvr>
                                        <p:cTn id="303" dur="1" fill="hold">
                                          <p:stCondLst>
                                            <p:cond delay="0"/>
                                          </p:stCondLst>
                                        </p:cTn>
                                        <p:tgtEl>
                                          <p:spTgt spid="260"/>
                                        </p:tgtEl>
                                        <p:attrNameLst>
                                          <p:attrName>style.visibility</p:attrName>
                                        </p:attrNameLst>
                                      </p:cBhvr>
                                      <p:to>
                                        <p:strVal val="visible"/>
                                      </p:to>
                                    </p:set>
                                    <p:animEffect transition="in" filter="randombar(horizontal)">
                                      <p:cBhvr>
                                        <p:cTn id="304" dur="500"/>
                                        <p:tgtEl>
                                          <p:spTgt spid="260"/>
                                        </p:tgtEl>
                                      </p:cBhvr>
                                    </p:animEffect>
                                  </p:childTnLst>
                                </p:cTn>
                              </p:par>
                            </p:childTnLst>
                          </p:cTn>
                        </p:par>
                      </p:childTnLst>
                    </p:cTn>
                  </p:par>
                  <p:par>
                    <p:cTn id="305" fill="hold">
                      <p:stCondLst>
                        <p:cond delay="indefinite"/>
                      </p:stCondLst>
                      <p:childTnLst>
                        <p:par>
                          <p:cTn id="306" fill="hold">
                            <p:stCondLst>
                              <p:cond delay="0"/>
                            </p:stCondLst>
                            <p:childTnLst>
                              <p:par>
                                <p:cTn id="307" presetID="14" presetClass="entr" presetSubtype="10" fill="hold" nodeType="clickEffect">
                                  <p:stCondLst>
                                    <p:cond delay="0"/>
                                  </p:stCondLst>
                                  <p:childTnLst>
                                    <p:set>
                                      <p:cBhvr>
                                        <p:cTn id="308" dur="1" fill="hold">
                                          <p:stCondLst>
                                            <p:cond delay="0"/>
                                          </p:stCondLst>
                                        </p:cTn>
                                        <p:tgtEl>
                                          <p:spTgt spid="261"/>
                                        </p:tgtEl>
                                        <p:attrNameLst>
                                          <p:attrName>style.visibility</p:attrName>
                                        </p:attrNameLst>
                                      </p:cBhvr>
                                      <p:to>
                                        <p:strVal val="visible"/>
                                      </p:to>
                                    </p:set>
                                    <p:animEffect transition="in" filter="randombar(horizontal)">
                                      <p:cBhvr>
                                        <p:cTn id="309" dur="500"/>
                                        <p:tgtEl>
                                          <p:spTgt spid="261"/>
                                        </p:tgtEl>
                                      </p:cBhvr>
                                    </p:animEffect>
                                  </p:childTnLst>
                                </p:cTn>
                              </p:par>
                            </p:childTnLst>
                          </p:cTn>
                        </p:par>
                      </p:childTnLst>
                    </p:cTn>
                  </p:par>
                  <p:par>
                    <p:cTn id="310" fill="hold">
                      <p:stCondLst>
                        <p:cond delay="indefinite"/>
                      </p:stCondLst>
                      <p:childTnLst>
                        <p:par>
                          <p:cTn id="311" fill="hold">
                            <p:stCondLst>
                              <p:cond delay="0"/>
                            </p:stCondLst>
                            <p:childTnLst>
                              <p:par>
                                <p:cTn id="312" presetID="14" presetClass="entr" presetSubtype="10" fill="hold" grpId="0" nodeType="clickEffect">
                                  <p:stCondLst>
                                    <p:cond delay="0"/>
                                  </p:stCondLst>
                                  <p:childTnLst>
                                    <p:set>
                                      <p:cBhvr>
                                        <p:cTn id="313" dur="1" fill="hold">
                                          <p:stCondLst>
                                            <p:cond delay="0"/>
                                          </p:stCondLst>
                                        </p:cTn>
                                        <p:tgtEl>
                                          <p:spTgt spid="299"/>
                                        </p:tgtEl>
                                        <p:attrNameLst>
                                          <p:attrName>style.visibility</p:attrName>
                                        </p:attrNameLst>
                                      </p:cBhvr>
                                      <p:to>
                                        <p:strVal val="visible"/>
                                      </p:to>
                                    </p:set>
                                    <p:animEffect transition="in" filter="randombar(horizontal)">
                                      <p:cBhvr>
                                        <p:cTn id="314" dur="500"/>
                                        <p:tgtEl>
                                          <p:spTgt spid="299"/>
                                        </p:tgtEl>
                                      </p:cBhvr>
                                    </p:animEffect>
                                  </p:childTnLst>
                                </p:cTn>
                              </p:par>
                              <p:par>
                                <p:cTn id="315" presetID="14" presetClass="entr" presetSubtype="10" fill="hold" nodeType="withEffect">
                                  <p:stCondLst>
                                    <p:cond delay="0"/>
                                  </p:stCondLst>
                                  <p:childTnLst>
                                    <p:set>
                                      <p:cBhvr>
                                        <p:cTn id="316" dur="1" fill="hold">
                                          <p:stCondLst>
                                            <p:cond delay="0"/>
                                          </p:stCondLst>
                                        </p:cTn>
                                        <p:tgtEl>
                                          <p:spTgt spid="294"/>
                                        </p:tgtEl>
                                        <p:attrNameLst>
                                          <p:attrName>style.visibility</p:attrName>
                                        </p:attrNameLst>
                                      </p:cBhvr>
                                      <p:to>
                                        <p:strVal val="visible"/>
                                      </p:to>
                                    </p:set>
                                    <p:animEffect transition="in" filter="randombar(horizontal)">
                                      <p:cBhvr>
                                        <p:cTn id="317" dur="5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0" grpId="0" animBg="1"/>
      <p:bldP spid="201" grpId="0" animBg="1"/>
      <p:bldP spid="202" grpId="0" animBg="1"/>
      <p:bldP spid="203" grpId="0" animBg="1"/>
      <p:bldP spid="204" grpId="0" animBg="1"/>
      <p:bldP spid="205" grpId="0" animBg="1"/>
      <p:bldP spid="205" grpId="1" animBg="1"/>
      <p:bldP spid="206" grpId="0" animBg="1"/>
      <p:bldP spid="206" grpId="1" animBg="1"/>
      <p:bldP spid="207" grpId="0" animBg="1"/>
      <p:bldP spid="208" grpId="0" animBg="1"/>
      <p:bldP spid="209" grpId="0" animBg="1"/>
      <p:bldP spid="209" grpId="1" animBg="1"/>
      <p:bldP spid="210" grpId="0" animBg="1"/>
      <p:bldP spid="210" grpId="1" animBg="1"/>
      <p:bldP spid="211" grpId="0" animBg="1"/>
      <p:bldP spid="212" grpId="0" animBg="1"/>
      <p:bldP spid="212" grpId="1" animBg="1"/>
      <p:bldP spid="213" grpId="0" animBg="1"/>
      <p:bldP spid="213" grpId="1" animBg="1"/>
      <p:bldP spid="214" grpId="0" animBg="1"/>
      <p:bldP spid="214" grpId="1" animBg="1"/>
      <p:bldP spid="230" grpId="0" animBg="1"/>
      <p:bldP spid="232" grpId="0" animBg="1"/>
      <p:bldP spid="234" grpId="0" animBg="1"/>
      <p:bldP spid="237" grpId="0" animBg="1"/>
      <p:bldP spid="240" grpId="0" animBg="1"/>
      <p:bldP spid="244" grpId="0" animBg="1"/>
      <p:bldP spid="246" grpId="0" animBg="1"/>
      <p:bldP spid="248" grpId="0"/>
      <p:bldP spid="255" grpId="0" animBg="1"/>
      <p:bldP spid="255" grpId="1" animBg="1"/>
      <p:bldP spid="257" grpId="0" animBg="1"/>
      <p:bldP spid="29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620713"/>
            <a:ext cx="8497887" cy="624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546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5"/>
            <a:ext cx="7989752" cy="5094094"/>
          </a:xfrm>
        </p:spPr>
        <p:txBody>
          <a:bodyPr/>
          <a:lstStyle/>
          <a:p>
            <a:r>
              <a:rPr lang="zh-TW" altLang="en-US" dirty="0"/>
              <a:t>四皇后問題的解答</a:t>
            </a:r>
          </a:p>
          <a:p>
            <a:endParaRPr lang="zh-TW"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763" y="2132856"/>
            <a:ext cx="4562475"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3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620713"/>
            <a:ext cx="8607425" cy="61420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5"/>
          <p:cNvSpPr txBox="1">
            <a:spLocks noChangeArrowheads="1"/>
          </p:cNvSpPr>
          <p:nvPr/>
        </p:nvSpPr>
        <p:spPr bwMode="auto">
          <a:xfrm>
            <a:off x="5867400" y="2565400"/>
            <a:ext cx="1963738" cy="650875"/>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8288" indent="-268288">
              <a:defRPr kumimoji="1">
                <a:solidFill>
                  <a:schemeClr val="tx1"/>
                </a:solidFill>
                <a:latin typeface="Arial" panose="020B0604020202020204" pitchFamily="34" charset="0"/>
                <a:ea typeface="新細明體" panose="02020500000000000000" pitchFamily="18" charset="-120"/>
              </a:defRPr>
            </a:lvl1pPr>
            <a:lvl2pPr marL="725488" indent="-277813">
              <a:defRPr kumimoji="1">
                <a:solidFill>
                  <a:schemeClr val="tx1"/>
                </a:solidFill>
                <a:latin typeface="Arial" panose="020B0604020202020204" pitchFamily="34" charset="0"/>
                <a:ea typeface="新細明體" panose="02020500000000000000" pitchFamily="18" charset="-120"/>
              </a:defRPr>
            </a:lvl2pPr>
            <a:lvl3pPr>
              <a:defRPr kumimoji="1">
                <a:solidFill>
                  <a:schemeClr val="tx1"/>
                </a:solidFill>
                <a:latin typeface="Arial" panose="020B0604020202020204" pitchFamily="34" charset="0"/>
                <a:ea typeface="新細明體" panose="02020500000000000000" pitchFamily="18" charset="-120"/>
              </a:defRPr>
            </a:lvl3pPr>
            <a:lvl4pPr>
              <a:defRPr kumimoji="1">
                <a:solidFill>
                  <a:schemeClr val="tx1"/>
                </a:solidFill>
                <a:latin typeface="Arial" panose="020B0604020202020204" pitchFamily="34" charset="0"/>
                <a:ea typeface="新細明體" panose="02020500000000000000" pitchFamily="18" charset="-120"/>
              </a:defRPr>
            </a:lvl4pPr>
            <a:lvl5pPr>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buFont typeface="Wingdings 2" panose="05020102010507070707" pitchFamily="18" charset="2"/>
              <a:buChar char="ø"/>
            </a:pPr>
            <a:r>
              <a:rPr lang="en-US" altLang="zh-TW">
                <a:latin typeface="Times New Roman" panose="02020603050405020304" pitchFamily="18" charset="0"/>
                <a:sym typeface="Wingdings 2" panose="05020102010507070707" pitchFamily="18" charset="2"/>
              </a:rPr>
              <a:t> </a:t>
            </a:r>
            <a:r>
              <a:rPr lang="zh-TW" altLang="en-US">
                <a:latin typeface="Times New Roman" panose="02020603050405020304" pitchFamily="18" charset="0"/>
                <a:sym typeface="Wingdings 2" panose="05020102010507070707" pitchFamily="18" charset="2"/>
              </a:rPr>
              <a:t>註：</a:t>
            </a:r>
          </a:p>
          <a:p>
            <a:pPr lvl="1">
              <a:buFont typeface="Wingdings" panose="05000000000000000000" pitchFamily="2" charset="2"/>
              <a:buChar char="l"/>
            </a:pPr>
            <a:r>
              <a:rPr lang="en-US" altLang="zh-TW">
                <a:latin typeface="Times New Roman" panose="02020603050405020304" pitchFamily="18" charset="0"/>
                <a:sym typeface="Wingdings 2" panose="05020102010507070707" pitchFamily="18" charset="2"/>
              </a:rPr>
              <a:t>col[i] = X</a:t>
            </a:r>
            <a:r>
              <a:rPr lang="en-US" altLang="zh-TW" baseline="-25000">
                <a:latin typeface="Times New Roman" panose="02020603050405020304" pitchFamily="18" charset="0"/>
                <a:sym typeface="Wingdings 2" panose="05020102010507070707" pitchFamily="18" charset="2"/>
              </a:rPr>
              <a:t>i</a:t>
            </a:r>
          </a:p>
        </p:txBody>
      </p:sp>
    </p:spTree>
    <p:extLst>
      <p:ext uri="{BB962C8B-B14F-4D97-AF65-F5344CB8AC3E}">
        <p14:creationId xmlns:p14="http://schemas.microsoft.com/office/powerpoint/2010/main" val="127516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1192" y="687475"/>
            <a:ext cx="7989752" cy="725302"/>
          </a:xfrm>
        </p:spPr>
        <p:txBody>
          <a:bodyPr/>
          <a:lstStyle/>
          <a:p>
            <a:r>
              <a:rPr lang="zh-TW" altLang="en-US" dirty="0"/>
              <a:t>求解</a:t>
            </a:r>
            <a:r>
              <a:rPr lang="en-US" altLang="zh-TW" cap="none" dirty="0"/>
              <a:t>Optimization Problems </a:t>
            </a:r>
            <a:endParaRPr lang="zh-TW" altLang="en-US" dirty="0"/>
          </a:p>
        </p:txBody>
      </p:sp>
      <p:sp>
        <p:nvSpPr>
          <p:cNvPr id="3" name="內容版面配置區 2"/>
          <p:cNvSpPr>
            <a:spLocks noGrp="1"/>
          </p:cNvSpPr>
          <p:nvPr>
            <p:ph idx="1"/>
          </p:nvPr>
        </p:nvSpPr>
        <p:spPr>
          <a:xfrm>
            <a:off x="581192" y="1556792"/>
            <a:ext cx="7989752" cy="4752527"/>
          </a:xfrm>
        </p:spPr>
        <p:txBody>
          <a:bodyPr>
            <a:normAutofit fontScale="92500" lnSpcReduction="10000"/>
          </a:bodyPr>
          <a:lstStyle/>
          <a:p>
            <a:pPr>
              <a:lnSpc>
                <a:spcPct val="125000"/>
              </a:lnSpc>
              <a:spcBef>
                <a:spcPct val="25000"/>
              </a:spcBef>
            </a:pPr>
            <a:r>
              <a:rPr lang="zh-TW" altLang="en-US" dirty="0"/>
              <a:t>若以暴力演算法來求算最佳化問題，對於有</a:t>
            </a:r>
            <a:r>
              <a:rPr lang="en-US" altLang="zh-TW" dirty="0"/>
              <a:t>n</a:t>
            </a:r>
            <a:r>
              <a:rPr lang="zh-TW" altLang="en-US" dirty="0"/>
              <a:t>個輸入項目的最佳化問題 </a:t>
            </a:r>
            <a:r>
              <a:rPr lang="en-US" altLang="zh-TW" dirty="0"/>
              <a:t>(X1, X2, …, </a:t>
            </a:r>
            <a:r>
              <a:rPr lang="en-US" altLang="zh-TW" dirty="0" err="1"/>
              <a:t>Xn</a:t>
            </a:r>
            <a:r>
              <a:rPr lang="en-US" altLang="zh-TW" dirty="0"/>
              <a:t>):</a:t>
            </a:r>
          </a:p>
          <a:p>
            <a:pPr lvl="1">
              <a:lnSpc>
                <a:spcPct val="125000"/>
              </a:lnSpc>
              <a:spcBef>
                <a:spcPct val="25000"/>
              </a:spcBef>
            </a:pPr>
            <a:r>
              <a:rPr lang="zh-TW" altLang="en-US" dirty="0"/>
              <a:t>有些被歸類為 “</a:t>
            </a:r>
            <a:r>
              <a:rPr lang="zh-TW" altLang="en-US" b="1" dirty="0">
                <a:solidFill>
                  <a:srgbClr val="FF0000"/>
                </a:solidFill>
                <a:effectLst>
                  <a:outerShdw blurRad="38100" dist="38100" dir="2700000" algn="tl">
                    <a:srgbClr val="C0C0C0"/>
                  </a:outerShdw>
                </a:effectLst>
              </a:rPr>
              <a:t>部份集合</a:t>
            </a:r>
            <a:r>
              <a:rPr lang="en-US" altLang="zh-TW" b="1" dirty="0">
                <a:solidFill>
                  <a:srgbClr val="FF0000"/>
                </a:solidFill>
                <a:effectLst>
                  <a:outerShdw blurRad="38100" dist="38100" dir="2700000" algn="tl">
                    <a:srgbClr val="C0C0C0"/>
                  </a:outerShdw>
                </a:effectLst>
              </a:rPr>
              <a:t>(Subset)</a:t>
            </a:r>
            <a:r>
              <a:rPr lang="en-US" altLang="zh-TW" dirty="0"/>
              <a:t>” </a:t>
            </a:r>
            <a:r>
              <a:rPr lang="zh-TW" altLang="en-US" dirty="0"/>
              <a:t>問題，則會有</a:t>
            </a:r>
            <a:r>
              <a:rPr lang="en-US" altLang="zh-TW" b="1" dirty="0">
                <a:solidFill>
                  <a:srgbClr val="0000FF"/>
                </a:solidFill>
                <a:effectLst>
                  <a:outerShdw blurRad="38100" dist="38100" dir="2700000" algn="tl">
                    <a:srgbClr val="C0C0C0"/>
                  </a:outerShdw>
                </a:effectLst>
              </a:rPr>
              <a:t>2</a:t>
            </a:r>
            <a:r>
              <a:rPr lang="en-US" altLang="zh-TW" b="1" baseline="30000" dirty="0">
                <a:solidFill>
                  <a:srgbClr val="0000FF"/>
                </a:solidFill>
                <a:effectLst>
                  <a:outerShdw blurRad="38100" dist="38100" dir="2700000" algn="tl">
                    <a:srgbClr val="C0C0C0"/>
                  </a:outerShdw>
                </a:effectLst>
              </a:rPr>
              <a:t>n</a:t>
            </a:r>
            <a:r>
              <a:rPr lang="zh-TW" altLang="en-US" b="1" dirty="0">
                <a:solidFill>
                  <a:srgbClr val="0000FF"/>
                </a:solidFill>
                <a:effectLst>
                  <a:outerShdw blurRad="38100" dist="38100" dir="2700000" algn="tl">
                    <a:srgbClr val="C0C0C0"/>
                  </a:outerShdw>
                </a:effectLst>
              </a:rPr>
              <a:t>種</a:t>
            </a:r>
            <a:r>
              <a:rPr lang="zh-TW" altLang="en-US" dirty="0"/>
              <a:t>可能的情況</a:t>
            </a:r>
          </a:p>
          <a:p>
            <a:pPr lvl="2">
              <a:lnSpc>
                <a:spcPct val="125000"/>
              </a:lnSpc>
              <a:spcBef>
                <a:spcPct val="25000"/>
              </a:spcBef>
            </a:pPr>
            <a:r>
              <a:rPr lang="zh-TW" altLang="en-US" dirty="0"/>
              <a:t>如：</a:t>
            </a:r>
            <a:r>
              <a:rPr lang="zh-TW" altLang="en-US" b="1" dirty="0">
                <a:effectLst>
                  <a:outerShdw blurRad="38100" dist="38100" dir="2700000" algn="tl">
                    <a:srgbClr val="C0C0C0"/>
                  </a:outerShdw>
                </a:effectLst>
              </a:rPr>
              <a:t>部份集合之和 </a:t>
            </a:r>
            <a:r>
              <a:rPr lang="en-US" altLang="zh-TW" b="1" dirty="0">
                <a:effectLst>
                  <a:outerShdw blurRad="38100" dist="38100" dir="2700000" algn="tl">
                    <a:srgbClr val="C0C0C0"/>
                  </a:outerShdw>
                </a:effectLst>
              </a:rPr>
              <a:t>(Sum of Subset)</a:t>
            </a:r>
            <a:r>
              <a:rPr lang="zh-TW" altLang="en-US" b="1" dirty="0">
                <a:effectLst>
                  <a:outerShdw blurRad="38100" dist="38100" dir="2700000" algn="tl">
                    <a:srgbClr val="C0C0C0"/>
                  </a:outerShdw>
                </a:effectLst>
              </a:rPr>
              <a:t>問題</a:t>
            </a:r>
            <a:r>
              <a:rPr lang="zh-TW" altLang="en-US" dirty="0"/>
              <a:t>、</a:t>
            </a:r>
            <a:r>
              <a:rPr lang="en-US" altLang="zh-TW" b="1" dirty="0">
                <a:effectLst>
                  <a:outerShdw blurRad="38100" dist="38100" dir="2700000" algn="tl">
                    <a:srgbClr val="C0C0C0"/>
                  </a:outerShdw>
                </a:effectLst>
              </a:rPr>
              <a:t>0/1</a:t>
            </a:r>
            <a:r>
              <a:rPr lang="zh-TW" altLang="en-US" b="1" dirty="0">
                <a:effectLst>
                  <a:outerShdw blurRad="38100" dist="38100" dir="2700000" algn="tl">
                    <a:srgbClr val="C0C0C0"/>
                  </a:outerShdw>
                </a:effectLst>
              </a:rPr>
              <a:t>背包問題</a:t>
            </a:r>
            <a:r>
              <a:rPr lang="en-US" altLang="zh-TW" dirty="0"/>
              <a:t>…</a:t>
            </a:r>
            <a:r>
              <a:rPr lang="zh-TW" altLang="en-US" dirty="0"/>
              <a:t>等</a:t>
            </a:r>
          </a:p>
          <a:p>
            <a:pPr lvl="1">
              <a:lnSpc>
                <a:spcPct val="125000"/>
              </a:lnSpc>
              <a:spcBef>
                <a:spcPct val="25000"/>
              </a:spcBef>
            </a:pPr>
            <a:r>
              <a:rPr lang="zh-TW" altLang="en-US" dirty="0"/>
              <a:t>有些被歸類為 “</a:t>
            </a:r>
            <a:r>
              <a:rPr lang="zh-TW" altLang="en-US" b="1" dirty="0">
                <a:solidFill>
                  <a:srgbClr val="FF0000"/>
                </a:solidFill>
                <a:effectLst>
                  <a:outerShdw blurRad="38100" dist="38100" dir="2700000" algn="tl">
                    <a:srgbClr val="C0C0C0"/>
                  </a:outerShdw>
                </a:effectLst>
              </a:rPr>
              <a:t>排列</a:t>
            </a:r>
            <a:r>
              <a:rPr lang="en-US" altLang="zh-TW" b="1" dirty="0">
                <a:solidFill>
                  <a:srgbClr val="FF0000"/>
                </a:solidFill>
                <a:effectLst>
                  <a:outerShdw blurRad="38100" dist="38100" dir="2700000" algn="tl">
                    <a:srgbClr val="C0C0C0"/>
                  </a:outerShdw>
                </a:effectLst>
              </a:rPr>
              <a:t>(Permutation)</a:t>
            </a:r>
            <a:r>
              <a:rPr lang="en-US" altLang="zh-TW" dirty="0"/>
              <a:t>”</a:t>
            </a:r>
            <a:r>
              <a:rPr lang="zh-TW" altLang="en-US" dirty="0"/>
              <a:t>問題，則會有</a:t>
            </a:r>
            <a:r>
              <a:rPr lang="en-US" altLang="zh-TW" b="1" dirty="0">
                <a:solidFill>
                  <a:srgbClr val="0000FF"/>
                </a:solidFill>
                <a:effectLst>
                  <a:outerShdw blurRad="38100" dist="38100" dir="2700000" algn="tl">
                    <a:srgbClr val="C0C0C0"/>
                  </a:outerShdw>
                </a:effectLst>
              </a:rPr>
              <a:t>n!</a:t>
            </a:r>
            <a:r>
              <a:rPr lang="zh-TW" altLang="en-US" b="1" dirty="0">
                <a:solidFill>
                  <a:srgbClr val="0000FF"/>
                </a:solidFill>
                <a:effectLst>
                  <a:outerShdw blurRad="38100" dist="38100" dir="2700000" algn="tl">
                    <a:srgbClr val="C0C0C0"/>
                  </a:outerShdw>
                </a:effectLst>
              </a:rPr>
              <a:t>種</a:t>
            </a:r>
            <a:r>
              <a:rPr lang="zh-TW" altLang="en-US" dirty="0"/>
              <a:t>可能的情況</a:t>
            </a:r>
          </a:p>
          <a:p>
            <a:pPr lvl="2">
              <a:lnSpc>
                <a:spcPct val="125000"/>
              </a:lnSpc>
              <a:spcBef>
                <a:spcPct val="25000"/>
              </a:spcBef>
            </a:pPr>
            <a:r>
              <a:rPr lang="zh-TW" altLang="en-US" dirty="0"/>
              <a:t>如：</a:t>
            </a:r>
            <a:r>
              <a:rPr lang="en-US" altLang="zh-TW" b="1" dirty="0">
                <a:effectLst>
                  <a:outerShdw blurRad="38100" dist="38100" dir="2700000" algn="tl">
                    <a:srgbClr val="C0C0C0"/>
                  </a:outerShdw>
                </a:effectLst>
              </a:rPr>
              <a:t>N</a:t>
            </a:r>
            <a:r>
              <a:rPr lang="zh-TW" altLang="en-US" b="1" dirty="0">
                <a:effectLst>
                  <a:outerShdw blurRad="38100" dist="38100" dir="2700000" algn="tl">
                    <a:srgbClr val="C0C0C0"/>
                  </a:outerShdw>
                </a:effectLst>
              </a:rPr>
              <a:t>皇后</a:t>
            </a:r>
            <a:r>
              <a:rPr lang="en-US" altLang="zh-TW" b="1" dirty="0">
                <a:effectLst>
                  <a:outerShdw blurRad="38100" dist="38100" dir="2700000" algn="tl">
                    <a:srgbClr val="C0C0C0"/>
                  </a:outerShdw>
                </a:effectLst>
              </a:rPr>
              <a:t>(N-Queen)</a:t>
            </a:r>
            <a:r>
              <a:rPr lang="zh-TW" altLang="en-US" b="1" dirty="0">
                <a:effectLst>
                  <a:outerShdw blurRad="38100" dist="38100" dir="2700000" algn="tl">
                    <a:srgbClr val="C0C0C0"/>
                  </a:outerShdw>
                </a:effectLst>
              </a:rPr>
              <a:t>問題</a:t>
            </a:r>
            <a:r>
              <a:rPr lang="zh-TW" altLang="en-US" dirty="0"/>
              <a:t>、</a:t>
            </a:r>
            <a:r>
              <a:rPr lang="zh-TW" altLang="en-US" b="1" dirty="0">
                <a:effectLst>
                  <a:outerShdw blurRad="38100" dist="38100" dir="2700000" algn="tl">
                    <a:srgbClr val="C0C0C0"/>
                  </a:outerShdw>
                </a:effectLst>
              </a:rPr>
              <a:t>旅行銷售員問題</a:t>
            </a:r>
            <a:r>
              <a:rPr lang="en-US" altLang="zh-TW" b="1" dirty="0">
                <a:effectLst>
                  <a:outerShdw blurRad="38100" dist="38100" dir="2700000" algn="tl">
                    <a:srgbClr val="C0C0C0"/>
                  </a:outerShdw>
                </a:effectLst>
              </a:rPr>
              <a:t>(Traveling Salesman Problem; TSP)</a:t>
            </a:r>
            <a:r>
              <a:rPr lang="zh-TW" altLang="en-US" dirty="0"/>
              <a:t>、</a:t>
            </a:r>
            <a:r>
              <a:rPr lang="zh-TW" altLang="en-US" b="1" dirty="0">
                <a:effectLst>
                  <a:outerShdw blurRad="38100" dist="38100" dir="2700000" algn="tl">
                    <a:srgbClr val="C0C0C0"/>
                  </a:outerShdw>
                </a:effectLst>
              </a:rPr>
              <a:t>漢米爾頓迴路</a:t>
            </a:r>
            <a:r>
              <a:rPr lang="en-US" altLang="zh-TW" b="1" dirty="0">
                <a:effectLst>
                  <a:outerShdw blurRad="38100" dist="38100" dir="2700000" algn="tl">
                    <a:srgbClr val="C0C0C0"/>
                  </a:outerShdw>
                </a:effectLst>
              </a:rPr>
              <a:t>(Hamiltonian Circuits)</a:t>
            </a:r>
            <a:r>
              <a:rPr lang="zh-TW" altLang="en-US" b="1" dirty="0">
                <a:effectLst>
                  <a:outerShdw blurRad="38100" dist="38100" dir="2700000" algn="tl">
                    <a:srgbClr val="C0C0C0"/>
                  </a:outerShdw>
                </a:effectLst>
              </a:rPr>
              <a:t>問題</a:t>
            </a:r>
            <a:r>
              <a:rPr lang="zh-TW" altLang="en-US" dirty="0"/>
              <a:t>、</a:t>
            </a:r>
            <a:r>
              <a:rPr lang="zh-TW" altLang="en-US" b="1" dirty="0">
                <a:effectLst>
                  <a:outerShdw blurRad="38100" dist="38100" dir="2700000" algn="tl">
                    <a:srgbClr val="C0C0C0"/>
                  </a:outerShdw>
                </a:effectLst>
              </a:rPr>
              <a:t>圖形著色</a:t>
            </a:r>
            <a:r>
              <a:rPr lang="en-US" altLang="zh-TW" b="1" dirty="0">
                <a:effectLst>
                  <a:outerShdw blurRad="38100" dist="38100" dir="2700000" algn="tl">
                    <a:srgbClr val="C0C0C0"/>
                  </a:outerShdw>
                </a:effectLst>
              </a:rPr>
              <a:t>(Graph-Coloring)</a:t>
            </a:r>
            <a:r>
              <a:rPr lang="zh-TW" altLang="en-US" b="1" dirty="0">
                <a:effectLst>
                  <a:outerShdw blurRad="38100" dist="38100" dir="2700000" algn="tl">
                    <a:srgbClr val="C0C0C0"/>
                  </a:outerShdw>
                </a:effectLst>
              </a:rPr>
              <a:t>問題</a:t>
            </a:r>
            <a:r>
              <a:rPr lang="en-US" altLang="zh-TW" dirty="0"/>
              <a:t>…</a:t>
            </a:r>
            <a:r>
              <a:rPr lang="zh-TW" altLang="en-US" dirty="0"/>
              <a:t>等</a:t>
            </a:r>
          </a:p>
          <a:p>
            <a:pPr lvl="1">
              <a:lnSpc>
                <a:spcPct val="125000"/>
              </a:lnSpc>
              <a:spcBef>
                <a:spcPct val="25000"/>
              </a:spcBef>
            </a:pPr>
            <a:r>
              <a:rPr lang="zh-TW" altLang="en-US" dirty="0"/>
              <a:t>上述問題若以暴力法來解，皆屬指數複雜度的問題，若可採用</a:t>
            </a:r>
            <a:r>
              <a:rPr lang="zh-TW" altLang="en-US" dirty="0">
                <a:solidFill>
                  <a:srgbClr val="FF0000"/>
                </a:solidFill>
              </a:rPr>
              <a:t>最佳化原則</a:t>
            </a:r>
            <a:r>
              <a:rPr lang="zh-TW" altLang="en-US" dirty="0"/>
              <a:t>，通常可以將這一些問題的複雜度由指數複雜度降為多項式複雜度。</a:t>
            </a:r>
          </a:p>
          <a:p>
            <a:endParaRPr lang="zh-TW" altLang="en-US" dirty="0"/>
          </a:p>
        </p:txBody>
      </p:sp>
    </p:spTree>
    <p:extLst>
      <p:ext uri="{BB962C8B-B14F-4D97-AF65-F5344CB8AC3E}">
        <p14:creationId xmlns:p14="http://schemas.microsoft.com/office/powerpoint/2010/main" val="191061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5"/>
            <a:ext cx="7989752" cy="5094094"/>
          </a:xfrm>
        </p:spPr>
        <p:txBody>
          <a:bodyPr/>
          <a:lstStyle/>
          <a:p>
            <a:pPr marL="441325" indent="-441325">
              <a:lnSpc>
                <a:spcPct val="130000"/>
              </a:lnSpc>
              <a:spcBef>
                <a:spcPct val="30000"/>
              </a:spcBef>
            </a:pPr>
            <a:r>
              <a:rPr lang="en-US" altLang="zh-TW" dirty="0"/>
              <a:t>Dynamic Programming </a:t>
            </a:r>
            <a:r>
              <a:rPr lang="zh-TW" altLang="en-US" dirty="0"/>
              <a:t>和 </a:t>
            </a:r>
            <a:r>
              <a:rPr lang="en-US" altLang="zh-TW" dirty="0"/>
              <a:t>Greedy Approach</a:t>
            </a:r>
            <a:r>
              <a:rPr lang="zh-TW" altLang="en-US" dirty="0"/>
              <a:t>所能處理的最佳化問題需滿足</a:t>
            </a:r>
            <a:r>
              <a:rPr lang="zh-TW" altLang="en-US" dirty="0">
                <a:solidFill>
                  <a:srgbClr val="FF0000"/>
                </a:solidFill>
              </a:rPr>
              <a:t>最佳化原則</a:t>
            </a:r>
            <a:r>
              <a:rPr lang="zh-TW" altLang="en-US" dirty="0"/>
              <a:t>：</a:t>
            </a:r>
          </a:p>
          <a:p>
            <a:pPr marL="1077913" lvl="1" indent="-457200">
              <a:lnSpc>
                <a:spcPct val="130000"/>
              </a:lnSpc>
              <a:spcBef>
                <a:spcPct val="30000"/>
              </a:spcBef>
            </a:pPr>
            <a:r>
              <a:rPr lang="zh-TW" altLang="en-US" b="1" dirty="0">
                <a:solidFill>
                  <a:srgbClr val="FF0000"/>
                </a:solidFill>
                <a:effectLst>
                  <a:outerShdw blurRad="38100" dist="38100" dir="2700000" algn="tl">
                    <a:srgbClr val="C0C0C0"/>
                  </a:outerShdw>
                </a:effectLst>
              </a:rPr>
              <a:t>最佳化原則</a:t>
            </a:r>
            <a:r>
              <a:rPr lang="en-US" altLang="zh-TW" b="1" dirty="0">
                <a:solidFill>
                  <a:srgbClr val="FF0000"/>
                </a:solidFill>
                <a:effectLst>
                  <a:outerShdw blurRad="38100" dist="38100" dir="2700000" algn="tl">
                    <a:srgbClr val="C0C0C0"/>
                  </a:outerShdw>
                </a:effectLst>
              </a:rPr>
              <a:t>(Principle of Optimality)</a:t>
            </a:r>
            <a:r>
              <a:rPr lang="en-US" altLang="zh-TW" dirty="0"/>
              <a:t>: </a:t>
            </a:r>
            <a:r>
              <a:rPr lang="zh-TW" altLang="en-US" dirty="0"/>
              <a:t>當一個問題存在著某個最佳解，則表示在此最佳解中，</a:t>
            </a:r>
            <a:r>
              <a:rPr lang="zh-TW" altLang="en-US" u="sng" dirty="0"/>
              <a:t>也必存著該問題之所有子問題的最佳解</a:t>
            </a:r>
          </a:p>
          <a:p>
            <a:pPr marL="1077913" lvl="1" indent="-457200">
              <a:lnSpc>
                <a:spcPct val="130000"/>
              </a:lnSpc>
              <a:spcBef>
                <a:spcPct val="30000"/>
              </a:spcBef>
            </a:pPr>
            <a:r>
              <a:rPr lang="zh-TW" altLang="en-US" dirty="0"/>
              <a:t>此類問題可利用 “貪婪法則” 或 “動態規劃” 來設計演算法</a:t>
            </a:r>
          </a:p>
          <a:p>
            <a:pPr marL="441325" indent="-441325">
              <a:lnSpc>
                <a:spcPct val="130000"/>
              </a:lnSpc>
              <a:spcBef>
                <a:spcPct val="30000"/>
              </a:spcBef>
            </a:pPr>
            <a:r>
              <a:rPr lang="zh-TW" altLang="en-US" dirty="0"/>
              <a:t>然而，並不是所有求最佳化的問題都合乎最佳化原則，此時就只能用其它的方法求解了。</a:t>
            </a:r>
          </a:p>
          <a:p>
            <a:endParaRPr lang="zh-TW" altLang="en-US" dirty="0"/>
          </a:p>
        </p:txBody>
      </p:sp>
    </p:spTree>
    <p:extLst>
      <p:ext uri="{BB962C8B-B14F-4D97-AF65-F5344CB8AC3E}">
        <p14:creationId xmlns:p14="http://schemas.microsoft.com/office/powerpoint/2010/main" val="390941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Backtracking vs. Branch and Bound</a:t>
            </a:r>
            <a:endParaRPr lang="zh-TW" altLang="en-US" cap="none" dirty="0"/>
          </a:p>
        </p:txBody>
      </p:sp>
      <p:sp>
        <p:nvSpPr>
          <p:cNvPr id="3" name="內容版面配置區 2"/>
          <p:cNvSpPr>
            <a:spLocks noGrp="1"/>
          </p:cNvSpPr>
          <p:nvPr>
            <p:ph idx="1"/>
          </p:nvPr>
        </p:nvSpPr>
        <p:spPr>
          <a:xfrm>
            <a:off x="581192" y="1844824"/>
            <a:ext cx="7989752" cy="4464495"/>
          </a:xfrm>
        </p:spPr>
        <p:txBody>
          <a:bodyPr>
            <a:normAutofit fontScale="92500" lnSpcReduction="20000"/>
          </a:bodyPr>
          <a:lstStyle/>
          <a:p>
            <a:pPr>
              <a:lnSpc>
                <a:spcPct val="120000"/>
              </a:lnSpc>
            </a:pPr>
            <a:r>
              <a:rPr lang="zh-TW" altLang="en-US" dirty="0"/>
              <a:t>對於</a:t>
            </a:r>
            <a:r>
              <a:rPr lang="zh-TW" altLang="en-US" b="1" dirty="0">
                <a:solidFill>
                  <a:srgbClr val="FF0000"/>
                </a:solidFill>
                <a:effectLst>
                  <a:outerShdw blurRad="38100" dist="38100" dir="2700000" algn="tl">
                    <a:srgbClr val="C0C0C0"/>
                  </a:outerShdw>
                </a:effectLst>
              </a:rPr>
              <a:t>具有限制的最佳化問題</a:t>
            </a:r>
            <a:r>
              <a:rPr lang="zh-TW" altLang="en-US" dirty="0"/>
              <a:t>，除了可以採用 “貪婪法則” 或 “動態規劃” 來設計演算法則之外，若問題不具有 “最佳化原則”時，可考慮採用</a:t>
            </a:r>
            <a:r>
              <a:rPr lang="zh-TW" altLang="en-US" b="1" dirty="0">
                <a:solidFill>
                  <a:srgbClr val="0000FF"/>
                </a:solidFill>
                <a:effectLst>
                  <a:outerShdw blurRad="38100" dist="38100" dir="2700000" algn="tl">
                    <a:srgbClr val="C0C0C0"/>
                  </a:outerShdw>
                </a:effectLst>
              </a:rPr>
              <a:t>回溯</a:t>
            </a:r>
            <a:r>
              <a:rPr lang="en-US" altLang="zh-TW" b="1" dirty="0">
                <a:solidFill>
                  <a:srgbClr val="0000FF"/>
                </a:solidFill>
                <a:effectLst>
                  <a:outerShdw blurRad="38100" dist="38100" dir="2700000" algn="tl">
                    <a:srgbClr val="C0C0C0"/>
                  </a:outerShdw>
                </a:effectLst>
              </a:rPr>
              <a:t>(Backtracking)</a:t>
            </a:r>
            <a:r>
              <a:rPr lang="zh-TW" altLang="en-US" dirty="0"/>
              <a:t>或</a:t>
            </a:r>
            <a:r>
              <a:rPr lang="zh-TW" altLang="en-US" b="1" dirty="0">
                <a:solidFill>
                  <a:srgbClr val="0000FF"/>
                </a:solidFill>
                <a:effectLst>
                  <a:outerShdw blurRad="38100" dist="38100" dir="2700000" algn="tl">
                    <a:srgbClr val="C0C0C0"/>
                  </a:outerShdw>
                </a:effectLst>
              </a:rPr>
              <a:t>分枝與限制</a:t>
            </a:r>
            <a:r>
              <a:rPr lang="en-US" altLang="zh-TW" b="1" dirty="0">
                <a:solidFill>
                  <a:srgbClr val="0000FF"/>
                </a:solidFill>
                <a:effectLst>
                  <a:outerShdw blurRad="38100" dist="38100" dir="2700000" algn="tl">
                    <a:srgbClr val="C0C0C0"/>
                  </a:outerShdw>
                </a:effectLst>
              </a:rPr>
              <a:t>(Branch and Bound)</a:t>
            </a:r>
            <a:r>
              <a:rPr lang="zh-TW" altLang="en-US" dirty="0"/>
              <a:t>之解題策略。</a:t>
            </a:r>
          </a:p>
          <a:p>
            <a:pPr lvl="1">
              <a:lnSpc>
                <a:spcPct val="120000"/>
              </a:lnSpc>
            </a:pPr>
            <a:r>
              <a:rPr lang="zh-TW" altLang="en-US" dirty="0"/>
              <a:t>這兩種解題策略均是將問題的所有可能解答，表示成一個稱為</a:t>
            </a:r>
            <a:r>
              <a:rPr lang="zh-TW" altLang="en-US" b="1" dirty="0">
                <a:solidFill>
                  <a:srgbClr val="FF0000"/>
                </a:solidFill>
                <a:effectLst>
                  <a:outerShdw blurRad="38100" dist="38100" dir="2700000" algn="tl">
                    <a:srgbClr val="C0C0C0"/>
                  </a:outerShdw>
                </a:effectLst>
              </a:rPr>
              <a:t>狀態空間樹 </a:t>
            </a:r>
            <a:r>
              <a:rPr lang="en-US" altLang="zh-TW" b="1" dirty="0">
                <a:solidFill>
                  <a:srgbClr val="FF0000"/>
                </a:solidFill>
                <a:effectLst>
                  <a:outerShdw blurRad="38100" dist="38100" dir="2700000" algn="tl">
                    <a:srgbClr val="C0C0C0"/>
                  </a:outerShdw>
                </a:effectLst>
              </a:rPr>
              <a:t>(State Space Tree)</a:t>
            </a:r>
            <a:r>
              <a:rPr lang="en-US" altLang="zh-TW" dirty="0"/>
              <a:t> </a:t>
            </a:r>
            <a:r>
              <a:rPr lang="zh-TW" altLang="en-US" dirty="0"/>
              <a:t>的樹狀結構。接著，</a:t>
            </a:r>
          </a:p>
          <a:p>
            <a:pPr lvl="2">
              <a:lnSpc>
                <a:spcPct val="120000"/>
              </a:lnSpc>
            </a:pPr>
            <a:r>
              <a:rPr lang="zh-TW" altLang="en-US" dirty="0"/>
              <a:t>回溯策略採用 “</a:t>
            </a:r>
            <a:r>
              <a:rPr lang="zh-TW" altLang="en-US" b="1" dirty="0">
                <a:solidFill>
                  <a:srgbClr val="008000"/>
                </a:solidFill>
                <a:effectLst>
                  <a:outerShdw blurRad="38100" dist="38100" dir="2700000" algn="tl">
                    <a:srgbClr val="C0C0C0"/>
                  </a:outerShdw>
                </a:effectLst>
              </a:rPr>
              <a:t>深先搜尋法</a:t>
            </a:r>
            <a:r>
              <a:rPr lang="zh-TW" altLang="en-US" dirty="0"/>
              <a:t>” </a:t>
            </a:r>
            <a:r>
              <a:rPr lang="en-US" altLang="zh-TW" dirty="0"/>
              <a:t>(Depth-First Search; DFS)  </a:t>
            </a:r>
            <a:r>
              <a:rPr lang="zh-TW" altLang="en-US" dirty="0"/>
              <a:t>對狀態空間樹中每一個節點進行檢查</a:t>
            </a:r>
          </a:p>
          <a:p>
            <a:pPr lvl="2">
              <a:lnSpc>
                <a:spcPct val="120000"/>
              </a:lnSpc>
            </a:pPr>
            <a:r>
              <a:rPr lang="zh-TW" altLang="en-US" dirty="0"/>
              <a:t>分枝與限制策略採用 “</a:t>
            </a:r>
            <a:r>
              <a:rPr lang="zh-TW" altLang="en-US" b="1" dirty="0">
                <a:solidFill>
                  <a:srgbClr val="008000"/>
                </a:solidFill>
                <a:effectLst>
                  <a:outerShdw blurRad="38100" dist="38100" dir="2700000" algn="tl">
                    <a:srgbClr val="C0C0C0"/>
                  </a:outerShdw>
                </a:effectLst>
              </a:rPr>
              <a:t>廣先搜尋法</a:t>
            </a:r>
            <a:r>
              <a:rPr lang="zh-TW" altLang="en-US" dirty="0"/>
              <a:t>” </a:t>
            </a:r>
            <a:r>
              <a:rPr lang="en-US" altLang="zh-TW" dirty="0"/>
              <a:t>(Breadth-First Search; BFS) </a:t>
            </a:r>
            <a:r>
              <a:rPr lang="zh-TW" altLang="en-US" dirty="0"/>
              <a:t>對狀態空間樹中每一個節點進行檢查</a:t>
            </a:r>
          </a:p>
          <a:p>
            <a:pPr lvl="1">
              <a:lnSpc>
                <a:spcPct val="120000"/>
              </a:lnSpc>
            </a:pPr>
            <a:r>
              <a:rPr lang="zh-TW" altLang="en-US" dirty="0"/>
              <a:t>上述的兩個策略，皆透過 “</a:t>
            </a:r>
            <a:r>
              <a:rPr lang="zh-TW" altLang="en-US" b="1" dirty="0">
                <a:solidFill>
                  <a:srgbClr val="FF0000"/>
                </a:solidFill>
                <a:effectLst>
                  <a:outerShdw blurRad="38100" dist="38100" dir="2700000" algn="tl">
                    <a:srgbClr val="C0C0C0"/>
                  </a:outerShdw>
                </a:effectLst>
              </a:rPr>
              <a:t>邊界函數</a:t>
            </a:r>
            <a:r>
              <a:rPr lang="zh-TW" altLang="en-US" dirty="0"/>
              <a:t>” </a:t>
            </a:r>
            <a:r>
              <a:rPr lang="en-US" altLang="zh-TW" dirty="0"/>
              <a:t>(Bounding Function) </a:t>
            </a:r>
            <a:r>
              <a:rPr lang="zh-TW" altLang="en-US" dirty="0"/>
              <a:t>來</a:t>
            </a:r>
            <a:r>
              <a:rPr lang="zh-TW" altLang="en-US" u="sng" dirty="0"/>
              <a:t>刪除一些不必要的子樹搜尋動作</a:t>
            </a:r>
            <a:r>
              <a:rPr lang="zh-TW" altLang="en-US" dirty="0"/>
              <a:t>，以提昇搜尋效率。</a:t>
            </a:r>
          </a:p>
          <a:p>
            <a:endParaRPr lang="zh-TW" altLang="en-US" dirty="0"/>
          </a:p>
        </p:txBody>
      </p:sp>
    </p:spTree>
    <p:extLst>
      <p:ext uri="{BB962C8B-B14F-4D97-AF65-F5344CB8AC3E}">
        <p14:creationId xmlns:p14="http://schemas.microsoft.com/office/powerpoint/2010/main" val="178186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解答空間 </a:t>
            </a:r>
            <a:r>
              <a:rPr lang="en-US" altLang="zh-TW" dirty="0"/>
              <a:t>(</a:t>
            </a:r>
            <a:r>
              <a:rPr lang="en-US" altLang="zh-TW" cap="none" dirty="0"/>
              <a:t>Solution Space</a:t>
            </a:r>
            <a:r>
              <a:rPr lang="en-US" altLang="zh-TW" dirty="0"/>
              <a:t>)</a:t>
            </a:r>
            <a:endParaRPr lang="zh-TW" altLang="en-US" dirty="0"/>
          </a:p>
        </p:txBody>
      </p:sp>
      <p:sp>
        <p:nvSpPr>
          <p:cNvPr id="3" name="內容版面配置區 2"/>
          <p:cNvSpPr>
            <a:spLocks noGrp="1"/>
          </p:cNvSpPr>
          <p:nvPr>
            <p:ph idx="1"/>
          </p:nvPr>
        </p:nvSpPr>
        <p:spPr>
          <a:xfrm>
            <a:off x="581192" y="1844824"/>
            <a:ext cx="7989752" cy="4536503"/>
          </a:xfrm>
        </p:spPr>
        <p:txBody>
          <a:bodyPr>
            <a:normAutofit fontScale="92500" lnSpcReduction="20000"/>
          </a:bodyPr>
          <a:lstStyle/>
          <a:p>
            <a:pPr>
              <a:lnSpc>
                <a:spcPct val="130000"/>
              </a:lnSpc>
              <a:spcBef>
                <a:spcPct val="35000"/>
              </a:spcBef>
            </a:pPr>
            <a:r>
              <a:rPr lang="zh-TW" altLang="en-US" sz="2000" dirty="0"/>
              <a:t>每個問題通常都可為其定義一個</a:t>
            </a:r>
            <a:r>
              <a:rPr lang="zh-TW" altLang="en-US" sz="2000" b="1" dirty="0">
                <a:solidFill>
                  <a:srgbClr val="FF0000"/>
                </a:solidFill>
                <a:effectLst>
                  <a:outerShdw blurRad="38100" dist="38100" dir="2700000" algn="tl">
                    <a:srgbClr val="C0C0C0"/>
                  </a:outerShdw>
                </a:effectLst>
              </a:rPr>
              <a:t>解答空間 </a:t>
            </a:r>
            <a:r>
              <a:rPr lang="en-US" altLang="zh-TW" sz="2000" b="1" dirty="0">
                <a:solidFill>
                  <a:srgbClr val="FF0000"/>
                </a:solidFill>
                <a:effectLst>
                  <a:outerShdw blurRad="38100" dist="38100" dir="2700000" algn="tl">
                    <a:srgbClr val="C0C0C0"/>
                  </a:outerShdw>
                </a:effectLst>
              </a:rPr>
              <a:t>(Solution Space)</a:t>
            </a:r>
            <a:r>
              <a:rPr lang="en-US" altLang="zh-TW" sz="2000" dirty="0"/>
              <a:t>:</a:t>
            </a:r>
          </a:p>
          <a:p>
            <a:pPr algn="ctr">
              <a:lnSpc>
                <a:spcPct val="130000"/>
              </a:lnSpc>
              <a:spcBef>
                <a:spcPct val="35000"/>
              </a:spcBef>
              <a:buFont typeface="Wingdings" panose="05000000000000000000" pitchFamily="2" charset="2"/>
              <a:buNone/>
            </a:pPr>
            <a:r>
              <a:rPr lang="en-US" altLang="zh-TW" sz="2000" dirty="0"/>
              <a:t>S = { </a:t>
            </a:r>
            <a:r>
              <a:rPr lang="en-US" altLang="zh-TW" sz="2000" dirty="0">
                <a:solidFill>
                  <a:srgbClr val="0000FF"/>
                </a:solidFill>
              </a:rPr>
              <a:t>(X1, X2, …, </a:t>
            </a:r>
            <a:r>
              <a:rPr lang="en-US" altLang="zh-TW" sz="2000" dirty="0" err="1">
                <a:solidFill>
                  <a:srgbClr val="0000FF"/>
                </a:solidFill>
              </a:rPr>
              <a:t>Xn</a:t>
            </a:r>
            <a:r>
              <a:rPr lang="en-US" altLang="zh-TW" sz="2000" dirty="0">
                <a:solidFill>
                  <a:srgbClr val="0000FF"/>
                </a:solidFill>
              </a:rPr>
              <a:t>)</a:t>
            </a:r>
            <a:r>
              <a:rPr lang="en-US" altLang="zh-TW" sz="2000" dirty="0"/>
              <a:t> ; (X1, X2, …, </a:t>
            </a:r>
            <a:r>
              <a:rPr lang="en-US" altLang="zh-TW" sz="2000" dirty="0" err="1"/>
              <a:t>Xn</a:t>
            </a:r>
            <a:r>
              <a:rPr lang="en-US" altLang="zh-TW" sz="2000" dirty="0"/>
              <a:t>)</a:t>
            </a:r>
            <a:r>
              <a:rPr lang="zh-TW" altLang="en-US" sz="2000" dirty="0"/>
              <a:t>為滿足問題的所有解</a:t>
            </a:r>
            <a:r>
              <a:rPr lang="en-US" altLang="zh-TW" sz="2000" dirty="0"/>
              <a:t>}</a:t>
            </a:r>
          </a:p>
          <a:p>
            <a:pPr lvl="1">
              <a:lnSpc>
                <a:spcPct val="130000"/>
              </a:lnSpc>
              <a:spcBef>
                <a:spcPct val="35000"/>
              </a:spcBef>
            </a:pPr>
            <a:r>
              <a:rPr lang="zh-TW" altLang="en-US" sz="1800" dirty="0"/>
              <a:t>這個空間必須至少包含該問題的一個解答，而這個解答也可能就是一個最佳解。</a:t>
            </a:r>
          </a:p>
          <a:p>
            <a:pPr>
              <a:lnSpc>
                <a:spcPct val="130000"/>
              </a:lnSpc>
              <a:spcBef>
                <a:spcPct val="35000"/>
              </a:spcBef>
            </a:pPr>
            <a:r>
              <a:rPr lang="zh-TW" altLang="en-US" sz="2000" dirty="0"/>
              <a:t>以具有</a:t>
            </a:r>
            <a:r>
              <a:rPr lang="en-US" altLang="zh-TW" sz="2000" dirty="0"/>
              <a:t>n</a:t>
            </a:r>
            <a:r>
              <a:rPr lang="zh-TW" altLang="en-US" sz="2000" dirty="0"/>
              <a:t>個商品的</a:t>
            </a:r>
            <a:r>
              <a:rPr lang="en-US" altLang="zh-TW" sz="2000" dirty="0"/>
              <a:t>0/1</a:t>
            </a:r>
            <a:r>
              <a:rPr lang="zh-TW" altLang="en-US" sz="2000" dirty="0"/>
              <a:t>背包問題來說，其解答空間是由</a:t>
            </a:r>
            <a:r>
              <a:rPr lang="en-US" altLang="zh-TW" sz="2000" dirty="0">
                <a:solidFill>
                  <a:srgbClr val="FF0000"/>
                </a:solidFill>
              </a:rPr>
              <a:t>2</a:t>
            </a:r>
            <a:r>
              <a:rPr lang="en-US" altLang="zh-TW" sz="2000" baseline="30000" dirty="0">
                <a:solidFill>
                  <a:srgbClr val="FF0000"/>
                </a:solidFill>
              </a:rPr>
              <a:t>n</a:t>
            </a:r>
            <a:r>
              <a:rPr lang="zh-TW" altLang="en-US" sz="2000" dirty="0">
                <a:solidFill>
                  <a:srgbClr val="FF0000"/>
                </a:solidFill>
              </a:rPr>
              <a:t>個</a:t>
            </a:r>
            <a:r>
              <a:rPr lang="zh-TW" altLang="en-US" sz="2000" dirty="0"/>
              <a:t>可能解答所構成；每一個可能解為</a:t>
            </a:r>
            <a:r>
              <a:rPr lang="en-US" altLang="zh-TW" sz="2000" u="sng" dirty="0"/>
              <a:t>n</a:t>
            </a:r>
            <a:r>
              <a:rPr lang="zh-TW" altLang="en-US" sz="2000" u="sng" dirty="0"/>
              <a:t>個 </a:t>
            </a:r>
            <a:r>
              <a:rPr lang="en-US" altLang="zh-TW" sz="2000" u="sng" dirty="0"/>
              <a:t>0 </a:t>
            </a:r>
            <a:r>
              <a:rPr lang="zh-TW" altLang="en-US" sz="2000" u="sng" dirty="0"/>
              <a:t>或 </a:t>
            </a:r>
            <a:r>
              <a:rPr lang="en-US" altLang="zh-TW" sz="2000" u="sng" dirty="0"/>
              <a:t>1</a:t>
            </a:r>
            <a:r>
              <a:rPr lang="zh-TW" altLang="en-US" sz="2000" u="sng" dirty="0"/>
              <a:t>所構成之集合</a:t>
            </a:r>
            <a:r>
              <a:rPr lang="zh-TW" altLang="en-US" sz="2000" dirty="0"/>
              <a:t>，這個集合表示 “</a:t>
            </a:r>
            <a:r>
              <a:rPr lang="zh-TW" altLang="en-US" sz="2000" dirty="0">
                <a:solidFill>
                  <a:srgbClr val="0000FF"/>
                </a:solidFill>
              </a:rPr>
              <a:t>對所有商品</a:t>
            </a:r>
            <a:r>
              <a:rPr lang="en-US" altLang="zh-TW" sz="2000" dirty="0">
                <a:solidFill>
                  <a:srgbClr val="0000FF"/>
                </a:solidFill>
              </a:rPr>
              <a:t>Xi</a:t>
            </a:r>
            <a:r>
              <a:rPr lang="zh-TW" altLang="en-US" sz="2000" dirty="0">
                <a:solidFill>
                  <a:srgbClr val="0000FF"/>
                </a:solidFill>
              </a:rPr>
              <a:t>分別指派</a:t>
            </a:r>
            <a:r>
              <a:rPr lang="en-US" altLang="zh-TW" sz="2000" dirty="0">
                <a:solidFill>
                  <a:srgbClr val="0000FF"/>
                </a:solidFill>
              </a:rPr>
              <a:t>0</a:t>
            </a:r>
            <a:r>
              <a:rPr lang="zh-TW" altLang="en-US" sz="2000" dirty="0">
                <a:solidFill>
                  <a:srgbClr val="0000FF"/>
                </a:solidFill>
              </a:rPr>
              <a:t>和</a:t>
            </a:r>
            <a:r>
              <a:rPr lang="en-US" altLang="zh-TW" sz="2000" dirty="0">
                <a:solidFill>
                  <a:srgbClr val="0000FF"/>
                </a:solidFill>
              </a:rPr>
              <a:t>1</a:t>
            </a:r>
            <a:r>
              <a:rPr lang="zh-TW" altLang="en-US" sz="2000" dirty="0">
                <a:solidFill>
                  <a:srgbClr val="0000FF"/>
                </a:solidFill>
              </a:rPr>
              <a:t>的可能方法</a:t>
            </a:r>
            <a:r>
              <a:rPr lang="zh-TW" altLang="en-US" sz="2000" dirty="0"/>
              <a:t>”</a:t>
            </a:r>
          </a:p>
          <a:p>
            <a:pPr lvl="1">
              <a:lnSpc>
                <a:spcPct val="130000"/>
              </a:lnSpc>
              <a:spcBef>
                <a:spcPct val="35000"/>
              </a:spcBef>
            </a:pPr>
            <a:r>
              <a:rPr lang="zh-TW" altLang="en-US" sz="1800" dirty="0"/>
              <a:t>若有</a:t>
            </a:r>
            <a:r>
              <a:rPr lang="en-US" altLang="zh-TW" sz="1800" dirty="0"/>
              <a:t>3</a:t>
            </a:r>
            <a:r>
              <a:rPr lang="zh-TW" altLang="en-US" sz="1800" dirty="0"/>
              <a:t>個商品 </a:t>
            </a:r>
            <a:r>
              <a:rPr lang="en-US" altLang="zh-TW" sz="1800" dirty="0"/>
              <a:t>(n=3)</a:t>
            </a:r>
            <a:r>
              <a:rPr lang="zh-TW" altLang="en-US" sz="1800" dirty="0"/>
              <a:t>，其</a:t>
            </a:r>
            <a:r>
              <a:rPr lang="en-US" altLang="zh-TW" sz="1800" dirty="0"/>
              <a:t>0/1</a:t>
            </a:r>
            <a:r>
              <a:rPr lang="zh-TW" altLang="en-US" sz="1800" dirty="0"/>
              <a:t>背包問題之解答空間共有</a:t>
            </a:r>
            <a:r>
              <a:rPr lang="en-US" altLang="zh-TW" sz="1800" dirty="0"/>
              <a:t>2</a:t>
            </a:r>
            <a:r>
              <a:rPr lang="en-US" altLang="zh-TW" sz="1800" baseline="30000" dirty="0"/>
              <a:t>n</a:t>
            </a:r>
            <a:r>
              <a:rPr lang="en-US" altLang="zh-TW" sz="1800" dirty="0"/>
              <a:t> = 2</a:t>
            </a:r>
            <a:r>
              <a:rPr lang="en-US" altLang="zh-TW" sz="1800" baseline="30000" dirty="0"/>
              <a:t>3</a:t>
            </a:r>
            <a:r>
              <a:rPr lang="en-US" altLang="zh-TW" sz="1800" dirty="0"/>
              <a:t> = 8</a:t>
            </a:r>
            <a:r>
              <a:rPr lang="zh-TW" altLang="en-US" sz="1800" dirty="0"/>
              <a:t>個可能解</a:t>
            </a:r>
            <a:r>
              <a:rPr lang="en-US" altLang="zh-TW" sz="1800" dirty="0"/>
              <a:t>:</a:t>
            </a:r>
          </a:p>
          <a:p>
            <a:pPr lvl="1" algn="ctr">
              <a:lnSpc>
                <a:spcPct val="130000"/>
              </a:lnSpc>
              <a:spcBef>
                <a:spcPct val="35000"/>
              </a:spcBef>
              <a:buFont typeface="Wingdings" panose="05000000000000000000" pitchFamily="2" charset="2"/>
              <a:buNone/>
            </a:pPr>
            <a:r>
              <a:rPr lang="en-US" altLang="zh-TW" sz="1800" dirty="0"/>
              <a:t>S = {(0, 0, 0), (0, 0, 1), (0, 1, 0), (0, 1, 1), (1, 0, 0), (1, 0, 1), (1, 1, 0), (1, 1, 1)}</a:t>
            </a:r>
          </a:p>
          <a:p>
            <a:pPr lvl="1">
              <a:lnSpc>
                <a:spcPct val="130000"/>
              </a:lnSpc>
              <a:spcBef>
                <a:spcPct val="35000"/>
              </a:spcBef>
            </a:pPr>
            <a:r>
              <a:rPr lang="zh-TW" altLang="en-US" sz="1800" dirty="0"/>
              <a:t>為了方便搜尋解答空間，我們可以將解答空間組織化，其中最典型的組織方式是樹狀結構，又稱</a:t>
            </a:r>
            <a:r>
              <a:rPr lang="zh-TW" altLang="en-US" sz="1800" b="1" dirty="0">
                <a:solidFill>
                  <a:srgbClr val="FF0000"/>
                </a:solidFill>
                <a:effectLst>
                  <a:outerShdw blurRad="38100" dist="38100" dir="2700000" algn="tl">
                    <a:srgbClr val="C0C0C0"/>
                  </a:outerShdw>
                </a:effectLst>
              </a:rPr>
              <a:t>狀態空間樹 </a:t>
            </a:r>
            <a:r>
              <a:rPr lang="en-US" altLang="zh-TW" sz="1800" b="1" dirty="0">
                <a:solidFill>
                  <a:srgbClr val="FF0000"/>
                </a:solidFill>
                <a:effectLst>
                  <a:outerShdw blurRad="38100" dist="38100" dir="2700000" algn="tl">
                    <a:srgbClr val="C0C0C0"/>
                  </a:outerShdw>
                </a:effectLst>
              </a:rPr>
              <a:t>(State Space Tree)</a:t>
            </a:r>
          </a:p>
          <a:p>
            <a:endParaRPr lang="zh-TW" altLang="en-US" dirty="0"/>
          </a:p>
        </p:txBody>
      </p:sp>
    </p:spTree>
    <p:extLst>
      <p:ext uri="{BB962C8B-B14F-4D97-AF65-F5344CB8AC3E}">
        <p14:creationId xmlns:p14="http://schemas.microsoft.com/office/powerpoint/2010/main" val="4081091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狀態空間樹 </a:t>
            </a:r>
            <a:r>
              <a:rPr lang="en-US" altLang="zh-TW" dirty="0"/>
              <a:t>(</a:t>
            </a:r>
            <a:r>
              <a:rPr lang="en-US" altLang="zh-TW" cap="none" dirty="0"/>
              <a:t>State Space Tree</a:t>
            </a:r>
            <a:r>
              <a:rPr lang="en-US" altLang="zh-TW" dirty="0"/>
              <a:t>)</a:t>
            </a:r>
            <a:endParaRPr lang="zh-TW" altLang="en-US" dirty="0"/>
          </a:p>
        </p:txBody>
      </p:sp>
      <p:sp>
        <p:nvSpPr>
          <p:cNvPr id="3" name="內容版面配置區 2"/>
          <p:cNvSpPr>
            <a:spLocks noGrp="1"/>
          </p:cNvSpPr>
          <p:nvPr>
            <p:ph idx="1"/>
          </p:nvPr>
        </p:nvSpPr>
        <p:spPr>
          <a:xfrm>
            <a:off x="581192" y="1770803"/>
            <a:ext cx="7989752" cy="2306269"/>
          </a:xfrm>
        </p:spPr>
        <p:txBody>
          <a:bodyPr>
            <a:normAutofit fontScale="92500" lnSpcReduction="10000"/>
          </a:bodyPr>
          <a:lstStyle/>
          <a:p>
            <a:pPr>
              <a:lnSpc>
                <a:spcPct val="120000"/>
              </a:lnSpc>
            </a:pPr>
            <a:r>
              <a:rPr lang="zh-TW" altLang="en-US" dirty="0"/>
              <a:t>某些問題的解答，可以產生樹狀結構來</a:t>
            </a:r>
            <a:r>
              <a:rPr lang="zh-TW" altLang="en-US" b="1" u="sng" dirty="0">
                <a:solidFill>
                  <a:srgbClr val="008000"/>
                </a:solidFill>
                <a:effectLst>
                  <a:outerShdw blurRad="38100" dist="38100" dir="2700000" algn="tl">
                    <a:srgbClr val="C0C0C0"/>
                  </a:outerShdw>
                </a:effectLst>
              </a:rPr>
              <a:t>列舉所有可能的答案組合</a:t>
            </a:r>
            <a:r>
              <a:rPr lang="zh-TW" altLang="en-US" dirty="0"/>
              <a:t>。任何一條</a:t>
            </a:r>
            <a:r>
              <a:rPr lang="zh-TW" altLang="en-US" u="sng" dirty="0"/>
              <a:t>從樹根節點到葉節點的路徑</a:t>
            </a:r>
            <a:r>
              <a:rPr lang="zh-TW" altLang="en-US" dirty="0"/>
              <a:t>就是一個</a:t>
            </a:r>
            <a:r>
              <a:rPr lang="zh-TW" altLang="en-US" b="1" u="sng" dirty="0">
                <a:effectLst>
                  <a:outerShdw blurRad="38100" dist="38100" dir="2700000" algn="tl">
                    <a:srgbClr val="C0C0C0"/>
                  </a:outerShdw>
                </a:effectLst>
              </a:rPr>
              <a:t>可能的答案</a:t>
            </a:r>
            <a:r>
              <a:rPr lang="zh-TW" altLang="en-US" dirty="0"/>
              <a:t>，這個樹狀結構也因此稱為</a:t>
            </a:r>
            <a:r>
              <a:rPr lang="zh-TW" altLang="en-US" b="1" dirty="0">
                <a:solidFill>
                  <a:srgbClr val="FF0000"/>
                </a:solidFill>
                <a:effectLst>
                  <a:outerShdw blurRad="38100" dist="38100" dir="2700000" algn="tl">
                    <a:srgbClr val="C0C0C0"/>
                  </a:outerShdw>
                </a:effectLst>
              </a:rPr>
              <a:t>狀態空間樹</a:t>
            </a:r>
            <a:r>
              <a:rPr lang="en-US" altLang="zh-TW" b="1" dirty="0">
                <a:solidFill>
                  <a:srgbClr val="FF0000"/>
                </a:solidFill>
                <a:effectLst>
                  <a:outerShdw blurRad="38100" dist="38100" dir="2700000" algn="tl">
                    <a:srgbClr val="C0C0C0"/>
                  </a:outerShdw>
                </a:effectLst>
              </a:rPr>
              <a:t>(State Space Tree)</a:t>
            </a:r>
            <a:r>
              <a:rPr lang="zh-TW" altLang="en-US" dirty="0"/>
              <a:t>。</a:t>
            </a:r>
          </a:p>
          <a:p>
            <a:pPr>
              <a:lnSpc>
                <a:spcPct val="120000"/>
              </a:lnSpc>
            </a:pPr>
            <a:r>
              <a:rPr lang="zh-TW" altLang="en-US" dirty="0"/>
              <a:t>下圖是</a:t>
            </a:r>
            <a:r>
              <a:rPr lang="en-US" altLang="zh-TW" dirty="0"/>
              <a:t>3</a:t>
            </a:r>
            <a:r>
              <a:rPr lang="zh-TW" altLang="en-US" dirty="0"/>
              <a:t>個商品的</a:t>
            </a:r>
            <a:r>
              <a:rPr lang="en-US" altLang="zh-TW" dirty="0"/>
              <a:t>0/1</a:t>
            </a:r>
            <a:r>
              <a:rPr lang="zh-TW" altLang="en-US" dirty="0"/>
              <a:t>背包問題之狀態空間樹：</a:t>
            </a:r>
          </a:p>
          <a:p>
            <a:endParaRPr lang="zh-TW" altLang="en-US" dirty="0"/>
          </a:p>
        </p:txBody>
      </p:sp>
      <p:grpSp>
        <p:nvGrpSpPr>
          <p:cNvPr id="4" name="Group 61"/>
          <p:cNvGrpSpPr>
            <a:grpSpLocks/>
          </p:cNvGrpSpPr>
          <p:nvPr/>
        </p:nvGrpSpPr>
        <p:grpSpPr bwMode="auto">
          <a:xfrm>
            <a:off x="1259136" y="4148138"/>
            <a:ext cx="5113338" cy="2160587"/>
            <a:chOff x="838" y="2613"/>
            <a:chExt cx="3221" cy="1361"/>
          </a:xfrm>
        </p:grpSpPr>
        <p:grpSp>
          <p:nvGrpSpPr>
            <p:cNvPr id="5" name="Group 38"/>
            <p:cNvGrpSpPr>
              <a:grpSpLocks/>
            </p:cNvGrpSpPr>
            <p:nvPr/>
          </p:nvGrpSpPr>
          <p:grpSpPr bwMode="auto">
            <a:xfrm>
              <a:off x="838" y="2613"/>
              <a:ext cx="3221" cy="1361"/>
              <a:chOff x="1383" y="2387"/>
              <a:chExt cx="3221" cy="1361"/>
            </a:xfrm>
          </p:grpSpPr>
          <p:sp>
            <p:nvSpPr>
              <p:cNvPr id="20" name="Oval 5"/>
              <p:cNvSpPr>
                <a:spLocks noChangeArrowheads="1"/>
              </p:cNvSpPr>
              <p:nvPr/>
            </p:nvSpPr>
            <p:spPr bwMode="auto">
              <a:xfrm>
                <a:off x="2018" y="2749"/>
                <a:ext cx="317" cy="227"/>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a:solidFill>
                    <a:schemeClr val="bg1"/>
                  </a:solidFill>
                  <a:latin typeface="Arial Black" panose="020B0A04020102020204" pitchFamily="34" charset="0"/>
                  <a:sym typeface="Symbol" panose="05050102010706020507" pitchFamily="18" charset="2"/>
                </a:endParaRPr>
              </a:p>
            </p:txBody>
          </p:sp>
          <p:sp>
            <p:nvSpPr>
              <p:cNvPr id="21" name="Line 6"/>
              <p:cNvSpPr>
                <a:spLocks noChangeShapeType="1"/>
              </p:cNvSpPr>
              <p:nvPr/>
            </p:nvSpPr>
            <p:spPr bwMode="auto">
              <a:xfrm>
                <a:off x="2290" y="2930"/>
                <a:ext cx="272" cy="183"/>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 name="Oval 7"/>
              <p:cNvSpPr>
                <a:spLocks noChangeArrowheads="1"/>
              </p:cNvSpPr>
              <p:nvPr/>
            </p:nvSpPr>
            <p:spPr bwMode="auto">
              <a:xfrm>
                <a:off x="3652" y="2749"/>
                <a:ext cx="317" cy="227"/>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23" name="Oval 12"/>
              <p:cNvSpPr>
                <a:spLocks noChangeArrowheads="1"/>
              </p:cNvSpPr>
              <p:nvPr/>
            </p:nvSpPr>
            <p:spPr bwMode="auto">
              <a:xfrm>
                <a:off x="2851" y="2387"/>
                <a:ext cx="317" cy="227"/>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endParaRPr>
              </a:p>
            </p:txBody>
          </p:sp>
          <p:sp>
            <p:nvSpPr>
              <p:cNvPr id="24" name="Line 13"/>
              <p:cNvSpPr>
                <a:spLocks noChangeShapeType="1"/>
              </p:cNvSpPr>
              <p:nvPr/>
            </p:nvSpPr>
            <p:spPr bwMode="auto">
              <a:xfrm flipH="1">
                <a:off x="2245" y="2568"/>
                <a:ext cx="635" cy="182"/>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 name="Line 14"/>
              <p:cNvSpPr>
                <a:spLocks noChangeShapeType="1"/>
              </p:cNvSpPr>
              <p:nvPr/>
            </p:nvSpPr>
            <p:spPr bwMode="auto">
              <a:xfrm>
                <a:off x="3153" y="2568"/>
                <a:ext cx="589" cy="182"/>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 name="Oval 15"/>
              <p:cNvSpPr>
                <a:spLocks noChangeArrowheads="1"/>
              </p:cNvSpPr>
              <p:nvPr/>
            </p:nvSpPr>
            <p:spPr bwMode="auto">
              <a:xfrm>
                <a:off x="1610" y="3113"/>
                <a:ext cx="317" cy="227"/>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27" name="Oval 16"/>
              <p:cNvSpPr>
                <a:spLocks noChangeArrowheads="1"/>
              </p:cNvSpPr>
              <p:nvPr/>
            </p:nvSpPr>
            <p:spPr bwMode="auto">
              <a:xfrm>
                <a:off x="1383" y="3521"/>
                <a:ext cx="317" cy="227"/>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28" name="Oval 17"/>
              <p:cNvSpPr>
                <a:spLocks noChangeArrowheads="1"/>
              </p:cNvSpPr>
              <p:nvPr/>
            </p:nvSpPr>
            <p:spPr bwMode="auto">
              <a:xfrm>
                <a:off x="1837" y="3521"/>
                <a:ext cx="317" cy="227"/>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endParaRPr>
              </a:p>
            </p:txBody>
          </p:sp>
          <p:sp>
            <p:nvSpPr>
              <p:cNvPr id="29" name="Line 18"/>
              <p:cNvSpPr>
                <a:spLocks noChangeShapeType="1"/>
              </p:cNvSpPr>
              <p:nvPr/>
            </p:nvSpPr>
            <p:spPr bwMode="auto">
              <a:xfrm flipH="1">
                <a:off x="1565" y="3339"/>
                <a:ext cx="136" cy="182"/>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 name="Line 19"/>
              <p:cNvSpPr>
                <a:spLocks noChangeShapeType="1"/>
              </p:cNvSpPr>
              <p:nvPr/>
            </p:nvSpPr>
            <p:spPr bwMode="auto">
              <a:xfrm>
                <a:off x="1837" y="3339"/>
                <a:ext cx="136" cy="182"/>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1" name="Oval 20"/>
              <p:cNvSpPr>
                <a:spLocks noChangeArrowheads="1"/>
              </p:cNvSpPr>
              <p:nvPr/>
            </p:nvSpPr>
            <p:spPr bwMode="auto">
              <a:xfrm>
                <a:off x="2427" y="3113"/>
                <a:ext cx="317" cy="227"/>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32" name="Line 21"/>
              <p:cNvSpPr>
                <a:spLocks noChangeShapeType="1"/>
              </p:cNvSpPr>
              <p:nvPr/>
            </p:nvSpPr>
            <p:spPr bwMode="auto">
              <a:xfrm flipH="1">
                <a:off x="1791" y="2931"/>
                <a:ext cx="273"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 name="Line 22"/>
              <p:cNvSpPr>
                <a:spLocks noChangeShapeType="1"/>
              </p:cNvSpPr>
              <p:nvPr/>
            </p:nvSpPr>
            <p:spPr bwMode="auto">
              <a:xfrm>
                <a:off x="3924" y="2931"/>
                <a:ext cx="272" cy="183"/>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4" name="Oval 23"/>
              <p:cNvSpPr>
                <a:spLocks noChangeArrowheads="1"/>
              </p:cNvSpPr>
              <p:nvPr/>
            </p:nvSpPr>
            <p:spPr bwMode="auto">
              <a:xfrm>
                <a:off x="3244" y="3114"/>
                <a:ext cx="317" cy="227"/>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35" name="Oval 24"/>
              <p:cNvSpPr>
                <a:spLocks noChangeArrowheads="1"/>
              </p:cNvSpPr>
              <p:nvPr/>
            </p:nvSpPr>
            <p:spPr bwMode="auto">
              <a:xfrm>
                <a:off x="4061" y="3114"/>
                <a:ext cx="317" cy="227"/>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36" name="Line 25"/>
              <p:cNvSpPr>
                <a:spLocks noChangeShapeType="1"/>
              </p:cNvSpPr>
              <p:nvPr/>
            </p:nvSpPr>
            <p:spPr bwMode="auto">
              <a:xfrm flipH="1">
                <a:off x="3425" y="2932"/>
                <a:ext cx="273"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 name="Oval 26"/>
              <p:cNvSpPr>
                <a:spLocks noChangeArrowheads="1"/>
              </p:cNvSpPr>
              <p:nvPr/>
            </p:nvSpPr>
            <p:spPr bwMode="auto">
              <a:xfrm>
                <a:off x="2200" y="3521"/>
                <a:ext cx="317" cy="227"/>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38" name="Oval 27"/>
              <p:cNvSpPr>
                <a:spLocks noChangeArrowheads="1"/>
              </p:cNvSpPr>
              <p:nvPr/>
            </p:nvSpPr>
            <p:spPr bwMode="auto">
              <a:xfrm>
                <a:off x="2654" y="3521"/>
                <a:ext cx="317" cy="227"/>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endParaRPr>
              </a:p>
            </p:txBody>
          </p:sp>
          <p:sp>
            <p:nvSpPr>
              <p:cNvPr id="39" name="Line 28"/>
              <p:cNvSpPr>
                <a:spLocks noChangeShapeType="1"/>
              </p:cNvSpPr>
              <p:nvPr/>
            </p:nvSpPr>
            <p:spPr bwMode="auto">
              <a:xfrm flipH="1">
                <a:off x="2382" y="3339"/>
                <a:ext cx="136" cy="182"/>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0" name="Line 29"/>
              <p:cNvSpPr>
                <a:spLocks noChangeShapeType="1"/>
              </p:cNvSpPr>
              <p:nvPr/>
            </p:nvSpPr>
            <p:spPr bwMode="auto">
              <a:xfrm>
                <a:off x="2654" y="3339"/>
                <a:ext cx="136" cy="182"/>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1" name="Oval 30"/>
              <p:cNvSpPr>
                <a:spLocks noChangeArrowheads="1"/>
              </p:cNvSpPr>
              <p:nvPr/>
            </p:nvSpPr>
            <p:spPr bwMode="auto">
              <a:xfrm>
                <a:off x="3017" y="3521"/>
                <a:ext cx="317" cy="227"/>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42" name="Oval 31"/>
              <p:cNvSpPr>
                <a:spLocks noChangeArrowheads="1"/>
              </p:cNvSpPr>
              <p:nvPr/>
            </p:nvSpPr>
            <p:spPr bwMode="auto">
              <a:xfrm>
                <a:off x="3471" y="3521"/>
                <a:ext cx="317" cy="227"/>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endParaRPr>
              </a:p>
            </p:txBody>
          </p:sp>
          <p:sp>
            <p:nvSpPr>
              <p:cNvPr id="43" name="Line 32"/>
              <p:cNvSpPr>
                <a:spLocks noChangeShapeType="1"/>
              </p:cNvSpPr>
              <p:nvPr/>
            </p:nvSpPr>
            <p:spPr bwMode="auto">
              <a:xfrm flipH="1">
                <a:off x="3199" y="3339"/>
                <a:ext cx="136" cy="182"/>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4" name="Line 33"/>
              <p:cNvSpPr>
                <a:spLocks noChangeShapeType="1"/>
              </p:cNvSpPr>
              <p:nvPr/>
            </p:nvSpPr>
            <p:spPr bwMode="auto">
              <a:xfrm>
                <a:off x="3471" y="3339"/>
                <a:ext cx="136" cy="182"/>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5" name="Oval 34"/>
              <p:cNvSpPr>
                <a:spLocks noChangeArrowheads="1"/>
              </p:cNvSpPr>
              <p:nvPr/>
            </p:nvSpPr>
            <p:spPr bwMode="auto">
              <a:xfrm>
                <a:off x="3833" y="3521"/>
                <a:ext cx="317" cy="227"/>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sym typeface="Symbol" panose="05050102010706020507" pitchFamily="18" charset="2"/>
                </a:endParaRPr>
              </a:p>
            </p:txBody>
          </p:sp>
          <p:sp>
            <p:nvSpPr>
              <p:cNvPr id="46" name="Oval 35"/>
              <p:cNvSpPr>
                <a:spLocks noChangeArrowheads="1"/>
              </p:cNvSpPr>
              <p:nvPr/>
            </p:nvSpPr>
            <p:spPr bwMode="auto">
              <a:xfrm>
                <a:off x="4287" y="3521"/>
                <a:ext cx="317" cy="227"/>
              </a:xfrm>
              <a:prstGeom prst="ellipse">
                <a:avLst/>
              </a:prstGeom>
              <a:gradFill rotWithShape="1">
                <a:gsLst>
                  <a:gs pos="0">
                    <a:schemeClr val="accent1"/>
                  </a:gs>
                  <a:gs pos="100000">
                    <a:schemeClr val="accent1">
                      <a:gamma/>
                      <a:shade val="46275"/>
                      <a:invGamma/>
                    </a:schemeClr>
                  </a:gs>
                </a:gsLst>
                <a:lin ang="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000" b="0">
                  <a:solidFill>
                    <a:schemeClr val="bg1"/>
                  </a:solidFill>
                  <a:latin typeface="Arial Black" panose="020B0A04020102020204" pitchFamily="34" charset="0"/>
                </a:endParaRPr>
              </a:p>
            </p:txBody>
          </p:sp>
          <p:sp>
            <p:nvSpPr>
              <p:cNvPr id="47" name="Line 36"/>
              <p:cNvSpPr>
                <a:spLocks noChangeShapeType="1"/>
              </p:cNvSpPr>
              <p:nvPr/>
            </p:nvSpPr>
            <p:spPr bwMode="auto">
              <a:xfrm flipH="1">
                <a:off x="4015" y="3339"/>
                <a:ext cx="136" cy="182"/>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8" name="Line 37"/>
              <p:cNvSpPr>
                <a:spLocks noChangeShapeType="1"/>
              </p:cNvSpPr>
              <p:nvPr/>
            </p:nvSpPr>
            <p:spPr bwMode="auto">
              <a:xfrm>
                <a:off x="4287" y="3339"/>
                <a:ext cx="136" cy="182"/>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6" name="Text Box 39"/>
            <p:cNvSpPr txBox="1">
              <a:spLocks noChangeArrowheads="1"/>
            </p:cNvSpPr>
            <p:nvPr/>
          </p:nvSpPr>
          <p:spPr bwMode="auto">
            <a:xfrm>
              <a:off x="1875" y="269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7" name="Text Box 40"/>
            <p:cNvSpPr txBox="1">
              <a:spLocks noChangeArrowheads="1"/>
            </p:cNvSpPr>
            <p:nvPr/>
          </p:nvSpPr>
          <p:spPr bwMode="auto">
            <a:xfrm>
              <a:off x="1240" y="306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8" name="Text Box 41"/>
            <p:cNvSpPr txBox="1">
              <a:spLocks noChangeArrowheads="1"/>
            </p:cNvSpPr>
            <p:nvPr/>
          </p:nvSpPr>
          <p:spPr bwMode="auto">
            <a:xfrm>
              <a:off x="923" y="351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9" name="Text Box 42"/>
            <p:cNvSpPr txBox="1">
              <a:spLocks noChangeArrowheads="1"/>
            </p:cNvSpPr>
            <p:nvPr/>
          </p:nvSpPr>
          <p:spPr bwMode="auto">
            <a:xfrm>
              <a:off x="1746" y="351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10" name="Text Box 43"/>
            <p:cNvSpPr txBox="1">
              <a:spLocks noChangeArrowheads="1"/>
            </p:cNvSpPr>
            <p:nvPr/>
          </p:nvSpPr>
          <p:spPr bwMode="auto">
            <a:xfrm>
              <a:off x="2873" y="306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11" name="Text Box 44"/>
            <p:cNvSpPr txBox="1">
              <a:spLocks noChangeArrowheads="1"/>
            </p:cNvSpPr>
            <p:nvPr/>
          </p:nvSpPr>
          <p:spPr bwMode="auto">
            <a:xfrm>
              <a:off x="2556" y="352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12" name="Text Box 45"/>
            <p:cNvSpPr txBox="1">
              <a:spLocks noChangeArrowheads="1"/>
            </p:cNvSpPr>
            <p:nvPr/>
          </p:nvSpPr>
          <p:spPr bwMode="auto">
            <a:xfrm>
              <a:off x="3372" y="352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a:t>
              </a:r>
            </a:p>
          </p:txBody>
        </p:sp>
        <p:sp>
          <p:nvSpPr>
            <p:cNvPr id="13" name="Text Box 46"/>
            <p:cNvSpPr txBox="1">
              <a:spLocks noChangeArrowheads="1"/>
            </p:cNvSpPr>
            <p:nvPr/>
          </p:nvSpPr>
          <p:spPr bwMode="auto">
            <a:xfrm>
              <a:off x="2873" y="269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14" name="Text Box 47"/>
            <p:cNvSpPr txBox="1">
              <a:spLocks noChangeArrowheads="1"/>
            </p:cNvSpPr>
            <p:nvPr/>
          </p:nvSpPr>
          <p:spPr bwMode="auto">
            <a:xfrm>
              <a:off x="1836" y="306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15" name="Text Box 48"/>
            <p:cNvSpPr txBox="1">
              <a:spLocks noChangeArrowheads="1"/>
            </p:cNvSpPr>
            <p:nvPr/>
          </p:nvSpPr>
          <p:spPr bwMode="auto">
            <a:xfrm>
              <a:off x="3469" y="306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16" name="Text Box 49"/>
            <p:cNvSpPr txBox="1">
              <a:spLocks noChangeArrowheads="1"/>
            </p:cNvSpPr>
            <p:nvPr/>
          </p:nvSpPr>
          <p:spPr bwMode="auto">
            <a:xfrm>
              <a:off x="3787" y="352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17" name="Text Box 50"/>
            <p:cNvSpPr txBox="1">
              <a:spLocks noChangeArrowheads="1"/>
            </p:cNvSpPr>
            <p:nvPr/>
          </p:nvSpPr>
          <p:spPr bwMode="auto">
            <a:xfrm>
              <a:off x="2970" y="352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18" name="Text Box 51"/>
            <p:cNvSpPr txBox="1">
              <a:spLocks noChangeArrowheads="1"/>
            </p:cNvSpPr>
            <p:nvPr/>
          </p:nvSpPr>
          <p:spPr bwMode="auto">
            <a:xfrm>
              <a:off x="2154" y="352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19" name="Text Box 52"/>
            <p:cNvSpPr txBox="1">
              <a:spLocks noChangeArrowheads="1"/>
            </p:cNvSpPr>
            <p:nvPr/>
          </p:nvSpPr>
          <p:spPr bwMode="auto">
            <a:xfrm>
              <a:off x="1337" y="352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grpSp>
      <p:sp>
        <p:nvSpPr>
          <p:cNvPr id="49" name="Text Box 53"/>
          <p:cNvSpPr txBox="1">
            <a:spLocks noChangeArrowheads="1"/>
          </p:cNvSpPr>
          <p:nvPr/>
        </p:nvSpPr>
        <p:spPr bwMode="auto">
          <a:xfrm>
            <a:off x="6154986" y="4044950"/>
            <a:ext cx="273685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8288" indent="-268288">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a:defRPr kumimoji="1">
                <a:solidFill>
                  <a:schemeClr val="tx1"/>
                </a:solidFill>
                <a:latin typeface="Arial" panose="020B0604020202020204" pitchFamily="34" charset="0"/>
                <a:ea typeface="新細明體" panose="02020500000000000000" pitchFamily="18" charset="-120"/>
              </a:defRPr>
            </a:lvl3pPr>
            <a:lvl4pPr>
              <a:defRPr kumimoji="1">
                <a:solidFill>
                  <a:schemeClr val="tx1"/>
                </a:solidFill>
                <a:latin typeface="Arial" panose="020B0604020202020204" pitchFamily="34" charset="0"/>
                <a:ea typeface="新細明體" panose="02020500000000000000" pitchFamily="18" charset="-120"/>
              </a:defRPr>
            </a:lvl4pPr>
            <a:lvl5pPr>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nSpc>
                <a:spcPct val="110000"/>
              </a:lnSpc>
              <a:spcBef>
                <a:spcPct val="20000"/>
              </a:spcBef>
            </a:pPr>
            <a:r>
              <a:rPr lang="zh-TW" altLang="en-US" b="0" dirty="0">
                <a:latin typeface="+mn-ea"/>
                <a:ea typeface="+mn-ea"/>
              </a:rPr>
              <a:t>其中：</a:t>
            </a:r>
          </a:p>
          <a:p>
            <a:pPr marL="285750" indent="-285750">
              <a:lnSpc>
                <a:spcPct val="110000"/>
              </a:lnSpc>
              <a:spcBef>
                <a:spcPct val="20000"/>
              </a:spcBef>
              <a:buFont typeface="Wingdings" panose="05000000000000000000" pitchFamily="2" charset="2"/>
              <a:buChar char="Ø"/>
            </a:pPr>
            <a:r>
              <a:rPr lang="zh-TW" altLang="en-US" b="0" dirty="0">
                <a:latin typeface="+mn-ea"/>
                <a:ea typeface="+mn-ea"/>
              </a:rPr>
              <a:t>從樹根到葉節點的每一條路徑，皆為解答空間中的一個元素</a:t>
            </a:r>
          </a:p>
          <a:p>
            <a:pPr marL="285750" indent="-285750">
              <a:lnSpc>
                <a:spcPct val="110000"/>
              </a:lnSpc>
              <a:spcBef>
                <a:spcPct val="20000"/>
              </a:spcBef>
              <a:buFont typeface="Wingdings" panose="05000000000000000000" pitchFamily="2" charset="2"/>
              <a:buChar char="Ø"/>
            </a:pPr>
            <a:r>
              <a:rPr lang="zh-TW" altLang="en-US" b="0" dirty="0">
                <a:latin typeface="+mn-ea"/>
                <a:ea typeface="+mn-ea"/>
              </a:rPr>
              <a:t>有</a:t>
            </a:r>
            <a:r>
              <a:rPr lang="en-US" altLang="zh-TW" b="0" dirty="0">
                <a:latin typeface="+mn-ea"/>
                <a:ea typeface="+mn-ea"/>
              </a:rPr>
              <a:t>2</a:t>
            </a:r>
            <a:r>
              <a:rPr lang="en-US" altLang="zh-TW" b="0" baseline="30000" dirty="0">
                <a:latin typeface="+mn-ea"/>
                <a:ea typeface="+mn-ea"/>
              </a:rPr>
              <a:t>3</a:t>
            </a:r>
            <a:r>
              <a:rPr lang="en-US" altLang="zh-TW" b="0" dirty="0">
                <a:latin typeface="+mn-ea"/>
                <a:ea typeface="+mn-ea"/>
              </a:rPr>
              <a:t> = 8</a:t>
            </a:r>
            <a:r>
              <a:rPr lang="zh-TW" altLang="en-US" b="0" dirty="0">
                <a:latin typeface="+mn-ea"/>
                <a:ea typeface="+mn-ea"/>
              </a:rPr>
              <a:t>個可能解</a:t>
            </a:r>
            <a:r>
              <a:rPr lang="en-US" altLang="zh-TW" b="0" dirty="0">
                <a:latin typeface="+mn-ea"/>
                <a:ea typeface="+mn-ea"/>
              </a:rPr>
              <a:t>(</a:t>
            </a:r>
            <a:r>
              <a:rPr lang="zh-TW" altLang="en-US" b="0" dirty="0">
                <a:latin typeface="+mn-ea"/>
                <a:ea typeface="+mn-ea"/>
              </a:rPr>
              <a:t>或葉節點</a:t>
            </a:r>
            <a:r>
              <a:rPr lang="en-US" altLang="zh-TW" b="0" dirty="0">
                <a:latin typeface="+mn-ea"/>
                <a:ea typeface="+mn-ea"/>
              </a:rPr>
              <a:t>)</a:t>
            </a:r>
          </a:p>
        </p:txBody>
      </p:sp>
      <p:sp>
        <p:nvSpPr>
          <p:cNvPr id="50" name="Line 54"/>
          <p:cNvSpPr>
            <a:spLocks noChangeShapeType="1"/>
          </p:cNvSpPr>
          <p:nvPr/>
        </p:nvSpPr>
        <p:spPr bwMode="auto">
          <a:xfrm flipH="1">
            <a:off x="397124" y="4221163"/>
            <a:ext cx="3024187"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1" name="Line 55"/>
          <p:cNvSpPr>
            <a:spLocks noChangeShapeType="1"/>
          </p:cNvSpPr>
          <p:nvPr/>
        </p:nvSpPr>
        <p:spPr bwMode="auto">
          <a:xfrm flipH="1">
            <a:off x="397124" y="4868863"/>
            <a:ext cx="1727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2" name="Line 56"/>
          <p:cNvSpPr>
            <a:spLocks noChangeShapeType="1"/>
          </p:cNvSpPr>
          <p:nvPr/>
        </p:nvSpPr>
        <p:spPr bwMode="auto">
          <a:xfrm flipH="1">
            <a:off x="397124" y="5516563"/>
            <a:ext cx="10795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3" name="Line 57"/>
          <p:cNvSpPr>
            <a:spLocks noChangeShapeType="1"/>
          </p:cNvSpPr>
          <p:nvPr/>
        </p:nvSpPr>
        <p:spPr bwMode="auto">
          <a:xfrm flipH="1">
            <a:off x="397124" y="6092825"/>
            <a:ext cx="6477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 name="Text Box 58"/>
          <p:cNvSpPr txBox="1">
            <a:spLocks noChangeArrowheads="1"/>
          </p:cNvSpPr>
          <p:nvPr/>
        </p:nvSpPr>
        <p:spPr bwMode="auto">
          <a:xfrm>
            <a:off x="395536" y="4357688"/>
            <a:ext cx="1441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dirty="0">
                <a:solidFill>
                  <a:srgbClr val="FF0000"/>
                </a:solidFill>
              </a:rPr>
              <a:t>是否取商品</a:t>
            </a:r>
            <a:r>
              <a:rPr lang="en-US" altLang="zh-TW" dirty="0">
                <a:solidFill>
                  <a:srgbClr val="FF0000"/>
                </a:solidFill>
              </a:rPr>
              <a:t>1</a:t>
            </a:r>
          </a:p>
        </p:txBody>
      </p:sp>
      <p:sp>
        <p:nvSpPr>
          <p:cNvPr id="55" name="Text Box 59"/>
          <p:cNvSpPr txBox="1">
            <a:spLocks noChangeArrowheads="1"/>
          </p:cNvSpPr>
          <p:nvPr/>
        </p:nvSpPr>
        <p:spPr bwMode="auto">
          <a:xfrm>
            <a:off x="395536" y="5006975"/>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solidFill>
                  <a:srgbClr val="FF0000"/>
                </a:solidFill>
              </a:rPr>
              <a:t>是否取商品</a:t>
            </a:r>
            <a:r>
              <a:rPr lang="en-US" altLang="zh-TW">
                <a:solidFill>
                  <a:srgbClr val="FF0000"/>
                </a:solidFill>
              </a:rPr>
              <a:t>2</a:t>
            </a:r>
          </a:p>
        </p:txBody>
      </p:sp>
      <p:sp>
        <p:nvSpPr>
          <p:cNvPr id="56" name="Text Box 60"/>
          <p:cNvSpPr txBox="1">
            <a:spLocks noChangeArrowheads="1"/>
          </p:cNvSpPr>
          <p:nvPr/>
        </p:nvSpPr>
        <p:spPr bwMode="auto">
          <a:xfrm>
            <a:off x="395536" y="5467350"/>
            <a:ext cx="936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a:solidFill>
                  <a:srgbClr val="FF0000"/>
                </a:solidFill>
              </a:rPr>
              <a:t>是否取商品</a:t>
            </a:r>
            <a:r>
              <a:rPr lang="en-US" altLang="zh-TW">
                <a:solidFill>
                  <a:srgbClr val="FF0000"/>
                </a:solidFill>
              </a:rPr>
              <a:t>3</a:t>
            </a:r>
          </a:p>
        </p:txBody>
      </p:sp>
    </p:spTree>
    <p:extLst>
      <p:ext uri="{BB962C8B-B14F-4D97-AF65-F5344CB8AC3E}">
        <p14:creationId xmlns:p14="http://schemas.microsoft.com/office/powerpoint/2010/main" val="416018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randombar(horizontal)">
                                      <p:cBhvr>
                                        <p:cTn id="12" dur="500"/>
                                        <p:tgtEl>
                                          <p:spTgt spid="50"/>
                                        </p:tgtEl>
                                      </p:cBhvr>
                                    </p:animEffect>
                                  </p:childTnLst>
                                </p:cTn>
                              </p:par>
                              <p:par>
                                <p:cTn id="13" presetID="14" presetClass="entr" presetSubtype="1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randombar(horizontal)">
                                      <p:cBhvr>
                                        <p:cTn id="15" dur="500"/>
                                        <p:tgtEl>
                                          <p:spTgt spid="51"/>
                                        </p:tgtEl>
                                      </p:cBhvr>
                                    </p:animEffect>
                                  </p:childTnLst>
                                </p:cTn>
                              </p:par>
                              <p:par>
                                <p:cTn id="16" presetID="14" presetClass="entr" presetSubtype="10" fill="hold"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randombar(horizontal)">
                                      <p:cBhvr>
                                        <p:cTn id="18" dur="500"/>
                                        <p:tgtEl>
                                          <p:spTgt spid="52"/>
                                        </p:tgtEl>
                                      </p:cBhvr>
                                    </p:animEffect>
                                  </p:childTnLst>
                                </p:cTn>
                              </p:par>
                              <p:par>
                                <p:cTn id="19" presetID="14" presetClass="entr" presetSubtype="1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randombar(horizontal)">
                                      <p:cBhvr>
                                        <p:cTn id="21" dur="500"/>
                                        <p:tgtEl>
                                          <p:spTgt spid="53"/>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randombar(horizontal)">
                                      <p:cBhvr>
                                        <p:cTn id="24" dur="500"/>
                                        <p:tgtEl>
                                          <p:spTgt spid="54"/>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randombar(horizontal)">
                                      <p:cBhvr>
                                        <p:cTn id="27" dur="500"/>
                                        <p:tgtEl>
                                          <p:spTgt spid="55"/>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randombar(horizontal)">
                                      <p:cBhvr>
                                        <p:cTn id="30" dur="500"/>
                                        <p:tgtEl>
                                          <p:spTgt spid="5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randombar(horizontal)">
                                      <p:cBhvr>
                                        <p:cTn id="3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4" grpId="0"/>
      <p:bldP spid="55"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4"/>
            <a:ext cx="7989752" cy="5472607"/>
          </a:xfrm>
        </p:spPr>
        <p:txBody>
          <a:bodyPr>
            <a:normAutofit fontScale="92500"/>
          </a:bodyPr>
          <a:lstStyle/>
          <a:p>
            <a:pPr>
              <a:lnSpc>
                <a:spcPct val="120000"/>
              </a:lnSpc>
            </a:pPr>
            <a:r>
              <a:rPr lang="zh-TW" altLang="en-US" dirty="0"/>
              <a:t>由上圖可知，如果是有</a:t>
            </a:r>
            <a:r>
              <a:rPr lang="en-US" altLang="zh-TW" dirty="0"/>
              <a:t>n</a:t>
            </a:r>
            <a:r>
              <a:rPr lang="zh-TW" altLang="en-US" dirty="0"/>
              <a:t>個輸入項目的</a:t>
            </a:r>
            <a:r>
              <a:rPr lang="zh-TW" altLang="en-US" b="1" dirty="0">
                <a:effectLst>
                  <a:outerShdw blurRad="38100" dist="38100" dir="2700000" algn="tl">
                    <a:srgbClr val="C0C0C0"/>
                  </a:outerShdw>
                </a:effectLst>
              </a:rPr>
              <a:t>排列問題</a:t>
            </a:r>
            <a:r>
              <a:rPr lang="zh-TW" altLang="en-US" dirty="0"/>
              <a:t>或是</a:t>
            </a:r>
            <a:r>
              <a:rPr lang="zh-TW" altLang="en-US" b="1" dirty="0">
                <a:effectLst>
                  <a:outerShdw blurRad="38100" dist="38100" dir="2700000" algn="tl">
                    <a:srgbClr val="C0C0C0"/>
                  </a:outerShdw>
                </a:effectLst>
              </a:rPr>
              <a:t>部份集合問題</a:t>
            </a:r>
            <a:r>
              <a:rPr lang="zh-TW" altLang="en-US" dirty="0"/>
              <a:t>，則</a:t>
            </a:r>
            <a:r>
              <a:rPr lang="zh-TW" altLang="en-US" u="sng" dirty="0"/>
              <a:t>狀態空間樹所有可能的狀態個數</a:t>
            </a:r>
            <a:r>
              <a:rPr lang="en-US" altLang="zh-TW" u="sng" dirty="0"/>
              <a:t>(</a:t>
            </a:r>
            <a:r>
              <a:rPr lang="zh-TW" altLang="en-US" u="sng" dirty="0"/>
              <a:t>即：葉節點個數</a:t>
            </a:r>
            <a:r>
              <a:rPr lang="en-US" altLang="zh-TW" u="sng" dirty="0"/>
              <a:t>)</a:t>
            </a:r>
            <a:r>
              <a:rPr lang="zh-TW" altLang="en-US" u="sng" dirty="0"/>
              <a:t>分別為</a:t>
            </a:r>
            <a:r>
              <a:rPr lang="en-US" altLang="zh-TW" u="sng" dirty="0">
                <a:solidFill>
                  <a:srgbClr val="008000"/>
                </a:solidFill>
              </a:rPr>
              <a:t>n!</a:t>
            </a:r>
            <a:r>
              <a:rPr lang="zh-TW" altLang="en-US" u="sng" dirty="0"/>
              <a:t>或是</a:t>
            </a:r>
            <a:r>
              <a:rPr lang="en-US" altLang="zh-TW" u="sng" dirty="0">
                <a:solidFill>
                  <a:srgbClr val="008000"/>
                </a:solidFill>
              </a:rPr>
              <a:t>2</a:t>
            </a:r>
            <a:r>
              <a:rPr lang="en-US" altLang="zh-TW" u="sng" baseline="30000" dirty="0">
                <a:solidFill>
                  <a:srgbClr val="008000"/>
                </a:solidFill>
              </a:rPr>
              <a:t>n</a:t>
            </a:r>
            <a:r>
              <a:rPr lang="zh-TW" altLang="en-US" dirty="0"/>
              <a:t>。</a:t>
            </a:r>
          </a:p>
          <a:p>
            <a:pPr>
              <a:lnSpc>
                <a:spcPct val="120000"/>
              </a:lnSpc>
            </a:pPr>
            <a:r>
              <a:rPr lang="zh-TW" altLang="en-US" dirty="0"/>
              <a:t>因此，回溯和分枝與限制的設計策略中，會加入使用</a:t>
            </a:r>
            <a:r>
              <a:rPr lang="zh-TW" altLang="en-US" b="1" dirty="0">
                <a:solidFill>
                  <a:srgbClr val="FF0000"/>
                </a:solidFill>
                <a:effectLst>
                  <a:outerShdw blurRad="38100" dist="38100" dir="2700000" algn="tl">
                    <a:srgbClr val="C0C0C0"/>
                  </a:outerShdw>
                </a:effectLst>
              </a:rPr>
              <a:t>邊界函數</a:t>
            </a:r>
            <a:r>
              <a:rPr lang="zh-TW" altLang="en-US" dirty="0"/>
              <a:t>來決定是否需要繼續搜尋後續的狀態空間，以去除不必要的子樹搜尋。若：</a:t>
            </a:r>
          </a:p>
          <a:p>
            <a:pPr lvl="1">
              <a:lnSpc>
                <a:spcPct val="120000"/>
              </a:lnSpc>
            </a:pPr>
            <a:r>
              <a:rPr lang="zh-TW" altLang="en-US" dirty="0"/>
              <a:t>當搜尋到 “</a:t>
            </a:r>
            <a:r>
              <a:rPr lang="zh-TW" altLang="en-US" b="1" dirty="0">
                <a:solidFill>
                  <a:srgbClr val="FF0000"/>
                </a:solidFill>
                <a:effectLst>
                  <a:outerShdw blurRad="38100" dist="38100" dir="2700000" algn="tl">
                    <a:srgbClr val="C0C0C0"/>
                  </a:outerShdw>
                </a:effectLst>
              </a:rPr>
              <a:t>不可行</a:t>
            </a:r>
            <a:r>
              <a:rPr lang="zh-TW" altLang="en-US" dirty="0"/>
              <a:t>” 的節點 </a:t>
            </a:r>
            <a:r>
              <a:rPr lang="en-US" altLang="zh-TW" dirty="0"/>
              <a:t>(</a:t>
            </a:r>
            <a:r>
              <a:rPr lang="zh-TW" altLang="en-US" dirty="0"/>
              <a:t>即：課本所指的</a:t>
            </a:r>
            <a:r>
              <a:rPr lang="zh-TW" altLang="en-US" dirty="0">
                <a:solidFill>
                  <a:srgbClr val="0000FF"/>
                </a:solidFill>
              </a:rPr>
              <a:t>沒前途</a:t>
            </a:r>
            <a:r>
              <a:rPr lang="en-US" altLang="zh-TW" dirty="0">
                <a:solidFill>
                  <a:srgbClr val="0000FF"/>
                </a:solidFill>
              </a:rPr>
              <a:t>(nonpromising)</a:t>
            </a:r>
            <a:r>
              <a:rPr lang="zh-TW" altLang="en-US" dirty="0"/>
              <a:t>節點</a:t>
            </a:r>
            <a:r>
              <a:rPr lang="en-US" altLang="zh-TW" dirty="0"/>
              <a:t>) </a:t>
            </a:r>
            <a:r>
              <a:rPr lang="zh-TW" altLang="en-US" dirty="0"/>
              <a:t>時，則</a:t>
            </a:r>
            <a:r>
              <a:rPr lang="zh-TW" altLang="en-US" u="sng" dirty="0"/>
              <a:t>不用再去搜尋該節點以下之所有分枝節點</a:t>
            </a:r>
            <a:r>
              <a:rPr lang="zh-TW" altLang="en-US" dirty="0"/>
              <a:t>。</a:t>
            </a:r>
          </a:p>
          <a:p>
            <a:pPr lvl="2">
              <a:lnSpc>
                <a:spcPct val="120000"/>
              </a:lnSpc>
            </a:pPr>
            <a:r>
              <a:rPr lang="zh-TW" altLang="en-US" dirty="0"/>
              <a:t>此即為</a:t>
            </a:r>
            <a:r>
              <a:rPr lang="zh-TW" altLang="en-US" dirty="0">
                <a:solidFill>
                  <a:srgbClr val="FF0000"/>
                </a:solidFill>
              </a:rPr>
              <a:t>修剪 </a:t>
            </a:r>
            <a:r>
              <a:rPr lang="en-US" altLang="zh-TW" dirty="0">
                <a:solidFill>
                  <a:srgbClr val="FF0000"/>
                </a:solidFill>
              </a:rPr>
              <a:t>(Pruning)</a:t>
            </a:r>
          </a:p>
          <a:p>
            <a:pPr lvl="1">
              <a:lnSpc>
                <a:spcPct val="120000"/>
              </a:lnSpc>
            </a:pPr>
            <a:r>
              <a:rPr lang="zh-TW" altLang="en-US" dirty="0"/>
              <a:t>當搜尋到 “</a:t>
            </a:r>
            <a:r>
              <a:rPr lang="zh-TW" altLang="en-US" b="1" dirty="0">
                <a:solidFill>
                  <a:srgbClr val="FF0000"/>
                </a:solidFill>
                <a:effectLst>
                  <a:outerShdw blurRad="38100" dist="38100" dir="2700000" algn="tl">
                    <a:srgbClr val="C0C0C0"/>
                  </a:outerShdw>
                </a:effectLst>
              </a:rPr>
              <a:t>可行</a:t>
            </a:r>
            <a:r>
              <a:rPr lang="zh-TW" altLang="en-US" dirty="0"/>
              <a:t>” 的節點 </a:t>
            </a:r>
            <a:r>
              <a:rPr lang="en-US" altLang="zh-TW" dirty="0"/>
              <a:t>(</a:t>
            </a:r>
            <a:r>
              <a:rPr lang="zh-TW" altLang="en-US" dirty="0"/>
              <a:t>即：課本所指的</a:t>
            </a:r>
            <a:r>
              <a:rPr lang="zh-TW" altLang="en-US" dirty="0">
                <a:solidFill>
                  <a:srgbClr val="0000FF"/>
                </a:solidFill>
              </a:rPr>
              <a:t>有前途</a:t>
            </a:r>
            <a:r>
              <a:rPr lang="en-US" altLang="zh-TW" dirty="0">
                <a:solidFill>
                  <a:srgbClr val="0000FF"/>
                </a:solidFill>
              </a:rPr>
              <a:t>(promising)</a:t>
            </a:r>
            <a:r>
              <a:rPr lang="zh-TW" altLang="en-US" dirty="0"/>
              <a:t>節點</a:t>
            </a:r>
            <a:r>
              <a:rPr lang="en-US" altLang="zh-TW" dirty="0"/>
              <a:t>) </a:t>
            </a:r>
            <a:r>
              <a:rPr lang="zh-TW" altLang="en-US" dirty="0"/>
              <a:t>時，則</a:t>
            </a:r>
            <a:r>
              <a:rPr lang="zh-TW" altLang="en-US" u="sng" dirty="0"/>
              <a:t>可以再續繼往下搜尋該節點以下之分枝節點</a:t>
            </a:r>
            <a:r>
              <a:rPr lang="zh-TW" altLang="en-US" dirty="0"/>
              <a:t>。</a:t>
            </a:r>
          </a:p>
          <a:p>
            <a:pPr lvl="1">
              <a:lnSpc>
                <a:spcPct val="120000"/>
              </a:lnSpc>
            </a:pPr>
            <a:r>
              <a:rPr lang="zh-TW" altLang="en-US" dirty="0"/>
              <a:t>可以得到</a:t>
            </a:r>
            <a:r>
              <a:rPr lang="zh-TW" altLang="en-US" b="1" dirty="0">
                <a:solidFill>
                  <a:srgbClr val="FF0000"/>
                </a:solidFill>
                <a:effectLst>
                  <a:outerShdw blurRad="38100" dist="38100" dir="2700000" algn="tl">
                    <a:srgbClr val="C0C0C0"/>
                  </a:outerShdw>
                </a:effectLst>
              </a:rPr>
              <a:t>修剪過的狀態空間樹 </a:t>
            </a:r>
            <a:r>
              <a:rPr lang="en-US" altLang="zh-TW" b="1" dirty="0">
                <a:solidFill>
                  <a:srgbClr val="FF0000"/>
                </a:solidFill>
                <a:effectLst>
                  <a:outerShdw blurRad="38100" dist="38100" dir="2700000" algn="tl">
                    <a:srgbClr val="C0C0C0"/>
                  </a:outerShdw>
                </a:effectLst>
              </a:rPr>
              <a:t>(Pruned State Space Tree)</a:t>
            </a:r>
            <a:r>
              <a:rPr lang="zh-TW" altLang="en-US" dirty="0"/>
              <a:t>。</a:t>
            </a:r>
          </a:p>
        </p:txBody>
      </p:sp>
    </p:spTree>
    <p:extLst>
      <p:ext uri="{BB962C8B-B14F-4D97-AF65-F5344CB8AC3E}">
        <p14:creationId xmlns:p14="http://schemas.microsoft.com/office/powerpoint/2010/main" val="213080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4"/>
            <a:ext cx="7989752" cy="5688631"/>
          </a:xfrm>
        </p:spPr>
        <p:txBody>
          <a:bodyPr>
            <a:normAutofit lnSpcReduction="10000"/>
          </a:bodyPr>
          <a:lstStyle/>
          <a:p>
            <a:pPr>
              <a:lnSpc>
                <a:spcPct val="120000"/>
              </a:lnSpc>
            </a:pPr>
            <a:r>
              <a:rPr lang="zh-TW" altLang="en-US" dirty="0"/>
              <a:t>一個修剪過的狀態空間樹：</a:t>
            </a:r>
          </a:p>
          <a:p>
            <a:pPr>
              <a:lnSpc>
                <a:spcPct val="120000"/>
              </a:lnSpc>
            </a:pPr>
            <a:endParaRPr lang="zh-TW" altLang="en-US" dirty="0"/>
          </a:p>
          <a:p>
            <a:pPr>
              <a:lnSpc>
                <a:spcPct val="120000"/>
              </a:lnSpc>
            </a:pPr>
            <a:endParaRPr lang="zh-TW" altLang="en-US" dirty="0"/>
          </a:p>
          <a:p>
            <a:pPr>
              <a:lnSpc>
                <a:spcPct val="120000"/>
              </a:lnSpc>
            </a:pPr>
            <a:endParaRPr lang="zh-TW" altLang="en-US" dirty="0"/>
          </a:p>
          <a:p>
            <a:pPr>
              <a:lnSpc>
                <a:spcPct val="120000"/>
              </a:lnSpc>
            </a:pPr>
            <a:endParaRPr lang="zh-TW" altLang="en-US" dirty="0"/>
          </a:p>
          <a:p>
            <a:pPr>
              <a:lnSpc>
                <a:spcPct val="120000"/>
              </a:lnSpc>
            </a:pPr>
            <a:endParaRPr lang="zh-TW" altLang="en-US" dirty="0"/>
          </a:p>
          <a:p>
            <a:pPr>
              <a:lnSpc>
                <a:spcPct val="120000"/>
              </a:lnSpc>
            </a:pPr>
            <a:r>
              <a:rPr lang="zh-TW" altLang="en-US" dirty="0"/>
              <a:t>回溯和分枝與限制這兩種解題策略算是暴力法的改良版，是藉由狀態空間樹，對</a:t>
            </a:r>
            <a:r>
              <a:rPr lang="zh-TW" altLang="en-US" b="1" u="sng" dirty="0">
                <a:solidFill>
                  <a:srgbClr val="FF0000"/>
                </a:solidFill>
                <a:effectLst>
                  <a:outerShdw blurRad="38100" dist="38100" dir="2700000" algn="tl">
                    <a:srgbClr val="C0C0C0"/>
                  </a:outerShdw>
                </a:effectLst>
              </a:rPr>
              <a:t>所有可能的狀態進行有系統地搜尋</a:t>
            </a:r>
            <a:r>
              <a:rPr lang="zh-TW" altLang="en-US" dirty="0"/>
              <a:t>，雖然整體的時間複雜度沒有降低，但是藉由省去部份不必要的步驟，可以提升系統的效能，所以還是比利用暴力法好一些。</a:t>
            </a:r>
          </a:p>
          <a:p>
            <a:endParaRPr lang="zh-TW" altLang="en-US" dirty="0"/>
          </a:p>
        </p:txBody>
      </p:sp>
      <p:grpSp>
        <p:nvGrpSpPr>
          <p:cNvPr id="4" name="Group 39"/>
          <p:cNvGrpSpPr>
            <a:grpSpLocks/>
          </p:cNvGrpSpPr>
          <p:nvPr/>
        </p:nvGrpSpPr>
        <p:grpSpPr bwMode="auto">
          <a:xfrm>
            <a:off x="2123728" y="1629469"/>
            <a:ext cx="3224212" cy="2087563"/>
            <a:chOff x="1620" y="981"/>
            <a:chExt cx="2031" cy="1315"/>
          </a:xfrm>
        </p:grpSpPr>
        <p:sp>
          <p:nvSpPr>
            <p:cNvPr id="5" name="Oval 4"/>
            <p:cNvSpPr>
              <a:spLocks noChangeArrowheads="1"/>
            </p:cNvSpPr>
            <p:nvPr/>
          </p:nvSpPr>
          <p:spPr bwMode="auto">
            <a:xfrm>
              <a:off x="2497" y="981"/>
              <a:ext cx="227" cy="227"/>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 name="Oval 5"/>
            <p:cNvSpPr>
              <a:spLocks noChangeArrowheads="1"/>
            </p:cNvSpPr>
            <p:nvPr/>
          </p:nvSpPr>
          <p:spPr bwMode="auto">
            <a:xfrm>
              <a:off x="1927" y="1343"/>
              <a:ext cx="227" cy="227"/>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 name="Oval 6"/>
            <p:cNvSpPr>
              <a:spLocks noChangeArrowheads="1"/>
            </p:cNvSpPr>
            <p:nvPr/>
          </p:nvSpPr>
          <p:spPr bwMode="auto">
            <a:xfrm>
              <a:off x="2497" y="1343"/>
              <a:ext cx="227" cy="227"/>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Oval 7"/>
            <p:cNvSpPr>
              <a:spLocks noChangeArrowheads="1"/>
            </p:cNvSpPr>
            <p:nvPr/>
          </p:nvSpPr>
          <p:spPr bwMode="auto">
            <a:xfrm>
              <a:off x="3152" y="1343"/>
              <a:ext cx="227" cy="227"/>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Oval 8"/>
            <p:cNvSpPr>
              <a:spLocks noChangeArrowheads="1"/>
            </p:cNvSpPr>
            <p:nvPr/>
          </p:nvSpPr>
          <p:spPr bwMode="auto">
            <a:xfrm>
              <a:off x="1746" y="1706"/>
              <a:ext cx="227" cy="227"/>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Oval 9"/>
            <p:cNvSpPr>
              <a:spLocks noChangeArrowheads="1"/>
            </p:cNvSpPr>
            <p:nvPr/>
          </p:nvSpPr>
          <p:spPr bwMode="auto">
            <a:xfrm>
              <a:off x="2109" y="1706"/>
              <a:ext cx="227" cy="227"/>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Oval 10"/>
            <p:cNvSpPr>
              <a:spLocks noChangeArrowheads="1"/>
            </p:cNvSpPr>
            <p:nvPr/>
          </p:nvSpPr>
          <p:spPr bwMode="auto">
            <a:xfrm>
              <a:off x="2381" y="1706"/>
              <a:ext cx="227" cy="227"/>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Rectangle 11"/>
            <p:cNvSpPr>
              <a:spLocks noChangeArrowheads="1"/>
            </p:cNvSpPr>
            <p:nvPr/>
          </p:nvSpPr>
          <p:spPr bwMode="auto">
            <a:xfrm>
              <a:off x="2653" y="1706"/>
              <a:ext cx="227" cy="227"/>
            </a:xfrm>
            <a:prstGeom prst="rec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Oval 12"/>
            <p:cNvSpPr>
              <a:spLocks noChangeArrowheads="1"/>
            </p:cNvSpPr>
            <p:nvPr/>
          </p:nvSpPr>
          <p:spPr bwMode="auto">
            <a:xfrm>
              <a:off x="2915" y="1706"/>
              <a:ext cx="227" cy="227"/>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Oval 13"/>
            <p:cNvSpPr>
              <a:spLocks noChangeArrowheads="1"/>
            </p:cNvSpPr>
            <p:nvPr/>
          </p:nvSpPr>
          <p:spPr bwMode="auto">
            <a:xfrm>
              <a:off x="3162" y="1706"/>
              <a:ext cx="227" cy="227"/>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Rectangle 14"/>
            <p:cNvSpPr>
              <a:spLocks noChangeArrowheads="1"/>
            </p:cNvSpPr>
            <p:nvPr/>
          </p:nvSpPr>
          <p:spPr bwMode="auto">
            <a:xfrm>
              <a:off x="3424" y="1706"/>
              <a:ext cx="227" cy="227"/>
            </a:xfrm>
            <a:prstGeom prst="rec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Rectangle 15"/>
            <p:cNvSpPr>
              <a:spLocks noChangeArrowheads="1"/>
            </p:cNvSpPr>
            <p:nvPr/>
          </p:nvSpPr>
          <p:spPr bwMode="auto">
            <a:xfrm>
              <a:off x="1620" y="2069"/>
              <a:ext cx="227" cy="227"/>
            </a:xfrm>
            <a:prstGeom prst="rec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Oval 16"/>
            <p:cNvSpPr>
              <a:spLocks noChangeArrowheads="1"/>
            </p:cNvSpPr>
            <p:nvPr/>
          </p:nvSpPr>
          <p:spPr bwMode="auto">
            <a:xfrm>
              <a:off x="1882" y="2069"/>
              <a:ext cx="227" cy="227"/>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Oval 17"/>
            <p:cNvSpPr>
              <a:spLocks noChangeArrowheads="1"/>
            </p:cNvSpPr>
            <p:nvPr/>
          </p:nvSpPr>
          <p:spPr bwMode="auto">
            <a:xfrm>
              <a:off x="2255" y="2069"/>
              <a:ext cx="227" cy="227"/>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 name="Rectangle 18"/>
            <p:cNvSpPr>
              <a:spLocks noChangeArrowheads="1"/>
            </p:cNvSpPr>
            <p:nvPr/>
          </p:nvSpPr>
          <p:spPr bwMode="auto">
            <a:xfrm>
              <a:off x="2517" y="2069"/>
              <a:ext cx="227" cy="227"/>
            </a:xfrm>
            <a:prstGeom prst="rec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 name="Oval 19"/>
            <p:cNvSpPr>
              <a:spLocks noChangeArrowheads="1"/>
            </p:cNvSpPr>
            <p:nvPr/>
          </p:nvSpPr>
          <p:spPr bwMode="auto">
            <a:xfrm>
              <a:off x="2880" y="2069"/>
              <a:ext cx="227" cy="227"/>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1" name="Oval 20"/>
            <p:cNvSpPr>
              <a:spLocks noChangeArrowheads="1"/>
            </p:cNvSpPr>
            <p:nvPr/>
          </p:nvSpPr>
          <p:spPr bwMode="auto">
            <a:xfrm>
              <a:off x="3152" y="2069"/>
              <a:ext cx="227" cy="227"/>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 name="Oval 21"/>
            <p:cNvSpPr>
              <a:spLocks noChangeArrowheads="1"/>
            </p:cNvSpPr>
            <p:nvPr/>
          </p:nvSpPr>
          <p:spPr bwMode="auto">
            <a:xfrm>
              <a:off x="3424" y="2069"/>
              <a:ext cx="227" cy="227"/>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 name="Line 22"/>
            <p:cNvSpPr>
              <a:spLocks noChangeShapeType="1"/>
            </p:cNvSpPr>
            <p:nvPr/>
          </p:nvSpPr>
          <p:spPr bwMode="auto">
            <a:xfrm>
              <a:off x="2608" y="1207"/>
              <a:ext cx="0"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4" name="Line 23"/>
            <p:cNvSpPr>
              <a:spLocks noChangeShapeType="1"/>
            </p:cNvSpPr>
            <p:nvPr/>
          </p:nvSpPr>
          <p:spPr bwMode="auto">
            <a:xfrm flipH="1">
              <a:off x="2109" y="1207"/>
              <a:ext cx="499"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 name="Line 24"/>
            <p:cNvSpPr>
              <a:spLocks noChangeShapeType="1"/>
            </p:cNvSpPr>
            <p:nvPr/>
          </p:nvSpPr>
          <p:spPr bwMode="auto">
            <a:xfrm>
              <a:off x="2608" y="1207"/>
              <a:ext cx="590"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 name="Line 25"/>
            <p:cNvSpPr>
              <a:spLocks noChangeShapeType="1"/>
            </p:cNvSpPr>
            <p:nvPr/>
          </p:nvSpPr>
          <p:spPr bwMode="auto">
            <a:xfrm flipH="1">
              <a:off x="1882" y="1570"/>
              <a:ext cx="136"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7" name="Line 26"/>
            <p:cNvSpPr>
              <a:spLocks noChangeShapeType="1"/>
            </p:cNvSpPr>
            <p:nvPr/>
          </p:nvSpPr>
          <p:spPr bwMode="auto">
            <a:xfrm>
              <a:off x="2064" y="1570"/>
              <a:ext cx="9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 name="Line 27"/>
            <p:cNvSpPr>
              <a:spLocks noChangeShapeType="1"/>
            </p:cNvSpPr>
            <p:nvPr/>
          </p:nvSpPr>
          <p:spPr bwMode="auto">
            <a:xfrm flipH="1">
              <a:off x="2517" y="1570"/>
              <a:ext cx="91"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 name="Line 28"/>
            <p:cNvSpPr>
              <a:spLocks noChangeShapeType="1"/>
            </p:cNvSpPr>
            <p:nvPr/>
          </p:nvSpPr>
          <p:spPr bwMode="auto">
            <a:xfrm>
              <a:off x="2608" y="1570"/>
              <a:ext cx="136"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 name="Line 29"/>
            <p:cNvSpPr>
              <a:spLocks noChangeShapeType="1"/>
            </p:cNvSpPr>
            <p:nvPr/>
          </p:nvSpPr>
          <p:spPr bwMode="auto">
            <a:xfrm flipH="1">
              <a:off x="3061" y="1570"/>
              <a:ext cx="182"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1" name="Line 30"/>
            <p:cNvSpPr>
              <a:spLocks noChangeShapeType="1"/>
            </p:cNvSpPr>
            <p:nvPr/>
          </p:nvSpPr>
          <p:spPr bwMode="auto">
            <a:xfrm>
              <a:off x="3243" y="1570"/>
              <a:ext cx="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2" name="Line 31"/>
            <p:cNvSpPr>
              <a:spLocks noChangeShapeType="1"/>
            </p:cNvSpPr>
            <p:nvPr/>
          </p:nvSpPr>
          <p:spPr bwMode="auto">
            <a:xfrm>
              <a:off x="3243" y="1570"/>
              <a:ext cx="272"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 name="Line 32"/>
            <p:cNvSpPr>
              <a:spLocks noChangeShapeType="1"/>
            </p:cNvSpPr>
            <p:nvPr/>
          </p:nvSpPr>
          <p:spPr bwMode="auto">
            <a:xfrm flipH="1">
              <a:off x="1746" y="1933"/>
              <a:ext cx="91"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4" name="Line 33"/>
            <p:cNvSpPr>
              <a:spLocks noChangeShapeType="1"/>
            </p:cNvSpPr>
            <p:nvPr/>
          </p:nvSpPr>
          <p:spPr bwMode="auto">
            <a:xfrm>
              <a:off x="1837" y="1933"/>
              <a:ext cx="9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5" name="Line 34"/>
            <p:cNvSpPr>
              <a:spLocks noChangeShapeType="1"/>
            </p:cNvSpPr>
            <p:nvPr/>
          </p:nvSpPr>
          <p:spPr bwMode="auto">
            <a:xfrm flipH="1">
              <a:off x="2381" y="1933"/>
              <a:ext cx="91"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 name="Line 35"/>
            <p:cNvSpPr>
              <a:spLocks noChangeShapeType="1"/>
            </p:cNvSpPr>
            <p:nvPr/>
          </p:nvSpPr>
          <p:spPr bwMode="auto">
            <a:xfrm>
              <a:off x="2472" y="1933"/>
              <a:ext cx="136"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 name="Line 36"/>
            <p:cNvSpPr>
              <a:spLocks noChangeShapeType="1"/>
            </p:cNvSpPr>
            <p:nvPr/>
          </p:nvSpPr>
          <p:spPr bwMode="auto">
            <a:xfrm flipH="1">
              <a:off x="3016" y="1933"/>
              <a:ext cx="227"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8" name="Line 37"/>
            <p:cNvSpPr>
              <a:spLocks noChangeShapeType="1"/>
            </p:cNvSpPr>
            <p:nvPr/>
          </p:nvSpPr>
          <p:spPr bwMode="auto">
            <a:xfrm>
              <a:off x="3268" y="1933"/>
              <a:ext cx="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9" name="Line 38"/>
            <p:cNvSpPr>
              <a:spLocks noChangeShapeType="1"/>
            </p:cNvSpPr>
            <p:nvPr/>
          </p:nvSpPr>
          <p:spPr bwMode="auto">
            <a:xfrm>
              <a:off x="3288" y="1933"/>
              <a:ext cx="227"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40" name="AutoShape 40"/>
          <p:cNvSpPr>
            <a:spLocks/>
          </p:cNvSpPr>
          <p:nvPr/>
        </p:nvSpPr>
        <p:spPr bwMode="auto">
          <a:xfrm>
            <a:off x="6011515" y="1699319"/>
            <a:ext cx="1225550" cy="433388"/>
          </a:xfrm>
          <a:prstGeom prst="accentBorderCallout1">
            <a:avLst>
              <a:gd name="adj1" fmla="val 26375"/>
              <a:gd name="adj2" fmla="val -6218"/>
              <a:gd name="adj3" fmla="val 23810"/>
              <a:gd name="adj4" fmla="val -168653"/>
            </a:avLst>
          </a:prstGeom>
          <a:solidFill>
            <a:schemeClr val="accent1"/>
          </a:solidFill>
          <a:ln w="9525">
            <a:solidFill>
              <a:schemeClr val="tx1"/>
            </a:solidFill>
            <a:prstDash val="lgDash"/>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b="0">
                <a:ea typeface="MS PGothic" panose="020B0600070205080204" pitchFamily="34" charset="-128"/>
              </a:rPr>
              <a:t>起始狀態</a:t>
            </a:r>
          </a:p>
        </p:txBody>
      </p:sp>
      <p:sp>
        <p:nvSpPr>
          <p:cNvPr id="41" name="AutoShape 41"/>
          <p:cNvSpPr>
            <a:spLocks/>
          </p:cNvSpPr>
          <p:nvPr/>
        </p:nvSpPr>
        <p:spPr bwMode="auto">
          <a:xfrm>
            <a:off x="6011515" y="2780407"/>
            <a:ext cx="1225550" cy="433387"/>
          </a:xfrm>
          <a:prstGeom prst="accentBorderCallout1">
            <a:avLst>
              <a:gd name="adj1" fmla="val 26375"/>
              <a:gd name="adj2" fmla="val -6218"/>
              <a:gd name="adj3" fmla="val 29306"/>
              <a:gd name="adj4" fmla="val -50389"/>
            </a:avLst>
          </a:prstGeom>
          <a:solidFill>
            <a:srgbClr val="99FF99"/>
          </a:solidFill>
          <a:ln w="9525">
            <a:solidFill>
              <a:schemeClr val="tx1"/>
            </a:solidFill>
            <a:prstDash val="lgDash"/>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b="0">
                <a:ea typeface="MS PGothic" panose="020B0600070205080204" pitchFamily="34" charset="-128"/>
              </a:rPr>
              <a:t>不可行解</a:t>
            </a:r>
          </a:p>
        </p:txBody>
      </p:sp>
      <p:sp>
        <p:nvSpPr>
          <p:cNvPr id="42" name="AutoShape 42"/>
          <p:cNvSpPr>
            <a:spLocks/>
          </p:cNvSpPr>
          <p:nvPr/>
        </p:nvSpPr>
        <p:spPr bwMode="auto">
          <a:xfrm>
            <a:off x="6011515" y="3283644"/>
            <a:ext cx="1225550" cy="433388"/>
          </a:xfrm>
          <a:prstGeom prst="accentBorderCallout1">
            <a:avLst>
              <a:gd name="adj1" fmla="val 26375"/>
              <a:gd name="adj2" fmla="val -6218"/>
              <a:gd name="adj3" fmla="val 32968"/>
              <a:gd name="adj4" fmla="val -47796"/>
            </a:avLst>
          </a:prstGeom>
          <a:solidFill>
            <a:srgbClr val="FFCC66"/>
          </a:solidFill>
          <a:ln w="9525">
            <a:solidFill>
              <a:schemeClr val="tx1"/>
            </a:solidFill>
            <a:prstDash val="lgDash"/>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b="0">
                <a:ea typeface="MS PGothic" panose="020B0600070205080204" pitchFamily="34" charset="-128"/>
              </a:rPr>
              <a:t>可行解</a:t>
            </a:r>
          </a:p>
        </p:txBody>
      </p:sp>
    </p:spTree>
    <p:extLst>
      <p:ext uri="{BB962C8B-B14F-4D97-AF65-F5344CB8AC3E}">
        <p14:creationId xmlns:p14="http://schemas.microsoft.com/office/powerpoint/2010/main" val="165958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randombar(horizont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randombar(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randombar(horizontal)">
                                      <p:cBhvr>
                                        <p:cTn id="2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Lst>
  </p:timing>
</p:sld>
</file>

<file path=ppt/theme/theme1.xml><?xml version="1.0" encoding="utf-8"?>
<a:theme xmlns:a="http://schemas.openxmlformats.org/drawingml/2006/main" name="紅利">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紅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紅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678D26-14AE-40FE-9D3C-4EB5125579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TM03457464[[fn=紅利]]</Template>
  <TotalTime>0</TotalTime>
  <Words>2942</Words>
  <Application>Microsoft Office PowerPoint</Application>
  <PresentationFormat>如螢幕大小 (4:3)</PresentationFormat>
  <Paragraphs>465</Paragraphs>
  <Slides>26</Slides>
  <Notes>1</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26</vt:i4>
      </vt:variant>
    </vt:vector>
  </HeadingPairs>
  <TitlesOfParts>
    <vt:vector size="39" baseType="lpstr">
      <vt:lpstr>MS PGothic</vt:lpstr>
      <vt:lpstr>微軟正黑體</vt:lpstr>
      <vt:lpstr>新細明體</vt:lpstr>
      <vt:lpstr>Arial Black</vt:lpstr>
      <vt:lpstr>Berlin Sans FB</vt:lpstr>
      <vt:lpstr>Calibri</vt:lpstr>
      <vt:lpstr>Franklin Gothic Demi Cond</vt:lpstr>
      <vt:lpstr>Gill Sans MT</vt:lpstr>
      <vt:lpstr>Symbol</vt:lpstr>
      <vt:lpstr>Times New Roman</vt:lpstr>
      <vt:lpstr>Wingdings</vt:lpstr>
      <vt:lpstr>Wingdings 2</vt:lpstr>
      <vt:lpstr>紅利</vt:lpstr>
      <vt:lpstr>回溯、分枝與限制 Backtracking, Branch-and-Bound</vt:lpstr>
      <vt:lpstr>Outlines</vt:lpstr>
      <vt:lpstr>求解Optimization Problems </vt:lpstr>
      <vt:lpstr>PowerPoint 簡報</vt:lpstr>
      <vt:lpstr>Backtracking vs. Branch and Bound</vt:lpstr>
      <vt:lpstr>解答空間 (Solution Space)</vt:lpstr>
      <vt:lpstr>狀態空間樹 (State Space Tree)</vt:lpstr>
      <vt:lpstr>PowerPoint 簡報</vt:lpstr>
      <vt:lpstr>PowerPoint 簡報</vt:lpstr>
      <vt:lpstr>Backtracking (回溯)</vt:lpstr>
      <vt:lpstr>PowerPoint 簡報</vt:lpstr>
      <vt:lpstr>PowerPoint 簡報</vt:lpstr>
      <vt:lpstr>PowerPoint 簡報</vt:lpstr>
      <vt:lpstr>Branch and Bound (分枝與限制)</vt:lpstr>
      <vt:lpstr>PowerPoint 簡報</vt:lpstr>
      <vt:lpstr>PowerPoint 簡報</vt:lpstr>
      <vt:lpstr>補    充</vt:lpstr>
      <vt:lpstr>補 1: n-皇后問題</vt:lpstr>
      <vt:lpstr>PowerPoint 簡報</vt:lpstr>
      <vt:lpstr>PowerPoint 簡報</vt:lpstr>
      <vt:lpstr>PowerPoint 簡報</vt:lpstr>
      <vt:lpstr>如何判斷兩個皇后間是否互吃</vt:lpstr>
      <vt:lpstr>利用回溯法解4皇后問題</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2016-06-25T12:48:12Z</dcterms:created>
  <dcterms:modified xsi:type="dcterms:W3CDTF">2016-12-29T04:10:11Z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