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93"/>
  </p:notesMasterIdLst>
  <p:handoutMasterIdLst>
    <p:handoutMasterId r:id="rId9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658"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2019/2/18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2019/2/18</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2019年2月18日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2019年2月18日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2019年2月18日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2019年2月18日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2019年2月18日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2019年2月18日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2019年2月18日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2019年2月18日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2019年2月18日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2019年2月18日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2019年2月18日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zh-TW" altLang="en-US" dirty="0"/>
              <a:t>物件導向概念</a:t>
            </a:r>
            <a:endParaRPr lang="zh-TW"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C3DE12-AB0D-4C08-9817-02EE372E91E7}"/>
              </a:ext>
            </a:extLst>
          </p:cNvPr>
          <p:cNvSpPr>
            <a:spLocks noGrp="1"/>
          </p:cNvSpPr>
          <p:nvPr>
            <p:ph type="title"/>
          </p:nvPr>
        </p:nvSpPr>
        <p:spPr/>
        <p:txBody>
          <a:bodyPr/>
          <a:lstStyle/>
          <a:p>
            <a:r>
              <a:rPr lang="zh-TW" altLang="en-US" dirty="0"/>
              <a:t>模組化程式設計</a:t>
            </a:r>
            <a:r>
              <a:rPr lang="en-US" altLang="zh-TW" dirty="0"/>
              <a:t>-</a:t>
            </a:r>
            <a:r>
              <a:rPr lang="zh-TW" altLang="en-US" dirty="0"/>
              <a:t>圖例</a:t>
            </a:r>
          </a:p>
        </p:txBody>
      </p:sp>
      <p:pic>
        <p:nvPicPr>
          <p:cNvPr id="4" name="Picture 3" descr="Ch7-1-3">
            <a:extLst>
              <a:ext uri="{FF2B5EF4-FFF2-40B4-BE49-F238E27FC236}">
                <a16:creationId xmlns:a16="http://schemas.microsoft.com/office/drawing/2014/main" id="{CA7F8455-0615-41A1-B256-0B3A32B61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210086"/>
            <a:ext cx="5737561"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05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02760-1F65-4ED0-A9F2-D1FD4A48834D}"/>
              </a:ext>
            </a:extLst>
          </p:cNvPr>
          <p:cNvSpPr>
            <a:spLocks noGrp="1"/>
          </p:cNvSpPr>
          <p:nvPr>
            <p:ph type="title"/>
          </p:nvPr>
        </p:nvSpPr>
        <p:spPr/>
        <p:txBody>
          <a:bodyPr/>
          <a:lstStyle/>
          <a:p>
            <a:r>
              <a:rPr lang="zh-TW" altLang="en-US" dirty="0"/>
              <a:t>模組化程式設計</a:t>
            </a:r>
            <a:r>
              <a:rPr lang="en-US" altLang="zh-TW" dirty="0"/>
              <a:t>-</a:t>
            </a:r>
            <a:r>
              <a:rPr lang="zh-TW" altLang="en-US" dirty="0"/>
              <a:t>函式庫</a:t>
            </a:r>
          </a:p>
        </p:txBody>
      </p:sp>
      <p:sp>
        <p:nvSpPr>
          <p:cNvPr id="3" name="內容版面配置區 2">
            <a:extLst>
              <a:ext uri="{FF2B5EF4-FFF2-40B4-BE49-F238E27FC236}">
                <a16:creationId xmlns:a16="http://schemas.microsoft.com/office/drawing/2014/main" id="{ADE2C257-F2E2-4C6D-9F14-7ACED7AF4CF8}"/>
              </a:ext>
            </a:extLst>
          </p:cNvPr>
          <p:cNvSpPr>
            <a:spLocks noGrp="1"/>
          </p:cNvSpPr>
          <p:nvPr>
            <p:ph idx="1"/>
          </p:nvPr>
        </p:nvSpPr>
        <p:spPr/>
        <p:txBody>
          <a:bodyPr/>
          <a:lstStyle/>
          <a:p>
            <a:r>
              <a:rPr lang="zh-TW" altLang="en-US" dirty="0"/>
              <a:t>模組包含處理的資料和程序</a:t>
            </a:r>
            <a:r>
              <a:rPr lang="en-US" altLang="zh-TW" dirty="0"/>
              <a:t>/</a:t>
            </a:r>
            <a:r>
              <a:rPr lang="zh-TW" altLang="en-US" dirty="0"/>
              <a:t>函數，在</a:t>
            </a:r>
            <a:r>
              <a:rPr lang="en-US" altLang="zh-TW" dirty="0"/>
              <a:t>main()</a:t>
            </a:r>
            <a:r>
              <a:rPr lang="zh-TW" altLang="en-US" dirty="0"/>
              <a:t>方法呼叫各模組的函數時，可以視為呼叫函式庫（</a:t>
            </a:r>
            <a:r>
              <a:rPr lang="en-US" altLang="zh-TW" dirty="0"/>
              <a:t>Libraries</a:t>
            </a:r>
            <a:r>
              <a:rPr lang="zh-TW" altLang="en-US" dirty="0"/>
              <a:t>）的函數，在功能上如同是一個工具箱（</a:t>
            </a:r>
            <a:r>
              <a:rPr lang="en-US" altLang="zh-TW" dirty="0"/>
              <a:t>Toolbox</a:t>
            </a:r>
            <a:r>
              <a:rPr lang="zh-TW" altLang="en-US" dirty="0"/>
              <a:t>）。</a:t>
            </a:r>
          </a:p>
          <a:p>
            <a:r>
              <a:rPr lang="zh-TW" altLang="en-US" dirty="0"/>
              <a:t>例如</a:t>
            </a:r>
            <a:r>
              <a:rPr lang="en-US" altLang="en-US" dirty="0"/>
              <a:t>：</a:t>
            </a:r>
            <a:r>
              <a:rPr lang="en-US" altLang="zh-TW" dirty="0"/>
              <a:t>C</a:t>
            </a:r>
            <a:r>
              <a:rPr lang="zh-TW" altLang="en-US" dirty="0"/>
              <a:t>語言本身很小，</a:t>
            </a:r>
            <a:r>
              <a:rPr lang="zh-TW" altLang="en-US" dirty="0">
                <a:solidFill>
                  <a:srgbClr val="FF3300"/>
                </a:solidFill>
                <a:effectLst>
                  <a:outerShdw blurRad="38100" dist="38100" dir="2700000" algn="tl">
                    <a:srgbClr val="000000">
                      <a:alpha val="43137"/>
                    </a:srgbClr>
                  </a:outerShdw>
                </a:effectLst>
              </a:rPr>
              <a:t>大部分</a:t>
            </a:r>
            <a:r>
              <a:rPr lang="en-US" altLang="zh-TW" dirty="0">
                <a:solidFill>
                  <a:srgbClr val="FF3300"/>
                </a:solidFill>
                <a:effectLst>
                  <a:outerShdw blurRad="38100" dist="38100" dir="2700000" algn="tl">
                    <a:srgbClr val="000000">
                      <a:alpha val="43137"/>
                    </a:srgbClr>
                  </a:outerShdw>
                </a:effectLst>
              </a:rPr>
              <a:t>C</a:t>
            </a:r>
            <a:r>
              <a:rPr lang="zh-TW" altLang="en-US" dirty="0">
                <a:solidFill>
                  <a:srgbClr val="FF3300"/>
                </a:solidFill>
                <a:effectLst>
                  <a:outerShdw blurRad="38100" dist="38100" dir="2700000" algn="tl">
                    <a:srgbClr val="000000">
                      <a:alpha val="43137"/>
                    </a:srgbClr>
                  </a:outerShdw>
                </a:effectLst>
              </a:rPr>
              <a:t>語言的功能都是由函式庫提供，即編譯程式廠商提供的模組。</a:t>
            </a:r>
          </a:p>
          <a:p>
            <a:r>
              <a:rPr lang="en-US" altLang="zh-TW" dirty="0"/>
              <a:t>Java</a:t>
            </a:r>
            <a:r>
              <a:rPr lang="zh-TW" altLang="en-US" dirty="0"/>
              <a:t>語言是物件導向程式語言，並不會使用模組化程式設計，可以類比的是類別方法的函式庫，例如：</a:t>
            </a:r>
            <a:r>
              <a:rPr lang="en-US" altLang="zh-TW" dirty="0"/>
              <a:t>Math</a:t>
            </a:r>
            <a:r>
              <a:rPr lang="zh-TW" altLang="en-US" dirty="0"/>
              <a:t>類別，提供各種數學常數與方法。</a:t>
            </a:r>
          </a:p>
          <a:p>
            <a:endParaRPr lang="zh-TW" altLang="en-US" dirty="0"/>
          </a:p>
        </p:txBody>
      </p:sp>
    </p:spTree>
    <p:extLst>
      <p:ext uri="{BB962C8B-B14F-4D97-AF65-F5344CB8AC3E}">
        <p14:creationId xmlns:p14="http://schemas.microsoft.com/office/powerpoint/2010/main" val="134265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9DCE75-B2EC-486C-AAD9-523551444AEA}"/>
              </a:ext>
            </a:extLst>
          </p:cNvPr>
          <p:cNvSpPr>
            <a:spLocks noGrp="1"/>
          </p:cNvSpPr>
          <p:nvPr>
            <p:ph type="title"/>
          </p:nvPr>
        </p:nvSpPr>
        <p:spPr/>
        <p:txBody>
          <a:bodyPr/>
          <a:lstStyle/>
          <a:p>
            <a:r>
              <a:rPr lang="zh-TW" altLang="en-US" dirty="0"/>
              <a:t>物件導向程式設計</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A623A904-09A7-49B1-9F2D-52B6F7023FBB}"/>
              </a:ext>
            </a:extLst>
          </p:cNvPr>
          <p:cNvSpPr>
            <a:spLocks noGrp="1"/>
          </p:cNvSpPr>
          <p:nvPr>
            <p:ph idx="1"/>
          </p:nvPr>
        </p:nvSpPr>
        <p:spPr/>
        <p:txBody>
          <a:bodyPr/>
          <a:lstStyle/>
          <a:p>
            <a:r>
              <a:rPr lang="zh-TW" altLang="en-US" dirty="0"/>
              <a:t>物件導向程式設計是一種更符合人性化的程式設計方法，將原來</a:t>
            </a:r>
            <a:r>
              <a:rPr lang="zh-TW" altLang="en-US" dirty="0">
                <a:solidFill>
                  <a:srgbClr val="FF3300"/>
                </a:solidFill>
                <a:effectLst>
                  <a:outerShdw blurRad="38100" dist="38100" dir="2700000" algn="tl">
                    <a:srgbClr val="000000">
                      <a:alpha val="43137"/>
                    </a:srgbClr>
                  </a:outerShdw>
                </a:effectLst>
              </a:rPr>
              <a:t>專注於問題的分解</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轉換成了解問題本質參與的東西</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也就是「物件」（</a:t>
            </a:r>
            <a:r>
              <a:rPr lang="en-US" altLang="zh-TW" dirty="0">
                <a:solidFill>
                  <a:srgbClr val="FF3300"/>
                </a:solidFill>
                <a:effectLst>
                  <a:outerShdw blurRad="38100" dist="38100" dir="2700000" algn="tl">
                    <a:srgbClr val="000000">
                      <a:alpha val="43137"/>
                    </a:srgbClr>
                  </a:outerShdw>
                </a:effectLst>
              </a:rPr>
              <a:t>Object </a:t>
            </a:r>
            <a:r>
              <a:rPr lang="zh-TW" altLang="en-US" dirty="0">
                <a:solidFill>
                  <a:srgbClr val="FF3300"/>
                </a:solidFill>
                <a:effectLst>
                  <a:outerShdw blurRad="38100" dist="38100" dir="2700000" algn="tl">
                    <a:srgbClr val="000000">
                      <a:alpha val="43137"/>
                    </a:srgbClr>
                  </a:outerShdw>
                </a:effectLst>
              </a:rPr>
              <a:t>）</a:t>
            </a:r>
            <a:r>
              <a:rPr lang="zh-TW" altLang="en-US" dirty="0"/>
              <a:t>。</a:t>
            </a:r>
          </a:p>
          <a:p>
            <a:r>
              <a:rPr lang="zh-TW" altLang="en-US" dirty="0">
                <a:solidFill>
                  <a:srgbClr val="FF3300"/>
                </a:solidFill>
                <a:effectLst>
                  <a:outerShdw blurRad="38100" dist="38100" dir="2700000" algn="tl">
                    <a:srgbClr val="000000">
                      <a:alpha val="43137"/>
                    </a:srgbClr>
                  </a:outerShdw>
                </a:effectLst>
              </a:rPr>
              <a:t>物件內含處理的資料和相關程序</a:t>
            </a:r>
            <a:r>
              <a:rPr lang="zh-TW" altLang="en-US" dirty="0"/>
              <a:t>，在</a:t>
            </a:r>
            <a:r>
              <a:rPr lang="zh-TW" altLang="en-US" dirty="0">
                <a:solidFill>
                  <a:srgbClr val="FF3300"/>
                </a:solidFill>
                <a:effectLst>
                  <a:outerShdw blurRad="38100" dist="38100" dir="2700000" algn="tl">
                    <a:srgbClr val="000000">
                      <a:alpha val="43137"/>
                    </a:srgbClr>
                  </a:outerShdw>
                </a:effectLst>
              </a:rPr>
              <a:t>物件之間是使用訊息來進行溝通</a:t>
            </a:r>
            <a:r>
              <a:rPr lang="zh-TW" altLang="en-US" dirty="0"/>
              <a:t>。</a:t>
            </a:r>
          </a:p>
          <a:p>
            <a:r>
              <a:rPr lang="zh-TW" altLang="en-US" dirty="0"/>
              <a:t>不同於模組化程式設計的模組，</a:t>
            </a:r>
            <a:r>
              <a:rPr lang="zh-TW" altLang="en-US" dirty="0">
                <a:solidFill>
                  <a:srgbClr val="FF3300"/>
                </a:solidFill>
                <a:effectLst>
                  <a:outerShdw blurRad="38100" dist="38100" dir="2700000" algn="tl">
                    <a:srgbClr val="000000">
                      <a:alpha val="43137"/>
                    </a:srgbClr>
                  </a:outerShdw>
                </a:effectLst>
              </a:rPr>
              <a:t>物件很容易擴充功能和重複使用</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只需建立好物件後</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由下而上就可以逐步擴充成為一個完善的物件集合來解決程式問題</a:t>
            </a:r>
            <a:r>
              <a:rPr lang="zh-TW" altLang="en-US" dirty="0"/>
              <a:t>。</a:t>
            </a:r>
          </a:p>
          <a:p>
            <a:endParaRPr lang="zh-TW" altLang="en-US" dirty="0"/>
          </a:p>
        </p:txBody>
      </p:sp>
    </p:spTree>
    <p:extLst>
      <p:ext uri="{BB962C8B-B14F-4D97-AF65-F5344CB8AC3E}">
        <p14:creationId xmlns:p14="http://schemas.microsoft.com/office/powerpoint/2010/main" val="20081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036E31-FEAD-4F81-8689-4295FBF11FC8}"/>
              </a:ext>
            </a:extLst>
          </p:cNvPr>
          <p:cNvSpPr>
            <a:spLocks noGrp="1"/>
          </p:cNvSpPr>
          <p:nvPr>
            <p:ph type="title"/>
          </p:nvPr>
        </p:nvSpPr>
        <p:spPr/>
        <p:txBody>
          <a:bodyPr/>
          <a:lstStyle/>
          <a:p>
            <a:r>
              <a:rPr lang="zh-TW" altLang="en-US" dirty="0"/>
              <a:t>物件導向程式設計</a:t>
            </a:r>
            <a:r>
              <a:rPr lang="en-US" altLang="zh-TW" dirty="0"/>
              <a:t>-</a:t>
            </a:r>
            <a:r>
              <a:rPr lang="zh-TW" altLang="en-US" dirty="0"/>
              <a:t>圖例</a:t>
            </a:r>
          </a:p>
        </p:txBody>
      </p:sp>
      <p:sp>
        <p:nvSpPr>
          <p:cNvPr id="3" name="內容版面配置區 2">
            <a:extLst>
              <a:ext uri="{FF2B5EF4-FFF2-40B4-BE49-F238E27FC236}">
                <a16:creationId xmlns:a16="http://schemas.microsoft.com/office/drawing/2014/main" id="{627F6BB4-BF06-4F2A-BCC2-171A62D53CE6}"/>
              </a:ext>
            </a:extLst>
          </p:cNvPr>
          <p:cNvSpPr>
            <a:spLocks noGrp="1"/>
          </p:cNvSpPr>
          <p:nvPr>
            <p:ph idx="1"/>
          </p:nvPr>
        </p:nvSpPr>
        <p:spPr>
          <a:xfrm>
            <a:off x="581192" y="2228003"/>
            <a:ext cx="2694664" cy="3630795"/>
          </a:xfrm>
        </p:spPr>
        <p:txBody>
          <a:bodyPr/>
          <a:lstStyle/>
          <a:p>
            <a:r>
              <a:rPr lang="zh-TW" altLang="en-US" dirty="0"/>
              <a:t>什麼是</a:t>
            </a:r>
            <a:r>
              <a:rPr lang="en-US" altLang="zh-TW" dirty="0"/>
              <a:t>《</a:t>
            </a:r>
            <a:r>
              <a:rPr lang="zh-TW" altLang="en-US" dirty="0"/>
              <a:t>物件</a:t>
            </a:r>
            <a:r>
              <a:rPr lang="en-US" altLang="zh-TW" dirty="0"/>
              <a:t>》</a:t>
            </a:r>
          </a:p>
          <a:p>
            <a:r>
              <a:rPr lang="zh-TW" altLang="en-US" dirty="0"/>
              <a:t>什麼是</a:t>
            </a:r>
            <a:r>
              <a:rPr lang="en-US" altLang="zh-TW" dirty="0"/>
              <a:t>《</a:t>
            </a:r>
            <a:r>
              <a:rPr lang="zh-TW" altLang="en-US" dirty="0"/>
              <a:t>資料</a:t>
            </a:r>
            <a:r>
              <a:rPr lang="en-US" altLang="zh-TW" dirty="0"/>
              <a:t>》</a:t>
            </a:r>
          </a:p>
          <a:p>
            <a:r>
              <a:rPr lang="zh-TW" altLang="en-US" dirty="0"/>
              <a:t>什麼是</a:t>
            </a:r>
            <a:r>
              <a:rPr lang="en-US" altLang="zh-TW" dirty="0"/>
              <a:t>《</a:t>
            </a:r>
            <a:r>
              <a:rPr lang="zh-TW" altLang="en-US" dirty="0"/>
              <a:t>程序</a:t>
            </a:r>
            <a:r>
              <a:rPr lang="en-US" altLang="zh-TW" dirty="0"/>
              <a:t>》</a:t>
            </a:r>
          </a:p>
          <a:p>
            <a:r>
              <a:rPr lang="zh-TW" altLang="en-US" dirty="0"/>
              <a:t>什麼是</a:t>
            </a:r>
            <a:r>
              <a:rPr lang="en-US" altLang="zh-TW" dirty="0"/>
              <a:t>《</a:t>
            </a:r>
            <a:r>
              <a:rPr lang="zh-TW" altLang="en-US" dirty="0"/>
              <a:t>訊息</a:t>
            </a:r>
            <a:r>
              <a:rPr lang="en-US" altLang="zh-TW" dirty="0"/>
              <a:t>》</a:t>
            </a:r>
            <a:endParaRPr lang="zh-TW" altLang="en-US" dirty="0"/>
          </a:p>
        </p:txBody>
      </p:sp>
      <p:pic>
        <p:nvPicPr>
          <p:cNvPr id="4" name="Picture 3" descr="Ch7-1-4">
            <a:extLst>
              <a:ext uri="{FF2B5EF4-FFF2-40B4-BE49-F238E27FC236}">
                <a16:creationId xmlns:a16="http://schemas.microsoft.com/office/drawing/2014/main" id="{C588381C-F4B8-458F-B53A-BDE19BC23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564904"/>
            <a:ext cx="5832475"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003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741004-7A5C-4BBE-85CB-DC3B6DA81CB5}"/>
              </a:ext>
            </a:extLst>
          </p:cNvPr>
          <p:cNvSpPr>
            <a:spLocks noGrp="1"/>
          </p:cNvSpPr>
          <p:nvPr>
            <p:ph type="title"/>
          </p:nvPr>
        </p:nvSpPr>
        <p:spPr/>
        <p:txBody>
          <a:bodyPr/>
          <a:lstStyle/>
          <a:p>
            <a:r>
              <a:rPr lang="en-US" altLang="en-US" dirty="0" err="1"/>
              <a:t>物件導向的思維</a:t>
            </a:r>
            <a:endParaRPr lang="zh-TW" altLang="en-US" dirty="0"/>
          </a:p>
        </p:txBody>
      </p:sp>
      <p:sp>
        <p:nvSpPr>
          <p:cNvPr id="3" name="內容版面配置區 2">
            <a:extLst>
              <a:ext uri="{FF2B5EF4-FFF2-40B4-BE49-F238E27FC236}">
                <a16:creationId xmlns:a16="http://schemas.microsoft.com/office/drawing/2014/main" id="{A6601517-0520-4FA7-B732-AA18070C0D7F}"/>
              </a:ext>
            </a:extLst>
          </p:cNvPr>
          <p:cNvSpPr>
            <a:spLocks noGrp="1"/>
          </p:cNvSpPr>
          <p:nvPr>
            <p:ph idx="1"/>
          </p:nvPr>
        </p:nvSpPr>
        <p:spPr/>
        <p:txBody>
          <a:bodyPr/>
          <a:lstStyle/>
          <a:p>
            <a:r>
              <a:rPr lang="zh-TW" altLang="en-US" dirty="0"/>
              <a:t>什麼是物件</a:t>
            </a:r>
          </a:p>
          <a:p>
            <a:r>
              <a:rPr lang="zh-TW" altLang="en-US" dirty="0"/>
              <a:t>識別物件</a:t>
            </a:r>
          </a:p>
          <a:p>
            <a:r>
              <a:rPr lang="zh-TW" altLang="en-US" dirty="0"/>
              <a:t>物件導向的抽象化 </a:t>
            </a:r>
            <a:r>
              <a:rPr lang="en-US" altLang="zh-TW" dirty="0"/>
              <a:t>– </a:t>
            </a:r>
            <a:r>
              <a:rPr lang="zh-TW" altLang="en-US" dirty="0"/>
              <a:t>建立類別</a:t>
            </a:r>
          </a:p>
          <a:p>
            <a:endParaRPr lang="zh-TW" altLang="en-US" dirty="0"/>
          </a:p>
        </p:txBody>
      </p:sp>
    </p:spTree>
    <p:extLst>
      <p:ext uri="{BB962C8B-B14F-4D97-AF65-F5344CB8AC3E}">
        <p14:creationId xmlns:p14="http://schemas.microsoft.com/office/powerpoint/2010/main" val="315937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32A29F-2F66-4319-88A9-3BA7FACAFDC8}"/>
              </a:ext>
            </a:extLst>
          </p:cNvPr>
          <p:cNvSpPr>
            <a:spLocks noGrp="1"/>
          </p:cNvSpPr>
          <p:nvPr>
            <p:ph type="title"/>
          </p:nvPr>
        </p:nvSpPr>
        <p:spPr/>
        <p:txBody>
          <a:bodyPr/>
          <a:lstStyle/>
          <a:p>
            <a:r>
              <a:rPr lang="zh-TW" altLang="en-US" dirty="0"/>
              <a:t>物件導向的思維</a:t>
            </a:r>
          </a:p>
        </p:txBody>
      </p:sp>
      <p:sp>
        <p:nvSpPr>
          <p:cNvPr id="3" name="內容版面配置區 2">
            <a:extLst>
              <a:ext uri="{FF2B5EF4-FFF2-40B4-BE49-F238E27FC236}">
                <a16:creationId xmlns:a16="http://schemas.microsoft.com/office/drawing/2014/main" id="{D4691550-F7F1-4BB0-B010-AA1FCCD8E2F9}"/>
              </a:ext>
            </a:extLst>
          </p:cNvPr>
          <p:cNvSpPr>
            <a:spLocks noGrp="1"/>
          </p:cNvSpPr>
          <p:nvPr>
            <p:ph idx="1"/>
          </p:nvPr>
        </p:nvSpPr>
        <p:spPr/>
        <p:txBody>
          <a:bodyPr/>
          <a:lstStyle/>
          <a:p>
            <a:r>
              <a:rPr lang="zh-TW" altLang="en-US" dirty="0"/>
              <a:t>物件導向技術源於</a:t>
            </a:r>
            <a:r>
              <a:rPr lang="en-US" altLang="zh-TW" dirty="0"/>
              <a:t>1960</a:t>
            </a:r>
            <a:r>
              <a:rPr lang="zh-TW" altLang="en-US" dirty="0"/>
              <a:t>年代的</a:t>
            </a:r>
            <a:r>
              <a:rPr lang="en-US" altLang="zh-TW" dirty="0" err="1"/>
              <a:t>Simula</a:t>
            </a:r>
            <a:r>
              <a:rPr lang="zh-TW" altLang="en-US" dirty="0"/>
              <a:t>程式語言，它是</a:t>
            </a:r>
            <a:r>
              <a:rPr lang="en-US" altLang="zh-TW" dirty="0"/>
              <a:t>Simulation Language</a:t>
            </a:r>
            <a:r>
              <a:rPr lang="zh-TW" altLang="en-US" dirty="0"/>
              <a:t>的簡稱，這是一種模擬語言，希望使用電腦程式來模擬真實世界的各種處理過程。</a:t>
            </a:r>
          </a:p>
          <a:p>
            <a:r>
              <a:rPr lang="zh-TW" altLang="en-US" dirty="0"/>
              <a:t>換句話說，</a:t>
            </a:r>
            <a:r>
              <a:rPr lang="zh-TW" altLang="en-US" dirty="0">
                <a:solidFill>
                  <a:srgbClr val="FF3300"/>
                </a:solidFill>
                <a:effectLst>
                  <a:outerShdw blurRad="38100" dist="38100" dir="2700000" algn="tl">
                    <a:srgbClr val="000000">
                      <a:alpha val="43137"/>
                    </a:srgbClr>
                  </a:outerShdw>
                </a:effectLst>
              </a:rPr>
              <a:t>物件導向的思維就是</a:t>
            </a:r>
            <a:r>
              <a:rPr lang="zh-TW" altLang="en-US" dirty="0"/>
              <a:t>我們現實生活的思維方式，</a:t>
            </a:r>
            <a:r>
              <a:rPr lang="zh-TW" altLang="en-US" dirty="0">
                <a:solidFill>
                  <a:srgbClr val="FF3300"/>
                </a:solidFill>
                <a:effectLst>
                  <a:outerShdw blurRad="38100" dist="38100" dir="2700000" algn="tl">
                    <a:srgbClr val="000000">
                      <a:alpha val="43137"/>
                    </a:srgbClr>
                  </a:outerShdw>
                </a:effectLst>
              </a:rPr>
              <a:t>人類自然的思考方式</a:t>
            </a:r>
            <a:r>
              <a:rPr lang="zh-TW" altLang="en-US" dirty="0"/>
              <a:t>，其實各位早已知道，而且一直使用它來思考問題。</a:t>
            </a:r>
          </a:p>
          <a:p>
            <a:endParaRPr lang="zh-TW" altLang="en-US" dirty="0"/>
          </a:p>
        </p:txBody>
      </p:sp>
    </p:spTree>
    <p:extLst>
      <p:ext uri="{BB962C8B-B14F-4D97-AF65-F5344CB8AC3E}">
        <p14:creationId xmlns:p14="http://schemas.microsoft.com/office/powerpoint/2010/main" val="315074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23A707-1FB6-4396-9994-EFAC77C3273B}"/>
              </a:ext>
            </a:extLst>
          </p:cNvPr>
          <p:cNvSpPr>
            <a:spLocks noGrp="1"/>
          </p:cNvSpPr>
          <p:nvPr>
            <p:ph type="title"/>
          </p:nvPr>
        </p:nvSpPr>
        <p:spPr/>
        <p:txBody>
          <a:bodyPr/>
          <a:lstStyle/>
          <a:p>
            <a:r>
              <a:rPr lang="zh-TW" altLang="en-US" dirty="0"/>
              <a:t>什麼是物件</a:t>
            </a:r>
            <a:r>
              <a:rPr lang="en-US" altLang="zh-TW" dirty="0"/>
              <a:t>-</a:t>
            </a:r>
            <a:r>
              <a:rPr lang="zh-TW" altLang="en-US" dirty="0"/>
              <a:t>定義</a:t>
            </a:r>
          </a:p>
        </p:txBody>
      </p:sp>
      <p:sp>
        <p:nvSpPr>
          <p:cNvPr id="3" name="內容版面配置區 2">
            <a:extLst>
              <a:ext uri="{FF2B5EF4-FFF2-40B4-BE49-F238E27FC236}">
                <a16:creationId xmlns:a16="http://schemas.microsoft.com/office/drawing/2014/main" id="{74656F8E-0B72-4394-BF03-6EE44C52432C}"/>
              </a:ext>
            </a:extLst>
          </p:cNvPr>
          <p:cNvSpPr>
            <a:spLocks noGrp="1"/>
          </p:cNvSpPr>
          <p:nvPr>
            <p:ph idx="1"/>
          </p:nvPr>
        </p:nvSpPr>
        <p:spPr/>
        <p:txBody>
          <a:bodyPr/>
          <a:lstStyle/>
          <a:p>
            <a:r>
              <a:rPr lang="zh-TW" altLang="en-US" dirty="0"/>
              <a:t>物件的英文是</a:t>
            </a:r>
            <a:r>
              <a:rPr lang="en-US" altLang="zh-TW" dirty="0"/>
              <a:t>Object</a:t>
            </a:r>
            <a:r>
              <a:rPr lang="zh-TW" altLang="en-US" dirty="0"/>
              <a:t>，在此討論的是現實生活中的物件，並不是程式中的物件，物件的英文原意有物體、東西、對象和目的。</a:t>
            </a:r>
          </a:p>
          <a:p>
            <a:r>
              <a:rPr lang="zh-TW" altLang="en-US" dirty="0"/>
              <a:t>換句話說，物件不見得是一種看得到或摸得到的實體，它可能只是一個概念，一種我們可以認知的東西。</a:t>
            </a:r>
          </a:p>
          <a:p>
            <a:endParaRPr lang="zh-TW" altLang="en-US" dirty="0"/>
          </a:p>
        </p:txBody>
      </p:sp>
    </p:spTree>
    <p:extLst>
      <p:ext uri="{BB962C8B-B14F-4D97-AF65-F5344CB8AC3E}">
        <p14:creationId xmlns:p14="http://schemas.microsoft.com/office/powerpoint/2010/main" val="101240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C54BCD-B61D-4AC2-8A70-F2574BEE6656}"/>
              </a:ext>
            </a:extLst>
          </p:cNvPr>
          <p:cNvSpPr>
            <a:spLocks noGrp="1"/>
          </p:cNvSpPr>
          <p:nvPr>
            <p:ph type="title"/>
          </p:nvPr>
        </p:nvSpPr>
        <p:spPr/>
        <p:txBody>
          <a:bodyPr/>
          <a:lstStyle/>
          <a:p>
            <a:r>
              <a:rPr lang="zh-TW" altLang="en-US" dirty="0"/>
              <a:t>什麼是物件</a:t>
            </a:r>
            <a:r>
              <a:rPr lang="en-US" altLang="zh-TW" dirty="0"/>
              <a:t>-</a:t>
            </a:r>
            <a:r>
              <a:rPr lang="zh-TW" altLang="en-US" dirty="0"/>
              <a:t>圖例</a:t>
            </a:r>
          </a:p>
        </p:txBody>
      </p:sp>
      <p:pic>
        <p:nvPicPr>
          <p:cNvPr id="4" name="Picture 3" descr="Ch7-4-1-01">
            <a:extLst>
              <a:ext uri="{FF2B5EF4-FFF2-40B4-BE49-F238E27FC236}">
                <a16:creationId xmlns:a16="http://schemas.microsoft.com/office/drawing/2014/main" id="{D2265CD7-9132-41A8-AFB3-4C8F91F318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5904656" cy="44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84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A4085-DA5B-4777-A671-78E789A6D89C}"/>
              </a:ext>
            </a:extLst>
          </p:cNvPr>
          <p:cNvSpPr>
            <a:spLocks noGrp="1"/>
          </p:cNvSpPr>
          <p:nvPr>
            <p:ph type="title"/>
          </p:nvPr>
        </p:nvSpPr>
        <p:spPr/>
        <p:txBody>
          <a:bodyPr/>
          <a:lstStyle/>
          <a:p>
            <a:r>
              <a:rPr lang="zh-TW" altLang="en-US" dirty="0"/>
              <a:t>什麼是物件</a:t>
            </a:r>
            <a:r>
              <a:rPr lang="en-US" altLang="zh-TW" dirty="0"/>
              <a:t>-</a:t>
            </a:r>
            <a:r>
              <a:rPr lang="zh-TW" altLang="en-US" dirty="0"/>
              <a:t>認知</a:t>
            </a:r>
          </a:p>
        </p:txBody>
      </p:sp>
      <p:sp>
        <p:nvSpPr>
          <p:cNvPr id="3" name="內容版面配置區 2">
            <a:extLst>
              <a:ext uri="{FF2B5EF4-FFF2-40B4-BE49-F238E27FC236}">
                <a16:creationId xmlns:a16="http://schemas.microsoft.com/office/drawing/2014/main" id="{4C0861E2-F88E-4A51-8083-C435C671017A}"/>
              </a:ext>
            </a:extLst>
          </p:cNvPr>
          <p:cNvSpPr>
            <a:spLocks noGrp="1"/>
          </p:cNvSpPr>
          <p:nvPr>
            <p:ph idx="1"/>
          </p:nvPr>
        </p:nvSpPr>
        <p:spPr/>
        <p:txBody>
          <a:bodyPr/>
          <a:lstStyle/>
          <a:p>
            <a:r>
              <a:rPr lang="zh-TW" altLang="en-US" dirty="0"/>
              <a:t>物件是一種可以認知的東西，例如：我們認知一輛車，是因為聯想到：</a:t>
            </a:r>
          </a:p>
          <a:p>
            <a:pPr lvl="1"/>
            <a:r>
              <a:rPr lang="zh-TW" altLang="en-US" dirty="0"/>
              <a:t>車子是紅色。</a:t>
            </a:r>
          </a:p>
          <a:p>
            <a:pPr lvl="1"/>
            <a:r>
              <a:rPr lang="zh-TW" altLang="en-US" dirty="0"/>
              <a:t>車子有四個門。</a:t>
            </a:r>
          </a:p>
          <a:p>
            <a:pPr lvl="1"/>
            <a:r>
              <a:rPr lang="zh-TW" altLang="en-US" dirty="0"/>
              <a:t>車子有四個輪胎。</a:t>
            </a:r>
          </a:p>
          <a:p>
            <a:r>
              <a:rPr lang="zh-TW" altLang="en-US" dirty="0"/>
              <a:t>車輛是車的概念，人類在自然思考時，就會自動將車輛分解成整體（車輛）和部分（門和輪胎）之間的關聯。</a:t>
            </a:r>
          </a:p>
          <a:p>
            <a:endParaRPr lang="zh-TW" altLang="en-US" dirty="0"/>
          </a:p>
        </p:txBody>
      </p:sp>
    </p:spTree>
    <p:extLst>
      <p:ext uri="{BB962C8B-B14F-4D97-AF65-F5344CB8AC3E}">
        <p14:creationId xmlns:p14="http://schemas.microsoft.com/office/powerpoint/2010/main" val="22245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AFC54E-E06A-4702-9D47-678368C02939}"/>
              </a:ext>
            </a:extLst>
          </p:cNvPr>
          <p:cNvSpPr>
            <a:spLocks noGrp="1"/>
          </p:cNvSpPr>
          <p:nvPr>
            <p:ph type="title"/>
          </p:nvPr>
        </p:nvSpPr>
        <p:spPr/>
        <p:txBody>
          <a:bodyPr/>
          <a:lstStyle/>
          <a:p>
            <a:r>
              <a:rPr lang="zh-TW" altLang="en-US" dirty="0"/>
              <a:t>什麼是物件</a:t>
            </a:r>
            <a:r>
              <a:rPr lang="en-US" altLang="zh-TW" dirty="0"/>
              <a:t>-</a:t>
            </a:r>
            <a:r>
              <a:rPr lang="zh-TW" altLang="en-US" dirty="0"/>
              <a:t>不同的認知</a:t>
            </a:r>
          </a:p>
        </p:txBody>
      </p:sp>
      <p:pic>
        <p:nvPicPr>
          <p:cNvPr id="4" name="Picture 3" descr="Ch7-4-1-02">
            <a:extLst>
              <a:ext uri="{FF2B5EF4-FFF2-40B4-BE49-F238E27FC236}">
                <a16:creationId xmlns:a16="http://schemas.microsoft.com/office/drawing/2014/main" id="{709A8D82-929E-4BA3-BD53-459D2793A3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6408712" cy="320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60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77AE04-753E-413E-9ABF-B44986DE7928}"/>
              </a:ext>
            </a:extLst>
          </p:cNvPr>
          <p:cNvSpPr>
            <a:spLocks noGrp="1"/>
          </p:cNvSpPr>
          <p:nvPr>
            <p:ph type="title"/>
          </p:nvPr>
        </p:nvSpPr>
        <p:spPr/>
        <p:txBody>
          <a:bodyPr/>
          <a:lstStyle/>
          <a:p>
            <a:r>
              <a:rPr lang="en-US" altLang="en-US" dirty="0" err="1"/>
              <a:t>程式設計方法</a:t>
            </a:r>
            <a:endParaRPr lang="zh-TW" altLang="en-US" dirty="0"/>
          </a:p>
        </p:txBody>
      </p:sp>
      <p:sp>
        <p:nvSpPr>
          <p:cNvPr id="3" name="內容版面配置區 2">
            <a:extLst>
              <a:ext uri="{FF2B5EF4-FFF2-40B4-BE49-F238E27FC236}">
                <a16:creationId xmlns:a16="http://schemas.microsoft.com/office/drawing/2014/main" id="{1530DA5B-490A-4016-9AE5-BAABD23E139F}"/>
              </a:ext>
            </a:extLst>
          </p:cNvPr>
          <p:cNvSpPr>
            <a:spLocks noGrp="1"/>
          </p:cNvSpPr>
          <p:nvPr>
            <p:ph idx="1"/>
          </p:nvPr>
        </p:nvSpPr>
        <p:spPr/>
        <p:txBody>
          <a:bodyPr/>
          <a:lstStyle/>
          <a:p>
            <a:r>
              <a:rPr lang="zh-TW" altLang="en-US" dirty="0"/>
              <a:t>非結構化程式設計</a:t>
            </a:r>
          </a:p>
          <a:p>
            <a:r>
              <a:rPr lang="zh-TW" altLang="en-US" dirty="0"/>
              <a:t>程序式與結構化程式設計</a:t>
            </a:r>
          </a:p>
          <a:p>
            <a:r>
              <a:rPr lang="zh-TW" altLang="en-US" dirty="0"/>
              <a:t>模組化程式設計</a:t>
            </a:r>
          </a:p>
          <a:p>
            <a:r>
              <a:rPr lang="zh-TW" altLang="en-US" dirty="0"/>
              <a:t>物件導向程式設計</a:t>
            </a:r>
          </a:p>
          <a:p>
            <a:endParaRPr lang="zh-TW" altLang="en-US" dirty="0"/>
          </a:p>
        </p:txBody>
      </p:sp>
    </p:spTree>
    <p:extLst>
      <p:ext uri="{BB962C8B-B14F-4D97-AF65-F5344CB8AC3E}">
        <p14:creationId xmlns:p14="http://schemas.microsoft.com/office/powerpoint/2010/main" val="3908960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14BA7D-474E-4E1D-B89D-949AE8C24647}"/>
              </a:ext>
            </a:extLst>
          </p:cNvPr>
          <p:cNvSpPr>
            <a:spLocks noGrp="1"/>
          </p:cNvSpPr>
          <p:nvPr>
            <p:ph type="title"/>
          </p:nvPr>
        </p:nvSpPr>
        <p:spPr/>
        <p:txBody>
          <a:bodyPr/>
          <a:lstStyle/>
          <a:p>
            <a:r>
              <a:rPr lang="zh-TW" altLang="en-US" dirty="0"/>
              <a:t>識別物件</a:t>
            </a:r>
            <a:r>
              <a:rPr lang="en-US" altLang="zh-TW" dirty="0"/>
              <a:t>-</a:t>
            </a:r>
            <a:r>
              <a:rPr lang="zh-TW" altLang="en-US" dirty="0"/>
              <a:t>可能物件</a:t>
            </a:r>
          </a:p>
        </p:txBody>
      </p:sp>
      <p:sp>
        <p:nvSpPr>
          <p:cNvPr id="3" name="內容版面配置區 2">
            <a:extLst>
              <a:ext uri="{FF2B5EF4-FFF2-40B4-BE49-F238E27FC236}">
                <a16:creationId xmlns:a16="http://schemas.microsoft.com/office/drawing/2014/main" id="{10F5C3DD-0B34-4A6B-8CBA-453846299278}"/>
              </a:ext>
            </a:extLst>
          </p:cNvPr>
          <p:cNvSpPr>
            <a:spLocks noGrp="1"/>
          </p:cNvSpPr>
          <p:nvPr>
            <p:ph idx="1"/>
          </p:nvPr>
        </p:nvSpPr>
        <p:spPr>
          <a:xfrm>
            <a:off x="581192" y="1770803"/>
            <a:ext cx="7989752" cy="4538517"/>
          </a:xfrm>
        </p:spPr>
        <p:txBody>
          <a:bodyPr>
            <a:normAutofit fontScale="92500" lnSpcReduction="10000"/>
          </a:bodyPr>
          <a:lstStyle/>
          <a:p>
            <a:pPr>
              <a:lnSpc>
                <a:spcPct val="90000"/>
              </a:lnSpc>
            </a:pPr>
            <a:r>
              <a:rPr lang="zh-TW" altLang="en-US" sz="2800" dirty="0"/>
              <a:t>物件導向思維的另一個重點是如何從描述的問題中</a:t>
            </a:r>
            <a:r>
              <a:rPr lang="zh-TW" altLang="en-US" sz="2800" dirty="0">
                <a:solidFill>
                  <a:srgbClr val="FF3300"/>
                </a:solidFill>
                <a:effectLst>
                  <a:outerShdw blurRad="38100" dist="38100" dir="2700000" algn="tl">
                    <a:srgbClr val="000000">
                      <a:alpha val="43137"/>
                    </a:srgbClr>
                  </a:outerShdw>
                </a:effectLst>
              </a:rPr>
              <a:t>識別出物件</a:t>
            </a:r>
            <a:r>
              <a:rPr lang="zh-TW" altLang="en-US" sz="2800" dirty="0"/>
              <a:t>，以便建立問題的模型，如下：</a:t>
            </a:r>
          </a:p>
          <a:p>
            <a:pPr lvl="1">
              <a:lnSpc>
                <a:spcPct val="90000"/>
              </a:lnSpc>
            </a:pPr>
            <a:r>
              <a:rPr lang="zh-TW" altLang="en-US" sz="2400" dirty="0"/>
              <a:t>問題中是否有</a:t>
            </a:r>
            <a:r>
              <a:rPr lang="en-US" altLang="zh-TW" sz="2400" dirty="0"/>
              <a:t>【</a:t>
            </a:r>
            <a:r>
              <a:rPr lang="zh-TW" altLang="en-US" sz="2400" dirty="0"/>
              <a:t>具體的事物</a:t>
            </a:r>
            <a:r>
              <a:rPr lang="en-US" altLang="zh-TW" sz="2400" dirty="0"/>
              <a:t>】</a:t>
            </a:r>
            <a:r>
              <a:rPr lang="zh-TW" altLang="en-US" sz="2400" dirty="0"/>
              <a:t>，例如：人、書、電腦、車子等。</a:t>
            </a:r>
          </a:p>
          <a:p>
            <a:pPr lvl="1">
              <a:lnSpc>
                <a:spcPct val="90000"/>
              </a:lnSpc>
            </a:pPr>
            <a:r>
              <a:rPr lang="zh-TW" altLang="en-US" sz="2400" dirty="0"/>
              <a:t>問題中是否有</a:t>
            </a:r>
            <a:r>
              <a:rPr lang="en-US" altLang="zh-TW" sz="2400" dirty="0"/>
              <a:t>【</a:t>
            </a:r>
            <a:r>
              <a:rPr lang="zh-TW" altLang="en-US" sz="2400" dirty="0"/>
              <a:t>事件</a:t>
            </a:r>
            <a:r>
              <a:rPr lang="en-US" altLang="zh-TW" sz="2400" dirty="0"/>
              <a:t>】</a:t>
            </a:r>
            <a:r>
              <a:rPr lang="zh-TW" altLang="en-US" sz="2400" dirty="0"/>
              <a:t>，例如：訂購商品、借書、參加會議、旅遊等。</a:t>
            </a:r>
          </a:p>
          <a:p>
            <a:pPr lvl="1">
              <a:lnSpc>
                <a:spcPct val="90000"/>
              </a:lnSpc>
            </a:pPr>
            <a:r>
              <a:rPr lang="zh-TW" altLang="en-US" sz="2400" dirty="0"/>
              <a:t>問題中是否有</a:t>
            </a:r>
            <a:r>
              <a:rPr lang="en-US" altLang="zh-TW" sz="2400" dirty="0"/>
              <a:t>【</a:t>
            </a:r>
            <a:r>
              <a:rPr lang="zh-TW" altLang="en-US" sz="2400" dirty="0"/>
              <a:t>角色</a:t>
            </a:r>
            <a:r>
              <a:rPr lang="en-US" altLang="zh-TW" sz="2400" dirty="0"/>
              <a:t>】</a:t>
            </a:r>
            <a:r>
              <a:rPr lang="zh-TW" altLang="en-US" sz="2400" dirty="0"/>
              <a:t>或</a:t>
            </a:r>
            <a:r>
              <a:rPr lang="en-US" altLang="zh-TW" sz="2400" dirty="0"/>
              <a:t>【</a:t>
            </a:r>
            <a:r>
              <a:rPr lang="zh-TW" altLang="en-US" sz="2400" dirty="0"/>
              <a:t>組織成員</a:t>
            </a:r>
            <a:r>
              <a:rPr lang="en-US" altLang="zh-TW" sz="2400" dirty="0"/>
              <a:t>】</a:t>
            </a:r>
            <a:r>
              <a:rPr lang="zh-TW" altLang="en-US" sz="2400" dirty="0"/>
              <a:t>，例如：員工、客戶、售貨員等。</a:t>
            </a:r>
          </a:p>
          <a:p>
            <a:pPr lvl="1">
              <a:lnSpc>
                <a:spcPct val="90000"/>
              </a:lnSpc>
            </a:pPr>
            <a:r>
              <a:rPr lang="zh-TW" altLang="en-US" sz="2400" dirty="0"/>
              <a:t>問題中是否有</a:t>
            </a:r>
            <a:r>
              <a:rPr lang="en-US" altLang="zh-TW" sz="2400" dirty="0"/>
              <a:t>【</a:t>
            </a:r>
            <a:r>
              <a:rPr lang="zh-TW" altLang="en-US" sz="2400" dirty="0"/>
              <a:t>位置</a:t>
            </a:r>
            <a:r>
              <a:rPr lang="en-US" altLang="zh-TW" sz="2400" dirty="0"/>
              <a:t>】</a:t>
            </a:r>
            <a:r>
              <a:rPr lang="zh-TW" altLang="en-US" sz="2400" dirty="0"/>
              <a:t>、</a:t>
            </a:r>
            <a:r>
              <a:rPr lang="en-US" altLang="zh-TW" sz="2400" dirty="0"/>
              <a:t>【</a:t>
            </a:r>
            <a:r>
              <a:rPr lang="zh-TW" altLang="en-US" sz="2400" dirty="0"/>
              <a:t>地方</a:t>
            </a:r>
            <a:r>
              <a:rPr lang="en-US" altLang="zh-TW" sz="2400" dirty="0"/>
              <a:t>】</a:t>
            </a:r>
            <a:r>
              <a:rPr lang="zh-TW" altLang="en-US" sz="2400" dirty="0"/>
              <a:t>或</a:t>
            </a:r>
            <a:r>
              <a:rPr lang="en-US" altLang="zh-TW" sz="2400" dirty="0"/>
              <a:t>【</a:t>
            </a:r>
            <a:r>
              <a:rPr lang="zh-TW" altLang="en-US" sz="2400" dirty="0"/>
              <a:t>結構</a:t>
            </a:r>
            <a:r>
              <a:rPr lang="en-US" altLang="zh-TW" sz="2400" dirty="0"/>
              <a:t>】</a:t>
            </a:r>
            <a:r>
              <a:rPr lang="zh-TW" altLang="en-US" sz="2400" dirty="0"/>
              <a:t>，例如：座標、圖書館、圓、三角形，長方形等。</a:t>
            </a:r>
          </a:p>
          <a:p>
            <a:pPr lvl="1">
              <a:lnSpc>
                <a:spcPct val="90000"/>
              </a:lnSpc>
            </a:pPr>
            <a:r>
              <a:rPr lang="zh-TW" altLang="en-US" sz="2400" dirty="0"/>
              <a:t>如果是使用英文描述的問題，以文法來分析，句子中的</a:t>
            </a:r>
            <a:r>
              <a:rPr lang="en-US" altLang="zh-TW" sz="2400" dirty="0"/>
              <a:t>【</a:t>
            </a:r>
            <a:r>
              <a:rPr lang="zh-TW" altLang="en-US" sz="2400" dirty="0"/>
              <a:t>名詞</a:t>
            </a:r>
            <a:r>
              <a:rPr lang="en-US" altLang="zh-TW" sz="2400" dirty="0"/>
              <a:t>】</a:t>
            </a:r>
            <a:r>
              <a:rPr lang="zh-TW" altLang="en-US" sz="2400" dirty="0"/>
              <a:t>或</a:t>
            </a:r>
            <a:r>
              <a:rPr lang="en-US" altLang="zh-TW" sz="2400" dirty="0"/>
              <a:t>【</a:t>
            </a:r>
            <a:r>
              <a:rPr lang="zh-TW" altLang="en-US" sz="2400" dirty="0"/>
              <a:t>名詞子句</a:t>
            </a:r>
            <a:r>
              <a:rPr lang="en-US" altLang="zh-TW" sz="2400" dirty="0"/>
              <a:t>】</a:t>
            </a:r>
            <a:r>
              <a:rPr lang="zh-TW" altLang="en-US" sz="2400" dirty="0"/>
              <a:t>都是可能的物件。</a:t>
            </a:r>
          </a:p>
          <a:p>
            <a:endParaRPr lang="zh-TW" altLang="en-US" dirty="0"/>
          </a:p>
        </p:txBody>
      </p:sp>
    </p:spTree>
    <p:extLst>
      <p:ext uri="{BB962C8B-B14F-4D97-AF65-F5344CB8AC3E}">
        <p14:creationId xmlns:p14="http://schemas.microsoft.com/office/powerpoint/2010/main" val="245655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57B360-7B11-476D-9CB9-ED7E4569AE48}"/>
              </a:ext>
            </a:extLst>
          </p:cNvPr>
          <p:cNvSpPr>
            <a:spLocks noGrp="1"/>
          </p:cNvSpPr>
          <p:nvPr>
            <p:ph type="title"/>
          </p:nvPr>
        </p:nvSpPr>
        <p:spPr/>
        <p:txBody>
          <a:bodyPr/>
          <a:lstStyle/>
          <a:p>
            <a:r>
              <a:rPr lang="zh-TW" altLang="en-US" dirty="0"/>
              <a:t>識別物件</a:t>
            </a:r>
            <a:r>
              <a:rPr lang="en-US" altLang="zh-TW" dirty="0"/>
              <a:t>-</a:t>
            </a:r>
            <a:r>
              <a:rPr lang="zh-TW" altLang="en-US" dirty="0"/>
              <a:t>物件特徵</a:t>
            </a:r>
            <a:r>
              <a:rPr lang="en-US" altLang="zh-TW" dirty="0"/>
              <a:t>1</a:t>
            </a:r>
            <a:endParaRPr lang="zh-TW" altLang="en-US" dirty="0"/>
          </a:p>
        </p:txBody>
      </p:sp>
      <p:sp>
        <p:nvSpPr>
          <p:cNvPr id="3" name="內容版面配置區 2">
            <a:extLst>
              <a:ext uri="{FF2B5EF4-FFF2-40B4-BE49-F238E27FC236}">
                <a16:creationId xmlns:a16="http://schemas.microsoft.com/office/drawing/2014/main" id="{C5620865-3014-4D55-909C-CEB7B7DC5369}"/>
              </a:ext>
            </a:extLst>
          </p:cNvPr>
          <p:cNvSpPr>
            <a:spLocks noGrp="1"/>
          </p:cNvSpPr>
          <p:nvPr>
            <p:ph idx="1"/>
          </p:nvPr>
        </p:nvSpPr>
        <p:spPr/>
        <p:txBody>
          <a:bodyPr/>
          <a:lstStyle/>
          <a:p>
            <a:r>
              <a:rPr lang="zh-TW" altLang="en-US" dirty="0">
                <a:solidFill>
                  <a:srgbClr val="FF3300"/>
                </a:solidFill>
                <a:effectLst>
                  <a:outerShdw blurRad="38100" dist="38100" dir="2700000" algn="tl">
                    <a:srgbClr val="000000">
                      <a:alpha val="43137"/>
                    </a:srgbClr>
                  </a:outerShdw>
                </a:effectLst>
              </a:rPr>
              <a:t>保留資訊</a:t>
            </a:r>
            <a:r>
              <a:rPr lang="zh-TW" altLang="en-US" b="1" dirty="0"/>
              <a:t>（</a:t>
            </a:r>
            <a:r>
              <a:rPr lang="en-US" altLang="zh-TW" b="1" dirty="0"/>
              <a:t>Retained Information</a:t>
            </a:r>
            <a:r>
              <a:rPr lang="zh-TW" altLang="en-US" b="1" dirty="0"/>
              <a:t>）：</a:t>
            </a:r>
            <a:r>
              <a:rPr lang="zh-TW" altLang="en-US" dirty="0"/>
              <a:t>物件需要能夠保留資訊，所以物件一定擁有一些</a:t>
            </a:r>
            <a:r>
              <a:rPr lang="zh-TW" altLang="en-US" dirty="0">
                <a:solidFill>
                  <a:srgbClr val="FF3300"/>
                </a:solidFill>
                <a:effectLst>
                  <a:outerShdw blurRad="38100" dist="38100" dir="2700000" algn="tl">
                    <a:srgbClr val="000000">
                      <a:alpha val="43137"/>
                    </a:srgbClr>
                  </a:outerShdw>
                </a:effectLst>
              </a:rPr>
              <a:t>屬性</a:t>
            </a:r>
            <a:r>
              <a:rPr lang="zh-TW" altLang="en-US" dirty="0"/>
              <a:t>，即資料。</a:t>
            </a:r>
          </a:p>
          <a:p>
            <a:r>
              <a:rPr lang="zh-TW" altLang="en-US" dirty="0">
                <a:solidFill>
                  <a:srgbClr val="FF3300"/>
                </a:solidFill>
                <a:effectLst>
                  <a:outerShdw blurRad="38100" dist="38100" dir="2700000" algn="tl">
                    <a:srgbClr val="000000">
                      <a:alpha val="43137"/>
                    </a:srgbClr>
                  </a:outerShdw>
                </a:effectLst>
              </a:rPr>
              <a:t>需要提供服務</a:t>
            </a:r>
            <a:r>
              <a:rPr lang="zh-TW" altLang="en-US" b="1" dirty="0"/>
              <a:t>（</a:t>
            </a:r>
            <a:r>
              <a:rPr lang="en-US" altLang="zh-TW" b="1" dirty="0"/>
              <a:t>Needed Service</a:t>
            </a:r>
            <a:r>
              <a:rPr lang="zh-TW" altLang="en-US" b="1" dirty="0"/>
              <a:t>）：</a:t>
            </a:r>
            <a:r>
              <a:rPr lang="zh-TW" altLang="en-US" dirty="0"/>
              <a:t>物件需要能夠提供服務，例如：更改屬性的操作。</a:t>
            </a:r>
          </a:p>
          <a:p>
            <a:r>
              <a:rPr lang="zh-TW" altLang="en-US" b="1" dirty="0"/>
              <a:t>共通屬性（</a:t>
            </a:r>
            <a:r>
              <a:rPr lang="en-US" altLang="zh-TW" b="1" dirty="0"/>
              <a:t>Common Attributes</a:t>
            </a:r>
            <a:r>
              <a:rPr lang="zh-TW" altLang="en-US" b="1" dirty="0"/>
              <a:t>）：</a:t>
            </a:r>
            <a:r>
              <a:rPr lang="zh-TW" altLang="en-US" dirty="0"/>
              <a:t>所有出現的物件都擁有共通的屬性。</a:t>
            </a:r>
          </a:p>
          <a:p>
            <a:endParaRPr lang="zh-TW" altLang="en-US" dirty="0"/>
          </a:p>
        </p:txBody>
      </p:sp>
    </p:spTree>
    <p:extLst>
      <p:ext uri="{BB962C8B-B14F-4D97-AF65-F5344CB8AC3E}">
        <p14:creationId xmlns:p14="http://schemas.microsoft.com/office/powerpoint/2010/main" val="126240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4EA844-FFA2-44B2-92C1-5554CAEBFAA3}"/>
              </a:ext>
            </a:extLst>
          </p:cNvPr>
          <p:cNvSpPr>
            <a:spLocks noGrp="1"/>
          </p:cNvSpPr>
          <p:nvPr>
            <p:ph type="title"/>
          </p:nvPr>
        </p:nvSpPr>
        <p:spPr/>
        <p:txBody>
          <a:bodyPr/>
          <a:lstStyle/>
          <a:p>
            <a:r>
              <a:rPr lang="zh-TW" altLang="en-US" dirty="0"/>
              <a:t>識別物件</a:t>
            </a:r>
            <a:r>
              <a:rPr lang="en-US" altLang="zh-TW" dirty="0"/>
              <a:t>-</a:t>
            </a:r>
            <a:r>
              <a:rPr lang="zh-TW" altLang="en-US" dirty="0"/>
              <a:t>物件特徵</a:t>
            </a:r>
            <a:r>
              <a:rPr lang="en-US" altLang="zh-TW" dirty="0"/>
              <a:t>2</a:t>
            </a:r>
            <a:endParaRPr lang="zh-TW" altLang="en-US" dirty="0"/>
          </a:p>
        </p:txBody>
      </p:sp>
      <p:sp>
        <p:nvSpPr>
          <p:cNvPr id="3" name="內容版面配置區 2">
            <a:extLst>
              <a:ext uri="{FF2B5EF4-FFF2-40B4-BE49-F238E27FC236}">
                <a16:creationId xmlns:a16="http://schemas.microsoft.com/office/drawing/2014/main" id="{8BFFF08E-92C3-422F-A033-B9311F482619}"/>
              </a:ext>
            </a:extLst>
          </p:cNvPr>
          <p:cNvSpPr>
            <a:spLocks noGrp="1"/>
          </p:cNvSpPr>
          <p:nvPr>
            <p:ph idx="1"/>
          </p:nvPr>
        </p:nvSpPr>
        <p:spPr/>
        <p:txBody>
          <a:bodyPr/>
          <a:lstStyle/>
          <a:p>
            <a:r>
              <a:rPr lang="zh-TW" altLang="en-US" b="1" dirty="0"/>
              <a:t>共通操作（</a:t>
            </a:r>
            <a:r>
              <a:rPr lang="en-US" altLang="zh-TW" b="1" dirty="0"/>
              <a:t>Common Operators</a:t>
            </a:r>
            <a:r>
              <a:rPr lang="zh-TW" altLang="en-US" b="1" dirty="0"/>
              <a:t>）：</a:t>
            </a:r>
            <a:r>
              <a:rPr lang="zh-TW" altLang="en-US" dirty="0"/>
              <a:t>所有出現的物件都擁有共通的操作。</a:t>
            </a:r>
          </a:p>
          <a:p>
            <a:r>
              <a:rPr lang="zh-TW" altLang="en-US" b="1" dirty="0"/>
              <a:t>本質的需求（</a:t>
            </a:r>
            <a:r>
              <a:rPr lang="en-US" altLang="zh-TW" b="1" dirty="0"/>
              <a:t>Essential Requirements</a:t>
            </a:r>
            <a:r>
              <a:rPr lang="zh-TW" altLang="en-US" b="1" dirty="0"/>
              <a:t>）：</a:t>
            </a:r>
            <a:r>
              <a:rPr lang="zh-TW" altLang="en-US" dirty="0"/>
              <a:t>擁有其它外部的實體物件，它需要取得物件的資訊，例如：</a:t>
            </a:r>
            <a:r>
              <a:rPr lang="en-US" altLang="zh-TW" dirty="0"/>
              <a:t>Order</a:t>
            </a:r>
            <a:r>
              <a:rPr lang="zh-TW" altLang="en-US" dirty="0"/>
              <a:t>訂單物件需要取得</a:t>
            </a:r>
            <a:r>
              <a:rPr lang="en-US" altLang="zh-TW" dirty="0"/>
              <a:t>Customer</a:t>
            </a:r>
            <a:r>
              <a:rPr lang="zh-TW" altLang="en-US" dirty="0"/>
              <a:t>客戶物件的</a:t>
            </a:r>
            <a:r>
              <a:rPr lang="en-US" altLang="zh-TW" dirty="0"/>
              <a:t>【</a:t>
            </a:r>
            <a:r>
              <a:rPr lang="zh-TW" altLang="en-US" dirty="0"/>
              <a:t>地址</a:t>
            </a:r>
            <a:r>
              <a:rPr lang="en-US" altLang="zh-TW" dirty="0"/>
              <a:t>】</a:t>
            </a:r>
            <a:r>
              <a:rPr lang="zh-TW" altLang="en-US" dirty="0"/>
              <a:t>屬性。</a:t>
            </a:r>
          </a:p>
          <a:p>
            <a:r>
              <a:rPr lang="zh-TW" altLang="en-US" b="1" dirty="0"/>
              <a:t>多重屬性（</a:t>
            </a:r>
            <a:r>
              <a:rPr lang="en-US" altLang="zh-TW" b="1" dirty="0"/>
              <a:t>Multiple Attributes</a:t>
            </a:r>
            <a:r>
              <a:rPr lang="zh-TW" altLang="en-US" b="1" dirty="0"/>
              <a:t>）：</a:t>
            </a:r>
            <a:r>
              <a:rPr lang="zh-TW" altLang="en-US" dirty="0"/>
              <a:t>物件擁有的屬性並非只屬於它，它可以是一個更大物件的屬性。</a:t>
            </a:r>
          </a:p>
          <a:p>
            <a:endParaRPr lang="zh-TW" altLang="en-US" dirty="0"/>
          </a:p>
        </p:txBody>
      </p:sp>
    </p:spTree>
    <p:extLst>
      <p:ext uri="{BB962C8B-B14F-4D97-AF65-F5344CB8AC3E}">
        <p14:creationId xmlns:p14="http://schemas.microsoft.com/office/powerpoint/2010/main" val="82629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66A797-52B9-4769-BAB6-7F0A58A03034}"/>
              </a:ext>
            </a:extLst>
          </p:cNvPr>
          <p:cNvSpPr>
            <a:spLocks noGrp="1"/>
          </p:cNvSpPr>
          <p:nvPr>
            <p:ph type="title"/>
          </p:nvPr>
        </p:nvSpPr>
        <p:spPr/>
        <p:txBody>
          <a:bodyPr/>
          <a:lstStyle/>
          <a:p>
            <a:r>
              <a:rPr lang="zh-TW" altLang="en-US" dirty="0"/>
              <a:t>物件導向的抽象化</a:t>
            </a:r>
            <a:r>
              <a:rPr lang="en-US" altLang="zh-TW" dirty="0"/>
              <a:t>-</a:t>
            </a:r>
            <a:r>
              <a:rPr lang="zh-TW" altLang="en-US" dirty="0"/>
              <a:t>建立類別（現象與觀念）</a:t>
            </a:r>
          </a:p>
        </p:txBody>
      </p:sp>
      <p:sp>
        <p:nvSpPr>
          <p:cNvPr id="3" name="內容版面配置區 2">
            <a:extLst>
              <a:ext uri="{FF2B5EF4-FFF2-40B4-BE49-F238E27FC236}">
                <a16:creationId xmlns:a16="http://schemas.microsoft.com/office/drawing/2014/main" id="{D0F04971-D9ED-4F38-B99A-E350DB4B7922}"/>
              </a:ext>
            </a:extLst>
          </p:cNvPr>
          <p:cNvSpPr>
            <a:spLocks noGrp="1"/>
          </p:cNvSpPr>
          <p:nvPr>
            <p:ph idx="1"/>
          </p:nvPr>
        </p:nvSpPr>
        <p:spPr>
          <a:xfrm>
            <a:off x="581192" y="1770803"/>
            <a:ext cx="7989752" cy="4399723"/>
          </a:xfrm>
        </p:spPr>
        <p:txBody>
          <a:bodyPr>
            <a:normAutofit lnSpcReduction="10000"/>
          </a:bodyPr>
          <a:lstStyle/>
          <a:p>
            <a:pPr>
              <a:lnSpc>
                <a:spcPct val="90000"/>
              </a:lnSpc>
            </a:pPr>
            <a:r>
              <a:rPr lang="zh-TW" altLang="en-US" sz="2800" dirty="0"/>
              <a:t>現象（</a:t>
            </a:r>
            <a:r>
              <a:rPr lang="en-US" altLang="zh-TW" sz="2800" dirty="0"/>
              <a:t>Phenomena</a:t>
            </a:r>
            <a:r>
              <a:rPr lang="zh-TW" altLang="en-US" sz="2800" dirty="0"/>
              <a:t>）是真實世界中，在指定問題範圍內，你可以認知出的物件。例如：紅色汽車、白色貨車和銀色休旅車等。</a:t>
            </a:r>
          </a:p>
          <a:p>
            <a:pPr>
              <a:lnSpc>
                <a:spcPct val="90000"/>
              </a:lnSpc>
            </a:pPr>
            <a:r>
              <a:rPr lang="zh-TW" altLang="en-US" sz="2800" dirty="0"/>
              <a:t>觀念（</a:t>
            </a:r>
            <a:r>
              <a:rPr lang="en-US" altLang="zh-TW" sz="2800" dirty="0"/>
              <a:t>Concepts</a:t>
            </a:r>
            <a:r>
              <a:rPr lang="zh-TW" altLang="en-US" sz="2800" dirty="0"/>
              <a:t>）是描述現象的共通特性，排除其詳細部分。例如：紅色汽車、白色貨車和銀色休旅車是一種陸上交通工具的車輛。觀念基本上擁有三種特性，如下所示：</a:t>
            </a:r>
          </a:p>
          <a:p>
            <a:pPr lvl="1">
              <a:lnSpc>
                <a:spcPct val="90000"/>
              </a:lnSpc>
            </a:pPr>
            <a:r>
              <a:rPr lang="zh-TW" altLang="en-US" sz="2400" dirty="0"/>
              <a:t>名稱（</a:t>
            </a:r>
            <a:r>
              <a:rPr lang="en-US" altLang="zh-TW" sz="2400" dirty="0"/>
              <a:t>Name</a:t>
            </a:r>
            <a:r>
              <a:rPr lang="zh-TW" altLang="en-US" sz="2400" dirty="0"/>
              <a:t>）：用來區別其他觀念的名稱。</a:t>
            </a:r>
          </a:p>
          <a:p>
            <a:pPr lvl="1">
              <a:lnSpc>
                <a:spcPct val="90000"/>
              </a:lnSpc>
            </a:pPr>
            <a:r>
              <a:rPr lang="zh-TW" altLang="en-US" sz="2400" dirty="0"/>
              <a:t>目的（</a:t>
            </a:r>
            <a:r>
              <a:rPr lang="en-US" altLang="zh-TW" sz="2400" dirty="0"/>
              <a:t>Purpose</a:t>
            </a:r>
            <a:r>
              <a:rPr lang="zh-TW" altLang="en-US" sz="2400" dirty="0"/>
              <a:t>）：描述現象需要符合哪些特性，才能成為觀念的成員。</a:t>
            </a:r>
          </a:p>
          <a:p>
            <a:pPr lvl="1">
              <a:lnSpc>
                <a:spcPct val="90000"/>
              </a:lnSpc>
            </a:pPr>
            <a:r>
              <a:rPr lang="zh-TW" altLang="en-US" sz="2400" dirty="0"/>
              <a:t>成員（</a:t>
            </a:r>
            <a:r>
              <a:rPr lang="en-US" altLang="zh-TW" sz="2400" dirty="0"/>
              <a:t>Member</a:t>
            </a:r>
            <a:r>
              <a:rPr lang="zh-TW" altLang="en-US" sz="2400" dirty="0"/>
              <a:t>）：哪些現象屬於觀念的成員。</a:t>
            </a:r>
            <a:endParaRPr lang="zh-TW" altLang="en-US" dirty="0"/>
          </a:p>
        </p:txBody>
      </p:sp>
    </p:spTree>
    <p:extLst>
      <p:ext uri="{BB962C8B-B14F-4D97-AF65-F5344CB8AC3E}">
        <p14:creationId xmlns:p14="http://schemas.microsoft.com/office/powerpoint/2010/main" val="153169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649BEF-DC0E-4A05-B3BC-324DF4B7F841}"/>
              </a:ext>
            </a:extLst>
          </p:cNvPr>
          <p:cNvSpPr>
            <a:spLocks noGrp="1"/>
          </p:cNvSpPr>
          <p:nvPr>
            <p:ph type="title"/>
          </p:nvPr>
        </p:nvSpPr>
        <p:spPr/>
        <p:txBody>
          <a:bodyPr/>
          <a:lstStyle/>
          <a:p>
            <a:r>
              <a:rPr lang="zh-TW" altLang="en-US" dirty="0"/>
              <a:t>物件導向的抽象化</a:t>
            </a:r>
            <a:r>
              <a:rPr lang="en-US" altLang="zh-TW" dirty="0"/>
              <a:t>-</a:t>
            </a:r>
            <a:r>
              <a:rPr lang="zh-TW" altLang="en-US" dirty="0"/>
              <a:t>建立類別</a:t>
            </a:r>
            <a:r>
              <a:rPr lang="en-US" altLang="zh-TW" dirty="0"/>
              <a:t>(</a:t>
            </a:r>
            <a:r>
              <a:rPr lang="zh-TW" altLang="en-US" dirty="0"/>
              <a:t>現象與觀念</a:t>
            </a:r>
            <a:r>
              <a:rPr lang="en-US" altLang="zh-TW" dirty="0"/>
              <a:t>-</a:t>
            </a:r>
            <a:r>
              <a:rPr lang="zh-TW" altLang="en-US" dirty="0"/>
              <a:t>圖例</a:t>
            </a:r>
            <a:r>
              <a:rPr lang="en-US" altLang="zh-TW" dirty="0"/>
              <a:t>)</a:t>
            </a:r>
            <a:endParaRPr lang="zh-TW" altLang="en-US" dirty="0"/>
          </a:p>
        </p:txBody>
      </p:sp>
      <p:pic>
        <p:nvPicPr>
          <p:cNvPr id="4" name="Picture 3" descr="Ch7-4-3-01">
            <a:extLst>
              <a:ext uri="{FF2B5EF4-FFF2-40B4-BE49-F238E27FC236}">
                <a16:creationId xmlns:a16="http://schemas.microsoft.com/office/drawing/2014/main" id="{BA3A4EBD-0E90-4FEE-A689-D35B7730E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99206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47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CAE82-31F2-4788-982B-A7FA33AD25AC}"/>
              </a:ext>
            </a:extLst>
          </p:cNvPr>
          <p:cNvSpPr>
            <a:spLocks noGrp="1"/>
          </p:cNvSpPr>
          <p:nvPr>
            <p:ph type="title"/>
          </p:nvPr>
        </p:nvSpPr>
        <p:spPr/>
        <p:txBody>
          <a:bodyPr/>
          <a:lstStyle/>
          <a:p>
            <a:r>
              <a:rPr lang="zh-TW" altLang="en-US" dirty="0"/>
              <a:t>物件導向的抽象化</a:t>
            </a:r>
            <a:r>
              <a:rPr lang="en-US" altLang="zh-TW" dirty="0"/>
              <a:t>-</a:t>
            </a:r>
            <a:r>
              <a:rPr lang="zh-TW" altLang="en-US" dirty="0"/>
              <a:t>建立類別</a:t>
            </a:r>
            <a:r>
              <a:rPr lang="en-US" altLang="zh-TW" dirty="0"/>
              <a:t>(</a:t>
            </a:r>
            <a:r>
              <a:rPr lang="zh-TW" altLang="en-US" dirty="0"/>
              <a:t>抽象化</a:t>
            </a:r>
            <a:r>
              <a:rPr lang="en-US" altLang="zh-TW" dirty="0"/>
              <a:t>)</a:t>
            </a:r>
            <a:endParaRPr lang="zh-TW" altLang="en-US" dirty="0"/>
          </a:p>
        </p:txBody>
      </p:sp>
      <p:sp>
        <p:nvSpPr>
          <p:cNvPr id="3" name="內容版面配置區 2">
            <a:extLst>
              <a:ext uri="{FF2B5EF4-FFF2-40B4-BE49-F238E27FC236}">
                <a16:creationId xmlns:a16="http://schemas.microsoft.com/office/drawing/2014/main" id="{BA4259B7-03EC-4A8C-B1CB-1FA0354C2531}"/>
              </a:ext>
            </a:extLst>
          </p:cNvPr>
          <p:cNvSpPr>
            <a:spLocks noGrp="1"/>
          </p:cNvSpPr>
          <p:nvPr>
            <p:ph idx="1"/>
          </p:nvPr>
        </p:nvSpPr>
        <p:spPr/>
        <p:txBody>
          <a:bodyPr/>
          <a:lstStyle/>
          <a:p>
            <a:r>
              <a:rPr lang="zh-TW" altLang="en-US" dirty="0"/>
              <a:t>物件導向技術的抽象化（</a:t>
            </a:r>
            <a:r>
              <a:rPr lang="en-US" altLang="zh-TW" dirty="0"/>
              <a:t>Abstraction</a:t>
            </a:r>
            <a:r>
              <a:rPr lang="zh-TW" altLang="en-US" dirty="0"/>
              <a:t>）是從物件中抽出共通部分的特徵，排除其詳細部分。以現象和觀念來說，就是將現象分類成觀念；以物件導向技術來說，就是將物件抽出成類別（</a:t>
            </a:r>
            <a:r>
              <a:rPr lang="en-US" altLang="zh-TW" dirty="0"/>
              <a:t>Class</a:t>
            </a:r>
            <a:r>
              <a:rPr lang="zh-TW" altLang="en-US" dirty="0"/>
              <a:t>）。</a:t>
            </a:r>
          </a:p>
          <a:p>
            <a:r>
              <a:rPr lang="zh-TW" altLang="en-US" dirty="0"/>
              <a:t>當我們將問題識別出的物件抽象化成類別後，就可以找出類別的關聯性（</a:t>
            </a:r>
            <a:r>
              <a:rPr lang="en-US" altLang="zh-TW" dirty="0"/>
              <a:t>Relationships</a:t>
            </a:r>
            <a:r>
              <a:rPr lang="zh-TW" altLang="en-US" dirty="0"/>
              <a:t>）。事實上，找出類別關聯性並不是一件說到就可以作到是事，這也是學習物件導向程式設計遇到的最大瓶頸。</a:t>
            </a:r>
          </a:p>
          <a:p>
            <a:endParaRPr lang="zh-TW" altLang="en-US" dirty="0"/>
          </a:p>
        </p:txBody>
      </p:sp>
    </p:spTree>
    <p:extLst>
      <p:ext uri="{BB962C8B-B14F-4D97-AF65-F5344CB8AC3E}">
        <p14:creationId xmlns:p14="http://schemas.microsoft.com/office/powerpoint/2010/main" val="2215041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8BAA7-53C5-433A-85BF-F2C057E4D241}"/>
              </a:ext>
            </a:extLst>
          </p:cNvPr>
          <p:cNvSpPr>
            <a:spLocks noGrp="1"/>
          </p:cNvSpPr>
          <p:nvPr>
            <p:ph type="title"/>
          </p:nvPr>
        </p:nvSpPr>
        <p:spPr/>
        <p:txBody>
          <a:bodyPr/>
          <a:lstStyle/>
          <a:p>
            <a:r>
              <a:rPr lang="zh-TW" altLang="en-US" dirty="0"/>
              <a:t>物件導向的抽象化</a:t>
            </a:r>
            <a:r>
              <a:rPr lang="en-US" altLang="zh-TW" dirty="0"/>
              <a:t>-</a:t>
            </a:r>
            <a:r>
              <a:rPr lang="zh-TW" altLang="en-US" dirty="0"/>
              <a:t>建立類別</a:t>
            </a:r>
            <a:r>
              <a:rPr lang="en-US" altLang="zh-TW" dirty="0"/>
              <a:t>(</a:t>
            </a:r>
            <a:r>
              <a:rPr lang="zh-TW" altLang="en-US" dirty="0"/>
              <a:t>抽象化圖例</a:t>
            </a:r>
            <a:r>
              <a:rPr lang="en-US" altLang="zh-TW" dirty="0"/>
              <a:t>)</a:t>
            </a:r>
            <a:endParaRPr lang="zh-TW" altLang="en-US" dirty="0"/>
          </a:p>
        </p:txBody>
      </p:sp>
      <p:pic>
        <p:nvPicPr>
          <p:cNvPr id="4" name="Picture 3" descr="Ch7-4-3-02">
            <a:extLst>
              <a:ext uri="{FF2B5EF4-FFF2-40B4-BE49-F238E27FC236}">
                <a16:creationId xmlns:a16="http://schemas.microsoft.com/office/drawing/2014/main" id="{D54A3594-5749-4C2A-A4E8-FDBA99FE411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916832"/>
            <a:ext cx="6624736" cy="383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613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EED9F0-AB7D-4DA1-BCDC-4554B94A1FCC}"/>
              </a:ext>
            </a:extLst>
          </p:cNvPr>
          <p:cNvSpPr>
            <a:spLocks noGrp="1"/>
          </p:cNvSpPr>
          <p:nvPr>
            <p:ph type="title"/>
          </p:nvPr>
        </p:nvSpPr>
        <p:spPr/>
        <p:txBody>
          <a:bodyPr/>
          <a:lstStyle/>
          <a:p>
            <a:r>
              <a:rPr lang="zh-TW" altLang="en-US" dirty="0"/>
              <a:t>抽象資料型態</a:t>
            </a:r>
          </a:p>
        </p:txBody>
      </p:sp>
      <p:sp>
        <p:nvSpPr>
          <p:cNvPr id="3" name="內容版面配置區 2">
            <a:extLst>
              <a:ext uri="{FF2B5EF4-FFF2-40B4-BE49-F238E27FC236}">
                <a16:creationId xmlns:a16="http://schemas.microsoft.com/office/drawing/2014/main" id="{5EED9265-7EAD-4C0E-BFE4-C9C6EF591843}"/>
              </a:ext>
            </a:extLst>
          </p:cNvPr>
          <p:cNvSpPr>
            <a:spLocks noGrp="1"/>
          </p:cNvSpPr>
          <p:nvPr>
            <p:ph idx="1"/>
          </p:nvPr>
        </p:nvSpPr>
        <p:spPr/>
        <p:txBody>
          <a:bodyPr/>
          <a:lstStyle/>
          <a:p>
            <a:r>
              <a:rPr lang="zh-TW" altLang="en-US" dirty="0"/>
              <a:t>抽象化 </a:t>
            </a:r>
            <a:r>
              <a:rPr lang="en-US" altLang="zh-TW" dirty="0"/>
              <a:t>– </a:t>
            </a:r>
            <a:r>
              <a:rPr lang="zh-TW" altLang="en-US" dirty="0"/>
              <a:t>塑模</a:t>
            </a:r>
          </a:p>
          <a:p>
            <a:r>
              <a:rPr lang="zh-TW" altLang="en-US" dirty="0"/>
              <a:t>程序或函數抽象化</a:t>
            </a:r>
          </a:p>
          <a:p>
            <a:r>
              <a:rPr lang="zh-TW" altLang="en-US" dirty="0"/>
              <a:t>資料抽象化</a:t>
            </a:r>
          </a:p>
          <a:p>
            <a:r>
              <a:rPr lang="en-US" altLang="en-US" dirty="0" err="1"/>
              <a:t>抽象資料型態（ADT</a:t>
            </a:r>
            <a:r>
              <a:rPr lang="en-US" altLang="en-US" dirty="0"/>
              <a:t>）</a:t>
            </a:r>
            <a:endParaRPr lang="zh-TW" altLang="en-US" dirty="0"/>
          </a:p>
          <a:p>
            <a:r>
              <a:rPr lang="en-US" altLang="en-US" dirty="0" err="1"/>
              <a:t>抽象資料型態與物件導向</a:t>
            </a:r>
            <a:endParaRPr lang="zh-TW" altLang="en-US" dirty="0"/>
          </a:p>
        </p:txBody>
      </p:sp>
    </p:spTree>
    <p:extLst>
      <p:ext uri="{BB962C8B-B14F-4D97-AF65-F5344CB8AC3E}">
        <p14:creationId xmlns:p14="http://schemas.microsoft.com/office/powerpoint/2010/main" val="204343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AA3382-1964-4F94-B45E-3148A5414F9C}"/>
              </a:ext>
            </a:extLst>
          </p:cNvPr>
          <p:cNvSpPr>
            <a:spLocks noGrp="1"/>
          </p:cNvSpPr>
          <p:nvPr>
            <p:ph type="title"/>
          </p:nvPr>
        </p:nvSpPr>
        <p:spPr/>
        <p:txBody>
          <a:bodyPr/>
          <a:lstStyle/>
          <a:p>
            <a:r>
              <a:rPr lang="zh-TW" altLang="en-US" dirty="0"/>
              <a:t>抽象資料型態</a:t>
            </a:r>
          </a:p>
        </p:txBody>
      </p:sp>
      <p:sp>
        <p:nvSpPr>
          <p:cNvPr id="3" name="內容版面配置區 2">
            <a:extLst>
              <a:ext uri="{FF2B5EF4-FFF2-40B4-BE49-F238E27FC236}">
                <a16:creationId xmlns:a16="http://schemas.microsoft.com/office/drawing/2014/main" id="{768CE266-57B0-4E13-AF98-9BF5AB1BCA2E}"/>
              </a:ext>
            </a:extLst>
          </p:cNvPr>
          <p:cNvSpPr>
            <a:spLocks noGrp="1"/>
          </p:cNvSpPr>
          <p:nvPr>
            <p:ph idx="1"/>
          </p:nvPr>
        </p:nvSpPr>
        <p:spPr/>
        <p:txBody>
          <a:bodyPr/>
          <a:lstStyle/>
          <a:p>
            <a:pPr>
              <a:lnSpc>
                <a:spcPct val="90000"/>
              </a:lnSpc>
            </a:pPr>
            <a:r>
              <a:rPr lang="zh-TW" altLang="en-US" dirty="0"/>
              <a:t>物件導向程式設計的精神是資料抽象化，透過抽象資料型態來建立電腦與真實世界的橋樑，描述和模擬真實世界的實體東西，簡單的說，物件導向程式設計就是一種抽象資料型態的程式設計。</a:t>
            </a:r>
          </a:p>
          <a:p>
            <a:pPr>
              <a:lnSpc>
                <a:spcPct val="90000"/>
              </a:lnSpc>
            </a:pPr>
            <a:r>
              <a:rPr lang="zh-TW" altLang="en-US" dirty="0"/>
              <a:t>本節將從抽象化開始，說明傳統程式設計方法將操作和資料分開思考；物件導向程式設計則是將資料和操作一起進行思考的差異。</a:t>
            </a:r>
          </a:p>
          <a:p>
            <a:endParaRPr lang="zh-TW" altLang="en-US" dirty="0"/>
          </a:p>
        </p:txBody>
      </p:sp>
    </p:spTree>
    <p:extLst>
      <p:ext uri="{BB962C8B-B14F-4D97-AF65-F5344CB8AC3E}">
        <p14:creationId xmlns:p14="http://schemas.microsoft.com/office/powerpoint/2010/main" val="220672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659C62-0840-4C19-8466-0D124018736B}"/>
              </a:ext>
            </a:extLst>
          </p:cNvPr>
          <p:cNvSpPr>
            <a:spLocks noGrp="1"/>
          </p:cNvSpPr>
          <p:nvPr>
            <p:ph type="title"/>
          </p:nvPr>
        </p:nvSpPr>
        <p:spPr/>
        <p:txBody>
          <a:bodyPr/>
          <a:lstStyle/>
          <a:p>
            <a:r>
              <a:rPr lang="zh-TW" altLang="en-US" dirty="0"/>
              <a:t>抽象化 </a:t>
            </a:r>
            <a:r>
              <a:rPr lang="en-US" altLang="zh-TW" dirty="0">
                <a:latin typeface="Arial" panose="020B0604020202020204" pitchFamily="34" charset="0"/>
              </a:rPr>
              <a:t>–</a:t>
            </a:r>
            <a:r>
              <a:rPr lang="en-US" altLang="zh-TW" dirty="0"/>
              <a:t> </a:t>
            </a:r>
            <a:r>
              <a:rPr lang="zh-TW" altLang="en-US" dirty="0"/>
              <a:t>塑模</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60EC192E-A6BD-456B-AD4A-D7B154BB725B}"/>
              </a:ext>
            </a:extLst>
          </p:cNvPr>
          <p:cNvSpPr>
            <a:spLocks noGrp="1"/>
          </p:cNvSpPr>
          <p:nvPr>
            <p:ph idx="1"/>
          </p:nvPr>
        </p:nvSpPr>
        <p:spPr/>
        <p:txBody>
          <a:bodyPr/>
          <a:lstStyle/>
          <a:p>
            <a:r>
              <a:rPr lang="zh-TW" altLang="en-US" dirty="0"/>
              <a:t>程式設計的目的是解決問題，也就是將現實生活中的真實問題轉換成電腦程式，讓電腦執行程式幫助我們解決問題，這個過程是找出問題的模型，稱為「塑模」（</a:t>
            </a:r>
            <a:r>
              <a:rPr lang="en-US" altLang="zh-TW" dirty="0"/>
              <a:t>Modeling</a:t>
            </a:r>
            <a:r>
              <a:rPr lang="zh-TW" altLang="en-US" dirty="0"/>
              <a:t>），如下圖所示：</a:t>
            </a:r>
          </a:p>
          <a:p>
            <a:endParaRPr lang="zh-TW" altLang="en-US" dirty="0"/>
          </a:p>
        </p:txBody>
      </p:sp>
      <p:pic>
        <p:nvPicPr>
          <p:cNvPr id="4" name="Picture 4" descr="Ch7-2-1">
            <a:extLst>
              <a:ext uri="{FF2B5EF4-FFF2-40B4-BE49-F238E27FC236}">
                <a16:creationId xmlns:a16="http://schemas.microsoft.com/office/drawing/2014/main" id="{7AD8A3CC-6681-41CB-B3BE-20BA77FAB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58444"/>
            <a:ext cx="63373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7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3FA8A-EE92-4BE3-B19E-7E6C53E0D343}"/>
              </a:ext>
            </a:extLst>
          </p:cNvPr>
          <p:cNvSpPr>
            <a:spLocks noGrp="1"/>
          </p:cNvSpPr>
          <p:nvPr>
            <p:ph type="title"/>
          </p:nvPr>
        </p:nvSpPr>
        <p:spPr/>
        <p:txBody>
          <a:bodyPr/>
          <a:lstStyle/>
          <a:p>
            <a:r>
              <a:rPr lang="zh-TW" altLang="en-US" dirty="0"/>
              <a:t>程式設計方法</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90F9CA06-3B4A-4A78-B0D8-7851E5ECB347}"/>
              </a:ext>
            </a:extLst>
          </p:cNvPr>
          <p:cNvSpPr>
            <a:spLocks noGrp="1"/>
          </p:cNvSpPr>
          <p:nvPr>
            <p:ph idx="1"/>
          </p:nvPr>
        </p:nvSpPr>
        <p:spPr/>
        <p:txBody>
          <a:bodyPr/>
          <a:lstStyle/>
          <a:p>
            <a:pPr>
              <a:lnSpc>
                <a:spcPct val="90000"/>
              </a:lnSpc>
            </a:pPr>
            <a:r>
              <a:rPr lang="zh-TW" altLang="en-US" dirty="0"/>
              <a:t>計算機科學的「</a:t>
            </a:r>
            <a:r>
              <a:rPr lang="zh-TW" altLang="en-US" dirty="0">
                <a:solidFill>
                  <a:srgbClr val="FF0000"/>
                </a:solidFill>
                <a:effectLst>
                  <a:outerShdw blurRad="38100" dist="38100" dir="2700000" algn="tl">
                    <a:srgbClr val="000000">
                      <a:alpha val="43137"/>
                    </a:srgbClr>
                  </a:outerShdw>
                </a:effectLst>
              </a:rPr>
              <a:t>軟體工程</a:t>
            </a:r>
            <a:r>
              <a:rPr lang="zh-TW" altLang="en-US" dirty="0"/>
              <a:t>」（</a:t>
            </a:r>
            <a:r>
              <a:rPr lang="en-US" altLang="zh-TW" dirty="0"/>
              <a:t>Software Engineering</a:t>
            </a:r>
            <a:r>
              <a:rPr lang="zh-TW" altLang="en-US" dirty="0"/>
              <a:t>）專注於研究如何建立正確、可執行和良好撰寫風格的程式碼，嘗試使用一些已經驗證過且可行方法來解決程式問題。</a:t>
            </a:r>
          </a:p>
          <a:p>
            <a:pPr>
              <a:lnSpc>
                <a:spcPct val="90000"/>
              </a:lnSpc>
            </a:pPr>
            <a:r>
              <a:rPr lang="zh-TW" altLang="en-US" dirty="0"/>
              <a:t>「</a:t>
            </a:r>
            <a:r>
              <a:rPr lang="zh-TW" altLang="en-US" dirty="0">
                <a:solidFill>
                  <a:srgbClr val="FF0000"/>
                </a:solidFill>
                <a:effectLst>
                  <a:outerShdw blurRad="38100" dist="38100" dir="2700000" algn="tl">
                    <a:srgbClr val="000000">
                      <a:alpha val="43137"/>
                    </a:srgbClr>
                  </a:outerShdw>
                </a:effectLst>
              </a:rPr>
              <a:t>程式設計</a:t>
            </a:r>
            <a:r>
              <a:rPr lang="zh-TW" altLang="en-US" dirty="0"/>
              <a:t>」（</a:t>
            </a:r>
            <a:r>
              <a:rPr lang="en-US" altLang="zh-TW" dirty="0"/>
              <a:t>Programming</a:t>
            </a:r>
            <a:r>
              <a:rPr lang="zh-TW" altLang="en-US" dirty="0"/>
              <a:t>）是使用指定的程式語言，例如：</a:t>
            </a:r>
            <a:r>
              <a:rPr lang="en-US" altLang="zh-TW" dirty="0"/>
              <a:t>Java</a:t>
            </a:r>
            <a:r>
              <a:rPr lang="zh-TW" altLang="en-US" dirty="0"/>
              <a:t>語言，以指定風格或技術來撰寫程式碼，在此所謂的風格或技術就是電腦解決程式問題的程式設計方法。</a:t>
            </a:r>
          </a:p>
          <a:p>
            <a:endParaRPr lang="zh-TW" altLang="en-US" dirty="0"/>
          </a:p>
        </p:txBody>
      </p:sp>
    </p:spTree>
    <p:extLst>
      <p:ext uri="{BB962C8B-B14F-4D97-AF65-F5344CB8AC3E}">
        <p14:creationId xmlns:p14="http://schemas.microsoft.com/office/powerpoint/2010/main" val="905845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851E9F-1957-4D37-BCFE-E3463693E2DB}"/>
              </a:ext>
            </a:extLst>
          </p:cNvPr>
          <p:cNvSpPr>
            <a:spLocks noGrp="1"/>
          </p:cNvSpPr>
          <p:nvPr>
            <p:ph type="title"/>
          </p:nvPr>
        </p:nvSpPr>
        <p:spPr/>
        <p:txBody>
          <a:bodyPr/>
          <a:lstStyle/>
          <a:p>
            <a:r>
              <a:rPr lang="zh-TW" altLang="en-US" dirty="0"/>
              <a:t>抽象化 </a:t>
            </a:r>
            <a:r>
              <a:rPr lang="en-US" altLang="zh-TW" dirty="0">
                <a:latin typeface="Arial" panose="020B0604020202020204" pitchFamily="34" charset="0"/>
              </a:rPr>
              <a:t>–</a:t>
            </a:r>
            <a:r>
              <a:rPr lang="en-US" altLang="zh-TW" dirty="0"/>
              <a:t> </a:t>
            </a:r>
            <a:r>
              <a:rPr lang="zh-TW" altLang="en-US" dirty="0"/>
              <a:t>塑模</a:t>
            </a:r>
            <a:r>
              <a:rPr lang="en-US" altLang="zh-TW" dirty="0"/>
              <a:t>(</a:t>
            </a:r>
            <a:r>
              <a:rPr lang="zh-TW" altLang="en-US" dirty="0"/>
              <a:t>目的與範例</a:t>
            </a:r>
            <a:r>
              <a:rPr lang="en-US" altLang="zh-TW" dirty="0"/>
              <a:t>)</a:t>
            </a:r>
            <a:endParaRPr lang="zh-TW" altLang="en-US" dirty="0"/>
          </a:p>
        </p:txBody>
      </p:sp>
      <p:sp>
        <p:nvSpPr>
          <p:cNvPr id="3" name="內容版面配置區 2">
            <a:extLst>
              <a:ext uri="{FF2B5EF4-FFF2-40B4-BE49-F238E27FC236}">
                <a16:creationId xmlns:a16="http://schemas.microsoft.com/office/drawing/2014/main" id="{55BFA870-34C1-49A6-BEC5-07F2E16E655B}"/>
              </a:ext>
            </a:extLst>
          </p:cNvPr>
          <p:cNvSpPr>
            <a:spLocks noGrp="1"/>
          </p:cNvSpPr>
          <p:nvPr>
            <p:ph idx="1"/>
          </p:nvPr>
        </p:nvSpPr>
        <p:spPr/>
        <p:txBody>
          <a:bodyPr/>
          <a:lstStyle/>
          <a:p>
            <a:pPr>
              <a:lnSpc>
                <a:spcPct val="90000"/>
              </a:lnSpc>
            </a:pPr>
            <a:r>
              <a:rPr lang="zh-TW" altLang="en-US" dirty="0"/>
              <a:t>將問題轉換成模型的方式稱為「抽象化」（</a:t>
            </a:r>
            <a:r>
              <a:rPr lang="en-US" altLang="zh-TW" dirty="0"/>
              <a:t>Abstraction</a:t>
            </a:r>
            <a:r>
              <a:rPr lang="zh-TW" altLang="en-US" dirty="0"/>
              <a:t>），其主要的目的是定義問題的二個屬性，如下所示：</a:t>
            </a:r>
          </a:p>
          <a:p>
            <a:pPr lvl="1">
              <a:lnSpc>
                <a:spcPct val="90000"/>
              </a:lnSpc>
            </a:pPr>
            <a:r>
              <a:rPr lang="zh-TW" altLang="en-US" b="1" dirty="0"/>
              <a:t>資料（</a:t>
            </a:r>
            <a:r>
              <a:rPr lang="en-US" altLang="zh-TW" b="1" dirty="0"/>
              <a:t>Data</a:t>
            </a:r>
            <a:r>
              <a:rPr lang="zh-TW" altLang="en-US" b="1" dirty="0"/>
              <a:t>）：</a:t>
            </a:r>
            <a:r>
              <a:rPr lang="zh-TW" altLang="en-US" dirty="0"/>
              <a:t>問題影響的資料。</a:t>
            </a:r>
          </a:p>
          <a:p>
            <a:pPr lvl="1">
              <a:lnSpc>
                <a:spcPct val="90000"/>
              </a:lnSpc>
            </a:pPr>
            <a:r>
              <a:rPr lang="zh-TW" altLang="en-US" b="1" dirty="0"/>
              <a:t>操作（</a:t>
            </a:r>
            <a:r>
              <a:rPr lang="en-US" altLang="zh-TW" b="1" dirty="0"/>
              <a:t>Operators</a:t>
            </a:r>
            <a:r>
              <a:rPr lang="zh-TW" altLang="en-US" b="1" dirty="0"/>
              <a:t>）：</a:t>
            </a:r>
            <a:r>
              <a:rPr lang="zh-TW" altLang="en-US" dirty="0"/>
              <a:t>問題產生的操作。</a:t>
            </a:r>
          </a:p>
          <a:p>
            <a:pPr>
              <a:lnSpc>
                <a:spcPct val="90000"/>
              </a:lnSpc>
            </a:pPr>
            <a:r>
              <a:rPr lang="zh-TW" altLang="en-US" dirty="0"/>
              <a:t>例如：個人基本資料的問題，可以抽象化成</a:t>
            </a:r>
            <a:r>
              <a:rPr lang="en-US" altLang="zh-TW" dirty="0"/>
              <a:t>Person</a:t>
            </a:r>
            <a:r>
              <a:rPr lang="zh-TW" altLang="en-US" dirty="0"/>
              <a:t>模型，資料部分是：姓名、地址和電話號碼，操作部分是：指定和取得客戶資料的姓名、地址和電話號碼。</a:t>
            </a:r>
          </a:p>
          <a:p>
            <a:endParaRPr lang="zh-TW" altLang="en-US" dirty="0"/>
          </a:p>
        </p:txBody>
      </p:sp>
    </p:spTree>
    <p:extLst>
      <p:ext uri="{BB962C8B-B14F-4D97-AF65-F5344CB8AC3E}">
        <p14:creationId xmlns:p14="http://schemas.microsoft.com/office/powerpoint/2010/main" val="376926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C7CC6-AB91-4048-A0F2-FCDF3541ECF7}"/>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p>
        </p:txBody>
      </p:sp>
      <p:sp>
        <p:nvSpPr>
          <p:cNvPr id="3" name="內容版面配置區 2">
            <a:extLst>
              <a:ext uri="{FF2B5EF4-FFF2-40B4-BE49-F238E27FC236}">
                <a16:creationId xmlns:a16="http://schemas.microsoft.com/office/drawing/2014/main" id="{882B4BAB-E14A-4F1D-900C-BBBA93FD48C7}"/>
              </a:ext>
            </a:extLst>
          </p:cNvPr>
          <p:cNvSpPr>
            <a:spLocks noGrp="1"/>
          </p:cNvSpPr>
          <p:nvPr>
            <p:ph idx="1"/>
          </p:nvPr>
        </p:nvSpPr>
        <p:spPr/>
        <p:txBody>
          <a:bodyPr/>
          <a:lstStyle/>
          <a:p>
            <a:r>
              <a:rPr lang="zh-TW" altLang="en-US" dirty="0"/>
              <a:t>程序或函數抽象化（</a:t>
            </a:r>
            <a:r>
              <a:rPr lang="en-US" altLang="zh-TW" dirty="0"/>
              <a:t>Procedure Abstraction or Function Abstraction</a:t>
            </a:r>
            <a:r>
              <a:rPr lang="zh-TW" altLang="en-US" dirty="0"/>
              <a:t>）的針對傳統由上而下的程式設計方法，將問題分割成一個個子工作。</a:t>
            </a:r>
          </a:p>
          <a:p>
            <a:r>
              <a:rPr lang="zh-TW" altLang="en-US" dirty="0"/>
              <a:t>由上而下的設計方法（</a:t>
            </a:r>
            <a:r>
              <a:rPr lang="en-US" altLang="zh-TW" dirty="0"/>
              <a:t>Top-down Design</a:t>
            </a:r>
            <a:r>
              <a:rPr lang="zh-TW" altLang="en-US" dirty="0"/>
              <a:t>）主要是以程序為單位來切割工作，也就是所謂的「程序式程式設計」（</a:t>
            </a:r>
            <a:r>
              <a:rPr lang="en-US" altLang="zh-TW" dirty="0"/>
              <a:t>Procedural Design</a:t>
            </a:r>
            <a:r>
              <a:rPr lang="zh-TW" altLang="en-US" dirty="0"/>
              <a:t>）。</a:t>
            </a:r>
          </a:p>
          <a:p>
            <a:r>
              <a:rPr lang="zh-TW" altLang="en-US" dirty="0"/>
              <a:t>由上而下的設計方法是一種循序漸進了解問題的方法。</a:t>
            </a:r>
          </a:p>
          <a:p>
            <a:endParaRPr lang="zh-TW" altLang="en-US" dirty="0"/>
          </a:p>
        </p:txBody>
      </p:sp>
    </p:spTree>
    <p:extLst>
      <p:ext uri="{BB962C8B-B14F-4D97-AF65-F5344CB8AC3E}">
        <p14:creationId xmlns:p14="http://schemas.microsoft.com/office/powerpoint/2010/main" val="158776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C3C107-6DCF-4293-8D01-C92AB2335EE1}"/>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範例</a:t>
            </a:r>
            <a:r>
              <a:rPr lang="en-US" altLang="zh-TW" dirty="0"/>
              <a:t>)</a:t>
            </a:r>
            <a:endParaRPr lang="zh-TW" altLang="en-US" dirty="0"/>
          </a:p>
        </p:txBody>
      </p:sp>
      <p:sp>
        <p:nvSpPr>
          <p:cNvPr id="3" name="內容版面配置區 2">
            <a:extLst>
              <a:ext uri="{FF2B5EF4-FFF2-40B4-BE49-F238E27FC236}">
                <a16:creationId xmlns:a16="http://schemas.microsoft.com/office/drawing/2014/main" id="{029994ED-0307-4BE9-863B-D3020C4BA65A}"/>
              </a:ext>
            </a:extLst>
          </p:cNvPr>
          <p:cNvSpPr>
            <a:spLocks noGrp="1"/>
          </p:cNvSpPr>
          <p:nvPr>
            <p:ph idx="1"/>
          </p:nvPr>
        </p:nvSpPr>
        <p:spPr/>
        <p:txBody>
          <a:bodyPr/>
          <a:lstStyle/>
          <a:p>
            <a:r>
              <a:rPr lang="zh-TW" altLang="en-US" dirty="0"/>
              <a:t>例如：目前有一個工作是繪出房屋的圖形，房屋圖形的繪圖工作並不是一筆畫可以完成，我們可以將它分割成多個小工作來處理，以由上而下的設計方法來了解整個繪圖工作的問題。</a:t>
            </a:r>
          </a:p>
          <a:p>
            <a:endParaRPr lang="zh-TW" altLang="en-US" dirty="0"/>
          </a:p>
        </p:txBody>
      </p:sp>
      <p:pic>
        <p:nvPicPr>
          <p:cNvPr id="4" name="Picture 5" descr="Ch7-2-2-01">
            <a:extLst>
              <a:ext uri="{FF2B5EF4-FFF2-40B4-BE49-F238E27FC236}">
                <a16:creationId xmlns:a16="http://schemas.microsoft.com/office/drawing/2014/main" id="{9D548863-72B5-4A16-BC4B-95DA31940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952419"/>
            <a:ext cx="3671887"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77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0D5C65-2B59-48BD-BA4C-3768C52BC9C7}"/>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步驟一</a:t>
            </a:r>
            <a:r>
              <a:rPr lang="en-US" altLang="zh-TW" dirty="0"/>
              <a:t>)</a:t>
            </a:r>
            <a:endParaRPr lang="zh-TW" altLang="en-US" dirty="0"/>
          </a:p>
        </p:txBody>
      </p:sp>
      <p:sp>
        <p:nvSpPr>
          <p:cNvPr id="3" name="內容版面配置區 2">
            <a:extLst>
              <a:ext uri="{FF2B5EF4-FFF2-40B4-BE49-F238E27FC236}">
                <a16:creationId xmlns:a16="http://schemas.microsoft.com/office/drawing/2014/main" id="{9D45D80C-20BD-40C5-9BDA-D0A5A73DD622}"/>
              </a:ext>
            </a:extLst>
          </p:cNvPr>
          <p:cNvSpPr>
            <a:spLocks noGrp="1"/>
          </p:cNvSpPr>
          <p:nvPr>
            <p:ph idx="1"/>
          </p:nvPr>
        </p:nvSpPr>
        <p:spPr>
          <a:xfrm>
            <a:off x="581192" y="2132856"/>
            <a:ext cx="7989752" cy="4037669"/>
          </a:xfrm>
        </p:spPr>
        <p:txBody>
          <a:bodyPr>
            <a:normAutofit lnSpcReduction="10000"/>
          </a:bodyPr>
          <a:lstStyle/>
          <a:p>
            <a:pPr>
              <a:lnSpc>
                <a:spcPct val="80000"/>
              </a:lnSpc>
            </a:pPr>
            <a:r>
              <a:rPr lang="zh-TW" altLang="en-US" sz="2800" dirty="0"/>
              <a:t>第一步驟：從房屋繪圖工作可以粗分為三個小工作，如下所示：</a:t>
            </a:r>
          </a:p>
          <a:p>
            <a:pPr lvl="1">
              <a:lnSpc>
                <a:spcPct val="80000"/>
              </a:lnSpc>
            </a:pPr>
            <a:r>
              <a:rPr lang="zh-TW" altLang="en-US" sz="2400" dirty="0"/>
              <a:t>繪出屋頂和外框。</a:t>
            </a:r>
          </a:p>
          <a:p>
            <a:pPr lvl="1">
              <a:lnSpc>
                <a:spcPct val="80000"/>
              </a:lnSpc>
            </a:pPr>
            <a:r>
              <a:rPr lang="zh-TW" altLang="en-US" sz="2400" dirty="0"/>
              <a:t>繪出窗戶。</a:t>
            </a:r>
          </a:p>
          <a:p>
            <a:pPr lvl="1">
              <a:lnSpc>
                <a:spcPct val="80000"/>
              </a:lnSpc>
            </a:pPr>
            <a:r>
              <a:rPr lang="zh-TW" altLang="en-US" sz="2400" dirty="0"/>
              <a:t>繪出門。</a:t>
            </a:r>
          </a:p>
          <a:p>
            <a:pPr>
              <a:lnSpc>
                <a:spcPct val="80000"/>
              </a:lnSpc>
            </a:pPr>
            <a:r>
              <a:rPr lang="zh-TW" altLang="en-US" sz="2800" dirty="0"/>
              <a:t>依據上述工作分割，可以建立各分割小工作之間的模組架構，主程式的虛擬碼，如下所示：</a:t>
            </a:r>
          </a:p>
          <a:p>
            <a:pPr lvl="1">
              <a:lnSpc>
                <a:spcPct val="80000"/>
              </a:lnSpc>
              <a:buNone/>
            </a:pPr>
            <a:r>
              <a:rPr lang="en-US" altLang="zh-TW" dirty="0">
                <a:solidFill>
                  <a:srgbClr val="FF0000"/>
                </a:solidFill>
              </a:rPr>
              <a:t>Call Draw Outline</a:t>
            </a:r>
          </a:p>
          <a:p>
            <a:pPr lvl="1">
              <a:lnSpc>
                <a:spcPct val="80000"/>
              </a:lnSpc>
              <a:buNone/>
            </a:pPr>
            <a:r>
              <a:rPr lang="en-US" altLang="zh-TW" dirty="0">
                <a:solidFill>
                  <a:srgbClr val="FF0000"/>
                </a:solidFill>
              </a:rPr>
              <a:t>Call Draw Windows</a:t>
            </a:r>
          </a:p>
          <a:p>
            <a:pPr lvl="1">
              <a:lnSpc>
                <a:spcPct val="80000"/>
              </a:lnSpc>
              <a:buNone/>
            </a:pPr>
            <a:r>
              <a:rPr lang="en-US" altLang="zh-TW" dirty="0">
                <a:solidFill>
                  <a:srgbClr val="FF0000"/>
                </a:solidFill>
              </a:rPr>
              <a:t>Call Draw Door</a:t>
            </a:r>
            <a:endParaRPr lang="zh-TW" altLang="en-US" dirty="0">
              <a:solidFill>
                <a:srgbClr val="FF0000"/>
              </a:solidFill>
            </a:endParaRPr>
          </a:p>
        </p:txBody>
      </p:sp>
    </p:spTree>
    <p:extLst>
      <p:ext uri="{BB962C8B-B14F-4D97-AF65-F5344CB8AC3E}">
        <p14:creationId xmlns:p14="http://schemas.microsoft.com/office/powerpoint/2010/main" val="2781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9418D6-FB86-4C00-BA94-E646C061D21C}"/>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步驟一</a:t>
            </a:r>
            <a:r>
              <a:rPr lang="en-US" altLang="zh-TW" dirty="0"/>
              <a:t>-</a:t>
            </a:r>
            <a:r>
              <a:rPr lang="zh-TW" altLang="en-US" dirty="0"/>
              <a:t>圖例</a:t>
            </a:r>
            <a:r>
              <a:rPr lang="en-US" altLang="zh-TW" dirty="0"/>
              <a:t>)</a:t>
            </a:r>
            <a:endParaRPr lang="zh-TW" altLang="en-US" dirty="0"/>
          </a:p>
        </p:txBody>
      </p:sp>
      <p:pic>
        <p:nvPicPr>
          <p:cNvPr id="4" name="Picture 3" descr="Ch7-2-2-02">
            <a:extLst>
              <a:ext uri="{FF2B5EF4-FFF2-40B4-BE49-F238E27FC236}">
                <a16:creationId xmlns:a16="http://schemas.microsoft.com/office/drawing/2014/main" id="{2C070BA4-F599-4674-8F6F-A7120F2EA8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7632848" cy="276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312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FFFD03-60C5-449D-B2E4-404DA3B5104E}"/>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步驟二</a:t>
            </a:r>
            <a:r>
              <a:rPr lang="en-US" altLang="zh-TW" dirty="0"/>
              <a:t>)</a:t>
            </a:r>
            <a:endParaRPr lang="zh-TW" altLang="en-US" dirty="0"/>
          </a:p>
        </p:txBody>
      </p:sp>
      <p:sp>
        <p:nvSpPr>
          <p:cNvPr id="3" name="內容版面配置區 2">
            <a:extLst>
              <a:ext uri="{FF2B5EF4-FFF2-40B4-BE49-F238E27FC236}">
                <a16:creationId xmlns:a16="http://schemas.microsoft.com/office/drawing/2014/main" id="{CB042F73-BCFB-4391-A9ED-82299D0C4C2E}"/>
              </a:ext>
            </a:extLst>
          </p:cNvPr>
          <p:cNvSpPr>
            <a:spLocks noGrp="1"/>
          </p:cNvSpPr>
          <p:nvPr>
            <p:ph idx="1"/>
          </p:nvPr>
        </p:nvSpPr>
        <p:spPr>
          <a:xfrm>
            <a:off x="581192" y="2060849"/>
            <a:ext cx="7989752" cy="4109678"/>
          </a:xfrm>
        </p:spPr>
        <p:txBody>
          <a:bodyPr>
            <a:normAutofit fontScale="92500"/>
          </a:bodyPr>
          <a:lstStyle/>
          <a:p>
            <a:pPr>
              <a:lnSpc>
                <a:spcPct val="90000"/>
              </a:lnSpc>
            </a:pPr>
            <a:r>
              <a:rPr lang="zh-TW" altLang="en-US" sz="2800" dirty="0"/>
              <a:t>第二步驟：接著將第一個小工作</a:t>
            </a:r>
            <a:r>
              <a:rPr lang="en-US" altLang="zh-TW" sz="2800" dirty="0"/>
              <a:t>【</a:t>
            </a:r>
            <a:r>
              <a:rPr lang="zh-TW" altLang="en-US" sz="2800" dirty="0"/>
              <a:t>繪出屋頂和外框</a:t>
            </a:r>
            <a:r>
              <a:rPr lang="en-US" altLang="zh-TW" sz="2800" dirty="0"/>
              <a:t>】</a:t>
            </a:r>
            <a:r>
              <a:rPr lang="zh-TW" altLang="en-US" sz="2800" dirty="0"/>
              <a:t>（</a:t>
            </a:r>
            <a:r>
              <a:rPr lang="en-US" altLang="zh-TW" sz="2800" dirty="0"/>
              <a:t>Draw Outline</a:t>
            </a:r>
            <a:r>
              <a:rPr lang="zh-TW" altLang="en-US" sz="2800" dirty="0"/>
              <a:t>）再次進行分割成二個小工作，如下所示：</a:t>
            </a:r>
          </a:p>
          <a:p>
            <a:pPr lvl="1">
              <a:lnSpc>
                <a:spcPct val="90000"/>
              </a:lnSpc>
            </a:pPr>
            <a:r>
              <a:rPr lang="zh-TW" altLang="en-US" sz="2400" dirty="0"/>
              <a:t>繪出屋頂。</a:t>
            </a:r>
          </a:p>
          <a:p>
            <a:pPr lvl="1">
              <a:lnSpc>
                <a:spcPct val="90000"/>
              </a:lnSpc>
            </a:pPr>
            <a:r>
              <a:rPr lang="zh-TW" altLang="en-US" sz="2400" dirty="0"/>
              <a:t>繪出房屋的外框。</a:t>
            </a:r>
          </a:p>
          <a:p>
            <a:pPr>
              <a:lnSpc>
                <a:spcPct val="90000"/>
              </a:lnSpc>
            </a:pPr>
            <a:r>
              <a:rPr lang="zh-TW" altLang="en-US" sz="2800" dirty="0"/>
              <a:t>依據上述工作分割，我們可以建立下一層各問題間的模組架構，在</a:t>
            </a:r>
            <a:r>
              <a:rPr lang="en-US" altLang="zh-TW" sz="2800" dirty="0"/>
              <a:t>【</a:t>
            </a:r>
            <a:r>
              <a:rPr lang="zh-TW" altLang="en-US" sz="2800" dirty="0"/>
              <a:t>繪出屋頂和外框（</a:t>
            </a:r>
            <a:r>
              <a:rPr lang="en-US" altLang="zh-TW" sz="2800" dirty="0"/>
              <a:t>Draw Outline</a:t>
            </a:r>
            <a:r>
              <a:rPr lang="zh-TW" altLang="en-US" sz="2800" dirty="0"/>
              <a:t>）</a:t>
            </a:r>
            <a:r>
              <a:rPr lang="en-US" altLang="zh-TW" sz="2800" dirty="0"/>
              <a:t>】</a:t>
            </a:r>
            <a:r>
              <a:rPr lang="zh-TW" altLang="en-US" sz="2800" dirty="0"/>
              <a:t>模組是呼叫其下的模組，其虛擬碼如下所示：</a:t>
            </a:r>
          </a:p>
          <a:p>
            <a:pPr lvl="1">
              <a:lnSpc>
                <a:spcPct val="90000"/>
              </a:lnSpc>
              <a:buNone/>
            </a:pPr>
            <a:r>
              <a:rPr lang="en-US" altLang="zh-TW" dirty="0">
                <a:solidFill>
                  <a:srgbClr val="FF0000"/>
                </a:solidFill>
              </a:rPr>
              <a:t>Call Draw Roof</a:t>
            </a:r>
          </a:p>
          <a:p>
            <a:pPr lvl="1">
              <a:lnSpc>
                <a:spcPct val="90000"/>
              </a:lnSpc>
              <a:buNone/>
            </a:pPr>
            <a:r>
              <a:rPr lang="en-US" altLang="zh-TW" dirty="0">
                <a:solidFill>
                  <a:srgbClr val="FF0000"/>
                </a:solidFill>
              </a:rPr>
              <a:t>Call Draw House Frame</a:t>
            </a:r>
            <a:endParaRPr lang="zh-TW" altLang="en-US" dirty="0">
              <a:solidFill>
                <a:srgbClr val="FF0000"/>
              </a:solidFill>
            </a:endParaRPr>
          </a:p>
        </p:txBody>
      </p:sp>
    </p:spTree>
    <p:extLst>
      <p:ext uri="{BB962C8B-B14F-4D97-AF65-F5344CB8AC3E}">
        <p14:creationId xmlns:p14="http://schemas.microsoft.com/office/powerpoint/2010/main" val="76642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9F5AB-C0D3-40F5-A52A-A071B7AFBACF}"/>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步驟二</a:t>
            </a:r>
            <a:r>
              <a:rPr lang="en-US" altLang="zh-TW" dirty="0"/>
              <a:t>-</a:t>
            </a:r>
            <a:r>
              <a:rPr lang="zh-TW" altLang="en-US" dirty="0"/>
              <a:t>圖例</a:t>
            </a:r>
            <a:r>
              <a:rPr lang="en-US" altLang="zh-TW" dirty="0"/>
              <a:t>)</a:t>
            </a:r>
            <a:endParaRPr lang="zh-TW" altLang="en-US" dirty="0"/>
          </a:p>
        </p:txBody>
      </p:sp>
      <p:pic>
        <p:nvPicPr>
          <p:cNvPr id="4" name="Picture 3" descr="Ch7-2-2-03">
            <a:extLst>
              <a:ext uri="{FF2B5EF4-FFF2-40B4-BE49-F238E27FC236}">
                <a16:creationId xmlns:a16="http://schemas.microsoft.com/office/drawing/2014/main" id="{1139C213-E95D-4381-A950-2E876B6277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056784" cy="348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567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58B98-7660-43D2-97BE-37E38EC8D7A7}"/>
              </a:ext>
            </a:extLst>
          </p:cNvPr>
          <p:cNvSpPr>
            <a:spLocks noGrp="1"/>
          </p:cNvSpPr>
          <p:nvPr>
            <p:ph type="title"/>
          </p:nvPr>
        </p:nvSpPr>
        <p:spPr/>
        <p:txBody>
          <a:bodyPr/>
          <a:lstStyle/>
          <a:p>
            <a:r>
              <a:rPr lang="zh-TW" altLang="en-US" dirty="0"/>
              <a:t>程序或函數抽象化</a:t>
            </a:r>
            <a:r>
              <a:rPr lang="en-US" altLang="zh-TW" dirty="0"/>
              <a:t>-</a:t>
            </a:r>
            <a:r>
              <a:rPr lang="zh-TW" altLang="en-US" dirty="0"/>
              <a:t>由上而下的設計方法</a:t>
            </a:r>
            <a:r>
              <a:rPr lang="en-US" altLang="zh-TW" dirty="0"/>
              <a:t>(</a:t>
            </a:r>
            <a:r>
              <a:rPr lang="zh-TW" altLang="en-US" dirty="0"/>
              <a:t>最後結果</a:t>
            </a:r>
            <a:r>
              <a:rPr lang="en-US" altLang="zh-TW" dirty="0"/>
              <a:t>)</a:t>
            </a:r>
            <a:endParaRPr lang="zh-TW" altLang="en-US" dirty="0"/>
          </a:p>
        </p:txBody>
      </p:sp>
      <p:sp>
        <p:nvSpPr>
          <p:cNvPr id="3" name="內容版面配置區 2">
            <a:extLst>
              <a:ext uri="{FF2B5EF4-FFF2-40B4-BE49-F238E27FC236}">
                <a16:creationId xmlns:a16="http://schemas.microsoft.com/office/drawing/2014/main" id="{C5E64B60-36D1-44F8-A0CC-D00B529357DC}"/>
              </a:ext>
            </a:extLst>
          </p:cNvPr>
          <p:cNvSpPr>
            <a:spLocks noGrp="1"/>
          </p:cNvSpPr>
          <p:nvPr>
            <p:ph idx="1"/>
          </p:nvPr>
        </p:nvSpPr>
        <p:spPr/>
        <p:txBody>
          <a:bodyPr/>
          <a:lstStyle/>
          <a:p>
            <a:r>
              <a:rPr lang="zh-TW" altLang="en-US" dirty="0"/>
              <a:t>在繪出房屋問題，我們可以將問題分解成一個個繪圖操作的程序，其最後結果的操作步驟是將問題以程序分割出來，著重於需要執行哪些處理的操作屬性。</a:t>
            </a:r>
          </a:p>
          <a:p>
            <a:endParaRPr lang="zh-TW" altLang="en-US" dirty="0"/>
          </a:p>
        </p:txBody>
      </p:sp>
      <p:pic>
        <p:nvPicPr>
          <p:cNvPr id="4" name="Picture 4" descr="Ch7-2-2-04">
            <a:extLst>
              <a:ext uri="{FF2B5EF4-FFF2-40B4-BE49-F238E27FC236}">
                <a16:creationId xmlns:a16="http://schemas.microsoft.com/office/drawing/2014/main" id="{62310E64-C876-475F-94C8-D5294B77E6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897340"/>
            <a:ext cx="8595099"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55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07EE5D-1A85-4BCB-BBC3-13C2D7E6A663}"/>
              </a:ext>
            </a:extLst>
          </p:cNvPr>
          <p:cNvSpPr>
            <a:spLocks noGrp="1"/>
          </p:cNvSpPr>
          <p:nvPr>
            <p:ph type="title"/>
          </p:nvPr>
        </p:nvSpPr>
        <p:spPr/>
        <p:txBody>
          <a:bodyPr/>
          <a:lstStyle/>
          <a:p>
            <a:r>
              <a:rPr lang="zh-TW" altLang="en-US" dirty="0"/>
              <a:t>程序或函數抽象化</a:t>
            </a:r>
            <a:r>
              <a:rPr lang="en-US" altLang="zh-TW" dirty="0"/>
              <a:t>-</a:t>
            </a:r>
            <a:r>
              <a:rPr lang="zh-TW" altLang="en-US" dirty="0"/>
              <a:t>程序或函數抽象化</a:t>
            </a:r>
          </a:p>
        </p:txBody>
      </p:sp>
      <p:sp>
        <p:nvSpPr>
          <p:cNvPr id="3" name="內容版面配置區 2">
            <a:extLst>
              <a:ext uri="{FF2B5EF4-FFF2-40B4-BE49-F238E27FC236}">
                <a16:creationId xmlns:a16="http://schemas.microsoft.com/office/drawing/2014/main" id="{5F1ECD9B-396E-4C7C-A018-926E76B211FE}"/>
              </a:ext>
            </a:extLst>
          </p:cNvPr>
          <p:cNvSpPr>
            <a:spLocks noGrp="1"/>
          </p:cNvSpPr>
          <p:nvPr>
            <p:ph idx="1"/>
          </p:nvPr>
        </p:nvSpPr>
        <p:spPr/>
        <p:txBody>
          <a:bodyPr/>
          <a:lstStyle/>
          <a:p>
            <a:r>
              <a:rPr lang="zh-TW" altLang="en-US" dirty="0"/>
              <a:t>在由上而下的設計方法分割的程序或函數之中，我們並不用考量實作的程式碼，只需定義好程序或函數使用介面的參數和傳回值，將它視為一個黑盒子，換句話說，程式可以使用任何符合介面的程序或函數來取代，稱為程序或函數抽象化。</a:t>
            </a:r>
          </a:p>
          <a:p>
            <a:r>
              <a:rPr lang="zh-TW" altLang="en-US" dirty="0"/>
              <a:t>當定義出程序的使用介面後，如果開發出另一種更佳的演算法，只需將程序的程式碼改為新的演算法來實作，並不用更改使用介面，即可增加執行的效率，稱為程序抽象化。</a:t>
            </a:r>
          </a:p>
          <a:p>
            <a:endParaRPr lang="zh-TW" altLang="en-US" dirty="0"/>
          </a:p>
        </p:txBody>
      </p:sp>
    </p:spTree>
    <p:extLst>
      <p:ext uri="{BB962C8B-B14F-4D97-AF65-F5344CB8AC3E}">
        <p14:creationId xmlns:p14="http://schemas.microsoft.com/office/powerpoint/2010/main" val="3328826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7C8EA0-97F7-4543-82F3-A14DBE689B13}"/>
              </a:ext>
            </a:extLst>
          </p:cNvPr>
          <p:cNvSpPr>
            <a:spLocks noGrp="1"/>
          </p:cNvSpPr>
          <p:nvPr>
            <p:ph type="title"/>
          </p:nvPr>
        </p:nvSpPr>
        <p:spPr/>
        <p:txBody>
          <a:bodyPr/>
          <a:lstStyle/>
          <a:p>
            <a:r>
              <a:rPr lang="zh-TW" altLang="en-US" dirty="0"/>
              <a:t>資料抽象化</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E91D5504-1718-4F9E-AC40-7BF49ED190EE}"/>
              </a:ext>
            </a:extLst>
          </p:cNvPr>
          <p:cNvSpPr>
            <a:spLocks noGrp="1"/>
          </p:cNvSpPr>
          <p:nvPr>
            <p:ph idx="1"/>
          </p:nvPr>
        </p:nvSpPr>
        <p:spPr/>
        <p:txBody>
          <a:bodyPr/>
          <a:lstStyle/>
          <a:p>
            <a:r>
              <a:rPr lang="zh-TW" altLang="en-US" dirty="0"/>
              <a:t>「資料抽象化」（</a:t>
            </a:r>
            <a:r>
              <a:rPr lang="en-US" altLang="zh-TW" dirty="0"/>
              <a:t>Data Abstraction</a:t>
            </a:r>
            <a:r>
              <a:rPr lang="zh-TW" altLang="en-US" dirty="0"/>
              <a:t>）是一種方法將基本資料型態的變數組合成複合資料（</a:t>
            </a:r>
            <a:r>
              <a:rPr lang="en-US" altLang="zh-TW" dirty="0"/>
              <a:t>Compound Data</a:t>
            </a:r>
            <a:r>
              <a:rPr lang="zh-TW" altLang="en-US" dirty="0"/>
              <a:t>），使用函數來處理複合資料，以便隱藏實際複合資料的儲存方式。</a:t>
            </a:r>
          </a:p>
          <a:p>
            <a:endParaRPr lang="zh-TW" altLang="en-US" dirty="0"/>
          </a:p>
        </p:txBody>
      </p:sp>
    </p:spTree>
    <p:extLst>
      <p:ext uri="{BB962C8B-B14F-4D97-AF65-F5344CB8AC3E}">
        <p14:creationId xmlns:p14="http://schemas.microsoft.com/office/powerpoint/2010/main" val="273741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A9576-8FE6-4D3A-86C6-8F8F763A2CAF}"/>
              </a:ext>
            </a:extLst>
          </p:cNvPr>
          <p:cNvSpPr>
            <a:spLocks noGrp="1"/>
          </p:cNvSpPr>
          <p:nvPr>
            <p:ph type="title"/>
          </p:nvPr>
        </p:nvSpPr>
        <p:spPr/>
        <p:txBody>
          <a:bodyPr/>
          <a:lstStyle/>
          <a:p>
            <a:r>
              <a:rPr lang="zh-TW" altLang="en-US" dirty="0"/>
              <a:t>程式設計方法</a:t>
            </a:r>
            <a:r>
              <a:rPr lang="en-US" altLang="zh-TW" dirty="0"/>
              <a:t>-</a:t>
            </a:r>
            <a:r>
              <a:rPr lang="zh-TW" altLang="en-US" dirty="0"/>
              <a:t>種類</a:t>
            </a:r>
          </a:p>
        </p:txBody>
      </p:sp>
      <p:sp>
        <p:nvSpPr>
          <p:cNvPr id="3" name="內容版面配置區 2">
            <a:extLst>
              <a:ext uri="{FF2B5EF4-FFF2-40B4-BE49-F238E27FC236}">
                <a16:creationId xmlns:a16="http://schemas.microsoft.com/office/drawing/2014/main" id="{6C255B7D-A888-4962-8C35-9140CF0AF1C2}"/>
              </a:ext>
            </a:extLst>
          </p:cNvPr>
          <p:cNvSpPr>
            <a:spLocks noGrp="1"/>
          </p:cNvSpPr>
          <p:nvPr>
            <p:ph idx="1"/>
          </p:nvPr>
        </p:nvSpPr>
        <p:spPr/>
        <p:txBody>
          <a:bodyPr>
            <a:normAutofit lnSpcReduction="10000"/>
          </a:bodyPr>
          <a:lstStyle/>
          <a:p>
            <a:r>
              <a:rPr lang="zh-TW" altLang="en-US" dirty="0"/>
              <a:t>學習程式設計通常都會經歷數個學習過程，即四種程式設計技術（</a:t>
            </a:r>
            <a:r>
              <a:rPr lang="en-US" altLang="zh-TW" dirty="0"/>
              <a:t>Programming Techniques</a:t>
            </a:r>
            <a:r>
              <a:rPr lang="zh-TW" altLang="en-US" dirty="0"/>
              <a:t>），或稱為程式設計風格（</a:t>
            </a:r>
            <a:r>
              <a:rPr lang="en-US" altLang="zh-TW" dirty="0"/>
              <a:t>Programming Styles</a:t>
            </a:r>
            <a:r>
              <a:rPr lang="zh-TW" altLang="en-US" dirty="0"/>
              <a:t>），如下所示：</a:t>
            </a:r>
          </a:p>
          <a:p>
            <a:pPr lvl="1"/>
            <a:r>
              <a:rPr lang="zh-TW" altLang="en-US" sz="2400" dirty="0">
                <a:hlinkClick r:id="" action="ppaction://noaction"/>
              </a:rPr>
              <a:t>非結構化程式設計</a:t>
            </a:r>
            <a:r>
              <a:rPr lang="zh-TW" altLang="en-US" sz="2400" dirty="0"/>
              <a:t>（</a:t>
            </a:r>
            <a:r>
              <a:rPr lang="en-US" altLang="zh-TW" sz="2400" dirty="0"/>
              <a:t>Unstructured Programming</a:t>
            </a:r>
            <a:r>
              <a:rPr lang="zh-TW" altLang="en-US" sz="2400" dirty="0"/>
              <a:t>）。</a:t>
            </a:r>
          </a:p>
          <a:p>
            <a:pPr lvl="1"/>
            <a:r>
              <a:rPr lang="zh-TW" altLang="en-US" sz="2400" dirty="0">
                <a:hlinkClick r:id="" action="ppaction://noaction"/>
              </a:rPr>
              <a:t>程序式程式設計</a:t>
            </a:r>
            <a:r>
              <a:rPr lang="zh-TW" altLang="en-US" sz="2400" dirty="0"/>
              <a:t>（</a:t>
            </a:r>
            <a:r>
              <a:rPr lang="en-US" altLang="zh-TW" sz="2400" dirty="0"/>
              <a:t>Procedural Programming</a:t>
            </a:r>
            <a:r>
              <a:rPr lang="zh-TW" altLang="en-US" sz="2400" dirty="0"/>
              <a:t>）與結構化程式設計（</a:t>
            </a:r>
            <a:r>
              <a:rPr lang="en-US" altLang="zh-TW" sz="2400" dirty="0"/>
              <a:t>Structured Programming</a:t>
            </a:r>
            <a:r>
              <a:rPr lang="zh-TW" altLang="en-US" sz="2400" dirty="0"/>
              <a:t>）。</a:t>
            </a:r>
          </a:p>
          <a:p>
            <a:pPr lvl="1"/>
            <a:r>
              <a:rPr lang="zh-TW" altLang="en-US" sz="2400" dirty="0">
                <a:hlinkClick r:id="" action="ppaction://noaction"/>
              </a:rPr>
              <a:t>模組化程式設計</a:t>
            </a:r>
            <a:r>
              <a:rPr lang="zh-TW" altLang="en-US" sz="2400" dirty="0"/>
              <a:t>（</a:t>
            </a:r>
            <a:r>
              <a:rPr lang="en-US" altLang="zh-TW" sz="2400" dirty="0"/>
              <a:t>Modular Programming</a:t>
            </a:r>
            <a:r>
              <a:rPr lang="zh-TW" altLang="en-US" sz="2400" dirty="0"/>
              <a:t>）。</a:t>
            </a:r>
          </a:p>
          <a:p>
            <a:pPr lvl="1"/>
            <a:r>
              <a:rPr lang="zh-TW" altLang="en-US" sz="2400" dirty="0">
                <a:hlinkClick r:id="" action="ppaction://noaction"/>
              </a:rPr>
              <a:t>物件導向程式設計</a:t>
            </a:r>
            <a:r>
              <a:rPr lang="zh-TW" altLang="en-US" sz="2400" dirty="0"/>
              <a:t>（</a:t>
            </a:r>
            <a:r>
              <a:rPr lang="en-US" altLang="zh-TW" sz="2400" dirty="0"/>
              <a:t>Object-Oriented Programming</a:t>
            </a:r>
            <a:r>
              <a:rPr lang="zh-TW" altLang="en-US" sz="2400" dirty="0"/>
              <a:t>）。</a:t>
            </a:r>
          </a:p>
          <a:p>
            <a:endParaRPr lang="zh-TW" altLang="en-US" dirty="0"/>
          </a:p>
        </p:txBody>
      </p:sp>
    </p:spTree>
    <p:extLst>
      <p:ext uri="{BB962C8B-B14F-4D97-AF65-F5344CB8AC3E}">
        <p14:creationId xmlns:p14="http://schemas.microsoft.com/office/powerpoint/2010/main" val="2723853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98EF1-5627-4F99-9760-4B8E78B9AF15}"/>
              </a:ext>
            </a:extLst>
          </p:cNvPr>
          <p:cNvSpPr>
            <a:spLocks noGrp="1"/>
          </p:cNvSpPr>
          <p:nvPr>
            <p:ph type="title"/>
          </p:nvPr>
        </p:nvSpPr>
        <p:spPr/>
        <p:txBody>
          <a:bodyPr/>
          <a:lstStyle/>
          <a:p>
            <a:r>
              <a:rPr lang="zh-TW" altLang="en-US" dirty="0"/>
              <a:t>資料抽象化</a:t>
            </a:r>
            <a:r>
              <a:rPr lang="en-US" altLang="zh-TW" dirty="0"/>
              <a:t>-</a:t>
            </a:r>
            <a:r>
              <a:rPr lang="zh-TW" altLang="en-US" dirty="0"/>
              <a:t>資料結構</a:t>
            </a:r>
          </a:p>
        </p:txBody>
      </p:sp>
      <p:sp>
        <p:nvSpPr>
          <p:cNvPr id="3" name="內容版面配置區 2">
            <a:extLst>
              <a:ext uri="{FF2B5EF4-FFF2-40B4-BE49-F238E27FC236}">
                <a16:creationId xmlns:a16="http://schemas.microsoft.com/office/drawing/2014/main" id="{8075A821-EF73-4609-9A80-AF31A215361A}"/>
              </a:ext>
            </a:extLst>
          </p:cNvPr>
          <p:cNvSpPr>
            <a:spLocks noGrp="1"/>
          </p:cNvSpPr>
          <p:nvPr>
            <p:ph idx="1"/>
          </p:nvPr>
        </p:nvSpPr>
        <p:spPr/>
        <p:txBody>
          <a:bodyPr/>
          <a:lstStyle/>
          <a:p>
            <a:r>
              <a:rPr lang="zh-TW" altLang="en-US" sz="2800" dirty="0"/>
              <a:t>資料結構就是一種資料抽象化，其目的是研究程式使用的資料在電腦記憶體的儲存方式，以便撰寫程式處理問題時，能夠使用最佳的資料儲存方式，並且提供一種策略或方法來有效率的善用這些資料，以便達到下列目的，如下所示：</a:t>
            </a:r>
          </a:p>
          <a:p>
            <a:pPr lvl="1"/>
            <a:r>
              <a:rPr lang="zh-TW" altLang="en-US" dirty="0"/>
              <a:t>程式執行速度快。</a:t>
            </a:r>
          </a:p>
          <a:p>
            <a:pPr lvl="1"/>
            <a:r>
              <a:rPr lang="zh-TW" altLang="en-US" dirty="0"/>
              <a:t>資料佔用最少的記憶空間。</a:t>
            </a:r>
          </a:p>
          <a:p>
            <a:pPr lvl="1"/>
            <a:r>
              <a:rPr lang="zh-TW" altLang="en-US" dirty="0"/>
              <a:t>更快速的存取這些資料。</a:t>
            </a:r>
          </a:p>
        </p:txBody>
      </p:sp>
    </p:spTree>
    <p:extLst>
      <p:ext uri="{BB962C8B-B14F-4D97-AF65-F5344CB8AC3E}">
        <p14:creationId xmlns:p14="http://schemas.microsoft.com/office/powerpoint/2010/main" val="1370220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110FF0-4AEC-481F-8EEB-91DF36236FA5}"/>
              </a:ext>
            </a:extLst>
          </p:cNvPr>
          <p:cNvSpPr>
            <a:spLocks noGrp="1"/>
          </p:cNvSpPr>
          <p:nvPr>
            <p:ph type="title"/>
          </p:nvPr>
        </p:nvSpPr>
        <p:spPr/>
        <p:txBody>
          <a:bodyPr/>
          <a:lstStyle/>
          <a:p>
            <a:r>
              <a:rPr lang="zh-TW" altLang="en-US" dirty="0"/>
              <a:t>資料抽象化</a:t>
            </a:r>
            <a:r>
              <a:rPr lang="en-US" altLang="zh-TW" dirty="0"/>
              <a:t>-</a:t>
            </a:r>
            <a:r>
              <a:rPr lang="zh-TW" altLang="en-US" dirty="0"/>
              <a:t>堆疊範例</a:t>
            </a:r>
          </a:p>
        </p:txBody>
      </p:sp>
      <p:sp>
        <p:nvSpPr>
          <p:cNvPr id="3" name="內容版面配置區 2">
            <a:extLst>
              <a:ext uri="{FF2B5EF4-FFF2-40B4-BE49-F238E27FC236}">
                <a16:creationId xmlns:a16="http://schemas.microsoft.com/office/drawing/2014/main" id="{9C91224D-93F0-48E6-967E-09111759B56B}"/>
              </a:ext>
            </a:extLst>
          </p:cNvPr>
          <p:cNvSpPr>
            <a:spLocks noGrp="1"/>
          </p:cNvSpPr>
          <p:nvPr>
            <p:ph idx="1"/>
          </p:nvPr>
        </p:nvSpPr>
        <p:spPr/>
        <p:txBody>
          <a:bodyPr/>
          <a:lstStyle/>
          <a:p>
            <a:r>
              <a:rPr lang="zh-TW" altLang="en-US" dirty="0"/>
              <a:t>使用模組化程式設計建立堆疊（</a:t>
            </a:r>
            <a:r>
              <a:rPr lang="en-US" altLang="zh-TW" dirty="0"/>
              <a:t>Stacks</a:t>
            </a:r>
            <a:r>
              <a:rPr lang="zh-TW" altLang="en-US" dirty="0"/>
              <a:t>）資料結構，其兩種特性，如下所示：</a:t>
            </a:r>
          </a:p>
          <a:p>
            <a:pPr lvl="1"/>
            <a:r>
              <a:rPr lang="zh-TW" altLang="en-US" dirty="0"/>
              <a:t>只允許從堆疊的頂端存取資料。</a:t>
            </a:r>
          </a:p>
          <a:p>
            <a:pPr lvl="1"/>
            <a:r>
              <a:rPr lang="zh-TW" altLang="en-US" dirty="0"/>
              <a:t>資料存取的順序是後出先進（</a:t>
            </a:r>
            <a:r>
              <a:rPr lang="en-US" altLang="zh-TW" dirty="0"/>
              <a:t>Last Out, First In</a:t>
            </a:r>
            <a:r>
              <a:rPr lang="zh-TW" altLang="en-US" dirty="0"/>
              <a:t>），也就是後存入堆疊的資料，反而先行取出。</a:t>
            </a:r>
          </a:p>
          <a:p>
            <a:endParaRPr lang="zh-TW" altLang="en-US" dirty="0"/>
          </a:p>
        </p:txBody>
      </p:sp>
      <p:pic>
        <p:nvPicPr>
          <p:cNvPr id="4" name="Picture 4" descr="Ch7-2-3">
            <a:extLst>
              <a:ext uri="{FF2B5EF4-FFF2-40B4-BE49-F238E27FC236}">
                <a16:creationId xmlns:a16="http://schemas.microsoft.com/office/drawing/2014/main" id="{71240DE5-FC8C-4628-A951-B8F5E01B1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13176"/>
            <a:ext cx="57610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624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EF7D79-F22D-4AD1-A2FC-66731EE1CF43}"/>
              </a:ext>
            </a:extLst>
          </p:cNvPr>
          <p:cNvSpPr>
            <a:spLocks noGrp="1"/>
          </p:cNvSpPr>
          <p:nvPr>
            <p:ph type="title"/>
          </p:nvPr>
        </p:nvSpPr>
        <p:spPr/>
        <p:txBody>
          <a:bodyPr/>
          <a:lstStyle/>
          <a:p>
            <a:r>
              <a:rPr lang="zh-TW" altLang="en-US" dirty="0"/>
              <a:t>資料抽象化</a:t>
            </a:r>
            <a:r>
              <a:rPr lang="en-US" altLang="zh-TW" dirty="0"/>
              <a:t>-</a:t>
            </a:r>
            <a:r>
              <a:rPr lang="zh-TW" altLang="en-US" dirty="0"/>
              <a:t>堆疊抽象化</a:t>
            </a:r>
          </a:p>
        </p:txBody>
      </p:sp>
      <p:sp>
        <p:nvSpPr>
          <p:cNvPr id="3" name="內容版面配置區 2">
            <a:extLst>
              <a:ext uri="{FF2B5EF4-FFF2-40B4-BE49-F238E27FC236}">
                <a16:creationId xmlns:a16="http://schemas.microsoft.com/office/drawing/2014/main" id="{074AAFE6-422A-4F08-BE11-51D10EE73031}"/>
              </a:ext>
            </a:extLst>
          </p:cNvPr>
          <p:cNvSpPr>
            <a:spLocks noGrp="1"/>
          </p:cNvSpPr>
          <p:nvPr>
            <p:ph idx="1"/>
          </p:nvPr>
        </p:nvSpPr>
        <p:spPr>
          <a:xfrm>
            <a:off x="581192" y="2228003"/>
            <a:ext cx="7989752" cy="3942523"/>
          </a:xfrm>
        </p:spPr>
        <p:txBody>
          <a:bodyPr/>
          <a:lstStyle/>
          <a:p>
            <a:r>
              <a:rPr lang="zh-TW" altLang="en-US" dirty="0"/>
              <a:t>堆疊可以使用多種方式來儲存資料，例如：陣列或串列，不過這不重要，因為堆疊是使用</a:t>
            </a:r>
            <a:r>
              <a:rPr lang="en-US" altLang="zh-TW" dirty="0"/>
              <a:t>pop()</a:t>
            </a:r>
            <a:r>
              <a:rPr lang="zh-TW" altLang="en-US" dirty="0"/>
              <a:t>、</a:t>
            </a:r>
            <a:r>
              <a:rPr lang="en-US" altLang="zh-TW" dirty="0"/>
              <a:t>push()</a:t>
            </a:r>
            <a:r>
              <a:rPr lang="zh-TW" altLang="en-US" dirty="0"/>
              <a:t>和</a:t>
            </a:r>
            <a:r>
              <a:rPr lang="en-US" altLang="zh-TW" dirty="0"/>
              <a:t>empty()</a:t>
            </a:r>
            <a:r>
              <a:rPr lang="zh-TW" altLang="en-US" dirty="0"/>
              <a:t>函數存取堆疊資料，實際的資料儲存方式被隱藏在這些函數之後，如此稱為資料抽象化。</a:t>
            </a:r>
          </a:p>
          <a:p>
            <a:r>
              <a:rPr lang="zh-TW" altLang="en-US" dirty="0"/>
              <a:t>傳統結構化程式設計是一種以資料為中心的程式設計方法，程式是由資料結構和演算法組成，如下所示：</a:t>
            </a:r>
          </a:p>
          <a:p>
            <a:pPr lvl="1">
              <a:buNone/>
            </a:pPr>
            <a:r>
              <a:rPr lang="zh-TW" altLang="en-US" dirty="0">
                <a:solidFill>
                  <a:srgbClr val="FF0000"/>
                </a:solidFill>
              </a:rPr>
              <a:t>程式 </a:t>
            </a:r>
            <a:r>
              <a:rPr lang="en-US" altLang="zh-TW" dirty="0">
                <a:solidFill>
                  <a:srgbClr val="FF0000"/>
                </a:solidFill>
              </a:rPr>
              <a:t>= </a:t>
            </a:r>
            <a:r>
              <a:rPr lang="zh-TW" altLang="en-US" dirty="0">
                <a:solidFill>
                  <a:srgbClr val="FF0000"/>
                </a:solidFill>
              </a:rPr>
              <a:t>資料結構 </a:t>
            </a:r>
            <a:r>
              <a:rPr lang="en-US" altLang="zh-TW" dirty="0">
                <a:solidFill>
                  <a:srgbClr val="FF0000"/>
                </a:solidFill>
              </a:rPr>
              <a:t>+ </a:t>
            </a:r>
            <a:r>
              <a:rPr lang="zh-TW" altLang="en-US" dirty="0">
                <a:solidFill>
                  <a:srgbClr val="FF0000"/>
                </a:solidFill>
              </a:rPr>
              <a:t>演算法</a:t>
            </a:r>
          </a:p>
        </p:txBody>
      </p:sp>
    </p:spTree>
    <p:extLst>
      <p:ext uri="{BB962C8B-B14F-4D97-AF65-F5344CB8AC3E}">
        <p14:creationId xmlns:p14="http://schemas.microsoft.com/office/powerpoint/2010/main" val="1212147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70F7E-5168-4779-A077-4447140E6874}"/>
              </a:ext>
            </a:extLst>
          </p:cNvPr>
          <p:cNvSpPr>
            <a:spLocks noGrp="1"/>
          </p:cNvSpPr>
          <p:nvPr>
            <p:ph type="title"/>
          </p:nvPr>
        </p:nvSpPr>
        <p:spPr/>
        <p:txBody>
          <a:bodyPr/>
          <a:lstStyle/>
          <a:p>
            <a:r>
              <a:rPr lang="zh-TW" altLang="en-US" dirty="0"/>
              <a:t>抽象資料型態（</a:t>
            </a:r>
            <a:r>
              <a:rPr lang="en-US" altLang="zh-TW" dirty="0"/>
              <a:t>ADT</a:t>
            </a:r>
            <a:r>
              <a:rPr lang="zh-TW" altLang="en-US" dirty="0"/>
              <a:t>）</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44386166-7650-4876-AA96-73153193E609}"/>
              </a:ext>
            </a:extLst>
          </p:cNvPr>
          <p:cNvSpPr>
            <a:spLocks noGrp="1"/>
          </p:cNvSpPr>
          <p:nvPr>
            <p:ph idx="1"/>
          </p:nvPr>
        </p:nvSpPr>
        <p:spPr/>
        <p:txBody>
          <a:bodyPr/>
          <a:lstStyle/>
          <a:p>
            <a:r>
              <a:rPr lang="zh-TW" altLang="en-US" dirty="0"/>
              <a:t>「抽象資料型態」（</a:t>
            </a:r>
            <a:r>
              <a:rPr lang="en-US" altLang="zh-TW" dirty="0"/>
              <a:t>Abstract Data Type</a:t>
            </a:r>
            <a:r>
              <a:rPr lang="zh-TW" altLang="en-US" dirty="0"/>
              <a:t>）是使用資料抽象化的方法建立的自訂資料型態，抽象資料型態包含資料和相關操作，將資料和處理資料的操作一起思考，結合在一起，操作是對外的使用介面，如下圖所示：</a:t>
            </a:r>
          </a:p>
          <a:p>
            <a:endParaRPr lang="zh-TW" altLang="en-US" dirty="0"/>
          </a:p>
        </p:txBody>
      </p:sp>
      <p:pic>
        <p:nvPicPr>
          <p:cNvPr id="4" name="Picture 4" descr="Ch7-2-4-01">
            <a:extLst>
              <a:ext uri="{FF2B5EF4-FFF2-40B4-BE49-F238E27FC236}">
                <a16:creationId xmlns:a16="http://schemas.microsoft.com/office/drawing/2014/main" id="{47537C48-639D-4425-8B96-6AA0FFEDF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149080"/>
            <a:ext cx="39608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246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715DCE-0659-44EA-8DFF-5C6AFE776C85}"/>
              </a:ext>
            </a:extLst>
          </p:cNvPr>
          <p:cNvSpPr>
            <a:spLocks noGrp="1"/>
          </p:cNvSpPr>
          <p:nvPr>
            <p:ph type="title"/>
          </p:nvPr>
        </p:nvSpPr>
        <p:spPr/>
        <p:txBody>
          <a:bodyPr/>
          <a:lstStyle/>
          <a:p>
            <a:r>
              <a:rPr lang="zh-TW" altLang="en-US" dirty="0"/>
              <a:t>抽象資料型態（</a:t>
            </a:r>
            <a:r>
              <a:rPr lang="en-US" altLang="zh-TW" dirty="0"/>
              <a:t>ADT</a:t>
            </a:r>
            <a:r>
              <a:rPr lang="zh-TW" altLang="en-US" dirty="0"/>
              <a:t>）</a:t>
            </a:r>
            <a:r>
              <a:rPr lang="en-US" altLang="zh-TW" dirty="0"/>
              <a:t>-</a:t>
            </a:r>
            <a:r>
              <a:rPr lang="zh-TW" altLang="en-US" dirty="0"/>
              <a:t>物件導向的抽象資料型態</a:t>
            </a:r>
          </a:p>
        </p:txBody>
      </p:sp>
      <p:sp>
        <p:nvSpPr>
          <p:cNvPr id="3" name="內容版面配置區 2">
            <a:extLst>
              <a:ext uri="{FF2B5EF4-FFF2-40B4-BE49-F238E27FC236}">
                <a16:creationId xmlns:a16="http://schemas.microsoft.com/office/drawing/2014/main" id="{7BDE869A-E322-4A26-A08F-1B328A2A8569}"/>
              </a:ext>
            </a:extLst>
          </p:cNvPr>
          <p:cNvSpPr>
            <a:spLocks noGrp="1"/>
          </p:cNvSpPr>
          <p:nvPr>
            <p:ph idx="1"/>
          </p:nvPr>
        </p:nvSpPr>
        <p:spPr/>
        <p:txBody>
          <a:bodyPr/>
          <a:lstStyle/>
          <a:p>
            <a:pPr>
              <a:lnSpc>
                <a:spcPct val="90000"/>
              </a:lnSpc>
            </a:pPr>
            <a:r>
              <a:rPr lang="zh-TW" altLang="en-US" dirty="0"/>
              <a:t>物件導向程式語言的</a:t>
            </a:r>
            <a:r>
              <a:rPr lang="zh-TW" altLang="en-US" dirty="0">
                <a:solidFill>
                  <a:srgbClr val="FF3300"/>
                </a:solidFill>
                <a:effectLst>
                  <a:outerShdw blurRad="38100" dist="38100" dir="2700000" algn="tl">
                    <a:srgbClr val="000000">
                      <a:alpha val="43137"/>
                    </a:srgbClr>
                  </a:outerShdw>
                </a:effectLst>
              </a:rPr>
              <a:t>抽象資料型態</a:t>
            </a:r>
            <a:r>
              <a:rPr lang="zh-TW" altLang="en-US" dirty="0"/>
              <a:t>，在</a:t>
            </a:r>
            <a:r>
              <a:rPr lang="en-US" altLang="zh-TW" dirty="0"/>
              <a:t>Java</a:t>
            </a:r>
            <a:r>
              <a:rPr lang="zh-TW" altLang="en-US" dirty="0"/>
              <a:t>語言就是「</a:t>
            </a:r>
            <a:r>
              <a:rPr lang="zh-TW" altLang="en-US" dirty="0">
                <a:solidFill>
                  <a:srgbClr val="FF3300"/>
                </a:solidFill>
                <a:effectLst>
                  <a:outerShdw blurRad="38100" dist="38100" dir="2700000" algn="tl">
                    <a:srgbClr val="000000">
                      <a:alpha val="43137"/>
                    </a:srgbClr>
                  </a:outerShdw>
                </a:effectLst>
              </a:rPr>
              <a:t>類別</a:t>
            </a:r>
            <a:r>
              <a:rPr lang="zh-TW" altLang="en-US" dirty="0"/>
              <a:t>」（</a:t>
            </a:r>
            <a:r>
              <a:rPr lang="en-US" altLang="zh-TW" dirty="0"/>
              <a:t>Class</a:t>
            </a:r>
            <a:r>
              <a:rPr lang="zh-TW" altLang="en-US" dirty="0"/>
              <a:t>），強調使用抽象資料型態描述真實世界的各種實體，簡單的說，實體是一個東西。</a:t>
            </a:r>
          </a:p>
          <a:p>
            <a:pPr>
              <a:lnSpc>
                <a:spcPct val="90000"/>
              </a:lnSpc>
            </a:pPr>
            <a:r>
              <a:rPr lang="zh-TW" altLang="en-US" dirty="0"/>
              <a:t>在將個人基本資料問題抽象化成</a:t>
            </a:r>
            <a:r>
              <a:rPr lang="en-US" altLang="zh-TW" dirty="0"/>
              <a:t>Person</a:t>
            </a:r>
            <a:r>
              <a:rPr lang="zh-TW" altLang="en-US" dirty="0"/>
              <a:t>模型，可以對應真實世界的人實體，內含姓名</a:t>
            </a:r>
            <a:r>
              <a:rPr lang="en-US" altLang="zh-TW" dirty="0"/>
              <a:t>name</a:t>
            </a:r>
            <a:r>
              <a:rPr lang="zh-TW" altLang="en-US" dirty="0"/>
              <a:t>、地址</a:t>
            </a:r>
            <a:r>
              <a:rPr lang="en-US" altLang="zh-TW" dirty="0"/>
              <a:t>address</a:t>
            </a:r>
            <a:r>
              <a:rPr lang="zh-TW" altLang="en-US" dirty="0"/>
              <a:t>和電話號碼</a:t>
            </a:r>
            <a:r>
              <a:rPr lang="en-US" altLang="zh-TW" dirty="0"/>
              <a:t>phone</a:t>
            </a:r>
            <a:r>
              <a:rPr lang="zh-TW" altLang="en-US" dirty="0"/>
              <a:t>等資料，</a:t>
            </a:r>
            <a:r>
              <a:rPr lang="en-US" altLang="zh-TW" dirty="0" err="1"/>
              <a:t>setPerson</a:t>
            </a:r>
            <a:r>
              <a:rPr lang="en-US" altLang="zh-TW" dirty="0"/>
              <a:t>()</a:t>
            </a:r>
            <a:r>
              <a:rPr lang="zh-TW" altLang="en-US" dirty="0"/>
              <a:t>指定個人資料，</a:t>
            </a:r>
            <a:r>
              <a:rPr lang="en-US" altLang="zh-TW" dirty="0" err="1"/>
              <a:t>getName</a:t>
            </a:r>
            <a:r>
              <a:rPr lang="en-US" altLang="zh-TW" dirty="0"/>
              <a:t>()</a:t>
            </a:r>
            <a:r>
              <a:rPr lang="zh-TW" altLang="en-US" dirty="0"/>
              <a:t>、</a:t>
            </a:r>
            <a:r>
              <a:rPr lang="en-US" altLang="zh-TW" dirty="0" err="1"/>
              <a:t>getAddress</a:t>
            </a:r>
            <a:r>
              <a:rPr lang="en-US" altLang="zh-TW" dirty="0"/>
              <a:t>()</a:t>
            </a:r>
            <a:r>
              <a:rPr lang="zh-TW" altLang="en-US" dirty="0"/>
              <a:t>和</a:t>
            </a:r>
            <a:r>
              <a:rPr lang="en-US" altLang="zh-TW" dirty="0" err="1"/>
              <a:t>getPhone</a:t>
            </a:r>
            <a:r>
              <a:rPr lang="en-US" altLang="zh-TW" dirty="0"/>
              <a:t>()</a:t>
            </a:r>
            <a:r>
              <a:rPr lang="zh-TW" altLang="en-US" dirty="0"/>
              <a:t>取出個人資料的操作，如此可以建立</a:t>
            </a:r>
            <a:r>
              <a:rPr lang="en-US" altLang="zh-TW" dirty="0"/>
              <a:t>Person</a:t>
            </a:r>
            <a:r>
              <a:rPr lang="zh-TW" altLang="en-US" dirty="0"/>
              <a:t>抽象資料型。</a:t>
            </a:r>
          </a:p>
          <a:p>
            <a:endParaRPr lang="zh-TW" altLang="en-US" dirty="0"/>
          </a:p>
        </p:txBody>
      </p:sp>
    </p:spTree>
    <p:extLst>
      <p:ext uri="{BB962C8B-B14F-4D97-AF65-F5344CB8AC3E}">
        <p14:creationId xmlns:p14="http://schemas.microsoft.com/office/powerpoint/2010/main" val="3190912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54220-6D64-4E04-8AF4-2780C42AA213}"/>
              </a:ext>
            </a:extLst>
          </p:cNvPr>
          <p:cNvSpPr>
            <a:spLocks noGrp="1"/>
          </p:cNvSpPr>
          <p:nvPr>
            <p:ph type="title"/>
          </p:nvPr>
        </p:nvSpPr>
        <p:spPr/>
        <p:txBody>
          <a:bodyPr/>
          <a:lstStyle/>
          <a:p>
            <a:r>
              <a:rPr lang="zh-TW" altLang="en-US" dirty="0"/>
              <a:t>抽象資料型態（</a:t>
            </a:r>
            <a:r>
              <a:rPr lang="en-US" altLang="zh-TW" dirty="0"/>
              <a:t>ADT</a:t>
            </a:r>
            <a:r>
              <a:rPr lang="zh-TW" altLang="en-US" dirty="0"/>
              <a:t>）</a:t>
            </a:r>
            <a:r>
              <a:rPr lang="en-US" altLang="zh-TW" dirty="0"/>
              <a:t>-</a:t>
            </a:r>
            <a:r>
              <a:rPr lang="zh-TW" altLang="en-US" dirty="0"/>
              <a:t>範例</a:t>
            </a:r>
          </a:p>
        </p:txBody>
      </p:sp>
      <p:sp>
        <p:nvSpPr>
          <p:cNvPr id="3" name="內容版面配置區 2">
            <a:extLst>
              <a:ext uri="{FF2B5EF4-FFF2-40B4-BE49-F238E27FC236}">
                <a16:creationId xmlns:a16="http://schemas.microsoft.com/office/drawing/2014/main" id="{6A35AE6B-3628-4F3E-B21F-4DF3812164C4}"/>
              </a:ext>
            </a:extLst>
          </p:cNvPr>
          <p:cNvSpPr>
            <a:spLocks noGrp="1"/>
          </p:cNvSpPr>
          <p:nvPr>
            <p:ph idx="1"/>
          </p:nvPr>
        </p:nvSpPr>
        <p:spPr/>
        <p:txBody>
          <a:bodyPr/>
          <a:lstStyle/>
          <a:p>
            <a:r>
              <a:rPr lang="zh-TW" altLang="en-US" dirty="0"/>
              <a:t>以</a:t>
            </a:r>
            <a:r>
              <a:rPr lang="en-US" altLang="zh-TW" dirty="0"/>
              <a:t>Java</a:t>
            </a:r>
            <a:r>
              <a:rPr lang="zh-TW" altLang="en-US" dirty="0"/>
              <a:t>語言來說</a:t>
            </a:r>
            <a:r>
              <a:rPr lang="en-US" altLang="zh-TW" dirty="0"/>
              <a:t>Person</a:t>
            </a:r>
            <a:r>
              <a:rPr lang="zh-TW" altLang="en-US" dirty="0"/>
              <a:t>型態就是</a:t>
            </a:r>
            <a:r>
              <a:rPr lang="en-US" altLang="zh-TW" dirty="0"/>
              <a:t>Person</a:t>
            </a:r>
            <a:r>
              <a:rPr lang="zh-TW" altLang="en-US" dirty="0"/>
              <a:t>類別，程式可以使用</a:t>
            </a:r>
            <a:r>
              <a:rPr lang="en-US" altLang="zh-TW" dirty="0"/>
              <a:t>Person</a:t>
            </a:r>
            <a:r>
              <a:rPr lang="zh-TW" altLang="en-US" dirty="0"/>
              <a:t>類別建立多個</a:t>
            </a:r>
            <a:r>
              <a:rPr lang="en-US" altLang="zh-TW" dirty="0"/>
              <a:t>Person</a:t>
            </a:r>
            <a:r>
              <a:rPr lang="zh-TW" altLang="en-US" dirty="0"/>
              <a:t>副本，用來模擬真實世界的個人，例如：朋友、同事或客戶等。</a:t>
            </a:r>
          </a:p>
          <a:p>
            <a:endParaRPr lang="zh-TW" altLang="en-US" dirty="0"/>
          </a:p>
        </p:txBody>
      </p:sp>
      <p:pic>
        <p:nvPicPr>
          <p:cNvPr id="4" name="Picture 5" descr="Ch7-2-4-02">
            <a:extLst>
              <a:ext uri="{FF2B5EF4-FFF2-40B4-BE49-F238E27FC236}">
                <a16:creationId xmlns:a16="http://schemas.microsoft.com/office/drawing/2014/main" id="{9BE039E8-B0E7-46EE-BEE2-9D1897AA8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807748"/>
            <a:ext cx="3744912"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617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F189C-631C-41F1-9077-3B6C99CDEB47}"/>
              </a:ext>
            </a:extLst>
          </p:cNvPr>
          <p:cNvSpPr>
            <a:spLocks noGrp="1"/>
          </p:cNvSpPr>
          <p:nvPr>
            <p:ph type="title"/>
          </p:nvPr>
        </p:nvSpPr>
        <p:spPr/>
        <p:txBody>
          <a:bodyPr/>
          <a:lstStyle/>
          <a:p>
            <a:r>
              <a:rPr lang="en-US" altLang="en-US" dirty="0" err="1"/>
              <a:t>抽象資料型態與物件導向</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8747643B-EC25-48A1-B4AC-5CDDE3C20E92}"/>
              </a:ext>
            </a:extLst>
          </p:cNvPr>
          <p:cNvSpPr>
            <a:spLocks noGrp="1"/>
          </p:cNvSpPr>
          <p:nvPr>
            <p:ph idx="1"/>
          </p:nvPr>
        </p:nvSpPr>
        <p:spPr/>
        <p:txBody>
          <a:bodyPr/>
          <a:lstStyle/>
          <a:p>
            <a:r>
              <a:rPr lang="zh-TW" altLang="en-US" dirty="0">
                <a:solidFill>
                  <a:srgbClr val="FF3300"/>
                </a:solidFill>
                <a:effectLst>
                  <a:outerShdw blurRad="38100" dist="38100" dir="2700000" algn="tl">
                    <a:srgbClr val="000000">
                      <a:alpha val="43137"/>
                    </a:srgbClr>
                  </a:outerShdw>
                </a:effectLst>
              </a:rPr>
              <a:t>物件導向程式設計的精神是資料抽象化</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每一個物件屬於一種抽象資料型態的類別</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物件導向將問題的資料屬性和資料本身的相關操作一起思考</a:t>
            </a:r>
            <a:r>
              <a:rPr lang="zh-TW" altLang="en-US" dirty="0"/>
              <a:t>，並不考量其它資料或不相關的操作，以便建立一個個完善定義的物件（</a:t>
            </a:r>
            <a:r>
              <a:rPr lang="en-US" altLang="zh-TW" dirty="0"/>
              <a:t>Object</a:t>
            </a:r>
            <a:r>
              <a:rPr lang="zh-TW" altLang="en-US" dirty="0"/>
              <a:t>）。</a:t>
            </a:r>
          </a:p>
          <a:p>
            <a:endParaRPr lang="zh-TW" altLang="en-US" dirty="0"/>
          </a:p>
        </p:txBody>
      </p:sp>
    </p:spTree>
    <p:extLst>
      <p:ext uri="{BB962C8B-B14F-4D97-AF65-F5344CB8AC3E}">
        <p14:creationId xmlns:p14="http://schemas.microsoft.com/office/powerpoint/2010/main" val="3274775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C0D37-AA88-47D6-A100-2FA2911EC34A}"/>
              </a:ext>
            </a:extLst>
          </p:cNvPr>
          <p:cNvSpPr>
            <a:spLocks noGrp="1"/>
          </p:cNvSpPr>
          <p:nvPr>
            <p:ph type="title"/>
          </p:nvPr>
        </p:nvSpPr>
        <p:spPr/>
        <p:txBody>
          <a:bodyPr/>
          <a:lstStyle/>
          <a:p>
            <a:r>
              <a:rPr lang="en-US" altLang="en-US" dirty="0" err="1"/>
              <a:t>抽象資料型態與物件導向</a:t>
            </a:r>
            <a:r>
              <a:rPr lang="en-US" altLang="zh-TW" dirty="0"/>
              <a:t>-</a:t>
            </a:r>
            <a:r>
              <a:rPr lang="zh-TW" altLang="en-US" dirty="0"/>
              <a:t>範例說明</a:t>
            </a:r>
          </a:p>
        </p:txBody>
      </p:sp>
      <p:sp>
        <p:nvSpPr>
          <p:cNvPr id="3" name="內容版面配置區 2">
            <a:extLst>
              <a:ext uri="{FF2B5EF4-FFF2-40B4-BE49-F238E27FC236}">
                <a16:creationId xmlns:a16="http://schemas.microsoft.com/office/drawing/2014/main" id="{D76B5E09-EA84-4D8B-A844-746CA0090EC9}"/>
              </a:ext>
            </a:extLst>
          </p:cNvPr>
          <p:cNvSpPr>
            <a:spLocks noGrp="1"/>
          </p:cNvSpPr>
          <p:nvPr>
            <p:ph idx="1"/>
          </p:nvPr>
        </p:nvSpPr>
        <p:spPr/>
        <p:txBody>
          <a:bodyPr/>
          <a:lstStyle/>
          <a:p>
            <a:r>
              <a:rPr lang="zh-TW" altLang="en-US" dirty="0"/>
              <a:t>房屋是由一個個物件來組成，不同於傳統程式設計將資料和操作分開思考，物件中的資料需要和操作一起思考，物件包含資料和處理此資料的相關操作，例如：門把物件包含門把尺寸、色彩等資料，再加上繪出門把操作。窗戶物件包含窗戶尺寸、色彩和位置資料，繪出窗戶的操作。</a:t>
            </a:r>
          </a:p>
          <a:p>
            <a:r>
              <a:rPr lang="zh-TW" altLang="en-US" dirty="0"/>
              <a:t>整個房屋是由門、窗戶和外框物件組成，門是由門把和門框組成，外框是由屋頂和屋框所組成。因為問題是由各種物件組成，如同車輛是由成千上萬個零件所組裝。</a:t>
            </a:r>
          </a:p>
          <a:p>
            <a:endParaRPr lang="zh-TW" altLang="en-US" dirty="0"/>
          </a:p>
        </p:txBody>
      </p:sp>
    </p:spTree>
    <p:extLst>
      <p:ext uri="{BB962C8B-B14F-4D97-AF65-F5344CB8AC3E}">
        <p14:creationId xmlns:p14="http://schemas.microsoft.com/office/powerpoint/2010/main" val="108766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1DB441-74B8-4E31-B9EC-636A93D9BA0D}"/>
              </a:ext>
            </a:extLst>
          </p:cNvPr>
          <p:cNvSpPr>
            <a:spLocks noGrp="1"/>
          </p:cNvSpPr>
          <p:nvPr>
            <p:ph type="title"/>
          </p:nvPr>
        </p:nvSpPr>
        <p:spPr/>
        <p:txBody>
          <a:bodyPr/>
          <a:lstStyle/>
          <a:p>
            <a:r>
              <a:rPr lang="en-US" altLang="en-US" dirty="0" err="1"/>
              <a:t>抽象資料型態與物件導向</a:t>
            </a:r>
            <a:r>
              <a:rPr lang="en-US" altLang="zh-TW" dirty="0"/>
              <a:t>-</a:t>
            </a:r>
            <a:r>
              <a:rPr lang="zh-TW" altLang="en-US" dirty="0"/>
              <a:t>範例圖例</a:t>
            </a:r>
          </a:p>
        </p:txBody>
      </p:sp>
      <p:pic>
        <p:nvPicPr>
          <p:cNvPr id="4" name="Picture 3" descr="Ch7-2-5">
            <a:extLst>
              <a:ext uri="{FF2B5EF4-FFF2-40B4-BE49-F238E27FC236}">
                <a16:creationId xmlns:a16="http://schemas.microsoft.com/office/drawing/2014/main" id="{21EFBA52-A323-4908-BAD5-2959623AE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16831"/>
            <a:ext cx="6192688" cy="413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408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2C3A44-F940-4672-B708-1755D5D75836}"/>
              </a:ext>
            </a:extLst>
          </p:cNvPr>
          <p:cNvSpPr>
            <a:spLocks noGrp="1"/>
          </p:cNvSpPr>
          <p:nvPr>
            <p:ph type="title"/>
          </p:nvPr>
        </p:nvSpPr>
        <p:spPr/>
        <p:txBody>
          <a:bodyPr/>
          <a:lstStyle/>
          <a:p>
            <a:r>
              <a:rPr lang="en-US" altLang="en-US" dirty="0" err="1"/>
              <a:t>抽象資料型態與物件導向</a:t>
            </a:r>
            <a:r>
              <a:rPr lang="en-US" altLang="zh-TW" dirty="0"/>
              <a:t>-</a:t>
            </a:r>
            <a:r>
              <a:rPr lang="zh-TW" altLang="en-US" dirty="0"/>
              <a:t> </a:t>
            </a:r>
            <a:r>
              <a:rPr lang="zh-TW" altLang="en-US" sz="2800" dirty="0"/>
              <a:t>模擬真實世界</a:t>
            </a:r>
            <a:endParaRPr lang="zh-TW" altLang="en-US" dirty="0"/>
          </a:p>
        </p:txBody>
      </p:sp>
      <p:sp>
        <p:nvSpPr>
          <p:cNvPr id="3" name="內容版面配置區 2">
            <a:extLst>
              <a:ext uri="{FF2B5EF4-FFF2-40B4-BE49-F238E27FC236}">
                <a16:creationId xmlns:a16="http://schemas.microsoft.com/office/drawing/2014/main" id="{183F4DA7-CA7D-44C8-B3CD-E8107F3D4C79}"/>
              </a:ext>
            </a:extLst>
          </p:cNvPr>
          <p:cNvSpPr>
            <a:spLocks noGrp="1"/>
          </p:cNvSpPr>
          <p:nvPr>
            <p:ph idx="1"/>
          </p:nvPr>
        </p:nvSpPr>
        <p:spPr/>
        <p:txBody>
          <a:bodyPr/>
          <a:lstStyle/>
          <a:p>
            <a:pPr>
              <a:lnSpc>
                <a:spcPct val="90000"/>
              </a:lnSpc>
            </a:pPr>
            <a:r>
              <a:rPr lang="zh-TW" altLang="en-US" dirty="0"/>
              <a:t>物件導向程式設計就是在模擬真實世界，以便找出解決問題所需的物件集合和其關聯性，物件之間使用訊息建立關係，透過物件集合之間的合作來解決程式問題，如下所示：</a:t>
            </a:r>
          </a:p>
          <a:p>
            <a:pPr lvl="1">
              <a:lnSpc>
                <a:spcPct val="90000"/>
              </a:lnSpc>
              <a:buNone/>
            </a:pPr>
            <a:r>
              <a:rPr lang="zh-TW" altLang="en-US" sz="3200" dirty="0">
                <a:solidFill>
                  <a:srgbClr val="FF3300"/>
                </a:solidFill>
                <a:effectLst>
                  <a:outerShdw blurRad="38100" dist="38100" dir="2700000" algn="tl">
                    <a:srgbClr val="000000">
                      <a:alpha val="43137"/>
                    </a:srgbClr>
                  </a:outerShdw>
                </a:effectLst>
              </a:rPr>
              <a:t>程式 </a:t>
            </a:r>
            <a:r>
              <a:rPr lang="en-US" altLang="zh-TW" sz="3200" dirty="0">
                <a:solidFill>
                  <a:srgbClr val="FF3300"/>
                </a:solidFill>
                <a:effectLst>
                  <a:outerShdw blurRad="38100" dist="38100" dir="2700000" algn="tl">
                    <a:srgbClr val="000000">
                      <a:alpha val="43137"/>
                    </a:srgbClr>
                  </a:outerShdw>
                </a:effectLst>
              </a:rPr>
              <a:t>= </a:t>
            </a:r>
            <a:r>
              <a:rPr lang="zh-TW" altLang="en-US" sz="3200" dirty="0">
                <a:solidFill>
                  <a:srgbClr val="FF3300"/>
                </a:solidFill>
                <a:effectLst>
                  <a:outerShdw blurRad="38100" dist="38100" dir="2700000" algn="tl">
                    <a:srgbClr val="000000">
                      <a:alpha val="43137"/>
                    </a:srgbClr>
                  </a:outerShdw>
                </a:effectLst>
              </a:rPr>
              <a:t>物件 </a:t>
            </a:r>
            <a:r>
              <a:rPr lang="en-US" altLang="zh-TW" sz="3200" dirty="0">
                <a:solidFill>
                  <a:srgbClr val="FF3300"/>
                </a:solidFill>
                <a:effectLst>
                  <a:outerShdw blurRad="38100" dist="38100" dir="2700000" algn="tl">
                    <a:srgbClr val="000000">
                      <a:alpha val="43137"/>
                    </a:srgbClr>
                  </a:outerShdw>
                </a:effectLst>
              </a:rPr>
              <a:t>+ </a:t>
            </a:r>
            <a:r>
              <a:rPr lang="zh-TW" altLang="en-US" sz="3200" dirty="0">
                <a:solidFill>
                  <a:srgbClr val="FF3300"/>
                </a:solidFill>
                <a:effectLst>
                  <a:outerShdw blurRad="38100" dist="38100" dir="2700000" algn="tl">
                    <a:srgbClr val="000000">
                      <a:alpha val="43137"/>
                    </a:srgbClr>
                  </a:outerShdw>
                </a:effectLst>
              </a:rPr>
              <a:t>訊息</a:t>
            </a:r>
          </a:p>
          <a:p>
            <a:pPr>
              <a:lnSpc>
                <a:spcPct val="90000"/>
              </a:lnSpc>
            </a:pPr>
            <a:r>
              <a:rPr lang="zh-TW" altLang="en-US" dirty="0"/>
              <a:t>如同車輛是由成千上萬個零件所組裝，物件導向程式設計可以視為是一個組裝工作，將眾多現成或改進的物件結合起來。</a:t>
            </a:r>
          </a:p>
          <a:p>
            <a:endParaRPr lang="zh-TW" altLang="en-US" dirty="0"/>
          </a:p>
        </p:txBody>
      </p:sp>
    </p:spTree>
    <p:extLst>
      <p:ext uri="{BB962C8B-B14F-4D97-AF65-F5344CB8AC3E}">
        <p14:creationId xmlns:p14="http://schemas.microsoft.com/office/powerpoint/2010/main" val="295072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95D8BB-C77A-4AC3-9AFB-DBF43675F3CF}"/>
              </a:ext>
            </a:extLst>
          </p:cNvPr>
          <p:cNvSpPr>
            <a:spLocks noGrp="1"/>
          </p:cNvSpPr>
          <p:nvPr>
            <p:ph type="title"/>
          </p:nvPr>
        </p:nvSpPr>
        <p:spPr/>
        <p:txBody>
          <a:bodyPr/>
          <a:lstStyle/>
          <a:p>
            <a:r>
              <a:rPr lang="zh-TW" altLang="en-US" dirty="0"/>
              <a:t>非結構化程式設計</a:t>
            </a:r>
            <a:r>
              <a:rPr lang="en-US" altLang="zh-TW" dirty="0"/>
              <a:t>-</a:t>
            </a:r>
            <a:r>
              <a:rPr lang="zh-TW" altLang="en-US" dirty="0"/>
              <a:t>圖例</a:t>
            </a:r>
          </a:p>
        </p:txBody>
      </p:sp>
      <p:sp>
        <p:nvSpPr>
          <p:cNvPr id="3" name="內容版面配置區 2">
            <a:extLst>
              <a:ext uri="{FF2B5EF4-FFF2-40B4-BE49-F238E27FC236}">
                <a16:creationId xmlns:a16="http://schemas.microsoft.com/office/drawing/2014/main" id="{DE56EBF5-BF7E-41C2-803A-64ACA14827D6}"/>
              </a:ext>
            </a:extLst>
          </p:cNvPr>
          <p:cNvSpPr>
            <a:spLocks noGrp="1"/>
          </p:cNvSpPr>
          <p:nvPr>
            <p:ph idx="1"/>
          </p:nvPr>
        </p:nvSpPr>
        <p:spPr>
          <a:xfrm>
            <a:off x="581192" y="2228003"/>
            <a:ext cx="4134824" cy="3630795"/>
          </a:xfrm>
        </p:spPr>
        <p:txBody>
          <a:bodyPr/>
          <a:lstStyle/>
          <a:p>
            <a:r>
              <a:rPr lang="zh-TW" altLang="en-US" dirty="0"/>
              <a:t>非結構化程式設計的程式碼是使用線性方式來依序的執行。</a:t>
            </a:r>
          </a:p>
          <a:p>
            <a:endParaRPr lang="zh-TW" altLang="en-US" dirty="0"/>
          </a:p>
        </p:txBody>
      </p:sp>
      <p:pic>
        <p:nvPicPr>
          <p:cNvPr id="4" name="Picture 5" descr="Ch7-1-1">
            <a:extLst>
              <a:ext uri="{FF2B5EF4-FFF2-40B4-BE49-F238E27FC236}">
                <a16:creationId xmlns:a16="http://schemas.microsoft.com/office/drawing/2014/main" id="{E68060B2-DEA8-494E-AEAE-BA7FAFD2A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556792"/>
            <a:ext cx="34512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227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FBBDDA-523F-4BA7-A466-45A623D7A2E3}"/>
              </a:ext>
            </a:extLst>
          </p:cNvPr>
          <p:cNvSpPr>
            <a:spLocks noGrp="1"/>
          </p:cNvSpPr>
          <p:nvPr>
            <p:ph type="title"/>
          </p:nvPr>
        </p:nvSpPr>
        <p:spPr/>
        <p:txBody>
          <a:bodyPr/>
          <a:lstStyle/>
          <a:p>
            <a:r>
              <a:rPr lang="en-US" altLang="en-US" dirty="0" err="1"/>
              <a:t>抽象資料型態與物件導向</a:t>
            </a:r>
            <a:r>
              <a:rPr lang="en-US" altLang="zh-TW" dirty="0"/>
              <a:t>-</a:t>
            </a:r>
            <a:r>
              <a:rPr lang="en-US" altLang="zh-TW" sz="2800" dirty="0"/>
              <a:t> -</a:t>
            </a:r>
            <a:r>
              <a:rPr lang="zh-TW" altLang="en-US" sz="2800" dirty="0"/>
              <a:t>軟體</a:t>
            </a:r>
            <a:r>
              <a:rPr lang="en-US" altLang="zh-TW" sz="2800" dirty="0"/>
              <a:t>IC</a:t>
            </a:r>
            <a:endParaRPr lang="zh-TW" altLang="en-US" dirty="0"/>
          </a:p>
        </p:txBody>
      </p:sp>
      <p:sp>
        <p:nvSpPr>
          <p:cNvPr id="3" name="內容版面配置區 2">
            <a:extLst>
              <a:ext uri="{FF2B5EF4-FFF2-40B4-BE49-F238E27FC236}">
                <a16:creationId xmlns:a16="http://schemas.microsoft.com/office/drawing/2014/main" id="{360511E4-320F-4A9A-8B8B-92092D514017}"/>
              </a:ext>
            </a:extLst>
          </p:cNvPr>
          <p:cNvSpPr>
            <a:spLocks noGrp="1"/>
          </p:cNvSpPr>
          <p:nvPr>
            <p:ph idx="1"/>
          </p:nvPr>
        </p:nvSpPr>
        <p:spPr/>
        <p:txBody>
          <a:bodyPr/>
          <a:lstStyle/>
          <a:p>
            <a:pPr>
              <a:lnSpc>
                <a:spcPct val="90000"/>
              </a:lnSpc>
            </a:pPr>
            <a:r>
              <a:rPr lang="zh-TW" altLang="en-US" dirty="0"/>
              <a:t>很明顯的！物件導向技術更貼近人類的思維，每一個物件是一個零件，如同「軟體</a:t>
            </a:r>
            <a:r>
              <a:rPr lang="en-US" altLang="zh-TW" dirty="0"/>
              <a:t>IC</a:t>
            </a:r>
            <a:r>
              <a:rPr lang="zh-TW" altLang="en-US" dirty="0"/>
              <a:t>」（</a:t>
            </a:r>
            <a:r>
              <a:rPr lang="en-US" altLang="zh-TW" dirty="0"/>
              <a:t>Software IC</a:t>
            </a:r>
            <a:r>
              <a:rPr lang="zh-TW" altLang="en-US" dirty="0"/>
              <a:t>），只需選擇不同的</a:t>
            </a:r>
            <a:r>
              <a:rPr lang="en-US" altLang="zh-TW" dirty="0"/>
              <a:t>IC</a:t>
            </a:r>
            <a:r>
              <a:rPr lang="zh-TW" altLang="en-US" dirty="0"/>
              <a:t>就可以裝配出不同規格的主機板，只需選用適當的軟體</a:t>
            </a:r>
            <a:r>
              <a:rPr lang="en-US" altLang="zh-TW" dirty="0"/>
              <a:t>IC</a:t>
            </a:r>
            <a:r>
              <a:rPr lang="zh-TW" altLang="en-US" dirty="0"/>
              <a:t>，我們就可以輕鬆完成應用程式設計。</a:t>
            </a:r>
          </a:p>
          <a:p>
            <a:pPr>
              <a:lnSpc>
                <a:spcPct val="90000"/>
              </a:lnSpc>
            </a:pPr>
            <a:r>
              <a:rPr lang="zh-TW" altLang="en-US" dirty="0"/>
              <a:t>更進一步，如果現在有另一項工作需要繪出一幢別墅，我們就可以直接利用上述範例中現成的房屋零件，在擴充各物件的功能後，即可輕鬆組合出一幢別墅，這種擴充方式就是物件導向的「</a:t>
            </a:r>
            <a:r>
              <a:rPr lang="zh-TW" altLang="en-US" dirty="0">
                <a:solidFill>
                  <a:srgbClr val="FF3300"/>
                </a:solidFill>
                <a:effectLst>
                  <a:outerShdw blurRad="38100" dist="38100" dir="2700000" algn="tl">
                    <a:srgbClr val="000000">
                      <a:alpha val="43137"/>
                    </a:srgbClr>
                  </a:outerShdw>
                </a:effectLst>
              </a:rPr>
              <a:t>繼承</a:t>
            </a:r>
            <a:r>
              <a:rPr lang="zh-TW" altLang="en-US" dirty="0"/>
              <a:t>」（</a:t>
            </a:r>
            <a:r>
              <a:rPr lang="en-US" altLang="zh-TW" dirty="0"/>
              <a:t>Inheritance</a:t>
            </a:r>
            <a:r>
              <a:rPr lang="zh-TW" altLang="en-US" dirty="0"/>
              <a:t>）觀念。</a:t>
            </a:r>
          </a:p>
          <a:p>
            <a:endParaRPr lang="zh-TW" altLang="en-US" dirty="0"/>
          </a:p>
        </p:txBody>
      </p:sp>
    </p:spTree>
    <p:extLst>
      <p:ext uri="{BB962C8B-B14F-4D97-AF65-F5344CB8AC3E}">
        <p14:creationId xmlns:p14="http://schemas.microsoft.com/office/powerpoint/2010/main" val="486464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3DBDF-49B9-4A87-8F86-3E64646B378E}"/>
              </a:ext>
            </a:extLst>
          </p:cNvPr>
          <p:cNvSpPr>
            <a:spLocks noGrp="1"/>
          </p:cNvSpPr>
          <p:nvPr>
            <p:ph type="title"/>
          </p:nvPr>
        </p:nvSpPr>
        <p:spPr/>
        <p:txBody>
          <a:bodyPr/>
          <a:lstStyle/>
          <a:p>
            <a:r>
              <a:rPr lang="zh-TW" altLang="en-US" dirty="0"/>
              <a:t>物件導向的應用程式開發</a:t>
            </a:r>
          </a:p>
        </p:txBody>
      </p:sp>
      <p:sp>
        <p:nvSpPr>
          <p:cNvPr id="3" name="內容版面配置區 2">
            <a:extLst>
              <a:ext uri="{FF2B5EF4-FFF2-40B4-BE49-F238E27FC236}">
                <a16:creationId xmlns:a16="http://schemas.microsoft.com/office/drawing/2014/main" id="{5A51D7C6-8AA3-4727-A19A-3ECE8C8980B9}"/>
              </a:ext>
            </a:extLst>
          </p:cNvPr>
          <p:cNvSpPr>
            <a:spLocks noGrp="1"/>
          </p:cNvSpPr>
          <p:nvPr>
            <p:ph idx="1"/>
          </p:nvPr>
        </p:nvSpPr>
        <p:spPr/>
        <p:txBody>
          <a:bodyPr/>
          <a:lstStyle/>
          <a:p>
            <a:r>
              <a:rPr lang="zh-TW" altLang="en-US" dirty="0"/>
              <a:t>傳統的應用程式開發</a:t>
            </a:r>
          </a:p>
          <a:p>
            <a:r>
              <a:rPr lang="zh-TW" altLang="en-US" dirty="0"/>
              <a:t>物件導向的應用程式開發</a:t>
            </a:r>
          </a:p>
          <a:p>
            <a:endParaRPr lang="zh-TW" altLang="en-US" dirty="0"/>
          </a:p>
        </p:txBody>
      </p:sp>
    </p:spTree>
    <p:extLst>
      <p:ext uri="{BB962C8B-B14F-4D97-AF65-F5344CB8AC3E}">
        <p14:creationId xmlns:p14="http://schemas.microsoft.com/office/powerpoint/2010/main" val="3585004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C59538-6400-42AF-80EB-510B71190D5C}"/>
              </a:ext>
            </a:extLst>
          </p:cNvPr>
          <p:cNvSpPr>
            <a:spLocks noGrp="1"/>
          </p:cNvSpPr>
          <p:nvPr>
            <p:ph type="title"/>
          </p:nvPr>
        </p:nvSpPr>
        <p:spPr/>
        <p:txBody>
          <a:bodyPr/>
          <a:lstStyle/>
          <a:p>
            <a:r>
              <a:rPr lang="zh-TW" altLang="en-US" dirty="0"/>
              <a:t>傳統的應用程式開發</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40730F8B-AEB9-44C0-8595-646C594F2BFB}"/>
              </a:ext>
            </a:extLst>
          </p:cNvPr>
          <p:cNvSpPr>
            <a:spLocks noGrp="1"/>
          </p:cNvSpPr>
          <p:nvPr>
            <p:ph idx="1"/>
          </p:nvPr>
        </p:nvSpPr>
        <p:spPr/>
        <p:txBody>
          <a:bodyPr/>
          <a:lstStyle/>
          <a:p>
            <a:pPr>
              <a:lnSpc>
                <a:spcPct val="90000"/>
              </a:lnSpc>
            </a:pPr>
            <a:r>
              <a:rPr lang="zh-TW" altLang="en-US" dirty="0"/>
              <a:t>傳統的應用程式開發是將資料和操作分開來思考，著重於如何找出解決問題的程序或函數。例如：一家銀行的客戶甲擁有帳戶</a:t>
            </a:r>
            <a:r>
              <a:rPr lang="en-US" altLang="zh-TW" dirty="0"/>
              <a:t>A</a:t>
            </a:r>
            <a:r>
              <a:rPr lang="zh-TW" altLang="en-US" dirty="0"/>
              <a:t>和</a:t>
            </a:r>
            <a:r>
              <a:rPr lang="en-US" altLang="zh-TW" dirty="0"/>
              <a:t>B</a:t>
            </a:r>
            <a:r>
              <a:rPr lang="zh-TW" altLang="en-US" dirty="0"/>
              <a:t>共兩個帳戶，客戶甲在查詢帳戶</a:t>
            </a:r>
            <a:r>
              <a:rPr lang="en-US" altLang="zh-TW" dirty="0"/>
              <a:t>A</a:t>
            </a:r>
            <a:r>
              <a:rPr lang="zh-TW" altLang="en-US" dirty="0"/>
              <a:t>的餘額後，從帳戶</a:t>
            </a:r>
            <a:r>
              <a:rPr lang="en-US" altLang="zh-TW" dirty="0"/>
              <a:t>A</a:t>
            </a:r>
            <a:r>
              <a:rPr lang="zh-TW" altLang="en-US" dirty="0"/>
              <a:t>提出</a:t>
            </a:r>
            <a:r>
              <a:rPr lang="en-US" altLang="zh-TW" dirty="0"/>
              <a:t>1000</a:t>
            </a:r>
            <a:r>
              <a:rPr lang="zh-TW" altLang="en-US" dirty="0"/>
              <a:t>元，然後將</a:t>
            </a:r>
            <a:r>
              <a:rPr lang="en-US" altLang="zh-TW" dirty="0"/>
              <a:t>1000</a:t>
            </a:r>
            <a:r>
              <a:rPr lang="zh-TW" altLang="en-US" dirty="0"/>
              <a:t>元存入帳戶</a:t>
            </a:r>
            <a:r>
              <a:rPr lang="en-US" altLang="zh-TW" dirty="0"/>
              <a:t>B</a:t>
            </a:r>
            <a:r>
              <a:rPr lang="zh-TW" altLang="en-US" dirty="0"/>
              <a:t>。</a:t>
            </a:r>
          </a:p>
          <a:p>
            <a:pPr>
              <a:lnSpc>
                <a:spcPct val="90000"/>
              </a:lnSpc>
            </a:pPr>
            <a:r>
              <a:rPr lang="zh-TW" altLang="en-US" dirty="0"/>
              <a:t>傳統的應用程式開發建立的應用程式模型是解決問題所需的程序與函數，包含：存款的</a:t>
            </a:r>
            <a:r>
              <a:rPr lang="en-US" altLang="zh-TW" dirty="0"/>
              <a:t>deposit()</a:t>
            </a:r>
            <a:r>
              <a:rPr lang="zh-TW" altLang="en-US" dirty="0"/>
              <a:t>函數、提款的</a:t>
            </a:r>
            <a:r>
              <a:rPr lang="en-US" altLang="zh-TW" dirty="0"/>
              <a:t>withdraw()</a:t>
            </a:r>
            <a:r>
              <a:rPr lang="zh-TW" altLang="en-US" dirty="0"/>
              <a:t>函數和查詢餘額的</a:t>
            </a:r>
            <a:r>
              <a:rPr lang="en-US" altLang="zh-TW" dirty="0" err="1"/>
              <a:t>getBalance</a:t>
            </a:r>
            <a:r>
              <a:rPr lang="en-US" altLang="zh-TW" dirty="0"/>
              <a:t>()</a:t>
            </a:r>
            <a:r>
              <a:rPr lang="zh-TW" altLang="en-US" dirty="0"/>
              <a:t>函數。</a:t>
            </a:r>
          </a:p>
          <a:p>
            <a:endParaRPr lang="zh-TW" altLang="en-US" dirty="0"/>
          </a:p>
        </p:txBody>
      </p:sp>
    </p:spTree>
    <p:extLst>
      <p:ext uri="{BB962C8B-B14F-4D97-AF65-F5344CB8AC3E}">
        <p14:creationId xmlns:p14="http://schemas.microsoft.com/office/powerpoint/2010/main" val="73504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C55EC-BB14-40E6-845E-81CF6DC95059}"/>
              </a:ext>
            </a:extLst>
          </p:cNvPr>
          <p:cNvSpPr>
            <a:spLocks noGrp="1"/>
          </p:cNvSpPr>
          <p:nvPr>
            <p:ph type="title"/>
          </p:nvPr>
        </p:nvSpPr>
        <p:spPr/>
        <p:txBody>
          <a:bodyPr/>
          <a:lstStyle/>
          <a:p>
            <a:r>
              <a:rPr lang="zh-TW" altLang="en-US" dirty="0"/>
              <a:t>傳統的應用程式開發</a:t>
            </a:r>
            <a:r>
              <a:rPr lang="en-US" altLang="zh-TW" dirty="0"/>
              <a:t>-</a:t>
            </a:r>
            <a:r>
              <a:rPr lang="zh-TW" altLang="en-US" dirty="0"/>
              <a:t>圖例</a:t>
            </a:r>
          </a:p>
        </p:txBody>
      </p:sp>
      <p:sp>
        <p:nvSpPr>
          <p:cNvPr id="3" name="內容版面配置區 2">
            <a:extLst>
              <a:ext uri="{FF2B5EF4-FFF2-40B4-BE49-F238E27FC236}">
                <a16:creationId xmlns:a16="http://schemas.microsoft.com/office/drawing/2014/main" id="{83353269-A867-478B-BD39-52E6840344C7}"/>
              </a:ext>
            </a:extLst>
          </p:cNvPr>
          <p:cNvSpPr>
            <a:spLocks noGrp="1"/>
          </p:cNvSpPr>
          <p:nvPr>
            <p:ph idx="1"/>
          </p:nvPr>
        </p:nvSpPr>
        <p:spPr/>
        <p:txBody>
          <a:bodyPr/>
          <a:lstStyle/>
          <a:p>
            <a:r>
              <a:rPr lang="zh-TW" altLang="en-US" dirty="0"/>
              <a:t>左邊是真實世界中，參與的物件和其關聯性，右邊是經過結構化分析和設計（</a:t>
            </a:r>
            <a:r>
              <a:rPr lang="en-US" altLang="zh-TW" dirty="0"/>
              <a:t>Structured Analysis/Design</a:t>
            </a:r>
            <a:r>
              <a:rPr lang="zh-TW" altLang="en-US" dirty="0"/>
              <a:t>）後建立的應用程式模型。</a:t>
            </a:r>
          </a:p>
          <a:p>
            <a:endParaRPr lang="zh-TW" altLang="en-US" dirty="0"/>
          </a:p>
        </p:txBody>
      </p:sp>
      <p:pic>
        <p:nvPicPr>
          <p:cNvPr id="4" name="Picture 5" descr="Ch7-3-1">
            <a:extLst>
              <a:ext uri="{FF2B5EF4-FFF2-40B4-BE49-F238E27FC236}">
                <a16:creationId xmlns:a16="http://schemas.microsoft.com/office/drawing/2014/main" id="{E05518EA-E436-41B7-8EB7-17E70DF279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933056"/>
            <a:ext cx="8207375"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4733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1D2B1-5CAD-457D-8405-DC12906FFFCE}"/>
              </a:ext>
            </a:extLst>
          </p:cNvPr>
          <p:cNvSpPr>
            <a:spLocks noGrp="1"/>
          </p:cNvSpPr>
          <p:nvPr>
            <p:ph type="title"/>
          </p:nvPr>
        </p:nvSpPr>
        <p:spPr/>
        <p:txBody>
          <a:bodyPr/>
          <a:lstStyle/>
          <a:p>
            <a:r>
              <a:rPr lang="zh-TW" altLang="en-US" dirty="0"/>
              <a:t>物件導向的應用程式開發</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5C5849FA-A78B-4804-90A1-B83D99F6AC6D}"/>
              </a:ext>
            </a:extLst>
          </p:cNvPr>
          <p:cNvSpPr>
            <a:spLocks noGrp="1"/>
          </p:cNvSpPr>
          <p:nvPr>
            <p:ph idx="1"/>
          </p:nvPr>
        </p:nvSpPr>
        <p:spPr>
          <a:xfrm>
            <a:off x="581192" y="1770803"/>
            <a:ext cx="7989752" cy="4087995"/>
          </a:xfrm>
        </p:spPr>
        <p:txBody>
          <a:bodyPr/>
          <a:lstStyle/>
          <a:p>
            <a:pPr>
              <a:lnSpc>
                <a:spcPct val="90000"/>
              </a:lnSpc>
            </a:pPr>
            <a:r>
              <a:rPr lang="zh-TW" altLang="en-US" dirty="0"/>
              <a:t>物件導向的應用程式開發是將資料和操作一起思考，其主要的工作是找出參與物件和物件之間的關聯性，並且透過這些物件的通力合作來解決問題。</a:t>
            </a:r>
          </a:p>
          <a:p>
            <a:pPr>
              <a:lnSpc>
                <a:spcPct val="90000"/>
              </a:lnSpc>
            </a:pPr>
            <a:r>
              <a:rPr lang="zh-TW" altLang="en-US" dirty="0"/>
              <a:t>物件導向應用程式開發因為是將資料和操作一起思考，所以帳戶物件除了餘額資料外，還包含處理帳戶餘額的相關方法：</a:t>
            </a:r>
            <a:r>
              <a:rPr lang="en-US" altLang="zh-TW" dirty="0" err="1"/>
              <a:t>getBalance</a:t>
            </a:r>
            <a:r>
              <a:rPr lang="en-US" altLang="zh-TW" dirty="0"/>
              <a:t>()</a:t>
            </a:r>
            <a:r>
              <a:rPr lang="zh-TW" altLang="en-US" dirty="0"/>
              <a:t>、</a:t>
            </a:r>
            <a:r>
              <a:rPr lang="en-US" altLang="zh-TW" dirty="0"/>
              <a:t>withdraw()</a:t>
            </a:r>
            <a:r>
              <a:rPr lang="zh-TW" altLang="en-US" dirty="0"/>
              <a:t>和</a:t>
            </a:r>
            <a:r>
              <a:rPr lang="en-US" altLang="zh-TW" dirty="0"/>
              <a:t>deposit()</a:t>
            </a:r>
            <a:r>
              <a:rPr lang="zh-TW" altLang="en-US" dirty="0"/>
              <a:t>方法，如下圖所示：</a:t>
            </a:r>
          </a:p>
          <a:p>
            <a:endParaRPr lang="zh-TW" altLang="en-US" dirty="0"/>
          </a:p>
        </p:txBody>
      </p:sp>
      <p:pic>
        <p:nvPicPr>
          <p:cNvPr id="4" name="Picture 5" descr="Ch7-3-2-02">
            <a:extLst>
              <a:ext uri="{FF2B5EF4-FFF2-40B4-BE49-F238E27FC236}">
                <a16:creationId xmlns:a16="http://schemas.microsoft.com/office/drawing/2014/main" id="{14470E05-6E9C-409D-8D36-3F366698D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547523"/>
            <a:ext cx="86756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587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5CCE6-AFAF-48CE-87C7-1B9F7659BD5F}"/>
              </a:ext>
            </a:extLst>
          </p:cNvPr>
          <p:cNvSpPr>
            <a:spLocks noGrp="1"/>
          </p:cNvSpPr>
          <p:nvPr>
            <p:ph type="title"/>
          </p:nvPr>
        </p:nvSpPr>
        <p:spPr/>
        <p:txBody>
          <a:bodyPr/>
          <a:lstStyle/>
          <a:p>
            <a:r>
              <a:rPr lang="zh-TW" altLang="en-US" dirty="0"/>
              <a:t>物件導向的應用程式開發</a:t>
            </a:r>
            <a:r>
              <a:rPr lang="en-US" altLang="zh-TW" dirty="0"/>
              <a:t>-</a:t>
            </a:r>
            <a:r>
              <a:rPr lang="zh-TW" altLang="en-US" dirty="0"/>
              <a:t>圖例</a:t>
            </a:r>
          </a:p>
        </p:txBody>
      </p:sp>
      <p:sp>
        <p:nvSpPr>
          <p:cNvPr id="3" name="內容版面配置區 2">
            <a:extLst>
              <a:ext uri="{FF2B5EF4-FFF2-40B4-BE49-F238E27FC236}">
                <a16:creationId xmlns:a16="http://schemas.microsoft.com/office/drawing/2014/main" id="{959DA80D-5C0C-49CD-BE70-2391A8AAFB05}"/>
              </a:ext>
            </a:extLst>
          </p:cNvPr>
          <p:cNvSpPr>
            <a:spLocks noGrp="1"/>
          </p:cNvSpPr>
          <p:nvPr>
            <p:ph idx="1"/>
          </p:nvPr>
        </p:nvSpPr>
        <p:spPr/>
        <p:txBody>
          <a:bodyPr/>
          <a:lstStyle/>
          <a:p>
            <a:r>
              <a:rPr lang="zh-TW" altLang="en-US" dirty="0"/>
              <a:t>電腦系統建立一個對應真實世界物件的模型，簡單的說，這是一個模擬真實世界的物件集合，稱為物件導向模型（</a:t>
            </a:r>
            <a:r>
              <a:rPr lang="en-US" altLang="zh-TW" dirty="0"/>
              <a:t>Object-Oriented Model</a:t>
            </a:r>
            <a:r>
              <a:rPr lang="zh-TW" altLang="en-US" dirty="0"/>
              <a:t>）。</a:t>
            </a:r>
          </a:p>
          <a:p>
            <a:endParaRPr lang="zh-TW" altLang="en-US" dirty="0"/>
          </a:p>
        </p:txBody>
      </p:sp>
      <p:pic>
        <p:nvPicPr>
          <p:cNvPr id="4" name="Picture 5" descr="Ch7-3-2-01">
            <a:extLst>
              <a:ext uri="{FF2B5EF4-FFF2-40B4-BE49-F238E27FC236}">
                <a16:creationId xmlns:a16="http://schemas.microsoft.com/office/drawing/2014/main" id="{6F645733-EBB6-478A-B478-BCA3E74FFF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501008"/>
            <a:ext cx="820896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275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EEF147-FABF-410E-ADB7-8124E4683195}"/>
              </a:ext>
            </a:extLst>
          </p:cNvPr>
          <p:cNvSpPr>
            <a:spLocks noGrp="1"/>
          </p:cNvSpPr>
          <p:nvPr>
            <p:ph type="title"/>
          </p:nvPr>
        </p:nvSpPr>
        <p:spPr/>
        <p:txBody>
          <a:bodyPr/>
          <a:lstStyle/>
          <a:p>
            <a:r>
              <a:rPr lang="en-US" altLang="en-US" dirty="0" err="1"/>
              <a:t>物件導向技術的三大觀念</a:t>
            </a:r>
            <a:endParaRPr lang="zh-TW" altLang="en-US" dirty="0"/>
          </a:p>
        </p:txBody>
      </p:sp>
      <p:sp>
        <p:nvSpPr>
          <p:cNvPr id="3" name="內容版面配置區 2">
            <a:extLst>
              <a:ext uri="{FF2B5EF4-FFF2-40B4-BE49-F238E27FC236}">
                <a16:creationId xmlns:a16="http://schemas.microsoft.com/office/drawing/2014/main" id="{3FF64CCE-AC2E-4313-95C8-E978FD818B00}"/>
              </a:ext>
            </a:extLst>
          </p:cNvPr>
          <p:cNvSpPr>
            <a:spLocks noGrp="1"/>
          </p:cNvSpPr>
          <p:nvPr>
            <p:ph idx="1"/>
          </p:nvPr>
        </p:nvSpPr>
        <p:spPr/>
        <p:txBody>
          <a:bodyPr/>
          <a:lstStyle/>
          <a:p>
            <a:r>
              <a:rPr lang="zh-TW" altLang="en-US" dirty="0"/>
              <a:t>物件觀念</a:t>
            </a:r>
          </a:p>
          <a:p>
            <a:r>
              <a:rPr lang="zh-TW" altLang="en-US" dirty="0"/>
              <a:t>訊息觀念</a:t>
            </a:r>
          </a:p>
          <a:p>
            <a:r>
              <a:rPr lang="zh-TW" altLang="en-US" dirty="0"/>
              <a:t>類別觀念</a:t>
            </a:r>
          </a:p>
        </p:txBody>
      </p:sp>
    </p:spTree>
    <p:extLst>
      <p:ext uri="{BB962C8B-B14F-4D97-AF65-F5344CB8AC3E}">
        <p14:creationId xmlns:p14="http://schemas.microsoft.com/office/powerpoint/2010/main" val="85280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1D59B0-39E7-4303-8004-4AFA741D87B4}"/>
              </a:ext>
            </a:extLst>
          </p:cNvPr>
          <p:cNvSpPr>
            <a:spLocks noGrp="1"/>
          </p:cNvSpPr>
          <p:nvPr>
            <p:ph type="title"/>
          </p:nvPr>
        </p:nvSpPr>
        <p:spPr/>
        <p:txBody>
          <a:bodyPr/>
          <a:lstStyle/>
          <a:p>
            <a:r>
              <a:rPr lang="zh-TW" altLang="en-US" dirty="0"/>
              <a:t>物件導向的抽象化</a:t>
            </a:r>
            <a:r>
              <a:rPr lang="en-US" altLang="zh-TW" dirty="0"/>
              <a:t>-</a:t>
            </a:r>
            <a:r>
              <a:rPr lang="zh-TW" altLang="en-US" dirty="0"/>
              <a:t> 建立類別</a:t>
            </a:r>
            <a:r>
              <a:rPr lang="en-US" altLang="zh-TW" dirty="0"/>
              <a:t>(UML</a:t>
            </a:r>
            <a:r>
              <a:rPr lang="zh-TW" altLang="en-US" dirty="0"/>
              <a:t>塑模過程</a:t>
            </a:r>
            <a:r>
              <a:rPr lang="en-US" altLang="zh-TW" dirty="0"/>
              <a:t>)</a:t>
            </a:r>
            <a:endParaRPr lang="zh-TW" altLang="en-US" dirty="0"/>
          </a:p>
        </p:txBody>
      </p:sp>
      <p:sp>
        <p:nvSpPr>
          <p:cNvPr id="3" name="內容版面配置區 2">
            <a:extLst>
              <a:ext uri="{FF2B5EF4-FFF2-40B4-BE49-F238E27FC236}">
                <a16:creationId xmlns:a16="http://schemas.microsoft.com/office/drawing/2014/main" id="{253C4535-19E6-42A9-9618-2747CA575D9C}"/>
              </a:ext>
            </a:extLst>
          </p:cNvPr>
          <p:cNvSpPr>
            <a:spLocks noGrp="1"/>
          </p:cNvSpPr>
          <p:nvPr>
            <p:ph idx="1"/>
          </p:nvPr>
        </p:nvSpPr>
        <p:spPr/>
        <p:txBody>
          <a:bodyPr/>
          <a:lstStyle/>
          <a:p>
            <a:pPr>
              <a:lnSpc>
                <a:spcPct val="90000"/>
              </a:lnSpc>
            </a:pPr>
            <a:r>
              <a:rPr lang="en-US" altLang="zh-TW" dirty="0"/>
              <a:t>UML</a:t>
            </a:r>
            <a:r>
              <a:rPr lang="zh-TW" altLang="en-US" dirty="0"/>
              <a:t>的塑模過程，其基本步驟如下所示：</a:t>
            </a:r>
          </a:p>
          <a:p>
            <a:pPr lvl="1">
              <a:lnSpc>
                <a:spcPct val="90000"/>
              </a:lnSpc>
            </a:pPr>
            <a:r>
              <a:rPr lang="zh-TW" altLang="en-US" dirty="0"/>
              <a:t>從問題的需求分析開始，建立使用案例圖（</a:t>
            </a:r>
            <a:r>
              <a:rPr lang="en-US" altLang="zh-TW" dirty="0"/>
              <a:t>Use Case Diagram</a:t>
            </a:r>
            <a:r>
              <a:rPr lang="zh-TW" altLang="en-US" dirty="0"/>
              <a:t>）。</a:t>
            </a:r>
          </a:p>
          <a:p>
            <a:pPr lvl="1">
              <a:lnSpc>
                <a:spcPct val="90000"/>
              </a:lnSpc>
            </a:pPr>
            <a:r>
              <a:rPr lang="zh-TW" altLang="en-US" dirty="0"/>
              <a:t>從寫出的使用案例情節（</a:t>
            </a:r>
            <a:r>
              <a:rPr lang="en-US" altLang="zh-TW" dirty="0"/>
              <a:t>Scenarios</a:t>
            </a:r>
            <a:r>
              <a:rPr lang="zh-TW" altLang="en-US" dirty="0"/>
              <a:t>）來識別出物件，抽象化成類別。</a:t>
            </a:r>
          </a:p>
          <a:p>
            <a:pPr lvl="1">
              <a:lnSpc>
                <a:spcPct val="90000"/>
              </a:lnSpc>
            </a:pPr>
            <a:r>
              <a:rPr lang="zh-TW" altLang="en-US" dirty="0"/>
              <a:t>使用順序圖（</a:t>
            </a:r>
            <a:r>
              <a:rPr lang="en-US" altLang="zh-TW" dirty="0"/>
              <a:t>Sequence Diagram</a:t>
            </a:r>
            <a:r>
              <a:rPr lang="zh-TW" altLang="en-US" dirty="0"/>
              <a:t>）和合作圖（</a:t>
            </a:r>
            <a:r>
              <a:rPr lang="en-US" altLang="zh-TW" dirty="0"/>
              <a:t>Collaboration Diagrams</a:t>
            </a:r>
            <a:r>
              <a:rPr lang="zh-TW" altLang="en-US" dirty="0"/>
              <a:t>）找出類別行為和關聯性。</a:t>
            </a:r>
          </a:p>
          <a:p>
            <a:pPr lvl="1">
              <a:lnSpc>
                <a:spcPct val="90000"/>
              </a:lnSpc>
            </a:pPr>
            <a:r>
              <a:rPr lang="zh-TW" altLang="en-US" dirty="0"/>
              <a:t>建立物件導向模型的</a:t>
            </a:r>
            <a:r>
              <a:rPr lang="en-US" altLang="zh-TW" dirty="0"/>
              <a:t>UML</a:t>
            </a:r>
            <a:r>
              <a:rPr lang="zh-TW" altLang="en-US" dirty="0"/>
              <a:t>類別圖（</a:t>
            </a:r>
            <a:r>
              <a:rPr lang="en-US" altLang="zh-TW" dirty="0"/>
              <a:t>Class Diagram</a:t>
            </a:r>
            <a:r>
              <a:rPr lang="zh-TW" altLang="en-US" dirty="0"/>
              <a:t>）。</a:t>
            </a:r>
          </a:p>
          <a:p>
            <a:endParaRPr lang="zh-TW" altLang="en-US" dirty="0"/>
          </a:p>
        </p:txBody>
      </p:sp>
    </p:spTree>
    <p:extLst>
      <p:ext uri="{BB962C8B-B14F-4D97-AF65-F5344CB8AC3E}">
        <p14:creationId xmlns:p14="http://schemas.microsoft.com/office/powerpoint/2010/main" val="892940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57E28-3C31-4E24-ABE1-0D0FEA6E4A34}"/>
              </a:ext>
            </a:extLst>
          </p:cNvPr>
          <p:cNvSpPr>
            <a:spLocks noGrp="1"/>
          </p:cNvSpPr>
          <p:nvPr>
            <p:ph type="title"/>
          </p:nvPr>
        </p:nvSpPr>
        <p:spPr/>
        <p:txBody>
          <a:bodyPr/>
          <a:lstStyle/>
          <a:p>
            <a:r>
              <a:rPr lang="zh-TW" altLang="en-US" dirty="0"/>
              <a:t>物件導向技術的三大觀念</a:t>
            </a:r>
          </a:p>
        </p:txBody>
      </p:sp>
      <p:sp>
        <p:nvSpPr>
          <p:cNvPr id="3" name="內容版面配置區 2">
            <a:extLst>
              <a:ext uri="{FF2B5EF4-FFF2-40B4-BE49-F238E27FC236}">
                <a16:creationId xmlns:a16="http://schemas.microsoft.com/office/drawing/2014/main" id="{A192C5CF-258A-479B-B0B4-1A57A2FEC536}"/>
              </a:ext>
            </a:extLst>
          </p:cNvPr>
          <p:cNvSpPr>
            <a:spLocks noGrp="1"/>
          </p:cNvSpPr>
          <p:nvPr>
            <p:ph idx="1"/>
          </p:nvPr>
        </p:nvSpPr>
        <p:spPr/>
        <p:txBody>
          <a:bodyPr/>
          <a:lstStyle/>
          <a:p>
            <a:r>
              <a:rPr lang="zh-TW" altLang="en-US" dirty="0"/>
              <a:t>物件導向技術有三種重要觀念：物件、訊息和類別，簡單說明如下所示：</a:t>
            </a:r>
          </a:p>
          <a:p>
            <a:pPr lvl="1"/>
            <a:r>
              <a:rPr lang="zh-TW" altLang="en-US" b="1" dirty="0"/>
              <a:t>物件：</a:t>
            </a:r>
            <a:r>
              <a:rPr lang="zh-TW" altLang="en-US" dirty="0"/>
              <a:t>提供資料和處理資料程序（</a:t>
            </a:r>
            <a:r>
              <a:rPr lang="en-US" altLang="zh-TW" dirty="0"/>
              <a:t>Java</a:t>
            </a:r>
            <a:r>
              <a:rPr lang="zh-TW" altLang="en-US" dirty="0"/>
              <a:t>語言是方法）的封裝。</a:t>
            </a:r>
          </a:p>
          <a:p>
            <a:pPr lvl="1"/>
            <a:r>
              <a:rPr lang="zh-TW" altLang="en-US" b="1" dirty="0"/>
              <a:t>訊息：</a:t>
            </a:r>
            <a:r>
              <a:rPr lang="zh-TW" altLang="en-US" dirty="0"/>
              <a:t>在物件之間的溝通方式，可以建立互動和支援多型。</a:t>
            </a:r>
          </a:p>
          <a:p>
            <a:pPr lvl="1"/>
            <a:r>
              <a:rPr lang="zh-TW" altLang="en-US" b="1" dirty="0"/>
              <a:t>類別：</a:t>
            </a:r>
            <a:r>
              <a:rPr lang="zh-TW" altLang="en-US" dirty="0"/>
              <a:t>物件的分類，可以實作類別架構的繼承。</a:t>
            </a:r>
          </a:p>
          <a:p>
            <a:endParaRPr lang="zh-TW" altLang="en-US" dirty="0"/>
          </a:p>
        </p:txBody>
      </p:sp>
    </p:spTree>
    <p:extLst>
      <p:ext uri="{BB962C8B-B14F-4D97-AF65-F5344CB8AC3E}">
        <p14:creationId xmlns:p14="http://schemas.microsoft.com/office/powerpoint/2010/main" val="2723336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849D5E-725E-44D3-B77B-24B3E44A7518}"/>
              </a:ext>
            </a:extLst>
          </p:cNvPr>
          <p:cNvSpPr>
            <a:spLocks noGrp="1"/>
          </p:cNvSpPr>
          <p:nvPr>
            <p:ph type="title"/>
          </p:nvPr>
        </p:nvSpPr>
        <p:spPr/>
        <p:txBody>
          <a:bodyPr/>
          <a:lstStyle/>
          <a:p>
            <a:r>
              <a:rPr lang="zh-TW" altLang="en-US" dirty="0"/>
              <a:t>物件觀念</a:t>
            </a:r>
            <a:r>
              <a:rPr lang="en-US" altLang="zh-TW" dirty="0"/>
              <a:t>-</a:t>
            </a:r>
            <a:r>
              <a:rPr lang="zh-TW" altLang="en-US" dirty="0"/>
              <a:t>什麼是物件</a:t>
            </a:r>
          </a:p>
        </p:txBody>
      </p:sp>
      <p:sp>
        <p:nvSpPr>
          <p:cNvPr id="3" name="內容版面配置區 2">
            <a:extLst>
              <a:ext uri="{FF2B5EF4-FFF2-40B4-BE49-F238E27FC236}">
                <a16:creationId xmlns:a16="http://schemas.microsoft.com/office/drawing/2014/main" id="{8B3632FF-0DEA-4138-B3CB-C75113915E58}"/>
              </a:ext>
            </a:extLst>
          </p:cNvPr>
          <p:cNvSpPr>
            <a:spLocks noGrp="1"/>
          </p:cNvSpPr>
          <p:nvPr>
            <p:ph idx="1"/>
          </p:nvPr>
        </p:nvSpPr>
        <p:spPr/>
        <p:txBody>
          <a:bodyPr/>
          <a:lstStyle/>
          <a:p>
            <a:r>
              <a:rPr lang="zh-TW" altLang="en-US" dirty="0"/>
              <a:t>物件是物件導向技術的關鍵，以程式的角度來說，它是電腦用來模擬現實生活的東西或事件，也是組成整個程式的元件。</a:t>
            </a:r>
            <a:r>
              <a:rPr lang="zh-TW" altLang="en-US" dirty="0">
                <a:solidFill>
                  <a:srgbClr val="FF3300"/>
                </a:solidFill>
                <a:effectLst>
                  <a:outerShdw blurRad="38100" dist="38100" dir="2700000" algn="tl">
                    <a:srgbClr val="000000">
                      <a:alpha val="43137"/>
                    </a:srgbClr>
                  </a:outerShdw>
                </a:effectLst>
              </a:rPr>
              <a:t>物件是資料與相關處理資料的程序和函數結合在一起的組合體</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資料就是變數</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程序和函數</a:t>
            </a:r>
            <a:r>
              <a:rPr lang="zh-TW" altLang="en-US" dirty="0"/>
              <a:t>在</a:t>
            </a:r>
            <a:r>
              <a:rPr lang="en-US" altLang="zh-TW" dirty="0"/>
              <a:t>Java</a:t>
            </a:r>
            <a:r>
              <a:rPr lang="zh-TW" altLang="en-US" dirty="0"/>
              <a:t>語言</a:t>
            </a:r>
            <a:r>
              <a:rPr lang="zh-TW" altLang="en-US" dirty="0">
                <a:solidFill>
                  <a:srgbClr val="FF3300"/>
                </a:solidFill>
                <a:effectLst>
                  <a:outerShdw blurRad="38100" dist="38100" dir="2700000" algn="tl">
                    <a:srgbClr val="000000">
                      <a:alpha val="43137"/>
                    </a:srgbClr>
                  </a:outerShdw>
                </a:effectLst>
              </a:rPr>
              <a:t>稱為方法</a:t>
            </a:r>
            <a:r>
              <a:rPr lang="zh-TW" altLang="en-US" dirty="0"/>
              <a:t>，如下圖所示：</a:t>
            </a:r>
          </a:p>
          <a:p>
            <a:endParaRPr lang="zh-TW" altLang="en-US" dirty="0"/>
          </a:p>
        </p:txBody>
      </p:sp>
      <p:pic>
        <p:nvPicPr>
          <p:cNvPr id="4" name="Picture 5" descr="Ch7-5-1-01">
            <a:extLst>
              <a:ext uri="{FF2B5EF4-FFF2-40B4-BE49-F238E27FC236}">
                <a16:creationId xmlns:a16="http://schemas.microsoft.com/office/drawing/2014/main" id="{5FF61F22-1C5B-4582-AC37-E6D717E20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293096"/>
            <a:ext cx="259238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37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56588-1D79-422D-9BC4-9F575DA4DFD0}"/>
              </a:ext>
            </a:extLst>
          </p:cNvPr>
          <p:cNvSpPr>
            <a:spLocks noGrp="1"/>
          </p:cNvSpPr>
          <p:nvPr>
            <p:ph type="title"/>
          </p:nvPr>
        </p:nvSpPr>
        <p:spPr/>
        <p:txBody>
          <a:bodyPr/>
          <a:lstStyle/>
          <a:p>
            <a:r>
              <a:rPr lang="zh-TW" altLang="en-US" dirty="0"/>
              <a:t>非結構化程式設計</a:t>
            </a:r>
            <a:r>
              <a:rPr lang="en-US" altLang="zh-TW" dirty="0"/>
              <a:t>-</a:t>
            </a:r>
            <a:r>
              <a:rPr lang="zh-TW" altLang="en-US" dirty="0"/>
              <a:t>問題</a:t>
            </a:r>
          </a:p>
        </p:txBody>
      </p:sp>
      <p:sp>
        <p:nvSpPr>
          <p:cNvPr id="3" name="內容版面配置區 2">
            <a:extLst>
              <a:ext uri="{FF2B5EF4-FFF2-40B4-BE49-F238E27FC236}">
                <a16:creationId xmlns:a16="http://schemas.microsoft.com/office/drawing/2014/main" id="{B3BF9435-E3D2-4188-B38C-CC1C43A40E43}"/>
              </a:ext>
            </a:extLst>
          </p:cNvPr>
          <p:cNvSpPr>
            <a:spLocks noGrp="1"/>
          </p:cNvSpPr>
          <p:nvPr>
            <p:ph idx="1"/>
          </p:nvPr>
        </p:nvSpPr>
        <p:spPr>
          <a:xfrm>
            <a:off x="581192" y="1988840"/>
            <a:ext cx="7989752" cy="4181685"/>
          </a:xfrm>
        </p:spPr>
        <p:txBody>
          <a:bodyPr>
            <a:normAutofit/>
          </a:bodyPr>
          <a:lstStyle/>
          <a:p>
            <a:pPr>
              <a:lnSpc>
                <a:spcPct val="90000"/>
              </a:lnSpc>
            </a:pPr>
            <a:r>
              <a:rPr lang="zh-TW" altLang="en-US" dirty="0"/>
              <a:t>程式碼以線性方式執行，如果需要重複操作，例如：計算</a:t>
            </a:r>
            <a:r>
              <a:rPr lang="en-US" altLang="zh-TW" dirty="0"/>
              <a:t>10</a:t>
            </a:r>
            <a:r>
              <a:rPr lang="zh-TW" altLang="en-US" dirty="0"/>
              <a:t>次</a:t>
            </a:r>
            <a:r>
              <a:rPr lang="en-US" altLang="zh-TW" dirty="0"/>
              <a:t>1</a:t>
            </a:r>
            <a:r>
              <a:rPr lang="zh-TW" altLang="en-US" dirty="0"/>
              <a:t>加到</a:t>
            </a:r>
            <a:r>
              <a:rPr lang="en-US" altLang="zh-TW" dirty="0"/>
              <a:t>100</a:t>
            </a:r>
            <a:r>
              <a:rPr lang="zh-TW" altLang="en-US" dirty="0"/>
              <a:t>，就需要重複</a:t>
            </a:r>
            <a:r>
              <a:rPr lang="en-US" altLang="zh-TW" dirty="0"/>
              <a:t>10</a:t>
            </a:r>
            <a:r>
              <a:rPr lang="zh-TW" altLang="en-US" dirty="0"/>
              <a:t>次相同的程式碼。</a:t>
            </a:r>
          </a:p>
          <a:p>
            <a:pPr>
              <a:lnSpc>
                <a:spcPct val="90000"/>
              </a:lnSpc>
            </a:pPr>
            <a:r>
              <a:rPr lang="zh-TW" altLang="en-US" dirty="0"/>
              <a:t>如果沒有複製多段程式碼，可以使用</a:t>
            </a:r>
            <a:r>
              <a:rPr lang="en-US" altLang="zh-TW" dirty="0"/>
              <a:t>GOTO</a:t>
            </a:r>
            <a:r>
              <a:rPr lang="zh-TW" altLang="en-US" dirty="0"/>
              <a:t>指令，</a:t>
            </a:r>
            <a:r>
              <a:rPr lang="en-US" altLang="zh-TW" dirty="0"/>
              <a:t>GOTO</a:t>
            </a:r>
            <a:r>
              <a:rPr lang="zh-TW" altLang="en-US" dirty="0"/>
              <a:t>指令很好用，可以跳到程式中的任何位置，不過，</a:t>
            </a:r>
            <a:r>
              <a:rPr lang="zh-TW" altLang="en-US" dirty="0">
                <a:solidFill>
                  <a:srgbClr val="FF3300"/>
                </a:solidFill>
                <a:effectLst>
                  <a:outerShdw blurRad="38100" dist="38100" dir="2700000" algn="tl">
                    <a:srgbClr val="000000">
                      <a:alpha val="43137"/>
                    </a:srgbClr>
                  </a:outerShdw>
                </a:effectLst>
              </a:rPr>
              <a:t>亂跳的結果</a:t>
            </a:r>
            <a:r>
              <a:rPr lang="zh-TW" altLang="en-US" dirty="0"/>
              <a:t>反而增加程式的複雜度，或產生一些無用的程式碼片斷，稱為「</a:t>
            </a:r>
            <a:r>
              <a:rPr lang="zh-TW" altLang="en-US" dirty="0">
                <a:solidFill>
                  <a:srgbClr val="FF3300"/>
                </a:solidFill>
                <a:effectLst>
                  <a:outerShdw blurRad="38100" dist="38100" dir="2700000" algn="tl">
                    <a:srgbClr val="000000">
                      <a:alpha val="43137"/>
                    </a:srgbClr>
                  </a:outerShdw>
                </a:effectLst>
              </a:rPr>
              <a:t>義大利麵程式碼</a:t>
            </a:r>
            <a:r>
              <a:rPr lang="zh-TW" altLang="en-US" dirty="0"/>
              <a:t>」（</a:t>
            </a:r>
            <a:r>
              <a:rPr lang="en-US" altLang="zh-TW" dirty="0"/>
              <a:t>Spaghetti Code</a:t>
            </a:r>
            <a:r>
              <a:rPr lang="zh-TW" altLang="en-US" dirty="0"/>
              <a:t>），程式碼如同義大利麵一般的盤根錯節。</a:t>
            </a:r>
          </a:p>
          <a:p>
            <a:pPr>
              <a:lnSpc>
                <a:spcPct val="90000"/>
              </a:lnSpc>
            </a:pPr>
            <a:r>
              <a:rPr lang="zh-TW" altLang="en-US" dirty="0"/>
              <a:t>非結構化程式的所有程式碼處理的資料都屬於「全域」（</a:t>
            </a:r>
            <a:r>
              <a:rPr lang="en-US" altLang="zh-TW" dirty="0"/>
              <a:t>Global</a:t>
            </a:r>
            <a:r>
              <a:rPr lang="zh-TW" altLang="en-US" dirty="0"/>
              <a:t>）資料，不論第</a:t>
            </a:r>
            <a:r>
              <a:rPr lang="en-US" altLang="zh-TW" dirty="0"/>
              <a:t>1</a:t>
            </a:r>
            <a:r>
              <a:rPr lang="zh-TW" altLang="en-US" dirty="0"/>
              <a:t>列或第</a:t>
            </a:r>
            <a:r>
              <a:rPr lang="en-US" altLang="zh-TW" dirty="0"/>
              <a:t>999</a:t>
            </a:r>
            <a:r>
              <a:rPr lang="zh-TW" altLang="en-US" dirty="0"/>
              <a:t>列都可以直接存取資料，如果不小心拼字錯誤，造成資料誤存，就有可能發生在第</a:t>
            </a:r>
            <a:r>
              <a:rPr lang="en-US" altLang="zh-TW" dirty="0"/>
              <a:t>1~999</a:t>
            </a:r>
            <a:r>
              <a:rPr lang="zh-TW" altLang="en-US" dirty="0"/>
              <a:t>列，增加程式除錯的困難度。</a:t>
            </a:r>
          </a:p>
        </p:txBody>
      </p:sp>
    </p:spTree>
    <p:extLst>
      <p:ext uri="{BB962C8B-B14F-4D97-AF65-F5344CB8AC3E}">
        <p14:creationId xmlns:p14="http://schemas.microsoft.com/office/powerpoint/2010/main" val="41601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78464D-0392-4921-91B5-55984A17CE25}"/>
              </a:ext>
            </a:extLst>
          </p:cNvPr>
          <p:cNvSpPr>
            <a:spLocks noGrp="1"/>
          </p:cNvSpPr>
          <p:nvPr>
            <p:ph type="title"/>
          </p:nvPr>
        </p:nvSpPr>
        <p:spPr/>
        <p:txBody>
          <a:bodyPr/>
          <a:lstStyle/>
          <a:p>
            <a:r>
              <a:rPr lang="zh-TW" altLang="en-US" dirty="0"/>
              <a:t>物件觀念</a:t>
            </a:r>
            <a:r>
              <a:rPr lang="en-US" altLang="zh-TW" dirty="0"/>
              <a:t>-</a:t>
            </a:r>
            <a:r>
              <a:rPr lang="zh-TW" altLang="en-US" dirty="0"/>
              <a:t>封裝</a:t>
            </a:r>
          </a:p>
        </p:txBody>
      </p:sp>
      <p:sp>
        <p:nvSpPr>
          <p:cNvPr id="3" name="內容版面配置區 2">
            <a:extLst>
              <a:ext uri="{FF2B5EF4-FFF2-40B4-BE49-F238E27FC236}">
                <a16:creationId xmlns:a16="http://schemas.microsoft.com/office/drawing/2014/main" id="{7F5EF4A4-B364-4C16-83E1-047579CCD2C9}"/>
              </a:ext>
            </a:extLst>
          </p:cNvPr>
          <p:cNvSpPr>
            <a:spLocks noGrp="1"/>
          </p:cNvSpPr>
          <p:nvPr>
            <p:ph idx="1"/>
          </p:nvPr>
        </p:nvSpPr>
        <p:spPr/>
        <p:txBody>
          <a:bodyPr/>
          <a:lstStyle/>
          <a:p>
            <a:r>
              <a:rPr lang="zh-TW" altLang="en-US" dirty="0"/>
              <a:t>物件的方法是對外的使用介面，資料和相關方法的實作程式碼都包裹隱藏起來，稱為「</a:t>
            </a:r>
            <a:r>
              <a:rPr lang="zh-TW" altLang="en-US" dirty="0">
                <a:effectLst>
                  <a:outerShdw blurRad="38100" dist="38100" dir="2700000" algn="tl">
                    <a:srgbClr val="000000">
                      <a:alpha val="43137"/>
                    </a:srgbClr>
                  </a:outerShdw>
                </a:effectLst>
              </a:rPr>
              <a:t>封裝</a:t>
            </a:r>
            <a:r>
              <a:rPr lang="zh-TW" altLang="en-US" dirty="0"/>
              <a:t>」（</a:t>
            </a:r>
            <a:r>
              <a:rPr lang="en-US" altLang="zh-TW" dirty="0"/>
              <a:t>Encapsulation</a:t>
            </a:r>
            <a:r>
              <a:rPr lang="zh-TW" altLang="en-US" dirty="0"/>
              <a:t>）。</a:t>
            </a:r>
          </a:p>
          <a:p>
            <a:r>
              <a:rPr lang="zh-TW" altLang="en-US" dirty="0">
                <a:solidFill>
                  <a:srgbClr val="FF0000"/>
                </a:solidFill>
                <a:effectLst>
                  <a:outerShdw blurRad="38100" dist="38100" dir="2700000" algn="tl">
                    <a:srgbClr val="000000">
                      <a:alpha val="43137"/>
                    </a:srgbClr>
                  </a:outerShdw>
                </a:effectLst>
              </a:rPr>
              <a:t>對於程式設計者來說，我們並不用考慮物件內部方法的程式碼是如何撰寫，只需要知道這個物件提供什麼介面和如何使用它即可</a:t>
            </a:r>
            <a:r>
              <a:rPr lang="zh-TW" altLang="en-US" dirty="0"/>
              <a:t>。</a:t>
            </a:r>
          </a:p>
          <a:p>
            <a:endParaRPr lang="zh-TW" altLang="en-US" dirty="0"/>
          </a:p>
        </p:txBody>
      </p:sp>
    </p:spTree>
    <p:extLst>
      <p:ext uri="{BB962C8B-B14F-4D97-AF65-F5344CB8AC3E}">
        <p14:creationId xmlns:p14="http://schemas.microsoft.com/office/powerpoint/2010/main" val="1102732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D3A8B-E7A1-4C6B-B64B-7A0FF52CE0AC}"/>
              </a:ext>
            </a:extLst>
          </p:cNvPr>
          <p:cNvSpPr>
            <a:spLocks noGrp="1"/>
          </p:cNvSpPr>
          <p:nvPr>
            <p:ph type="title"/>
          </p:nvPr>
        </p:nvSpPr>
        <p:spPr/>
        <p:txBody>
          <a:bodyPr/>
          <a:lstStyle/>
          <a:p>
            <a:r>
              <a:rPr lang="zh-TW" altLang="en-US" dirty="0"/>
              <a:t>物件觀念</a:t>
            </a:r>
            <a:r>
              <a:rPr lang="en-US" altLang="zh-TW" dirty="0"/>
              <a:t>-</a:t>
            </a:r>
            <a:r>
              <a:rPr lang="zh-TW" altLang="en-US" dirty="0"/>
              <a:t>三種特性</a:t>
            </a:r>
          </a:p>
        </p:txBody>
      </p:sp>
      <p:sp>
        <p:nvSpPr>
          <p:cNvPr id="3" name="內容版面配置區 2">
            <a:extLst>
              <a:ext uri="{FF2B5EF4-FFF2-40B4-BE49-F238E27FC236}">
                <a16:creationId xmlns:a16="http://schemas.microsoft.com/office/drawing/2014/main" id="{F59C7003-0593-4A38-97A2-35BFA8EF2F54}"/>
              </a:ext>
            </a:extLst>
          </p:cNvPr>
          <p:cNvSpPr>
            <a:spLocks noGrp="1"/>
          </p:cNvSpPr>
          <p:nvPr>
            <p:ph idx="1"/>
          </p:nvPr>
        </p:nvSpPr>
        <p:spPr>
          <a:xfrm>
            <a:off x="581192" y="1844825"/>
            <a:ext cx="7989752" cy="4392488"/>
          </a:xfrm>
        </p:spPr>
        <p:txBody>
          <a:bodyPr>
            <a:normAutofit lnSpcReduction="10000"/>
          </a:bodyPr>
          <a:lstStyle/>
          <a:p>
            <a:r>
              <a:rPr lang="zh-TW" altLang="en-US" b="1" dirty="0">
                <a:solidFill>
                  <a:srgbClr val="FF3300"/>
                </a:solidFill>
              </a:rPr>
              <a:t>狀態</a:t>
            </a:r>
            <a:r>
              <a:rPr lang="zh-TW" altLang="en-US" b="1" dirty="0"/>
              <a:t>（</a:t>
            </a:r>
            <a:r>
              <a:rPr lang="en-US" altLang="zh-TW" b="1" dirty="0"/>
              <a:t>State</a:t>
            </a:r>
            <a:r>
              <a:rPr lang="zh-TW" altLang="en-US" b="1" dirty="0"/>
              <a:t>）：</a:t>
            </a:r>
            <a:r>
              <a:rPr lang="zh-TW" altLang="en-US" dirty="0"/>
              <a:t>物件所有</a:t>
            </a:r>
            <a:r>
              <a:rPr lang="zh-TW" altLang="en-US" dirty="0">
                <a:solidFill>
                  <a:srgbClr val="FF3300"/>
                </a:solidFill>
                <a:effectLst>
                  <a:outerShdw blurRad="38100" dist="38100" dir="2700000" algn="tl">
                    <a:srgbClr val="000000">
                      <a:alpha val="43137"/>
                    </a:srgbClr>
                  </a:outerShdw>
                </a:effectLst>
              </a:rPr>
              <a:t>屬性</a:t>
            </a:r>
            <a:r>
              <a:rPr lang="zh-TW" altLang="en-US" dirty="0"/>
              <a:t>（</a:t>
            </a:r>
            <a:r>
              <a:rPr lang="en-US" altLang="zh-TW" dirty="0"/>
              <a:t>Attributes</a:t>
            </a:r>
            <a:r>
              <a:rPr lang="zh-TW" altLang="en-US" dirty="0"/>
              <a:t>）目前的狀態值，屬性是用來儲存物件的狀態，可以是布林值變數，也可能是另一個物件。例如：車子的車型、排氣量、色彩和自排或手排等屬性。</a:t>
            </a:r>
          </a:p>
          <a:p>
            <a:r>
              <a:rPr lang="zh-TW" altLang="en-US" b="1" dirty="0">
                <a:solidFill>
                  <a:srgbClr val="FF3300"/>
                </a:solidFill>
              </a:rPr>
              <a:t>行為</a:t>
            </a:r>
            <a:r>
              <a:rPr lang="zh-TW" altLang="en-US" b="1" dirty="0"/>
              <a:t>（</a:t>
            </a:r>
            <a:r>
              <a:rPr lang="en-US" altLang="zh-TW" b="1" dirty="0"/>
              <a:t>Behavior</a:t>
            </a:r>
            <a:r>
              <a:rPr lang="zh-TW" altLang="en-US" b="1" dirty="0"/>
              <a:t>）：</a:t>
            </a:r>
            <a:r>
              <a:rPr lang="zh-TW" altLang="en-US" dirty="0"/>
              <a:t>行為是物件可見部分提供的服務，也就是塑模所抽象化的操作，可以作什麼事？</a:t>
            </a:r>
            <a:r>
              <a:rPr lang="en-US" altLang="zh-TW" dirty="0"/>
              <a:t>Java</a:t>
            </a:r>
            <a:r>
              <a:rPr lang="zh-TW" altLang="en-US" dirty="0"/>
              <a:t>語言是使用</a:t>
            </a:r>
            <a:r>
              <a:rPr lang="zh-TW" altLang="en-US" dirty="0">
                <a:solidFill>
                  <a:srgbClr val="FF3300"/>
                </a:solidFill>
              </a:rPr>
              <a:t>方法</a:t>
            </a:r>
            <a:r>
              <a:rPr lang="zh-TW" altLang="en-US" dirty="0"/>
              <a:t>來實作行為。例如：車子可以發動、停車、加速和換擋等。</a:t>
            </a:r>
          </a:p>
          <a:p>
            <a:r>
              <a:rPr lang="zh-TW" altLang="en-US" b="1" dirty="0">
                <a:solidFill>
                  <a:srgbClr val="FF3300"/>
                </a:solidFill>
              </a:rPr>
              <a:t>識別字</a:t>
            </a:r>
            <a:r>
              <a:rPr lang="zh-TW" altLang="en-US" b="1" dirty="0"/>
              <a:t>（</a:t>
            </a:r>
            <a:r>
              <a:rPr lang="en-US" altLang="zh-TW" b="1" dirty="0"/>
              <a:t>Identity</a:t>
            </a:r>
            <a:r>
              <a:rPr lang="zh-TW" altLang="en-US" b="1" dirty="0"/>
              <a:t>）：</a:t>
            </a:r>
            <a:r>
              <a:rPr lang="zh-TW" altLang="en-US" dirty="0">
                <a:solidFill>
                  <a:srgbClr val="FF3300"/>
                </a:solidFill>
                <a:effectLst>
                  <a:outerShdw blurRad="38100" dist="38100" dir="2700000" algn="tl">
                    <a:srgbClr val="000000">
                      <a:alpha val="43137"/>
                    </a:srgbClr>
                  </a:outerShdw>
                </a:effectLst>
              </a:rPr>
              <a:t>識別字是用來識別不同的物件</a:t>
            </a:r>
            <a:r>
              <a:rPr lang="zh-TW" altLang="en-US" dirty="0"/>
              <a:t>，每一個物件都擁有獨一無二的識別字，</a:t>
            </a:r>
            <a:r>
              <a:rPr lang="en-US" altLang="zh-TW" dirty="0"/>
              <a:t>Java</a:t>
            </a:r>
            <a:r>
              <a:rPr lang="zh-TW" altLang="en-US" dirty="0"/>
              <a:t>語言是使用物件參考（</a:t>
            </a:r>
            <a:r>
              <a:rPr lang="en-US" altLang="zh-TW" dirty="0"/>
              <a:t>Reference</a:t>
            </a:r>
            <a:r>
              <a:rPr lang="zh-TW" altLang="en-US" dirty="0"/>
              <a:t>）作為物件的識別字。</a:t>
            </a:r>
          </a:p>
          <a:p>
            <a:endParaRPr lang="zh-TW" altLang="en-US" dirty="0"/>
          </a:p>
        </p:txBody>
      </p:sp>
    </p:spTree>
    <p:extLst>
      <p:ext uri="{BB962C8B-B14F-4D97-AF65-F5344CB8AC3E}">
        <p14:creationId xmlns:p14="http://schemas.microsoft.com/office/powerpoint/2010/main" val="2844331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963093-B3F6-4D76-963A-84045F9B9B8F}"/>
              </a:ext>
            </a:extLst>
          </p:cNvPr>
          <p:cNvSpPr>
            <a:spLocks noGrp="1"/>
          </p:cNvSpPr>
          <p:nvPr>
            <p:ph type="title"/>
          </p:nvPr>
        </p:nvSpPr>
        <p:spPr/>
        <p:txBody>
          <a:bodyPr/>
          <a:lstStyle/>
          <a:p>
            <a:r>
              <a:rPr lang="zh-TW" altLang="en-US" dirty="0"/>
              <a:t>物件觀念</a:t>
            </a:r>
            <a:r>
              <a:rPr lang="en-US" altLang="zh-TW" dirty="0"/>
              <a:t>-</a:t>
            </a:r>
            <a:r>
              <a:rPr lang="zh-TW" altLang="zh-TW" dirty="0"/>
              <a:t>物件的範例</a:t>
            </a:r>
            <a:r>
              <a:rPr lang="en-US" altLang="zh-TW" dirty="0"/>
              <a:t>1</a:t>
            </a:r>
            <a:endParaRPr lang="zh-TW" altLang="en-US" dirty="0"/>
          </a:p>
        </p:txBody>
      </p:sp>
      <p:sp>
        <p:nvSpPr>
          <p:cNvPr id="3" name="內容版面配置區 2">
            <a:extLst>
              <a:ext uri="{FF2B5EF4-FFF2-40B4-BE49-F238E27FC236}">
                <a16:creationId xmlns:a16="http://schemas.microsoft.com/office/drawing/2014/main" id="{56E93604-8EFA-46DC-B51B-8BD1A913184D}"/>
              </a:ext>
            </a:extLst>
          </p:cNvPr>
          <p:cNvSpPr>
            <a:spLocks noGrp="1"/>
          </p:cNvSpPr>
          <p:nvPr>
            <p:ph idx="1"/>
          </p:nvPr>
        </p:nvSpPr>
        <p:spPr>
          <a:xfrm>
            <a:off x="581192" y="1916833"/>
            <a:ext cx="7989752" cy="4253694"/>
          </a:xfrm>
        </p:spPr>
        <p:txBody>
          <a:bodyPr>
            <a:normAutofit fontScale="92500" lnSpcReduction="10000"/>
          </a:bodyPr>
          <a:lstStyle/>
          <a:p>
            <a:r>
              <a:rPr lang="zh-TW" altLang="en-US" sz="2800" dirty="0"/>
              <a:t>物件可以模擬真實生活的東西，例如：</a:t>
            </a:r>
            <a:r>
              <a:rPr lang="en-US" altLang="zh-TW" sz="2800" dirty="0"/>
              <a:t>Car1</a:t>
            </a:r>
            <a:r>
              <a:rPr lang="zh-TW" altLang="en-US" sz="2800" dirty="0"/>
              <a:t>物件模擬一輛</a:t>
            </a:r>
            <a:r>
              <a:rPr lang="en-US" altLang="zh-TW" sz="2800" dirty="0"/>
              <a:t>1800cc</a:t>
            </a:r>
            <a:r>
              <a:rPr lang="zh-TW" altLang="en-US" sz="2800" dirty="0"/>
              <a:t>紅色四門的</a:t>
            </a:r>
            <a:r>
              <a:rPr lang="en-US" altLang="zh-TW" sz="2800" dirty="0"/>
              <a:t>Sentra</a:t>
            </a:r>
            <a:r>
              <a:rPr lang="zh-TW" altLang="en-US" sz="2800" dirty="0"/>
              <a:t>車子。</a:t>
            </a:r>
          </a:p>
          <a:p>
            <a:r>
              <a:rPr lang="en-US" altLang="zh-TW" sz="2800" dirty="0"/>
              <a:t>Car1</a:t>
            </a:r>
            <a:r>
              <a:rPr lang="zh-TW" altLang="en-US" sz="2800" dirty="0"/>
              <a:t>是物件的識別字，使用</a:t>
            </a:r>
            <a:r>
              <a:rPr lang="en-US" altLang="zh-TW" sz="2800" dirty="0"/>
              <a:t>Car1</a:t>
            </a:r>
            <a:r>
              <a:rPr lang="zh-TW" altLang="en-US" sz="2800" dirty="0"/>
              <a:t>識別字就可以在眾多模擬其他車輛的</a:t>
            </a:r>
            <a:r>
              <a:rPr lang="en-US" altLang="zh-TW" sz="2800" dirty="0"/>
              <a:t>Car2</a:t>
            </a:r>
            <a:r>
              <a:rPr lang="zh-TW" altLang="en-US" sz="2800" dirty="0"/>
              <a:t>、</a:t>
            </a:r>
            <a:r>
              <a:rPr lang="en-US" altLang="zh-TW" sz="2800" dirty="0"/>
              <a:t>Car3</a:t>
            </a:r>
            <a:r>
              <a:rPr lang="zh-TW" altLang="en-US" sz="2800" dirty="0"/>
              <a:t>、</a:t>
            </a:r>
            <a:r>
              <a:rPr lang="en-US" altLang="zh-TW" sz="2800" dirty="0"/>
              <a:t>Car4….</a:t>
            </a:r>
            <a:r>
              <a:rPr lang="zh-TW" altLang="en-US" sz="2800" dirty="0"/>
              <a:t>物件中，識別出指定的車輛物件。</a:t>
            </a:r>
          </a:p>
          <a:p>
            <a:r>
              <a:rPr lang="en-US" altLang="zh-TW" sz="2800" dirty="0"/>
              <a:t>Car1</a:t>
            </a:r>
            <a:r>
              <a:rPr lang="zh-TW" altLang="en-US" sz="2800" dirty="0"/>
              <a:t>物件的屬性和行為，如下所示：</a:t>
            </a:r>
          </a:p>
          <a:p>
            <a:pPr lvl="1"/>
            <a:r>
              <a:rPr lang="zh-TW" altLang="en-US" sz="2400" b="1" dirty="0"/>
              <a:t>屬性：</a:t>
            </a:r>
            <a:r>
              <a:rPr lang="zh-TW" altLang="en-US" sz="2400" dirty="0"/>
              <a:t>車型（</a:t>
            </a:r>
            <a:r>
              <a:rPr lang="en-US" altLang="zh-TW" sz="2400" dirty="0"/>
              <a:t>type</a:t>
            </a:r>
            <a:r>
              <a:rPr lang="zh-TW" altLang="en-US" sz="2400" dirty="0"/>
              <a:t>）、排氣量</a:t>
            </a:r>
            <a:r>
              <a:rPr lang="en-US" altLang="zh-TW" sz="2400" dirty="0"/>
              <a:t>(cc)</a:t>
            </a:r>
            <a:r>
              <a:rPr lang="zh-TW" altLang="en-US" sz="2400" dirty="0"/>
              <a:t>、色彩</a:t>
            </a:r>
            <a:r>
              <a:rPr lang="en-US" altLang="zh-TW" sz="2400" dirty="0"/>
              <a:t>(color)</a:t>
            </a:r>
            <a:r>
              <a:rPr lang="zh-TW" altLang="en-US" sz="2400" dirty="0"/>
              <a:t>、幾門</a:t>
            </a:r>
            <a:r>
              <a:rPr lang="en-US" altLang="zh-TW" sz="2400" dirty="0"/>
              <a:t>(door)</a:t>
            </a:r>
            <a:r>
              <a:rPr lang="zh-TW" altLang="en-US" sz="2400" dirty="0"/>
              <a:t>。</a:t>
            </a:r>
          </a:p>
          <a:p>
            <a:pPr lvl="1"/>
            <a:r>
              <a:rPr lang="zh-TW" altLang="en-US" sz="2400" b="1" dirty="0"/>
              <a:t>行為：</a:t>
            </a:r>
            <a:r>
              <a:rPr lang="zh-TW" altLang="en-US" sz="2400" dirty="0"/>
              <a:t>發動（</a:t>
            </a:r>
            <a:r>
              <a:rPr lang="en-US" altLang="zh-TW" sz="2400" dirty="0"/>
              <a:t>starting</a:t>
            </a:r>
            <a:r>
              <a:rPr lang="zh-TW" altLang="en-US" sz="2400" dirty="0"/>
              <a:t>）、停車（</a:t>
            </a:r>
            <a:r>
              <a:rPr lang="en-US" altLang="zh-TW" sz="2400" dirty="0"/>
              <a:t>parking</a:t>
            </a:r>
            <a:r>
              <a:rPr lang="zh-TW" altLang="en-US" sz="2400" dirty="0"/>
              <a:t>）、加速（</a:t>
            </a:r>
            <a:r>
              <a:rPr lang="en-US" altLang="zh-TW" sz="2400" dirty="0"/>
              <a:t>speeding</a:t>
            </a:r>
            <a:r>
              <a:rPr lang="zh-TW" altLang="en-US" sz="2400" dirty="0"/>
              <a:t>）、換檔（</a:t>
            </a:r>
            <a:r>
              <a:rPr lang="en-US" altLang="zh-TW" sz="2400" dirty="0"/>
              <a:t>shift</a:t>
            </a:r>
            <a:r>
              <a:rPr lang="zh-TW" altLang="en-US" sz="2400" dirty="0"/>
              <a:t>）。</a:t>
            </a:r>
          </a:p>
          <a:p>
            <a:endParaRPr lang="zh-TW" altLang="en-US" dirty="0"/>
          </a:p>
        </p:txBody>
      </p:sp>
    </p:spTree>
    <p:extLst>
      <p:ext uri="{BB962C8B-B14F-4D97-AF65-F5344CB8AC3E}">
        <p14:creationId xmlns:p14="http://schemas.microsoft.com/office/powerpoint/2010/main" val="3031611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60FE8-FFCE-4753-9900-E2C6402E2E90}"/>
              </a:ext>
            </a:extLst>
          </p:cNvPr>
          <p:cNvSpPr>
            <a:spLocks noGrp="1"/>
          </p:cNvSpPr>
          <p:nvPr>
            <p:ph type="title"/>
          </p:nvPr>
        </p:nvSpPr>
        <p:spPr/>
        <p:txBody>
          <a:bodyPr/>
          <a:lstStyle/>
          <a:p>
            <a:r>
              <a:rPr lang="zh-TW" altLang="en-US" dirty="0"/>
              <a:t>物件觀念</a:t>
            </a:r>
            <a:r>
              <a:rPr lang="en-US" altLang="zh-TW" dirty="0"/>
              <a:t>-</a:t>
            </a:r>
            <a:r>
              <a:rPr lang="zh-TW" altLang="zh-TW" dirty="0"/>
              <a:t>物件的範例</a:t>
            </a:r>
            <a:r>
              <a:rPr lang="en-US" altLang="zh-TW" dirty="0"/>
              <a:t>2</a:t>
            </a:r>
            <a:endParaRPr lang="zh-TW" altLang="en-US" dirty="0"/>
          </a:p>
        </p:txBody>
      </p:sp>
      <p:sp>
        <p:nvSpPr>
          <p:cNvPr id="3" name="內容版面配置區 2">
            <a:extLst>
              <a:ext uri="{FF2B5EF4-FFF2-40B4-BE49-F238E27FC236}">
                <a16:creationId xmlns:a16="http://schemas.microsoft.com/office/drawing/2014/main" id="{BCA92633-C28F-4A04-B5EC-4262B50FE014}"/>
              </a:ext>
            </a:extLst>
          </p:cNvPr>
          <p:cNvSpPr>
            <a:spLocks noGrp="1"/>
          </p:cNvSpPr>
          <p:nvPr>
            <p:ph idx="1"/>
          </p:nvPr>
        </p:nvSpPr>
        <p:spPr>
          <a:xfrm>
            <a:off x="581192" y="2228003"/>
            <a:ext cx="8239280" cy="3630795"/>
          </a:xfrm>
        </p:spPr>
        <p:txBody>
          <a:bodyPr/>
          <a:lstStyle/>
          <a:p>
            <a:r>
              <a:rPr lang="en-US" altLang="zh-TW" sz="2800" dirty="0"/>
              <a:t>Car1</a:t>
            </a:r>
            <a:r>
              <a:rPr lang="zh-TW" altLang="en-US" sz="2800" dirty="0"/>
              <a:t>物件模擬車輛時是使用變數儲存屬性目前的狀態值，並且建立方法來模擬行為，如下所示：</a:t>
            </a:r>
          </a:p>
          <a:p>
            <a:pPr lvl="1"/>
            <a:r>
              <a:rPr lang="zh-TW" altLang="en-US" b="1" dirty="0"/>
              <a:t>狀態：</a:t>
            </a:r>
            <a:r>
              <a:rPr lang="en-US" altLang="zh-TW" dirty="0"/>
              <a:t>type=Sentra</a:t>
            </a:r>
            <a:r>
              <a:rPr lang="zh-TW" altLang="en-US" dirty="0"/>
              <a:t>、</a:t>
            </a:r>
            <a:r>
              <a:rPr lang="en-US" altLang="zh-TW" dirty="0"/>
              <a:t>cc=1800</a:t>
            </a:r>
            <a:r>
              <a:rPr lang="zh-TW" altLang="en-US" dirty="0"/>
              <a:t>、</a:t>
            </a:r>
            <a:r>
              <a:rPr lang="en-US" altLang="zh-TW" dirty="0"/>
              <a:t>color=red</a:t>
            </a:r>
            <a:r>
              <a:rPr lang="zh-TW" altLang="en-US" dirty="0"/>
              <a:t>、</a:t>
            </a:r>
            <a:r>
              <a:rPr lang="en-US" altLang="zh-TW" dirty="0"/>
              <a:t>door=4</a:t>
            </a:r>
            <a:r>
              <a:rPr lang="zh-TW" altLang="en-US" dirty="0"/>
              <a:t>。</a:t>
            </a:r>
          </a:p>
          <a:p>
            <a:pPr lvl="1"/>
            <a:r>
              <a:rPr lang="zh-TW" altLang="en-US" b="1" dirty="0"/>
              <a:t>方法：</a:t>
            </a:r>
          </a:p>
          <a:p>
            <a:pPr lvl="2"/>
            <a:r>
              <a:rPr lang="en-US" altLang="zh-TW" dirty="0"/>
              <a:t>starting()</a:t>
            </a:r>
          </a:p>
          <a:p>
            <a:pPr lvl="2"/>
            <a:r>
              <a:rPr lang="en-US" altLang="zh-TW" dirty="0"/>
              <a:t>parking()</a:t>
            </a:r>
          </a:p>
          <a:p>
            <a:pPr lvl="2"/>
            <a:r>
              <a:rPr lang="en-US" altLang="zh-TW" dirty="0"/>
              <a:t>speeding()</a:t>
            </a:r>
          </a:p>
          <a:p>
            <a:pPr lvl="2"/>
            <a:r>
              <a:rPr lang="en-US" altLang="zh-TW" dirty="0"/>
              <a:t>shift()</a:t>
            </a:r>
            <a:endParaRPr lang="zh-TW" altLang="en-US" dirty="0"/>
          </a:p>
        </p:txBody>
      </p:sp>
      <p:pic>
        <p:nvPicPr>
          <p:cNvPr id="4" name="Picture 5" descr="Ch7-5-1-02">
            <a:extLst>
              <a:ext uri="{FF2B5EF4-FFF2-40B4-BE49-F238E27FC236}">
                <a16:creationId xmlns:a16="http://schemas.microsoft.com/office/drawing/2014/main" id="{6E7F6AF5-7007-4D2C-9628-261A2C582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789040"/>
            <a:ext cx="2996952" cy="299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866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D2C889-570E-4055-A032-730EBFD8AA5E}"/>
              </a:ext>
            </a:extLst>
          </p:cNvPr>
          <p:cNvSpPr>
            <a:spLocks noGrp="1"/>
          </p:cNvSpPr>
          <p:nvPr>
            <p:ph type="title"/>
          </p:nvPr>
        </p:nvSpPr>
        <p:spPr/>
        <p:txBody>
          <a:bodyPr/>
          <a:lstStyle/>
          <a:p>
            <a:r>
              <a:rPr lang="zh-TW" altLang="en-US" dirty="0"/>
              <a:t>物件觀念</a:t>
            </a:r>
            <a:r>
              <a:rPr lang="en-US" altLang="zh-TW" dirty="0"/>
              <a:t>-</a:t>
            </a:r>
            <a:r>
              <a:rPr lang="zh-TW" altLang="en-US" dirty="0"/>
              <a:t>複合物件</a:t>
            </a:r>
          </a:p>
        </p:txBody>
      </p:sp>
      <p:sp>
        <p:nvSpPr>
          <p:cNvPr id="3" name="內容版面配置區 2">
            <a:extLst>
              <a:ext uri="{FF2B5EF4-FFF2-40B4-BE49-F238E27FC236}">
                <a16:creationId xmlns:a16="http://schemas.microsoft.com/office/drawing/2014/main" id="{773C8B67-5BAD-4EE1-95FC-CA93A9307B50}"/>
              </a:ext>
            </a:extLst>
          </p:cNvPr>
          <p:cNvSpPr>
            <a:spLocks noGrp="1"/>
          </p:cNvSpPr>
          <p:nvPr>
            <p:ph idx="1"/>
          </p:nvPr>
        </p:nvSpPr>
        <p:spPr/>
        <p:txBody>
          <a:bodyPr/>
          <a:lstStyle/>
          <a:p>
            <a:r>
              <a:rPr lang="zh-TW" altLang="en-US" dirty="0"/>
              <a:t>「複合物件」（</a:t>
            </a:r>
            <a:r>
              <a:rPr lang="en-US" altLang="zh-TW" dirty="0"/>
              <a:t>Composite Object</a:t>
            </a:r>
            <a:r>
              <a:rPr lang="zh-TW" altLang="en-US" dirty="0"/>
              <a:t>）是指物件的屬性是另一個物件，例如：上述</a:t>
            </a:r>
            <a:r>
              <a:rPr lang="en-US" altLang="zh-TW" dirty="0"/>
              <a:t>Car1</a:t>
            </a:r>
            <a:r>
              <a:rPr lang="zh-TW" altLang="en-US" dirty="0"/>
              <a:t>物件</a:t>
            </a:r>
            <a:r>
              <a:rPr lang="en-US" altLang="zh-TW" dirty="0"/>
              <a:t>door</a:t>
            </a:r>
            <a:r>
              <a:rPr lang="zh-TW" altLang="en-US" dirty="0"/>
              <a:t>是整數的車門數，如果是車門</a:t>
            </a:r>
            <a:r>
              <a:rPr lang="en-US" altLang="zh-TW" dirty="0"/>
              <a:t>Door</a:t>
            </a:r>
            <a:r>
              <a:rPr lang="zh-TW" altLang="en-US" dirty="0"/>
              <a:t>物件時，</a:t>
            </a:r>
            <a:r>
              <a:rPr lang="en-US" altLang="zh-TW" dirty="0"/>
              <a:t>Car1</a:t>
            </a:r>
            <a:r>
              <a:rPr lang="zh-TW" altLang="en-US" dirty="0"/>
              <a:t>物件就是一個複合物件。</a:t>
            </a:r>
          </a:p>
          <a:p>
            <a:endParaRPr lang="zh-TW" altLang="en-US" dirty="0"/>
          </a:p>
        </p:txBody>
      </p:sp>
    </p:spTree>
    <p:extLst>
      <p:ext uri="{BB962C8B-B14F-4D97-AF65-F5344CB8AC3E}">
        <p14:creationId xmlns:p14="http://schemas.microsoft.com/office/powerpoint/2010/main" val="3065025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BAECB2-4BA0-4A7A-881C-48A976223302}"/>
              </a:ext>
            </a:extLst>
          </p:cNvPr>
          <p:cNvSpPr>
            <a:spLocks noGrp="1"/>
          </p:cNvSpPr>
          <p:nvPr>
            <p:ph type="title"/>
          </p:nvPr>
        </p:nvSpPr>
        <p:spPr/>
        <p:txBody>
          <a:bodyPr/>
          <a:lstStyle/>
          <a:p>
            <a:r>
              <a:rPr lang="zh-TW" altLang="en-US" dirty="0"/>
              <a:t>訊息觀念</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B99DD8AC-7B77-4E4B-AB2A-21F0355B3CD7}"/>
              </a:ext>
            </a:extLst>
          </p:cNvPr>
          <p:cNvSpPr>
            <a:spLocks noGrp="1"/>
          </p:cNvSpPr>
          <p:nvPr>
            <p:ph idx="1"/>
          </p:nvPr>
        </p:nvSpPr>
        <p:spPr/>
        <p:txBody>
          <a:bodyPr/>
          <a:lstStyle/>
          <a:p>
            <a:r>
              <a:rPr lang="zh-TW" altLang="en-US" dirty="0"/>
              <a:t>物件可以模擬現實生活的東西，但是現實生活中的東西會彼此互動。例如：學生要求成績（學生與成績物件）、約同學看電影（同學與同學物件）和學生彈鋼琴（學生與鋼琴物件）等互動。所以，我們建立的物件之間也需要互動，使用的就是訊息（</a:t>
            </a:r>
            <a:r>
              <a:rPr lang="en-US" altLang="zh-TW" dirty="0"/>
              <a:t>Message</a:t>
            </a:r>
            <a:r>
              <a:rPr lang="zh-TW" altLang="en-US" dirty="0"/>
              <a:t>）。</a:t>
            </a:r>
          </a:p>
          <a:p>
            <a:endParaRPr lang="zh-TW" altLang="en-US" dirty="0"/>
          </a:p>
        </p:txBody>
      </p:sp>
    </p:spTree>
    <p:extLst>
      <p:ext uri="{BB962C8B-B14F-4D97-AF65-F5344CB8AC3E}">
        <p14:creationId xmlns:p14="http://schemas.microsoft.com/office/powerpoint/2010/main" val="3262882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CE42D5-7B44-4747-ABDA-666B62BA751B}"/>
              </a:ext>
            </a:extLst>
          </p:cNvPr>
          <p:cNvSpPr>
            <a:spLocks noGrp="1"/>
          </p:cNvSpPr>
          <p:nvPr>
            <p:ph type="title"/>
          </p:nvPr>
        </p:nvSpPr>
        <p:spPr/>
        <p:txBody>
          <a:bodyPr/>
          <a:lstStyle/>
          <a:p>
            <a:r>
              <a:rPr lang="zh-TW" altLang="en-US" dirty="0"/>
              <a:t>訊息觀念</a:t>
            </a:r>
            <a:r>
              <a:rPr lang="en-US" altLang="zh-TW" dirty="0"/>
              <a:t>-</a:t>
            </a:r>
            <a:r>
              <a:rPr lang="zh-TW" altLang="en-US" dirty="0"/>
              <a:t>什麼是訊息</a:t>
            </a:r>
          </a:p>
        </p:txBody>
      </p:sp>
      <p:sp>
        <p:nvSpPr>
          <p:cNvPr id="3" name="內容版面配置區 2">
            <a:extLst>
              <a:ext uri="{FF2B5EF4-FFF2-40B4-BE49-F238E27FC236}">
                <a16:creationId xmlns:a16="http://schemas.microsoft.com/office/drawing/2014/main" id="{239AB688-87FC-41D8-8084-2898115F97A1}"/>
              </a:ext>
            </a:extLst>
          </p:cNvPr>
          <p:cNvSpPr>
            <a:spLocks noGrp="1"/>
          </p:cNvSpPr>
          <p:nvPr>
            <p:ph idx="1"/>
          </p:nvPr>
        </p:nvSpPr>
        <p:spPr/>
        <p:txBody>
          <a:bodyPr/>
          <a:lstStyle/>
          <a:p>
            <a:r>
              <a:rPr lang="zh-TW" altLang="en-US" dirty="0"/>
              <a:t>物件是使用訊息來模擬彼此的互動，換句話說，</a:t>
            </a:r>
            <a:r>
              <a:rPr lang="zh-TW" altLang="en-US" dirty="0">
                <a:solidFill>
                  <a:srgbClr val="FF3300"/>
                </a:solidFill>
                <a:effectLst>
                  <a:outerShdw blurRad="38100" dist="38100" dir="2700000" algn="tl">
                    <a:srgbClr val="000000">
                      <a:alpha val="43137"/>
                    </a:srgbClr>
                  </a:outerShdw>
                </a:effectLst>
              </a:rPr>
              <a:t>訊息是物件之間的溝通橋樑</a:t>
            </a:r>
            <a:r>
              <a:rPr lang="zh-TW" altLang="en-US" dirty="0"/>
              <a:t>，可以啟動另一個物件來執行指定的行為。</a:t>
            </a:r>
          </a:p>
          <a:p>
            <a:r>
              <a:rPr lang="zh-TW" altLang="en-US" dirty="0"/>
              <a:t>例如：</a:t>
            </a:r>
            <a:r>
              <a:rPr lang="en-US" altLang="zh-TW" dirty="0"/>
              <a:t>Student</a:t>
            </a:r>
            <a:r>
              <a:rPr lang="zh-TW" altLang="en-US" dirty="0"/>
              <a:t>學生物件需要查詢成績，學生成績是儲存在</a:t>
            </a:r>
            <a:r>
              <a:rPr lang="en-US" altLang="zh-TW" dirty="0" err="1"/>
              <a:t>StudentStatus</a:t>
            </a:r>
            <a:r>
              <a:rPr lang="zh-TW" altLang="en-US" dirty="0"/>
              <a:t>物件，此時</a:t>
            </a:r>
            <a:r>
              <a:rPr lang="en-US" altLang="zh-TW" dirty="0"/>
              <a:t>Student</a:t>
            </a:r>
            <a:r>
              <a:rPr lang="zh-TW" altLang="en-US" dirty="0"/>
              <a:t>物件可以送一個訊息給</a:t>
            </a:r>
            <a:r>
              <a:rPr lang="en-US" altLang="zh-TW" dirty="0" err="1"/>
              <a:t>StudentStauts</a:t>
            </a:r>
            <a:r>
              <a:rPr lang="zh-TW" altLang="en-US" dirty="0"/>
              <a:t>物件，告訴它需要查詢學生的成績。</a:t>
            </a:r>
          </a:p>
          <a:p>
            <a:endParaRPr lang="zh-TW" altLang="en-US" dirty="0"/>
          </a:p>
        </p:txBody>
      </p:sp>
    </p:spTree>
    <p:extLst>
      <p:ext uri="{BB962C8B-B14F-4D97-AF65-F5344CB8AC3E}">
        <p14:creationId xmlns:p14="http://schemas.microsoft.com/office/powerpoint/2010/main" val="1212908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71144B-0A56-4A26-8E1D-3AAB6930B4E8}"/>
              </a:ext>
            </a:extLst>
          </p:cNvPr>
          <p:cNvSpPr>
            <a:spLocks noGrp="1"/>
          </p:cNvSpPr>
          <p:nvPr>
            <p:ph type="title"/>
          </p:nvPr>
        </p:nvSpPr>
        <p:spPr/>
        <p:txBody>
          <a:bodyPr/>
          <a:lstStyle/>
          <a:p>
            <a:r>
              <a:rPr lang="zh-TW" altLang="en-US" dirty="0"/>
              <a:t>訊息觀念</a:t>
            </a:r>
            <a:r>
              <a:rPr lang="en-US" altLang="zh-TW" dirty="0"/>
              <a:t>-</a:t>
            </a:r>
            <a:r>
              <a:rPr lang="zh-TW" altLang="en-US" dirty="0"/>
              <a:t>訊息圖例</a:t>
            </a:r>
          </a:p>
        </p:txBody>
      </p:sp>
      <p:pic>
        <p:nvPicPr>
          <p:cNvPr id="4" name="Picture 3" descr="Ch7-5-2-01">
            <a:extLst>
              <a:ext uri="{FF2B5EF4-FFF2-40B4-BE49-F238E27FC236}">
                <a16:creationId xmlns:a16="http://schemas.microsoft.com/office/drawing/2014/main" id="{98613F02-2EF4-4243-B43F-9782540EF5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5688632" cy="373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01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8CF58-8A63-4451-90CD-AEE681940539}"/>
              </a:ext>
            </a:extLst>
          </p:cNvPr>
          <p:cNvSpPr>
            <a:spLocks noGrp="1"/>
          </p:cNvSpPr>
          <p:nvPr>
            <p:ph type="title"/>
          </p:nvPr>
        </p:nvSpPr>
        <p:spPr/>
        <p:txBody>
          <a:bodyPr/>
          <a:lstStyle/>
          <a:p>
            <a:r>
              <a:rPr lang="zh-TW" altLang="en-US" dirty="0"/>
              <a:t>訊息觀念</a:t>
            </a:r>
            <a:r>
              <a:rPr lang="en-US" altLang="zh-TW" dirty="0"/>
              <a:t>-</a:t>
            </a:r>
            <a:r>
              <a:rPr lang="zh-TW" altLang="en-US" dirty="0"/>
              <a:t>訊息圖例說明</a:t>
            </a:r>
          </a:p>
        </p:txBody>
      </p:sp>
      <p:sp>
        <p:nvSpPr>
          <p:cNvPr id="3" name="內容版面配置區 2">
            <a:extLst>
              <a:ext uri="{FF2B5EF4-FFF2-40B4-BE49-F238E27FC236}">
                <a16:creationId xmlns:a16="http://schemas.microsoft.com/office/drawing/2014/main" id="{1F6281ED-542F-426F-BCD2-2476CAE7C583}"/>
              </a:ext>
            </a:extLst>
          </p:cNvPr>
          <p:cNvSpPr>
            <a:spLocks noGrp="1"/>
          </p:cNvSpPr>
          <p:nvPr>
            <p:ph idx="1"/>
          </p:nvPr>
        </p:nvSpPr>
        <p:spPr>
          <a:xfrm>
            <a:off x="581192" y="1916832"/>
            <a:ext cx="7989752" cy="4176463"/>
          </a:xfrm>
        </p:spPr>
        <p:txBody>
          <a:bodyPr>
            <a:normAutofit lnSpcReduction="10000"/>
          </a:bodyPr>
          <a:lstStyle/>
          <a:p>
            <a:r>
              <a:rPr lang="zh-TW" altLang="en-US" dirty="0"/>
              <a:t>訊息是從</a:t>
            </a:r>
            <a:r>
              <a:rPr lang="en-US" altLang="zh-TW" dirty="0"/>
              <a:t>Student</a:t>
            </a:r>
            <a:r>
              <a:rPr lang="zh-TW" altLang="en-US" dirty="0"/>
              <a:t>物件的發送物件（</a:t>
            </a:r>
            <a:r>
              <a:rPr lang="en-US" altLang="zh-TW" dirty="0"/>
              <a:t>Sender</a:t>
            </a:r>
            <a:r>
              <a:rPr lang="zh-TW" altLang="en-US" dirty="0"/>
              <a:t>）送到</a:t>
            </a:r>
            <a:r>
              <a:rPr lang="en-US" altLang="zh-TW" dirty="0" err="1"/>
              <a:t>StudentStatus</a:t>
            </a:r>
            <a:r>
              <a:rPr lang="zh-TW" altLang="en-US" dirty="0"/>
              <a:t>接收物件（</a:t>
            </a:r>
            <a:r>
              <a:rPr lang="en-US" altLang="zh-TW" dirty="0"/>
              <a:t>Receiver</a:t>
            </a:r>
            <a:r>
              <a:rPr lang="zh-TW" altLang="en-US" dirty="0"/>
              <a:t>），訊息內容是一個命令，要求執行一個指定的方法</a:t>
            </a:r>
            <a:r>
              <a:rPr lang="en-US" altLang="zh-TW" dirty="0"/>
              <a:t>query()</a:t>
            </a:r>
            <a:r>
              <a:rPr lang="zh-TW" altLang="en-US" dirty="0"/>
              <a:t>，方法可以加上參數，例如：查詢學生姓名</a:t>
            </a:r>
            <a:r>
              <a:rPr lang="en-US" altLang="zh-TW" dirty="0"/>
              <a:t>name</a:t>
            </a:r>
            <a:r>
              <a:rPr lang="zh-TW" altLang="en-US" dirty="0"/>
              <a:t>的成績，訊息提供</a:t>
            </a:r>
            <a:r>
              <a:rPr lang="en-US" altLang="zh-TW" dirty="0"/>
              <a:t>3</a:t>
            </a:r>
            <a:r>
              <a:rPr lang="zh-TW" altLang="en-US" dirty="0"/>
              <a:t>種資訊，如下：</a:t>
            </a:r>
          </a:p>
          <a:p>
            <a:pPr lvl="1">
              <a:buNone/>
            </a:pPr>
            <a:r>
              <a:rPr lang="en-US" altLang="zh-TW" sz="2400" dirty="0">
                <a:solidFill>
                  <a:srgbClr val="FF0000"/>
                </a:solidFill>
              </a:rPr>
              <a:t>Smalltalk</a:t>
            </a:r>
            <a:r>
              <a:rPr lang="zh-TW" altLang="en-US" sz="2400" dirty="0">
                <a:solidFill>
                  <a:srgbClr val="FF0000"/>
                </a:solidFill>
              </a:rPr>
              <a:t>：</a:t>
            </a:r>
            <a:r>
              <a:rPr lang="en-US" altLang="zh-TW" sz="2400" dirty="0" err="1">
                <a:solidFill>
                  <a:srgbClr val="FF0000"/>
                </a:solidFill>
              </a:rPr>
              <a:t>StudentStatus</a:t>
            </a:r>
            <a:r>
              <a:rPr lang="en-US" altLang="zh-TW" sz="2400" dirty="0">
                <a:solidFill>
                  <a:srgbClr val="FF0000"/>
                </a:solidFill>
              </a:rPr>
              <a:t> </a:t>
            </a:r>
            <a:r>
              <a:rPr lang="en-US" altLang="zh-TW" sz="2400" dirty="0" err="1">
                <a:solidFill>
                  <a:srgbClr val="FF0000"/>
                </a:solidFill>
              </a:rPr>
              <a:t>query:joe</a:t>
            </a:r>
            <a:endParaRPr lang="en-US" altLang="zh-TW" sz="2400" dirty="0">
              <a:solidFill>
                <a:srgbClr val="FF0000"/>
              </a:solidFill>
            </a:endParaRPr>
          </a:p>
          <a:p>
            <a:pPr lvl="1">
              <a:buNone/>
            </a:pPr>
            <a:r>
              <a:rPr lang="en-US" altLang="zh-TW" sz="2400" dirty="0">
                <a:solidFill>
                  <a:srgbClr val="FF0000"/>
                </a:solidFill>
              </a:rPr>
              <a:t>C++/Java</a:t>
            </a:r>
            <a:r>
              <a:rPr lang="zh-TW" altLang="en-US" sz="2400" dirty="0">
                <a:solidFill>
                  <a:srgbClr val="FF0000"/>
                </a:solidFill>
              </a:rPr>
              <a:t>：</a:t>
            </a:r>
            <a:r>
              <a:rPr lang="en-US" altLang="zh-TW" sz="2400" dirty="0" err="1">
                <a:solidFill>
                  <a:srgbClr val="FF0000"/>
                </a:solidFill>
              </a:rPr>
              <a:t>StudentStatus.query</a:t>
            </a:r>
            <a:r>
              <a:rPr lang="en-US" altLang="zh-TW" sz="2400" dirty="0">
                <a:solidFill>
                  <a:srgbClr val="FF0000"/>
                </a:solidFill>
              </a:rPr>
              <a:t>(joe);</a:t>
            </a:r>
          </a:p>
          <a:p>
            <a:r>
              <a:rPr lang="zh-TW" altLang="en-US" dirty="0"/>
              <a:t>訊息的「：」符號前是使用的程式語言，以後才是真正的訊息內容，指出接收物件是</a:t>
            </a:r>
            <a:r>
              <a:rPr lang="en-US" altLang="zh-TW" dirty="0" err="1"/>
              <a:t>StudentStatus</a:t>
            </a:r>
            <a:r>
              <a:rPr lang="zh-TW" altLang="en-US" dirty="0"/>
              <a:t>，要求執行的方法是</a:t>
            </a:r>
            <a:r>
              <a:rPr lang="en-US" altLang="zh-TW" dirty="0"/>
              <a:t>query()</a:t>
            </a:r>
            <a:r>
              <a:rPr lang="zh-TW" altLang="en-US" dirty="0"/>
              <a:t>，其參數是</a:t>
            </a:r>
            <a:r>
              <a:rPr lang="en-US" altLang="zh-TW" dirty="0"/>
              <a:t>joe</a:t>
            </a:r>
            <a:r>
              <a:rPr lang="zh-TW" altLang="en-US" dirty="0"/>
              <a:t>。</a:t>
            </a:r>
          </a:p>
          <a:p>
            <a:endParaRPr lang="zh-TW" altLang="en-US" dirty="0"/>
          </a:p>
        </p:txBody>
      </p:sp>
    </p:spTree>
    <p:extLst>
      <p:ext uri="{BB962C8B-B14F-4D97-AF65-F5344CB8AC3E}">
        <p14:creationId xmlns:p14="http://schemas.microsoft.com/office/powerpoint/2010/main" val="1836507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4B7A31-AF6C-4DBE-B92C-F7BB60014657}"/>
              </a:ext>
            </a:extLst>
          </p:cNvPr>
          <p:cNvSpPr>
            <a:spLocks noGrp="1"/>
          </p:cNvSpPr>
          <p:nvPr>
            <p:ph type="title"/>
          </p:nvPr>
        </p:nvSpPr>
        <p:spPr/>
        <p:txBody>
          <a:bodyPr/>
          <a:lstStyle/>
          <a:p>
            <a:r>
              <a:rPr lang="zh-TW" altLang="en-US" dirty="0"/>
              <a:t>訊息觀念</a:t>
            </a:r>
            <a:r>
              <a:rPr lang="en-US" altLang="zh-TW" dirty="0"/>
              <a:t>-</a:t>
            </a:r>
            <a:r>
              <a:rPr lang="zh-TW" altLang="en-US" dirty="0"/>
              <a:t>傳回值</a:t>
            </a:r>
          </a:p>
        </p:txBody>
      </p:sp>
      <p:sp>
        <p:nvSpPr>
          <p:cNvPr id="3" name="內容版面配置區 2">
            <a:extLst>
              <a:ext uri="{FF2B5EF4-FFF2-40B4-BE49-F238E27FC236}">
                <a16:creationId xmlns:a16="http://schemas.microsoft.com/office/drawing/2014/main" id="{4454E863-A7DE-4D16-A291-0CDD1FC977C9}"/>
              </a:ext>
            </a:extLst>
          </p:cNvPr>
          <p:cNvSpPr>
            <a:spLocks noGrp="1"/>
          </p:cNvSpPr>
          <p:nvPr>
            <p:ph idx="1"/>
          </p:nvPr>
        </p:nvSpPr>
        <p:spPr/>
        <p:txBody>
          <a:bodyPr/>
          <a:lstStyle/>
          <a:p>
            <a:r>
              <a:rPr lang="zh-TW" altLang="en-US" dirty="0"/>
              <a:t>在接收物件接到訊息後，就會執行指定的方法，然後回應訊息給發送物件（也可能不回應），稱為「傳回值」（</a:t>
            </a:r>
            <a:r>
              <a:rPr lang="en-US" altLang="zh-TW" dirty="0"/>
              <a:t>Return Value</a:t>
            </a:r>
            <a:r>
              <a:rPr lang="zh-TW" altLang="en-US" dirty="0"/>
              <a:t>），即查詢結果的學生成績，如下圖所示：</a:t>
            </a:r>
          </a:p>
          <a:p>
            <a:endParaRPr lang="zh-TW" altLang="en-US" dirty="0"/>
          </a:p>
        </p:txBody>
      </p:sp>
      <p:pic>
        <p:nvPicPr>
          <p:cNvPr id="4" name="Picture 4" descr="Ch7-5-2-02">
            <a:extLst>
              <a:ext uri="{FF2B5EF4-FFF2-40B4-BE49-F238E27FC236}">
                <a16:creationId xmlns:a16="http://schemas.microsoft.com/office/drawing/2014/main" id="{081B2880-1D48-4163-A4CD-7A69A0E77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39460"/>
            <a:ext cx="63373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01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337D5-3977-4CCA-93AB-97A33D4F80E0}"/>
              </a:ext>
            </a:extLst>
          </p:cNvPr>
          <p:cNvSpPr>
            <a:spLocks noGrp="1"/>
          </p:cNvSpPr>
          <p:nvPr>
            <p:ph type="title"/>
          </p:nvPr>
        </p:nvSpPr>
        <p:spPr/>
        <p:txBody>
          <a:bodyPr/>
          <a:lstStyle/>
          <a:p>
            <a:r>
              <a:rPr lang="zh-TW" altLang="en-US" dirty="0"/>
              <a:t>程序式與結構化程式設計</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70C40179-1BD0-4353-B73D-7FFD138AD93A}"/>
              </a:ext>
            </a:extLst>
          </p:cNvPr>
          <p:cNvSpPr>
            <a:spLocks noGrp="1"/>
          </p:cNvSpPr>
          <p:nvPr>
            <p:ph idx="1"/>
          </p:nvPr>
        </p:nvSpPr>
        <p:spPr>
          <a:xfrm>
            <a:off x="581192" y="1988840"/>
            <a:ext cx="7989752" cy="4320480"/>
          </a:xfrm>
        </p:spPr>
        <p:txBody>
          <a:bodyPr/>
          <a:lstStyle/>
          <a:p>
            <a:r>
              <a:rPr lang="zh-TW" altLang="en-US" dirty="0"/>
              <a:t>程序式程式設計是將程式中重複的程式片斷抽出成為「程序」（</a:t>
            </a:r>
            <a:r>
              <a:rPr lang="en-US" altLang="zh-TW" dirty="0"/>
              <a:t>Procedures</a:t>
            </a:r>
            <a:r>
              <a:rPr lang="zh-TW" altLang="en-US" dirty="0"/>
              <a:t>，或稱為</a:t>
            </a:r>
            <a:r>
              <a:rPr lang="en-US" altLang="zh-TW" dirty="0"/>
              <a:t>Subroutine</a:t>
            </a:r>
            <a:r>
              <a:rPr lang="zh-TW" altLang="en-US" dirty="0"/>
              <a:t>、</a:t>
            </a:r>
            <a:r>
              <a:rPr lang="en-US" altLang="zh-TW" dirty="0"/>
              <a:t>Routine</a:t>
            </a:r>
            <a:r>
              <a:rPr lang="zh-TW" altLang="en-US" dirty="0"/>
              <a:t>）或「函數」（</a:t>
            </a:r>
            <a:r>
              <a:rPr lang="en-US" altLang="zh-TW" dirty="0"/>
              <a:t>Functions</a:t>
            </a:r>
            <a:r>
              <a:rPr lang="zh-TW" altLang="en-US" dirty="0"/>
              <a:t>），即一段執行特定功能的程式碼。</a:t>
            </a:r>
          </a:p>
          <a:p>
            <a:r>
              <a:rPr lang="zh-TW" altLang="en-US" dirty="0"/>
              <a:t>程式因為已經分割成程序，所以在</a:t>
            </a:r>
            <a:r>
              <a:rPr lang="en-US" altLang="zh-TW" dirty="0"/>
              <a:t>main()</a:t>
            </a:r>
            <a:r>
              <a:rPr lang="zh-TW" altLang="en-US" dirty="0"/>
              <a:t>方法的程式碼只是依序呼叫各程序的「程序呼叫」（</a:t>
            </a:r>
            <a:r>
              <a:rPr lang="en-US" altLang="zh-TW" dirty="0"/>
              <a:t>Procedure Call</a:t>
            </a:r>
            <a:r>
              <a:rPr lang="zh-TW" altLang="en-US" dirty="0"/>
              <a:t>），即執行各程序。整個程式使用流程控制連接各程序，即</a:t>
            </a:r>
            <a:r>
              <a:rPr lang="zh-TW" altLang="en-US" dirty="0">
                <a:solidFill>
                  <a:srgbClr val="FF3300"/>
                </a:solidFill>
                <a:effectLst>
                  <a:outerShdw blurRad="38100" dist="38100" dir="2700000" algn="tl">
                    <a:srgbClr val="000000">
                      <a:alpha val="43137"/>
                    </a:srgbClr>
                  </a:outerShdw>
                </a:effectLst>
              </a:rPr>
              <a:t>目前程式設計最常使用的結構化程式設計</a:t>
            </a:r>
            <a:r>
              <a:rPr lang="zh-TW" altLang="en-US" dirty="0"/>
              <a:t>，屬於程序式程式設計的子集。</a:t>
            </a:r>
          </a:p>
          <a:p>
            <a:endParaRPr lang="zh-TW" altLang="en-US" dirty="0"/>
          </a:p>
        </p:txBody>
      </p:sp>
    </p:spTree>
    <p:extLst>
      <p:ext uri="{BB962C8B-B14F-4D97-AF65-F5344CB8AC3E}">
        <p14:creationId xmlns:p14="http://schemas.microsoft.com/office/powerpoint/2010/main" val="440707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89A718-BE23-48DD-9391-39B4DCF1992E}"/>
              </a:ext>
            </a:extLst>
          </p:cNvPr>
          <p:cNvSpPr>
            <a:spLocks noGrp="1"/>
          </p:cNvSpPr>
          <p:nvPr>
            <p:ph type="title"/>
          </p:nvPr>
        </p:nvSpPr>
        <p:spPr/>
        <p:txBody>
          <a:bodyPr/>
          <a:lstStyle/>
          <a:p>
            <a:r>
              <a:rPr lang="zh-TW" altLang="en-US" dirty="0"/>
              <a:t>訊息觀念</a:t>
            </a:r>
            <a:r>
              <a:rPr lang="en-US" altLang="zh-TW" dirty="0"/>
              <a:t>-</a:t>
            </a:r>
            <a:r>
              <a:rPr lang="zh-TW" altLang="en-US" dirty="0"/>
              <a:t>循序操作</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E9E5DBF5-DB8A-466B-89FF-E9A05BEE9091}"/>
              </a:ext>
            </a:extLst>
          </p:cNvPr>
          <p:cNvSpPr>
            <a:spLocks noGrp="1"/>
          </p:cNvSpPr>
          <p:nvPr>
            <p:ph idx="1"/>
          </p:nvPr>
        </p:nvSpPr>
        <p:spPr/>
        <p:txBody>
          <a:bodyPr/>
          <a:lstStyle/>
          <a:p>
            <a:r>
              <a:rPr lang="zh-TW" altLang="en-US" dirty="0"/>
              <a:t>物件送出的訊息，有可能在接收物件執行方法後就產生回應訊息。</a:t>
            </a:r>
          </a:p>
          <a:p>
            <a:r>
              <a:rPr lang="zh-TW" altLang="en-US" dirty="0"/>
              <a:t>也有可能是觸發另一個訊息，操作會繼續送出一系列訊息給其他物件，以便依序執行各物件的指定方法來完成整個操作，稱為「循序操作」（</a:t>
            </a:r>
            <a:r>
              <a:rPr lang="en-US" altLang="zh-TW" dirty="0"/>
              <a:t>Sequential Operation</a:t>
            </a:r>
            <a:r>
              <a:rPr lang="zh-TW" altLang="en-US" dirty="0"/>
              <a:t>）。</a:t>
            </a:r>
          </a:p>
          <a:p>
            <a:endParaRPr lang="zh-TW" altLang="en-US" dirty="0"/>
          </a:p>
        </p:txBody>
      </p:sp>
    </p:spTree>
    <p:extLst>
      <p:ext uri="{BB962C8B-B14F-4D97-AF65-F5344CB8AC3E}">
        <p14:creationId xmlns:p14="http://schemas.microsoft.com/office/powerpoint/2010/main" val="960976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171307-C677-4A99-8B63-A303ABB44574}"/>
              </a:ext>
            </a:extLst>
          </p:cNvPr>
          <p:cNvSpPr>
            <a:spLocks noGrp="1"/>
          </p:cNvSpPr>
          <p:nvPr>
            <p:ph type="title"/>
          </p:nvPr>
        </p:nvSpPr>
        <p:spPr/>
        <p:txBody>
          <a:bodyPr/>
          <a:lstStyle/>
          <a:p>
            <a:r>
              <a:rPr lang="zh-TW" altLang="en-US" dirty="0"/>
              <a:t>訊息觀念</a:t>
            </a:r>
            <a:r>
              <a:rPr lang="en-US" altLang="zh-TW" dirty="0"/>
              <a:t>-</a:t>
            </a:r>
            <a:r>
              <a:rPr lang="zh-TW" altLang="en-US" dirty="0"/>
              <a:t>循序操作</a:t>
            </a:r>
            <a:r>
              <a:rPr lang="en-US" altLang="zh-TW" dirty="0"/>
              <a:t>(</a:t>
            </a:r>
            <a:r>
              <a:rPr lang="zh-TW" altLang="en-US" dirty="0"/>
              <a:t>圖例</a:t>
            </a:r>
            <a:r>
              <a:rPr lang="en-US" altLang="zh-TW" dirty="0"/>
              <a:t>)</a:t>
            </a:r>
            <a:endParaRPr lang="zh-TW" altLang="en-US" dirty="0"/>
          </a:p>
        </p:txBody>
      </p:sp>
      <p:sp>
        <p:nvSpPr>
          <p:cNvPr id="3" name="內容版面配置區 2">
            <a:extLst>
              <a:ext uri="{FF2B5EF4-FFF2-40B4-BE49-F238E27FC236}">
                <a16:creationId xmlns:a16="http://schemas.microsoft.com/office/drawing/2014/main" id="{307C19DD-1FE7-4F5C-A8A1-D8FE6E0F70F3}"/>
              </a:ext>
            </a:extLst>
          </p:cNvPr>
          <p:cNvSpPr>
            <a:spLocks noGrp="1"/>
          </p:cNvSpPr>
          <p:nvPr>
            <p:ph idx="1"/>
          </p:nvPr>
        </p:nvSpPr>
        <p:spPr/>
        <p:txBody>
          <a:bodyPr/>
          <a:lstStyle/>
          <a:p>
            <a:r>
              <a:rPr lang="zh-TW" altLang="en-US" dirty="0"/>
              <a:t>例如：學生平均成績的查詢是送訊息到</a:t>
            </a:r>
            <a:r>
              <a:rPr lang="en-US" altLang="zh-TW" dirty="0"/>
              <a:t>Teacher</a:t>
            </a:r>
            <a:r>
              <a:rPr lang="zh-TW" altLang="en-US" dirty="0"/>
              <a:t>物件執行</a:t>
            </a:r>
            <a:r>
              <a:rPr lang="en-US" altLang="zh-TW" dirty="0"/>
              <a:t>average()</a:t>
            </a:r>
            <a:r>
              <a:rPr lang="zh-TW" altLang="en-US" dirty="0"/>
              <a:t>方法，</a:t>
            </a:r>
            <a:r>
              <a:rPr lang="en-US" altLang="zh-TW" dirty="0"/>
              <a:t>Techer</a:t>
            </a:r>
            <a:r>
              <a:rPr lang="zh-TW" altLang="en-US" dirty="0"/>
              <a:t>物件將觸發另一個訊息到</a:t>
            </a:r>
            <a:r>
              <a:rPr lang="en-US" altLang="zh-TW" dirty="0" err="1"/>
              <a:t>StudentStatus</a:t>
            </a:r>
            <a:r>
              <a:rPr lang="zh-TW" altLang="en-US" dirty="0"/>
              <a:t>物件查詢學生的三科成績，如下圖所示：</a:t>
            </a:r>
          </a:p>
          <a:p>
            <a:endParaRPr lang="zh-TW" altLang="en-US" dirty="0"/>
          </a:p>
        </p:txBody>
      </p:sp>
      <p:pic>
        <p:nvPicPr>
          <p:cNvPr id="4" name="Picture 5" descr="Ch7-5-2-03">
            <a:extLst>
              <a:ext uri="{FF2B5EF4-FFF2-40B4-BE49-F238E27FC236}">
                <a16:creationId xmlns:a16="http://schemas.microsoft.com/office/drawing/2014/main" id="{A9E3DEE6-41E7-47DF-B8CA-03D14BC67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17032"/>
            <a:ext cx="79200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441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97FF8A-7687-4004-852F-54556C40D8EF}"/>
              </a:ext>
            </a:extLst>
          </p:cNvPr>
          <p:cNvSpPr>
            <a:spLocks noGrp="1"/>
          </p:cNvSpPr>
          <p:nvPr>
            <p:ph type="title"/>
          </p:nvPr>
        </p:nvSpPr>
        <p:spPr/>
        <p:txBody>
          <a:bodyPr/>
          <a:lstStyle/>
          <a:p>
            <a:r>
              <a:rPr lang="zh-TW" altLang="en-US" dirty="0"/>
              <a:t>訊息觀念</a:t>
            </a:r>
            <a:r>
              <a:rPr lang="en-US" altLang="zh-TW" dirty="0"/>
              <a:t>-</a:t>
            </a:r>
            <a:r>
              <a:rPr lang="zh-TW" altLang="en-US" dirty="0"/>
              <a:t>過載</a:t>
            </a:r>
          </a:p>
        </p:txBody>
      </p:sp>
      <p:sp>
        <p:nvSpPr>
          <p:cNvPr id="3" name="內容版面配置區 2">
            <a:extLst>
              <a:ext uri="{FF2B5EF4-FFF2-40B4-BE49-F238E27FC236}">
                <a16:creationId xmlns:a16="http://schemas.microsoft.com/office/drawing/2014/main" id="{3D013967-9BAF-4CFE-8915-28BCC19E6822}"/>
              </a:ext>
            </a:extLst>
          </p:cNvPr>
          <p:cNvSpPr>
            <a:spLocks noGrp="1"/>
          </p:cNvSpPr>
          <p:nvPr>
            <p:ph idx="1"/>
          </p:nvPr>
        </p:nvSpPr>
        <p:spPr/>
        <p:txBody>
          <a:bodyPr>
            <a:normAutofit lnSpcReduction="10000"/>
          </a:bodyPr>
          <a:lstStyle/>
          <a:p>
            <a:r>
              <a:rPr lang="zh-TW" altLang="en-US" sz="2800" dirty="0"/>
              <a:t>在物件導向程式設計的</a:t>
            </a:r>
            <a:r>
              <a:rPr lang="zh-TW" altLang="en-US" sz="2800" dirty="0">
                <a:solidFill>
                  <a:srgbClr val="FF3300"/>
                </a:solidFill>
                <a:effectLst>
                  <a:outerShdw blurRad="38100" dist="38100" dir="2700000" algn="tl">
                    <a:srgbClr val="000000">
                      <a:alpha val="43137"/>
                    </a:srgbClr>
                  </a:outerShdw>
                </a:effectLst>
              </a:rPr>
              <a:t>物件是依接收的訊息來執行不同的方法</a:t>
            </a:r>
            <a:r>
              <a:rPr lang="zh-TW" altLang="en-US" sz="2800" dirty="0"/>
              <a:t>，換句話說，</a:t>
            </a:r>
            <a:r>
              <a:rPr lang="zh-TW" altLang="en-US" sz="2800" dirty="0">
                <a:solidFill>
                  <a:srgbClr val="FF3300"/>
                </a:solidFill>
                <a:effectLst>
                  <a:outerShdw blurRad="38100" dist="38100" dir="2700000" algn="tl">
                    <a:srgbClr val="000000">
                      <a:alpha val="43137"/>
                    </a:srgbClr>
                  </a:outerShdw>
                </a:effectLst>
              </a:rPr>
              <a:t>只需訊息不同足以讓物件辨識</a:t>
            </a:r>
            <a:r>
              <a:rPr lang="zh-TW" altLang="en-US" sz="2800" dirty="0">
                <a:effectLst>
                  <a:outerShdw blurRad="38100" dist="38100" dir="2700000" algn="tl">
                    <a:srgbClr val="000000">
                      <a:alpha val="43137"/>
                    </a:srgbClr>
                  </a:outerShdw>
                </a:effectLst>
              </a:rPr>
              <a:t>，</a:t>
            </a:r>
            <a:r>
              <a:rPr lang="zh-TW" altLang="en-US" sz="2800" dirty="0">
                <a:solidFill>
                  <a:srgbClr val="FF3300"/>
                </a:solidFill>
                <a:effectLst>
                  <a:outerShdw blurRad="38100" dist="38100" dir="2700000" algn="tl">
                    <a:srgbClr val="000000">
                      <a:alpha val="43137"/>
                    </a:srgbClr>
                  </a:outerShdw>
                </a:effectLst>
              </a:rPr>
              <a:t>一樣可以執行同名的方法</a:t>
            </a:r>
            <a:r>
              <a:rPr lang="zh-TW" altLang="en-US" sz="2800" dirty="0"/>
              <a:t>。</a:t>
            </a:r>
          </a:p>
          <a:p>
            <a:r>
              <a:rPr lang="zh-TW" altLang="en-US" sz="2800" dirty="0"/>
              <a:t>例如：執行</a:t>
            </a:r>
            <a:r>
              <a:rPr lang="en-US" altLang="zh-TW" sz="2800" dirty="0"/>
              <a:t>Utility</a:t>
            </a:r>
            <a:r>
              <a:rPr lang="zh-TW" altLang="en-US" sz="2800" dirty="0"/>
              <a:t>物件的</a:t>
            </a:r>
            <a:r>
              <a:rPr lang="en-US" altLang="zh-TW" sz="2800" dirty="0"/>
              <a:t>max()</a:t>
            </a:r>
            <a:r>
              <a:rPr lang="zh-TW" altLang="en-US" sz="2800" dirty="0"/>
              <a:t>方法的訊息，如下所示：</a:t>
            </a:r>
          </a:p>
          <a:p>
            <a:pPr lvl="1">
              <a:buNone/>
            </a:pPr>
            <a:r>
              <a:rPr lang="en-US" altLang="zh-TW" sz="2400" dirty="0" err="1">
                <a:solidFill>
                  <a:srgbClr val="FF0000"/>
                </a:solidFill>
              </a:rPr>
              <a:t>Utility.max</a:t>
            </a:r>
            <a:r>
              <a:rPr lang="en-US" altLang="zh-TW" sz="2400" dirty="0">
                <a:solidFill>
                  <a:srgbClr val="FF0000"/>
                </a:solidFill>
              </a:rPr>
              <a:t>(23, 45);</a:t>
            </a:r>
          </a:p>
          <a:p>
            <a:pPr lvl="1">
              <a:buNone/>
            </a:pPr>
            <a:r>
              <a:rPr lang="en-US" altLang="zh-TW" sz="2400" dirty="0" err="1">
                <a:solidFill>
                  <a:srgbClr val="FF0000"/>
                </a:solidFill>
              </a:rPr>
              <a:t>Utility.max</a:t>
            </a:r>
            <a:r>
              <a:rPr lang="en-US" altLang="zh-TW" sz="2400" dirty="0">
                <a:solidFill>
                  <a:srgbClr val="FF0000"/>
                </a:solidFill>
              </a:rPr>
              <a:t>(23, 45, 87);</a:t>
            </a:r>
          </a:p>
          <a:p>
            <a:pPr lvl="1">
              <a:buNone/>
            </a:pPr>
            <a:r>
              <a:rPr lang="en-US" altLang="zh-TW" sz="2400" dirty="0" err="1">
                <a:solidFill>
                  <a:srgbClr val="FF0000"/>
                </a:solidFill>
              </a:rPr>
              <a:t>Utility.max</a:t>
            </a:r>
            <a:r>
              <a:rPr lang="en-US" altLang="zh-TW" sz="2400" dirty="0">
                <a:solidFill>
                  <a:srgbClr val="FF0000"/>
                </a:solidFill>
              </a:rPr>
              <a:t>(‘a’, ‘z’);</a:t>
            </a:r>
            <a:endParaRPr lang="zh-TW" altLang="en-US" dirty="0">
              <a:solidFill>
                <a:srgbClr val="FF0000"/>
              </a:solidFill>
            </a:endParaRPr>
          </a:p>
        </p:txBody>
      </p:sp>
    </p:spTree>
    <p:extLst>
      <p:ext uri="{BB962C8B-B14F-4D97-AF65-F5344CB8AC3E}">
        <p14:creationId xmlns:p14="http://schemas.microsoft.com/office/powerpoint/2010/main" val="3083256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048787-7EF1-4457-8B07-E047FBAF6819}"/>
              </a:ext>
            </a:extLst>
          </p:cNvPr>
          <p:cNvSpPr>
            <a:spLocks noGrp="1"/>
          </p:cNvSpPr>
          <p:nvPr>
            <p:ph type="title"/>
          </p:nvPr>
        </p:nvSpPr>
        <p:spPr/>
        <p:txBody>
          <a:bodyPr/>
          <a:lstStyle/>
          <a:p>
            <a:r>
              <a:rPr lang="zh-TW" altLang="en-US" dirty="0"/>
              <a:t>訊息觀念</a:t>
            </a:r>
            <a:r>
              <a:rPr lang="en-US" altLang="zh-TW" dirty="0"/>
              <a:t>-</a:t>
            </a:r>
            <a:r>
              <a:rPr lang="zh-TW" altLang="en-US" dirty="0"/>
              <a:t>多形</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D983A344-A375-4D6E-BB21-3ECFA25D64AA}"/>
              </a:ext>
            </a:extLst>
          </p:cNvPr>
          <p:cNvSpPr>
            <a:spLocks noGrp="1"/>
          </p:cNvSpPr>
          <p:nvPr>
            <p:ph idx="1"/>
          </p:nvPr>
        </p:nvSpPr>
        <p:spPr/>
        <p:txBody>
          <a:bodyPr/>
          <a:lstStyle/>
          <a:p>
            <a:r>
              <a:rPr lang="zh-TW" altLang="en-US" dirty="0"/>
              <a:t>「多形」（</a:t>
            </a:r>
            <a:r>
              <a:rPr lang="en-US" altLang="zh-TW" dirty="0"/>
              <a:t>Polymorphism</a:t>
            </a:r>
            <a:r>
              <a:rPr lang="zh-TW" altLang="en-US" dirty="0"/>
              <a:t>）是另一種名稱再用，這是指各物件針對同一個訊息擁有不同的反應，也就是同一個名稱擁有不同的操作。</a:t>
            </a:r>
          </a:p>
          <a:p>
            <a:r>
              <a:rPr lang="zh-TW" altLang="en-US" dirty="0"/>
              <a:t>因為在人類的思維中，對於同一種工作，就算對象不同，也會使用同名的操作。</a:t>
            </a:r>
          </a:p>
          <a:p>
            <a:endParaRPr lang="zh-TW" altLang="en-US" dirty="0"/>
          </a:p>
        </p:txBody>
      </p:sp>
    </p:spTree>
    <p:extLst>
      <p:ext uri="{BB962C8B-B14F-4D97-AF65-F5344CB8AC3E}">
        <p14:creationId xmlns:p14="http://schemas.microsoft.com/office/powerpoint/2010/main" val="27053912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5FD0E5-CBAF-4B93-9F49-7930EF16E3DC}"/>
              </a:ext>
            </a:extLst>
          </p:cNvPr>
          <p:cNvSpPr>
            <a:spLocks noGrp="1"/>
          </p:cNvSpPr>
          <p:nvPr>
            <p:ph type="title"/>
          </p:nvPr>
        </p:nvSpPr>
        <p:spPr/>
        <p:txBody>
          <a:bodyPr/>
          <a:lstStyle/>
          <a:p>
            <a:r>
              <a:rPr lang="zh-TW" altLang="en-US" dirty="0"/>
              <a:t>訊息觀念</a:t>
            </a:r>
            <a:r>
              <a:rPr lang="en-US" altLang="zh-TW" dirty="0"/>
              <a:t>-</a:t>
            </a:r>
            <a:r>
              <a:rPr lang="zh-TW" altLang="en-US" dirty="0"/>
              <a:t>多形</a:t>
            </a:r>
            <a:r>
              <a:rPr lang="en-US" altLang="zh-TW" dirty="0"/>
              <a:t>(</a:t>
            </a:r>
            <a:r>
              <a:rPr lang="zh-TW" altLang="en-US" dirty="0"/>
              <a:t>圖例</a:t>
            </a:r>
            <a:r>
              <a:rPr lang="en-US" altLang="zh-TW" dirty="0"/>
              <a:t>)</a:t>
            </a:r>
            <a:endParaRPr lang="zh-TW" altLang="en-US" dirty="0"/>
          </a:p>
        </p:txBody>
      </p:sp>
      <p:pic>
        <p:nvPicPr>
          <p:cNvPr id="4" name="Picture 3" descr="Ch7-5-2-04">
            <a:extLst>
              <a:ext uri="{FF2B5EF4-FFF2-40B4-BE49-F238E27FC236}">
                <a16:creationId xmlns:a16="http://schemas.microsoft.com/office/drawing/2014/main" id="{D0899063-8734-4518-BE1A-C1FC5EA7B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770802"/>
            <a:ext cx="4608512" cy="462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8931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F83A70-FC29-4D65-B611-122930FB77AB}"/>
              </a:ext>
            </a:extLst>
          </p:cNvPr>
          <p:cNvSpPr>
            <a:spLocks noGrp="1"/>
          </p:cNvSpPr>
          <p:nvPr>
            <p:ph type="title"/>
          </p:nvPr>
        </p:nvSpPr>
        <p:spPr/>
        <p:txBody>
          <a:bodyPr/>
          <a:lstStyle/>
          <a:p>
            <a:r>
              <a:rPr lang="zh-TW" altLang="en-US" dirty="0"/>
              <a:t>訊息觀念</a:t>
            </a:r>
            <a:r>
              <a:rPr lang="en-US" altLang="zh-TW" dirty="0"/>
              <a:t>-</a:t>
            </a:r>
            <a:r>
              <a:rPr lang="zh-TW" altLang="en-US" dirty="0"/>
              <a:t>多形</a:t>
            </a:r>
            <a:r>
              <a:rPr lang="en-US" altLang="zh-TW" dirty="0"/>
              <a:t>(</a:t>
            </a:r>
            <a:r>
              <a:rPr lang="zh-TW" altLang="en-US" dirty="0"/>
              <a:t>圖例說明</a:t>
            </a:r>
            <a:r>
              <a:rPr lang="en-US" altLang="zh-TW" dirty="0"/>
              <a:t>1)</a:t>
            </a:r>
            <a:endParaRPr lang="zh-TW" altLang="en-US" dirty="0"/>
          </a:p>
        </p:txBody>
      </p:sp>
      <p:sp>
        <p:nvSpPr>
          <p:cNvPr id="3" name="內容版面配置區 2">
            <a:extLst>
              <a:ext uri="{FF2B5EF4-FFF2-40B4-BE49-F238E27FC236}">
                <a16:creationId xmlns:a16="http://schemas.microsoft.com/office/drawing/2014/main" id="{0375919D-3BC8-4B09-8A0C-5F2A159DE7EA}"/>
              </a:ext>
            </a:extLst>
          </p:cNvPr>
          <p:cNvSpPr>
            <a:spLocks noGrp="1"/>
          </p:cNvSpPr>
          <p:nvPr>
            <p:ph idx="1"/>
          </p:nvPr>
        </p:nvSpPr>
        <p:spPr/>
        <p:txBody>
          <a:bodyPr/>
          <a:lstStyle/>
          <a:p>
            <a:pPr>
              <a:lnSpc>
                <a:spcPct val="90000"/>
              </a:lnSpc>
            </a:pPr>
            <a:r>
              <a:rPr lang="zh-TW" altLang="en-US" dirty="0"/>
              <a:t>使用</a:t>
            </a:r>
            <a:r>
              <a:rPr lang="en-US" altLang="zh-TW" dirty="0"/>
              <a:t>Java</a:t>
            </a:r>
            <a:r>
              <a:rPr lang="zh-TW" altLang="en-US" dirty="0"/>
              <a:t>程式模擬學生打球，對於</a:t>
            </a:r>
            <a:r>
              <a:rPr lang="en-US" altLang="zh-TW" dirty="0"/>
              <a:t>Student</a:t>
            </a:r>
            <a:r>
              <a:rPr lang="zh-TW" altLang="en-US" dirty="0"/>
              <a:t>學生物件來說，都是送出</a:t>
            </a:r>
            <a:r>
              <a:rPr lang="en-US" altLang="zh-TW" dirty="0" err="1"/>
              <a:t>Sport.play</a:t>
            </a:r>
            <a:r>
              <a:rPr lang="en-US" altLang="zh-TW" dirty="0"/>
              <a:t>();</a:t>
            </a:r>
            <a:r>
              <a:rPr lang="zh-TW" altLang="en-US" dirty="0"/>
              <a:t>的相同訊息，表示打球，因為「動態連結」（</a:t>
            </a:r>
            <a:r>
              <a:rPr lang="en-US" altLang="zh-TW" dirty="0"/>
              <a:t>Dynamic Binding</a:t>
            </a:r>
            <a:r>
              <a:rPr lang="zh-TW" altLang="en-US" dirty="0"/>
              <a:t>）機制，在執行階段才決定訊息真正的接收物件，以此例在執行時送出的</a:t>
            </a:r>
            <a:r>
              <a:rPr lang="en-US" altLang="zh-TW" dirty="0"/>
              <a:t>3</a:t>
            </a:r>
            <a:r>
              <a:rPr lang="zh-TW" altLang="en-US" dirty="0"/>
              <a:t>個訊息，如下所示：</a:t>
            </a:r>
          </a:p>
          <a:p>
            <a:pPr lvl="1">
              <a:lnSpc>
                <a:spcPct val="90000"/>
              </a:lnSpc>
              <a:buNone/>
            </a:pPr>
            <a:r>
              <a:rPr lang="en-US" altLang="zh-TW" sz="3200" dirty="0" err="1">
                <a:solidFill>
                  <a:srgbClr val="FF0000"/>
                </a:solidFill>
              </a:rPr>
              <a:t>BaseBall.paly</a:t>
            </a:r>
            <a:r>
              <a:rPr lang="en-US" altLang="zh-TW" sz="3200" dirty="0">
                <a:solidFill>
                  <a:srgbClr val="FF0000"/>
                </a:solidFill>
              </a:rPr>
              <a:t>();</a:t>
            </a:r>
          </a:p>
          <a:p>
            <a:pPr lvl="1">
              <a:lnSpc>
                <a:spcPct val="90000"/>
              </a:lnSpc>
              <a:buNone/>
            </a:pPr>
            <a:r>
              <a:rPr lang="en-US" altLang="zh-TW" sz="3200" dirty="0" err="1">
                <a:solidFill>
                  <a:srgbClr val="FF0000"/>
                </a:solidFill>
              </a:rPr>
              <a:t>Bowling.play</a:t>
            </a:r>
            <a:r>
              <a:rPr lang="en-US" altLang="zh-TW" sz="3200" dirty="0">
                <a:solidFill>
                  <a:srgbClr val="FF0000"/>
                </a:solidFill>
              </a:rPr>
              <a:t>();</a:t>
            </a:r>
          </a:p>
          <a:p>
            <a:pPr lvl="1">
              <a:lnSpc>
                <a:spcPct val="90000"/>
              </a:lnSpc>
              <a:buNone/>
            </a:pPr>
            <a:r>
              <a:rPr lang="en-US" altLang="zh-TW" sz="3200" dirty="0" err="1">
                <a:solidFill>
                  <a:srgbClr val="FF0000"/>
                </a:solidFill>
              </a:rPr>
              <a:t>BasketBall.play</a:t>
            </a:r>
            <a:r>
              <a:rPr lang="en-US" altLang="zh-TW" sz="3200" dirty="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1894949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30417-A136-45AF-9E59-4CEB1B39BDF1}"/>
              </a:ext>
            </a:extLst>
          </p:cNvPr>
          <p:cNvSpPr>
            <a:spLocks noGrp="1"/>
          </p:cNvSpPr>
          <p:nvPr>
            <p:ph type="title"/>
          </p:nvPr>
        </p:nvSpPr>
        <p:spPr/>
        <p:txBody>
          <a:bodyPr/>
          <a:lstStyle/>
          <a:p>
            <a:r>
              <a:rPr lang="zh-TW" altLang="en-US" dirty="0"/>
              <a:t>訊息觀念</a:t>
            </a:r>
            <a:r>
              <a:rPr lang="en-US" altLang="zh-TW" dirty="0"/>
              <a:t>-</a:t>
            </a:r>
            <a:r>
              <a:rPr lang="zh-TW" altLang="en-US" dirty="0"/>
              <a:t>多形</a:t>
            </a:r>
            <a:r>
              <a:rPr lang="en-US" altLang="zh-TW" dirty="0"/>
              <a:t>(</a:t>
            </a:r>
            <a:r>
              <a:rPr lang="zh-TW" altLang="en-US" dirty="0"/>
              <a:t>圖例說明</a:t>
            </a:r>
            <a:r>
              <a:rPr lang="en-US" altLang="zh-TW" dirty="0"/>
              <a:t>2)</a:t>
            </a:r>
            <a:endParaRPr lang="zh-TW" altLang="en-US" dirty="0"/>
          </a:p>
        </p:txBody>
      </p:sp>
      <p:sp>
        <p:nvSpPr>
          <p:cNvPr id="3" name="內容版面配置區 2">
            <a:extLst>
              <a:ext uri="{FF2B5EF4-FFF2-40B4-BE49-F238E27FC236}">
                <a16:creationId xmlns:a16="http://schemas.microsoft.com/office/drawing/2014/main" id="{CF6A425D-1AD4-4B7D-8D4C-7E7279A3129D}"/>
              </a:ext>
            </a:extLst>
          </p:cNvPr>
          <p:cNvSpPr>
            <a:spLocks noGrp="1"/>
          </p:cNvSpPr>
          <p:nvPr>
            <p:ph idx="1"/>
          </p:nvPr>
        </p:nvSpPr>
        <p:spPr>
          <a:xfrm>
            <a:off x="581192" y="1988841"/>
            <a:ext cx="7989752" cy="3869958"/>
          </a:xfrm>
        </p:spPr>
        <p:txBody>
          <a:bodyPr/>
          <a:lstStyle/>
          <a:p>
            <a:r>
              <a:rPr lang="zh-TW" altLang="en-US" dirty="0"/>
              <a:t>訊息是在執行時才決定</a:t>
            </a:r>
            <a:r>
              <a:rPr lang="en-US" altLang="zh-TW" dirty="0"/>
              <a:t>Sport</a:t>
            </a:r>
            <a:r>
              <a:rPr lang="zh-TW" altLang="en-US" dirty="0"/>
              <a:t>代表的物件分別為：</a:t>
            </a:r>
            <a:r>
              <a:rPr lang="en-US" altLang="zh-TW" dirty="0" err="1"/>
              <a:t>BaseBall</a:t>
            </a:r>
            <a:r>
              <a:rPr lang="zh-TW" altLang="en-US" dirty="0"/>
              <a:t>、</a:t>
            </a:r>
            <a:r>
              <a:rPr lang="en-US" altLang="zh-TW" dirty="0"/>
              <a:t>Bowling</a:t>
            </a:r>
            <a:r>
              <a:rPr lang="zh-TW" altLang="en-US" dirty="0"/>
              <a:t>和</a:t>
            </a:r>
            <a:r>
              <a:rPr lang="en-US" altLang="zh-TW" dirty="0" err="1"/>
              <a:t>BasketBall</a:t>
            </a:r>
            <a:r>
              <a:rPr lang="zh-TW" altLang="en-US" dirty="0"/>
              <a:t>，簡單的說，在</a:t>
            </a:r>
            <a:r>
              <a:rPr lang="zh-TW" altLang="en-US" dirty="0">
                <a:solidFill>
                  <a:srgbClr val="FF3300"/>
                </a:solidFill>
                <a:effectLst>
                  <a:outerShdw blurRad="38100" dist="38100" dir="2700000" algn="tl">
                    <a:srgbClr val="000000">
                      <a:alpha val="43137"/>
                    </a:srgbClr>
                  </a:outerShdw>
                </a:effectLst>
              </a:rPr>
              <a:t>程式碼送出的是相同訊息</a:t>
            </a:r>
            <a:r>
              <a:rPr lang="zh-TW" altLang="en-US" dirty="0">
                <a:effectLst>
                  <a:outerShdw blurRad="38100" dist="38100" dir="2700000" algn="tl">
                    <a:srgbClr val="000000">
                      <a:alpha val="43137"/>
                    </a:srgbClr>
                  </a:outerShdw>
                </a:effectLst>
              </a:rPr>
              <a:t>，</a:t>
            </a:r>
            <a:r>
              <a:rPr lang="zh-TW" altLang="en-US" dirty="0">
                <a:solidFill>
                  <a:srgbClr val="FF3300"/>
                </a:solidFill>
                <a:effectLst>
                  <a:outerShdw blurRad="38100" dist="38100" dir="2700000" algn="tl">
                    <a:srgbClr val="000000">
                      <a:alpha val="43137"/>
                    </a:srgbClr>
                  </a:outerShdw>
                </a:effectLst>
              </a:rPr>
              <a:t>只是執行階段送給了不同的接收物件</a:t>
            </a:r>
            <a:r>
              <a:rPr lang="zh-TW" altLang="en-US" dirty="0"/>
              <a:t>，分別是打棒球、打保齡球和藍球。</a:t>
            </a:r>
          </a:p>
          <a:p>
            <a:r>
              <a:rPr lang="zh-TW" altLang="en-US" dirty="0"/>
              <a:t>因為對於人類來說都是打球</a:t>
            </a:r>
            <a:r>
              <a:rPr lang="en-US" altLang="zh-TW" dirty="0" err="1"/>
              <a:t>Sport.play</a:t>
            </a:r>
            <a:r>
              <a:rPr lang="en-US" altLang="zh-TW" dirty="0"/>
              <a:t>();</a:t>
            </a:r>
            <a:r>
              <a:rPr lang="zh-TW" altLang="en-US" dirty="0"/>
              <a:t>，雖然都是</a:t>
            </a:r>
            <a:r>
              <a:rPr lang="en-US" altLang="zh-TW" dirty="0"/>
              <a:t>play()</a:t>
            </a:r>
            <a:r>
              <a:rPr lang="zh-TW" altLang="en-US" dirty="0"/>
              <a:t>，但是</a:t>
            </a:r>
            <a:r>
              <a:rPr lang="zh-TW" altLang="en-US" dirty="0">
                <a:solidFill>
                  <a:srgbClr val="FF3300"/>
                </a:solidFill>
                <a:effectLst>
                  <a:outerShdw blurRad="38100" dist="38100" dir="2700000" algn="tl">
                    <a:srgbClr val="000000">
                      <a:alpha val="43137"/>
                    </a:srgbClr>
                  </a:outerShdw>
                </a:effectLst>
              </a:rPr>
              <a:t>實際的接收物件不同</a:t>
            </a:r>
            <a:r>
              <a:rPr lang="zh-TW" altLang="en-US" dirty="0"/>
              <a:t>，所以</a:t>
            </a:r>
            <a:r>
              <a:rPr lang="zh-TW" altLang="en-US" dirty="0">
                <a:solidFill>
                  <a:srgbClr val="FF3300"/>
                </a:solidFill>
                <a:effectLst>
                  <a:outerShdw blurRad="38100" dist="38100" dir="2700000" algn="tl">
                    <a:srgbClr val="000000">
                      <a:alpha val="43137"/>
                    </a:srgbClr>
                  </a:outerShdw>
                </a:effectLst>
              </a:rPr>
              <a:t>會執行不同的操作</a:t>
            </a:r>
            <a:r>
              <a:rPr lang="zh-TW" altLang="en-US" dirty="0"/>
              <a:t>，這種觀念稱為多形，或稱為同名異式。</a:t>
            </a:r>
          </a:p>
          <a:p>
            <a:endParaRPr lang="zh-TW" altLang="en-US" dirty="0"/>
          </a:p>
        </p:txBody>
      </p:sp>
    </p:spTree>
    <p:extLst>
      <p:ext uri="{BB962C8B-B14F-4D97-AF65-F5344CB8AC3E}">
        <p14:creationId xmlns:p14="http://schemas.microsoft.com/office/powerpoint/2010/main" val="566591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77EB65-EC7B-4D57-B7B7-55C4225A3802}"/>
              </a:ext>
            </a:extLst>
          </p:cNvPr>
          <p:cNvSpPr>
            <a:spLocks noGrp="1"/>
          </p:cNvSpPr>
          <p:nvPr>
            <p:ph type="title"/>
          </p:nvPr>
        </p:nvSpPr>
        <p:spPr/>
        <p:txBody>
          <a:bodyPr/>
          <a:lstStyle/>
          <a:p>
            <a:r>
              <a:rPr lang="zh-TW" altLang="en-US" dirty="0"/>
              <a:t>類別觀念</a:t>
            </a:r>
            <a:r>
              <a:rPr lang="en-US" altLang="zh-TW" dirty="0"/>
              <a:t>-</a:t>
            </a:r>
            <a:r>
              <a:rPr lang="zh-TW" altLang="en-US" dirty="0"/>
              <a:t>什麼是類別</a:t>
            </a:r>
            <a:r>
              <a:rPr lang="en-US" altLang="zh-TW" dirty="0"/>
              <a:t>1</a:t>
            </a:r>
            <a:endParaRPr lang="zh-TW" altLang="en-US" dirty="0"/>
          </a:p>
        </p:txBody>
      </p:sp>
      <p:sp>
        <p:nvSpPr>
          <p:cNvPr id="3" name="內容版面配置區 2">
            <a:extLst>
              <a:ext uri="{FF2B5EF4-FFF2-40B4-BE49-F238E27FC236}">
                <a16:creationId xmlns:a16="http://schemas.microsoft.com/office/drawing/2014/main" id="{DDE78AB6-C0C5-4E62-9E0E-8CA9B8D95304}"/>
              </a:ext>
            </a:extLst>
          </p:cNvPr>
          <p:cNvSpPr>
            <a:spLocks noGrp="1"/>
          </p:cNvSpPr>
          <p:nvPr>
            <p:ph idx="1"/>
          </p:nvPr>
        </p:nvSpPr>
        <p:spPr>
          <a:xfrm>
            <a:off x="581192" y="1988841"/>
            <a:ext cx="7989752" cy="3869958"/>
          </a:xfrm>
        </p:spPr>
        <p:txBody>
          <a:bodyPr/>
          <a:lstStyle/>
          <a:p>
            <a:r>
              <a:rPr lang="zh-TW" altLang="en-US" dirty="0"/>
              <a:t>類別（</a:t>
            </a:r>
            <a:r>
              <a:rPr lang="en-US" altLang="zh-TW" dirty="0"/>
              <a:t>Class</a:t>
            </a:r>
            <a:r>
              <a:rPr lang="zh-TW" altLang="en-US" dirty="0"/>
              <a:t>）是一種分類，將擁有相同特性的物件集合歸類成同一個類別。換句話說，類別就是物件的藍圖，可以用來建立物件。</a:t>
            </a:r>
          </a:p>
          <a:p>
            <a:r>
              <a:rPr lang="zh-TW" altLang="en-US" dirty="0"/>
              <a:t>摸擬車輛的</a:t>
            </a:r>
            <a:r>
              <a:rPr lang="en-US" altLang="zh-TW" dirty="0"/>
              <a:t>Car1</a:t>
            </a:r>
            <a:r>
              <a:rPr lang="zh-TW" altLang="en-US" dirty="0"/>
              <a:t>、</a:t>
            </a:r>
            <a:r>
              <a:rPr lang="en-US" altLang="zh-TW" dirty="0"/>
              <a:t>Car2</a:t>
            </a:r>
            <a:r>
              <a:rPr lang="zh-TW" altLang="en-US" dirty="0"/>
              <a:t>、</a:t>
            </a:r>
            <a:r>
              <a:rPr lang="en-US" altLang="zh-TW" dirty="0"/>
              <a:t>Car3</a:t>
            </a:r>
            <a:r>
              <a:rPr lang="zh-TW" altLang="en-US" dirty="0"/>
              <a:t>、</a:t>
            </a:r>
            <a:r>
              <a:rPr lang="en-US" altLang="zh-TW" dirty="0"/>
              <a:t>Car4…</a:t>
            </a:r>
            <a:r>
              <a:rPr lang="zh-TW" altLang="en-US" dirty="0"/>
              <a:t>物件都擁有相同屬性和行為，只是狀態不同。這些物件屬於同一類物件，所以可以建立名為</a:t>
            </a:r>
            <a:r>
              <a:rPr lang="en-US" altLang="zh-TW" dirty="0"/>
              <a:t>Car</a:t>
            </a:r>
            <a:r>
              <a:rPr lang="zh-TW" altLang="en-US" dirty="0"/>
              <a:t>的範本來建立這些物件，如同工廠依照藍圖製造車輛，此範本就是類別，屬於同一類別的物件即該類別的「實例」（</a:t>
            </a:r>
            <a:r>
              <a:rPr lang="en-US" altLang="zh-TW" dirty="0"/>
              <a:t>Instance</a:t>
            </a:r>
            <a:r>
              <a:rPr lang="zh-TW" altLang="en-US" dirty="0"/>
              <a:t>），也稱為副本。</a:t>
            </a:r>
          </a:p>
          <a:p>
            <a:endParaRPr lang="zh-TW" altLang="en-US" dirty="0"/>
          </a:p>
        </p:txBody>
      </p:sp>
    </p:spTree>
    <p:extLst>
      <p:ext uri="{BB962C8B-B14F-4D97-AF65-F5344CB8AC3E}">
        <p14:creationId xmlns:p14="http://schemas.microsoft.com/office/powerpoint/2010/main" val="268863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49BA53-F7B3-4E7F-92FB-A9ADA6108E99}"/>
              </a:ext>
            </a:extLst>
          </p:cNvPr>
          <p:cNvSpPr>
            <a:spLocks noGrp="1"/>
          </p:cNvSpPr>
          <p:nvPr>
            <p:ph type="title"/>
          </p:nvPr>
        </p:nvSpPr>
        <p:spPr/>
        <p:txBody>
          <a:bodyPr/>
          <a:lstStyle/>
          <a:p>
            <a:r>
              <a:rPr lang="zh-TW" altLang="en-US" dirty="0"/>
              <a:t>類別觀念</a:t>
            </a:r>
            <a:r>
              <a:rPr lang="en-US" altLang="zh-TW" dirty="0"/>
              <a:t>-</a:t>
            </a:r>
            <a:r>
              <a:rPr lang="zh-TW" altLang="en-US" dirty="0"/>
              <a:t>什麼是類別</a:t>
            </a:r>
            <a:r>
              <a:rPr lang="en-US" altLang="zh-TW" dirty="0"/>
              <a:t>2</a:t>
            </a:r>
            <a:endParaRPr lang="zh-TW" altLang="en-US" dirty="0"/>
          </a:p>
        </p:txBody>
      </p:sp>
      <p:sp>
        <p:nvSpPr>
          <p:cNvPr id="3" name="內容版面配置區 2">
            <a:extLst>
              <a:ext uri="{FF2B5EF4-FFF2-40B4-BE49-F238E27FC236}">
                <a16:creationId xmlns:a16="http://schemas.microsoft.com/office/drawing/2014/main" id="{E8977478-863B-4070-B3B2-10794AA7AF78}"/>
              </a:ext>
            </a:extLst>
          </p:cNvPr>
          <p:cNvSpPr>
            <a:spLocks noGrp="1"/>
          </p:cNvSpPr>
          <p:nvPr>
            <p:ph idx="1"/>
          </p:nvPr>
        </p:nvSpPr>
        <p:spPr/>
        <p:txBody>
          <a:bodyPr/>
          <a:lstStyle/>
          <a:p>
            <a:r>
              <a:rPr lang="zh-TW" altLang="en-US" dirty="0"/>
              <a:t>類別也可以想像成是扮演的角色。例如：模擬教室上課，在同一間教室擁有</a:t>
            </a:r>
            <a:r>
              <a:rPr lang="en-US" altLang="zh-TW" dirty="0"/>
              <a:t>30</a:t>
            </a:r>
            <a:r>
              <a:rPr lang="zh-TW" altLang="en-US" dirty="0"/>
              <a:t>人，其中</a:t>
            </a:r>
            <a:r>
              <a:rPr lang="en-US" altLang="zh-TW" dirty="0"/>
              <a:t>1</a:t>
            </a:r>
            <a:r>
              <a:rPr lang="zh-TW" altLang="en-US" dirty="0"/>
              <a:t>位是老師，其他是學生。</a:t>
            </a:r>
          </a:p>
          <a:p>
            <a:r>
              <a:rPr lang="zh-TW" altLang="en-US" dirty="0"/>
              <a:t>換句話說，如果每一個人是一個物件，</a:t>
            </a:r>
            <a:r>
              <a:rPr lang="en-US" altLang="zh-TW" dirty="0"/>
              <a:t>30</a:t>
            </a:r>
            <a:r>
              <a:rPr lang="zh-TW" altLang="en-US" dirty="0"/>
              <a:t>個物件可以進一步分類成屬於</a:t>
            </a:r>
            <a:r>
              <a:rPr lang="en-US" altLang="zh-TW" dirty="0"/>
              <a:t>Teacher</a:t>
            </a:r>
            <a:r>
              <a:rPr lang="zh-TW" altLang="en-US" dirty="0"/>
              <a:t>類別和</a:t>
            </a:r>
            <a:r>
              <a:rPr lang="en-US" altLang="zh-TW" dirty="0"/>
              <a:t>Student</a:t>
            </a:r>
            <a:r>
              <a:rPr lang="zh-TW" altLang="en-US" dirty="0"/>
              <a:t>類別的物件集合，也就是哪些物件扮演老師，哪些物件是學生。</a:t>
            </a:r>
          </a:p>
          <a:p>
            <a:endParaRPr lang="zh-TW" altLang="en-US" dirty="0"/>
          </a:p>
        </p:txBody>
      </p:sp>
    </p:spTree>
    <p:extLst>
      <p:ext uri="{BB962C8B-B14F-4D97-AF65-F5344CB8AC3E}">
        <p14:creationId xmlns:p14="http://schemas.microsoft.com/office/powerpoint/2010/main" val="37747779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D7B0F-6E51-49F6-8819-A49A73BA89D1}"/>
              </a:ext>
            </a:extLst>
          </p:cNvPr>
          <p:cNvSpPr>
            <a:spLocks noGrp="1"/>
          </p:cNvSpPr>
          <p:nvPr>
            <p:ph type="title"/>
          </p:nvPr>
        </p:nvSpPr>
        <p:spPr/>
        <p:txBody>
          <a:bodyPr/>
          <a:lstStyle/>
          <a:p>
            <a:r>
              <a:rPr lang="zh-TW" altLang="en-US" dirty="0"/>
              <a:t>類別觀念</a:t>
            </a:r>
            <a:r>
              <a:rPr lang="en-US" altLang="zh-TW" dirty="0"/>
              <a:t>-</a:t>
            </a:r>
            <a:r>
              <a:rPr lang="zh-TW" altLang="en-US" dirty="0"/>
              <a:t>物件的藍圖</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682E9318-900C-4F78-A9E6-095B482BD4A6}"/>
              </a:ext>
            </a:extLst>
          </p:cNvPr>
          <p:cNvSpPr>
            <a:spLocks noGrp="1"/>
          </p:cNvSpPr>
          <p:nvPr>
            <p:ph idx="1"/>
          </p:nvPr>
        </p:nvSpPr>
        <p:spPr/>
        <p:txBody>
          <a:bodyPr/>
          <a:lstStyle/>
          <a:p>
            <a:r>
              <a:rPr lang="zh-TW" altLang="en-US" dirty="0"/>
              <a:t>類別是一種抽象資料型態，其目的是用來建立物件，使用類別建立的物件稱為類別的實例（</a:t>
            </a:r>
            <a:r>
              <a:rPr lang="en-US" altLang="zh-TW" dirty="0"/>
              <a:t>Instance</a:t>
            </a:r>
            <a:r>
              <a:rPr lang="zh-TW" altLang="en-US" dirty="0"/>
              <a:t>）。</a:t>
            </a:r>
          </a:p>
          <a:p>
            <a:r>
              <a:rPr lang="zh-TW" altLang="en-US" dirty="0"/>
              <a:t>例如：使用</a:t>
            </a:r>
            <a:r>
              <a:rPr lang="en-US" altLang="zh-TW" dirty="0"/>
              <a:t>Student</a:t>
            </a:r>
            <a:r>
              <a:rPr lang="zh-TW" altLang="en-US" dirty="0"/>
              <a:t>類別建立</a:t>
            </a:r>
            <a:r>
              <a:rPr lang="en-US" altLang="zh-TW" dirty="0"/>
              <a:t>29</a:t>
            </a:r>
            <a:r>
              <a:rPr lang="zh-TW" altLang="en-US" dirty="0"/>
              <a:t>位</a:t>
            </a:r>
            <a:r>
              <a:rPr lang="en-US" altLang="zh-TW" dirty="0"/>
              <a:t>Student</a:t>
            </a:r>
            <a:r>
              <a:rPr lang="zh-TW" altLang="en-US" dirty="0"/>
              <a:t>物件，這些物件和類別擁有相同的屬性和行為，只是狀態值不同，即物件的變數值不同。</a:t>
            </a:r>
          </a:p>
          <a:p>
            <a:endParaRPr lang="zh-TW" altLang="en-US" dirty="0"/>
          </a:p>
        </p:txBody>
      </p:sp>
    </p:spTree>
    <p:extLst>
      <p:ext uri="{BB962C8B-B14F-4D97-AF65-F5344CB8AC3E}">
        <p14:creationId xmlns:p14="http://schemas.microsoft.com/office/powerpoint/2010/main" val="160470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2E6DA-A08E-44AA-81AA-55D097D90F2B}"/>
              </a:ext>
            </a:extLst>
          </p:cNvPr>
          <p:cNvSpPr>
            <a:spLocks noGrp="1"/>
          </p:cNvSpPr>
          <p:nvPr>
            <p:ph type="title"/>
          </p:nvPr>
        </p:nvSpPr>
        <p:spPr/>
        <p:txBody>
          <a:bodyPr/>
          <a:lstStyle/>
          <a:p>
            <a:r>
              <a:rPr lang="zh-TW" altLang="en-US" dirty="0"/>
              <a:t>程序式與結構化程式設計</a:t>
            </a:r>
            <a:r>
              <a:rPr lang="en-US" altLang="zh-TW" dirty="0"/>
              <a:t>-</a:t>
            </a:r>
            <a:r>
              <a:rPr lang="zh-TW" altLang="en-US" dirty="0"/>
              <a:t>圖例</a:t>
            </a:r>
          </a:p>
        </p:txBody>
      </p:sp>
      <p:pic>
        <p:nvPicPr>
          <p:cNvPr id="4" name="Picture 4" descr="Ch7-1-2">
            <a:extLst>
              <a:ext uri="{FF2B5EF4-FFF2-40B4-BE49-F238E27FC236}">
                <a16:creationId xmlns:a16="http://schemas.microsoft.com/office/drawing/2014/main" id="{8F038A98-E336-4E13-A711-B523F2C158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5616624" cy="394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662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CA4CDA-92E1-4E11-B9D8-7739094A2819}"/>
              </a:ext>
            </a:extLst>
          </p:cNvPr>
          <p:cNvSpPr>
            <a:spLocks noGrp="1"/>
          </p:cNvSpPr>
          <p:nvPr>
            <p:ph type="title"/>
          </p:nvPr>
        </p:nvSpPr>
        <p:spPr/>
        <p:txBody>
          <a:bodyPr/>
          <a:lstStyle/>
          <a:p>
            <a:r>
              <a:rPr lang="zh-TW" altLang="en-US" dirty="0"/>
              <a:t>類別觀念</a:t>
            </a:r>
            <a:r>
              <a:rPr lang="en-US" altLang="zh-TW" dirty="0"/>
              <a:t>-</a:t>
            </a:r>
            <a:r>
              <a:rPr lang="zh-TW" altLang="en-US" dirty="0"/>
              <a:t>物件的藍圖</a:t>
            </a:r>
            <a:r>
              <a:rPr lang="en-US" altLang="zh-TW" dirty="0"/>
              <a:t>(</a:t>
            </a:r>
            <a:r>
              <a:rPr lang="zh-TW" altLang="en-US" dirty="0"/>
              <a:t>圖例</a:t>
            </a:r>
            <a:r>
              <a:rPr lang="en-US" altLang="zh-TW" dirty="0"/>
              <a:t>)</a:t>
            </a:r>
            <a:endParaRPr lang="zh-TW" altLang="en-US" dirty="0"/>
          </a:p>
        </p:txBody>
      </p:sp>
      <p:sp>
        <p:nvSpPr>
          <p:cNvPr id="3" name="內容版面配置區 2">
            <a:extLst>
              <a:ext uri="{FF2B5EF4-FFF2-40B4-BE49-F238E27FC236}">
                <a16:creationId xmlns:a16="http://schemas.microsoft.com/office/drawing/2014/main" id="{679B4251-98D8-4E5C-A825-05EA06329F67}"/>
              </a:ext>
            </a:extLst>
          </p:cNvPr>
          <p:cNvSpPr>
            <a:spLocks noGrp="1"/>
          </p:cNvSpPr>
          <p:nvPr>
            <p:ph idx="1"/>
          </p:nvPr>
        </p:nvSpPr>
        <p:spPr/>
        <p:txBody>
          <a:bodyPr/>
          <a:lstStyle/>
          <a:p>
            <a:r>
              <a:rPr lang="zh-TW" altLang="en-US" dirty="0"/>
              <a:t>例如：一位學生的姓名</a:t>
            </a:r>
            <a:r>
              <a:rPr lang="en-US" altLang="zh-TW" dirty="0"/>
              <a:t>name</a:t>
            </a:r>
            <a:r>
              <a:rPr lang="zh-TW" altLang="en-US" dirty="0"/>
              <a:t>是</a:t>
            </a:r>
            <a:r>
              <a:rPr lang="en-US" altLang="zh-TW" dirty="0"/>
              <a:t>【</a:t>
            </a:r>
            <a:r>
              <a:rPr lang="zh-TW" altLang="en-US" dirty="0"/>
              <a:t>陳會安</a:t>
            </a:r>
            <a:r>
              <a:rPr lang="en-US" altLang="zh-TW" dirty="0"/>
              <a:t>】</a:t>
            </a:r>
            <a:r>
              <a:rPr lang="zh-TW" altLang="en-US" dirty="0"/>
              <a:t>，另一位是</a:t>
            </a:r>
            <a:r>
              <a:rPr lang="en-US" altLang="zh-TW" dirty="0"/>
              <a:t>【</a:t>
            </a:r>
            <a:r>
              <a:rPr lang="zh-TW" altLang="en-US" dirty="0"/>
              <a:t>江小魚</a:t>
            </a:r>
            <a:r>
              <a:rPr lang="en-US" altLang="zh-TW" dirty="0"/>
              <a:t>】</a:t>
            </a:r>
            <a:r>
              <a:rPr lang="zh-TW" altLang="en-US" dirty="0"/>
              <a:t>，如下圖所示：</a:t>
            </a:r>
          </a:p>
          <a:p>
            <a:endParaRPr lang="zh-TW" altLang="en-US" dirty="0"/>
          </a:p>
        </p:txBody>
      </p:sp>
      <p:pic>
        <p:nvPicPr>
          <p:cNvPr id="4" name="Picture 4" descr="Ch7-5-3-01">
            <a:extLst>
              <a:ext uri="{FF2B5EF4-FFF2-40B4-BE49-F238E27FC236}">
                <a16:creationId xmlns:a16="http://schemas.microsoft.com/office/drawing/2014/main" id="{D0B842CC-3E9C-4E0D-BD18-3818236F5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84984"/>
            <a:ext cx="51847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053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551607-E15F-4D3E-ABF5-8C0496E9EDCB}"/>
              </a:ext>
            </a:extLst>
          </p:cNvPr>
          <p:cNvSpPr>
            <a:spLocks noGrp="1"/>
          </p:cNvSpPr>
          <p:nvPr>
            <p:ph type="title"/>
          </p:nvPr>
        </p:nvSpPr>
        <p:spPr/>
        <p:txBody>
          <a:bodyPr/>
          <a:lstStyle/>
          <a:p>
            <a:r>
              <a:rPr lang="zh-TW" altLang="en-US" dirty="0"/>
              <a:t>類別觀念</a:t>
            </a:r>
            <a:r>
              <a:rPr lang="en-US" altLang="zh-TW" dirty="0"/>
              <a:t>-</a:t>
            </a:r>
            <a:r>
              <a:rPr lang="zh-TW" altLang="en-US" dirty="0"/>
              <a:t>繼承</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D94333A9-3B73-4AFE-A202-B6D9CC19D09F}"/>
              </a:ext>
            </a:extLst>
          </p:cNvPr>
          <p:cNvSpPr>
            <a:spLocks noGrp="1"/>
          </p:cNvSpPr>
          <p:nvPr>
            <p:ph idx="1"/>
          </p:nvPr>
        </p:nvSpPr>
        <p:spPr/>
        <p:txBody>
          <a:bodyPr/>
          <a:lstStyle/>
          <a:p>
            <a:r>
              <a:rPr lang="zh-TW" altLang="en-US" dirty="0"/>
              <a:t>學生和老師都是人，換言之，我們可以先定義</a:t>
            </a:r>
            <a:r>
              <a:rPr lang="en-US" altLang="zh-TW" dirty="0"/>
              <a:t>Person</a:t>
            </a:r>
            <a:r>
              <a:rPr lang="zh-TW" altLang="en-US" dirty="0"/>
              <a:t>類別模擬人類，然後擴充</a:t>
            </a:r>
            <a:r>
              <a:rPr lang="en-US" altLang="zh-TW" dirty="0"/>
              <a:t>Person</a:t>
            </a:r>
            <a:r>
              <a:rPr lang="zh-TW" altLang="en-US" dirty="0"/>
              <a:t>類別建立</a:t>
            </a:r>
            <a:r>
              <a:rPr lang="en-US" altLang="zh-TW" dirty="0"/>
              <a:t>Student</a:t>
            </a:r>
            <a:r>
              <a:rPr lang="zh-TW" altLang="en-US" dirty="0"/>
              <a:t>和</a:t>
            </a:r>
            <a:r>
              <a:rPr lang="en-US" altLang="zh-TW" dirty="0"/>
              <a:t>Teacher</a:t>
            </a:r>
            <a:r>
              <a:rPr lang="zh-TW" altLang="en-US" dirty="0"/>
              <a:t>類別模擬學生和老師，稱為「繼承」（</a:t>
            </a:r>
            <a:r>
              <a:rPr lang="en-US" altLang="zh-TW" dirty="0"/>
              <a:t>Inheritance</a:t>
            </a:r>
            <a:r>
              <a:rPr lang="zh-TW" altLang="en-US" dirty="0"/>
              <a:t>）</a:t>
            </a:r>
            <a:r>
              <a:rPr lang="zh-TW" altLang="en-US" sz="2000" dirty="0"/>
              <a:t>。</a:t>
            </a:r>
          </a:p>
          <a:p>
            <a:endParaRPr lang="zh-TW" altLang="en-US" dirty="0"/>
          </a:p>
        </p:txBody>
      </p:sp>
    </p:spTree>
    <p:extLst>
      <p:ext uri="{BB962C8B-B14F-4D97-AF65-F5344CB8AC3E}">
        <p14:creationId xmlns:p14="http://schemas.microsoft.com/office/powerpoint/2010/main" val="22375292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D5E895-313B-4F7D-BCAE-465AFA45D7D2}"/>
              </a:ext>
            </a:extLst>
          </p:cNvPr>
          <p:cNvSpPr>
            <a:spLocks noGrp="1"/>
          </p:cNvSpPr>
          <p:nvPr>
            <p:ph type="title"/>
          </p:nvPr>
        </p:nvSpPr>
        <p:spPr/>
        <p:txBody>
          <a:bodyPr/>
          <a:lstStyle/>
          <a:p>
            <a:r>
              <a:rPr lang="zh-TW" altLang="en-US" dirty="0"/>
              <a:t>類別觀念</a:t>
            </a:r>
            <a:r>
              <a:rPr lang="en-US" altLang="zh-TW" dirty="0"/>
              <a:t>-</a:t>
            </a:r>
            <a:r>
              <a:rPr lang="zh-TW" altLang="en-US" dirty="0"/>
              <a:t>繼承</a:t>
            </a:r>
            <a:r>
              <a:rPr lang="en-US" altLang="zh-TW" dirty="0"/>
              <a:t>(</a:t>
            </a:r>
            <a:r>
              <a:rPr lang="zh-TW" altLang="en-US" dirty="0"/>
              <a:t>圖例</a:t>
            </a:r>
            <a:r>
              <a:rPr lang="en-US" altLang="zh-TW" dirty="0"/>
              <a:t>)</a:t>
            </a:r>
            <a:endParaRPr lang="zh-TW" altLang="en-US" dirty="0"/>
          </a:p>
        </p:txBody>
      </p:sp>
      <p:pic>
        <p:nvPicPr>
          <p:cNvPr id="4" name="Picture 3" descr="Ch7-5-3-02">
            <a:extLst>
              <a:ext uri="{FF2B5EF4-FFF2-40B4-BE49-F238E27FC236}">
                <a16:creationId xmlns:a16="http://schemas.microsoft.com/office/drawing/2014/main" id="{704B9785-BAE3-4401-AFD4-E51452E4B0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916832"/>
            <a:ext cx="5976664" cy="387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49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05911E-1C01-4976-8073-917E346F5AD5}"/>
              </a:ext>
            </a:extLst>
          </p:cNvPr>
          <p:cNvSpPr>
            <a:spLocks noGrp="1"/>
          </p:cNvSpPr>
          <p:nvPr>
            <p:ph type="title"/>
          </p:nvPr>
        </p:nvSpPr>
        <p:spPr/>
        <p:txBody>
          <a:bodyPr/>
          <a:lstStyle/>
          <a:p>
            <a:r>
              <a:rPr lang="zh-TW" altLang="en-US" dirty="0"/>
              <a:t>類別觀念</a:t>
            </a:r>
            <a:r>
              <a:rPr lang="en-US" altLang="zh-TW" dirty="0"/>
              <a:t>-</a:t>
            </a:r>
            <a:r>
              <a:rPr lang="zh-TW" altLang="en-US" dirty="0"/>
              <a:t>繼承</a:t>
            </a:r>
            <a:r>
              <a:rPr lang="en-US" altLang="zh-TW" dirty="0"/>
              <a:t>(</a:t>
            </a:r>
            <a:r>
              <a:rPr lang="zh-TW" altLang="en-US" dirty="0"/>
              <a:t>圖例說明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A5ABBFB1-B302-4702-BDD3-F4EF77F0EF8E}"/>
              </a:ext>
            </a:extLst>
          </p:cNvPr>
          <p:cNvSpPr>
            <a:spLocks noGrp="1"/>
          </p:cNvSpPr>
          <p:nvPr>
            <p:ph idx="1"/>
          </p:nvPr>
        </p:nvSpPr>
        <p:spPr/>
        <p:txBody>
          <a:bodyPr/>
          <a:lstStyle/>
          <a:p>
            <a:r>
              <a:rPr lang="en-US" altLang="zh-TW" dirty="0"/>
              <a:t>Student</a:t>
            </a:r>
            <a:r>
              <a:rPr lang="zh-TW" altLang="en-US" dirty="0"/>
              <a:t>和</a:t>
            </a:r>
            <a:r>
              <a:rPr lang="en-US" altLang="zh-TW" dirty="0"/>
              <a:t>Teacher</a:t>
            </a:r>
            <a:r>
              <a:rPr lang="zh-TW" altLang="en-US" dirty="0"/>
              <a:t>類別是繼承自</a:t>
            </a:r>
            <a:r>
              <a:rPr lang="en-US" altLang="zh-TW" dirty="0"/>
              <a:t>Person</a:t>
            </a:r>
            <a:r>
              <a:rPr lang="zh-TW" altLang="en-US" dirty="0"/>
              <a:t>類別，我們稱</a:t>
            </a:r>
            <a:r>
              <a:rPr lang="en-US" altLang="zh-TW" dirty="0"/>
              <a:t>Student</a:t>
            </a:r>
            <a:r>
              <a:rPr lang="zh-TW" altLang="en-US" dirty="0"/>
              <a:t>和</a:t>
            </a:r>
            <a:r>
              <a:rPr lang="en-US" altLang="zh-TW" dirty="0"/>
              <a:t>Teacher</a:t>
            </a:r>
            <a:r>
              <a:rPr lang="zh-TW" altLang="en-US" dirty="0"/>
              <a:t>類別為繼承類別的「子類別」（</a:t>
            </a:r>
            <a:r>
              <a:rPr lang="en-US" altLang="zh-TW" dirty="0"/>
              <a:t>Subclass</a:t>
            </a:r>
            <a:r>
              <a:rPr lang="zh-TW" altLang="en-US" dirty="0"/>
              <a:t>）或「延伸類別」（</a:t>
            </a:r>
            <a:r>
              <a:rPr lang="en-US" altLang="zh-TW" dirty="0"/>
              <a:t>Derived Class</a:t>
            </a:r>
            <a:r>
              <a:rPr lang="zh-TW" altLang="en-US" dirty="0"/>
              <a:t>），繼承的</a:t>
            </a:r>
            <a:r>
              <a:rPr lang="en-US" altLang="zh-TW" dirty="0"/>
              <a:t>Person</a:t>
            </a:r>
            <a:r>
              <a:rPr lang="zh-TW" altLang="en-US" dirty="0"/>
              <a:t>類別稱為「父類別」（</a:t>
            </a:r>
            <a:r>
              <a:rPr lang="en-US" altLang="zh-TW" dirty="0"/>
              <a:t>Superclass</a:t>
            </a:r>
            <a:r>
              <a:rPr lang="zh-TW" altLang="en-US" dirty="0"/>
              <a:t>）或「基礎類別」（</a:t>
            </a:r>
            <a:r>
              <a:rPr lang="en-US" altLang="zh-TW" dirty="0"/>
              <a:t>Base Class</a:t>
            </a:r>
            <a:r>
              <a:rPr lang="zh-TW" altLang="en-US" dirty="0"/>
              <a:t>）。</a:t>
            </a:r>
          </a:p>
          <a:p>
            <a:r>
              <a:rPr lang="zh-TW" altLang="en-US" dirty="0"/>
              <a:t>如果有多個子類別繼承同一個父類別，每一個子類別稱為「兄弟類別」（</a:t>
            </a:r>
            <a:r>
              <a:rPr lang="en-US" altLang="zh-TW" dirty="0"/>
              <a:t>Sibling Classes</a:t>
            </a:r>
            <a:r>
              <a:rPr lang="zh-TW" altLang="en-US" dirty="0"/>
              <a:t>）。</a:t>
            </a:r>
          </a:p>
          <a:p>
            <a:endParaRPr lang="zh-TW" altLang="en-US" dirty="0"/>
          </a:p>
        </p:txBody>
      </p:sp>
    </p:spTree>
    <p:extLst>
      <p:ext uri="{BB962C8B-B14F-4D97-AF65-F5344CB8AC3E}">
        <p14:creationId xmlns:p14="http://schemas.microsoft.com/office/powerpoint/2010/main" val="256063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FE1FE-1E6D-4B0B-A1ED-D9975E2F4500}"/>
              </a:ext>
            </a:extLst>
          </p:cNvPr>
          <p:cNvSpPr>
            <a:spLocks noGrp="1"/>
          </p:cNvSpPr>
          <p:nvPr>
            <p:ph type="title"/>
          </p:nvPr>
        </p:nvSpPr>
        <p:spPr/>
        <p:txBody>
          <a:bodyPr/>
          <a:lstStyle/>
          <a:p>
            <a:r>
              <a:rPr lang="zh-TW" altLang="en-US" dirty="0"/>
              <a:t>類別觀念</a:t>
            </a:r>
            <a:r>
              <a:rPr lang="en-US" altLang="zh-TW" dirty="0"/>
              <a:t>-</a:t>
            </a:r>
            <a:r>
              <a:rPr lang="zh-TW" altLang="en-US" dirty="0"/>
              <a:t>類別架構</a:t>
            </a:r>
          </a:p>
        </p:txBody>
      </p:sp>
      <p:sp>
        <p:nvSpPr>
          <p:cNvPr id="3" name="內容版面配置區 2">
            <a:extLst>
              <a:ext uri="{FF2B5EF4-FFF2-40B4-BE49-F238E27FC236}">
                <a16:creationId xmlns:a16="http://schemas.microsoft.com/office/drawing/2014/main" id="{B1278C1A-497B-4B85-9413-0948CF1A14C9}"/>
              </a:ext>
            </a:extLst>
          </p:cNvPr>
          <p:cNvSpPr>
            <a:spLocks noGrp="1"/>
          </p:cNvSpPr>
          <p:nvPr>
            <p:ph idx="1"/>
          </p:nvPr>
        </p:nvSpPr>
        <p:spPr/>
        <p:txBody>
          <a:bodyPr/>
          <a:lstStyle/>
          <a:p>
            <a:r>
              <a:rPr lang="zh-TW" altLang="en-US" dirty="0"/>
              <a:t>繼承的子類別可以有多層，如果將整個類別關係的樹狀結構繪出來，就稱為「類別架構」（</a:t>
            </a:r>
            <a:r>
              <a:rPr lang="en-US" altLang="zh-TW" dirty="0"/>
              <a:t>Class Hierarchy</a:t>
            </a:r>
            <a:r>
              <a:rPr lang="zh-TW" altLang="en-US" dirty="0"/>
              <a:t>），如果父類別不只一個，即繼承多個類別，稱為「多重繼承」（</a:t>
            </a:r>
            <a:r>
              <a:rPr lang="en-US" altLang="zh-TW" dirty="0"/>
              <a:t>Multiple Inheritance</a:t>
            </a:r>
            <a:r>
              <a:rPr lang="zh-TW" altLang="en-US" dirty="0"/>
              <a:t>）。</a:t>
            </a:r>
          </a:p>
          <a:p>
            <a:endParaRPr lang="zh-TW" altLang="en-US" dirty="0"/>
          </a:p>
        </p:txBody>
      </p:sp>
    </p:spTree>
    <p:extLst>
      <p:ext uri="{BB962C8B-B14F-4D97-AF65-F5344CB8AC3E}">
        <p14:creationId xmlns:p14="http://schemas.microsoft.com/office/powerpoint/2010/main" val="38274239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74A35-48B4-40C1-9D64-3610AB6451E2}"/>
              </a:ext>
            </a:extLst>
          </p:cNvPr>
          <p:cNvSpPr>
            <a:spLocks noGrp="1"/>
          </p:cNvSpPr>
          <p:nvPr>
            <p:ph type="title"/>
          </p:nvPr>
        </p:nvSpPr>
        <p:spPr/>
        <p:txBody>
          <a:bodyPr/>
          <a:lstStyle/>
          <a:p>
            <a:r>
              <a:rPr lang="zh-TW" altLang="en-US" dirty="0"/>
              <a:t>類別觀念</a:t>
            </a:r>
            <a:r>
              <a:rPr lang="en-US" altLang="zh-TW" dirty="0"/>
              <a:t>-</a:t>
            </a:r>
            <a:r>
              <a:rPr lang="zh-TW" altLang="en-US" dirty="0"/>
              <a:t>類別關聯性</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D3E4F037-7762-4500-96DD-32A06FA1AEE2}"/>
              </a:ext>
            </a:extLst>
          </p:cNvPr>
          <p:cNvSpPr>
            <a:spLocks noGrp="1"/>
          </p:cNvSpPr>
          <p:nvPr>
            <p:ph idx="1"/>
          </p:nvPr>
        </p:nvSpPr>
        <p:spPr/>
        <p:txBody>
          <a:bodyPr/>
          <a:lstStyle/>
          <a:p>
            <a:r>
              <a:rPr lang="zh-TW" altLang="en-US" dirty="0"/>
              <a:t>類別關聯性（</a:t>
            </a:r>
            <a:r>
              <a:rPr lang="en-US" altLang="zh-TW" dirty="0"/>
              <a:t>Relationships</a:t>
            </a:r>
            <a:r>
              <a:rPr lang="zh-TW" altLang="en-US" dirty="0"/>
              <a:t>）可以指不同類別間的關係。例如：繼承是一種</a:t>
            </a:r>
            <a:r>
              <a:rPr lang="en-US" altLang="zh-TW" dirty="0"/>
              <a:t>Is-a</a:t>
            </a:r>
            <a:r>
              <a:rPr lang="zh-TW" altLang="en-US" dirty="0"/>
              <a:t>的類別關聯性，在</a:t>
            </a:r>
            <a:r>
              <a:rPr lang="en-US" altLang="zh-TW" dirty="0"/>
              <a:t>UML</a:t>
            </a:r>
            <a:r>
              <a:rPr lang="zh-TW" altLang="en-US" dirty="0"/>
              <a:t>稱為「一般關係」（</a:t>
            </a:r>
            <a:r>
              <a:rPr lang="en-US" altLang="zh-TW" dirty="0" err="1"/>
              <a:t>Gereralization</a:t>
            </a:r>
            <a:r>
              <a:rPr lang="zh-TW" altLang="en-US" dirty="0"/>
              <a:t>）。另外還擁有一種稱為「成品和零件」（</a:t>
            </a:r>
            <a:r>
              <a:rPr lang="en-US" altLang="zh-TW" dirty="0"/>
              <a:t>Whole-Part</a:t>
            </a:r>
            <a:r>
              <a:rPr lang="zh-TW" altLang="en-US" dirty="0"/>
              <a:t>）的類別關聯性，即</a:t>
            </a:r>
            <a:r>
              <a:rPr lang="en-US" altLang="zh-TW" dirty="0"/>
              <a:t>Part-of</a:t>
            </a:r>
            <a:r>
              <a:rPr lang="zh-TW" altLang="en-US" dirty="0"/>
              <a:t>和</a:t>
            </a:r>
            <a:r>
              <a:rPr lang="en-US" altLang="zh-TW" dirty="0"/>
              <a:t>Has-a</a:t>
            </a:r>
            <a:r>
              <a:rPr lang="zh-TW" altLang="en-US" dirty="0"/>
              <a:t>關係。</a:t>
            </a:r>
          </a:p>
          <a:p>
            <a:endParaRPr lang="zh-TW" altLang="en-US" dirty="0"/>
          </a:p>
        </p:txBody>
      </p:sp>
    </p:spTree>
    <p:extLst>
      <p:ext uri="{BB962C8B-B14F-4D97-AF65-F5344CB8AC3E}">
        <p14:creationId xmlns:p14="http://schemas.microsoft.com/office/powerpoint/2010/main" val="3881852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29654E-84B0-4B26-BC13-88B66F3DAB7A}"/>
              </a:ext>
            </a:extLst>
          </p:cNvPr>
          <p:cNvSpPr>
            <a:spLocks noGrp="1"/>
          </p:cNvSpPr>
          <p:nvPr>
            <p:ph type="title"/>
          </p:nvPr>
        </p:nvSpPr>
        <p:spPr/>
        <p:txBody>
          <a:bodyPr/>
          <a:lstStyle/>
          <a:p>
            <a:r>
              <a:rPr lang="zh-TW" altLang="en-US" dirty="0"/>
              <a:t>類別觀念 </a:t>
            </a:r>
            <a:r>
              <a:rPr lang="en-US" altLang="zh-TW" dirty="0"/>
              <a:t>– </a:t>
            </a:r>
            <a:r>
              <a:rPr lang="zh-TW" altLang="en-US" dirty="0"/>
              <a:t>類別關聯性</a:t>
            </a:r>
            <a:r>
              <a:rPr lang="en-US" altLang="zh-TW" dirty="0"/>
              <a:t>(</a:t>
            </a:r>
            <a:r>
              <a:rPr lang="zh-TW" altLang="en-US" dirty="0"/>
              <a:t>圖例</a:t>
            </a:r>
            <a:r>
              <a:rPr lang="en-US" altLang="zh-TW" dirty="0"/>
              <a:t>)</a:t>
            </a:r>
            <a:endParaRPr lang="zh-TW" altLang="en-US" dirty="0"/>
          </a:p>
        </p:txBody>
      </p:sp>
      <p:pic>
        <p:nvPicPr>
          <p:cNvPr id="4" name="Picture 4" descr="Ch7-5-3-03">
            <a:extLst>
              <a:ext uri="{FF2B5EF4-FFF2-40B4-BE49-F238E27FC236}">
                <a16:creationId xmlns:a16="http://schemas.microsoft.com/office/drawing/2014/main" id="{02781DA6-6154-4506-9EAC-D9EBD6538A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5904656" cy="361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362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149AD-9387-4EF1-BB8C-D7009754FF64}"/>
              </a:ext>
            </a:extLst>
          </p:cNvPr>
          <p:cNvSpPr>
            <a:spLocks noGrp="1"/>
          </p:cNvSpPr>
          <p:nvPr>
            <p:ph type="title"/>
          </p:nvPr>
        </p:nvSpPr>
        <p:spPr/>
        <p:txBody>
          <a:bodyPr/>
          <a:lstStyle/>
          <a:p>
            <a:r>
              <a:rPr lang="zh-TW" altLang="en-US" dirty="0"/>
              <a:t>類別觀念</a:t>
            </a:r>
            <a:r>
              <a:rPr lang="en-US" altLang="zh-TW" dirty="0"/>
              <a:t>-</a:t>
            </a:r>
            <a:r>
              <a:rPr lang="zh-TW" altLang="en-US" dirty="0"/>
              <a:t>類別關聯性 </a:t>
            </a:r>
            <a:r>
              <a:rPr lang="en-US" altLang="zh-TW" dirty="0"/>
              <a:t>(</a:t>
            </a:r>
            <a:r>
              <a:rPr lang="zh-TW" altLang="en-US" dirty="0"/>
              <a:t>圖例說明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45F10609-28B4-4AB6-82A3-31A2B20DDB81}"/>
              </a:ext>
            </a:extLst>
          </p:cNvPr>
          <p:cNvSpPr>
            <a:spLocks noGrp="1"/>
          </p:cNvSpPr>
          <p:nvPr>
            <p:ph idx="1"/>
          </p:nvPr>
        </p:nvSpPr>
        <p:spPr/>
        <p:txBody>
          <a:bodyPr/>
          <a:lstStyle/>
          <a:p>
            <a:r>
              <a:rPr lang="en-US" altLang="zh-TW" b="1" dirty="0"/>
              <a:t>Part-of</a:t>
            </a:r>
            <a:r>
              <a:rPr lang="zh-TW" altLang="en-US" b="1" dirty="0"/>
              <a:t>關係：</a:t>
            </a:r>
            <a:r>
              <a:rPr lang="zh-TW" altLang="en-US" dirty="0"/>
              <a:t>指此類別是其他類別的零件，以上圖為例</a:t>
            </a:r>
            <a:r>
              <a:rPr lang="en-US" altLang="zh-TW" dirty="0"/>
              <a:t>Wheel</a:t>
            </a:r>
            <a:r>
              <a:rPr lang="zh-TW" altLang="en-US" dirty="0"/>
              <a:t>車輪和</a:t>
            </a:r>
            <a:r>
              <a:rPr lang="en-US" altLang="zh-TW" dirty="0"/>
              <a:t>Door</a:t>
            </a:r>
            <a:r>
              <a:rPr lang="zh-TW" altLang="en-US" dirty="0"/>
              <a:t>車門是</a:t>
            </a:r>
            <a:r>
              <a:rPr lang="en-US" altLang="zh-TW" dirty="0"/>
              <a:t>Car</a:t>
            </a:r>
            <a:r>
              <a:rPr lang="zh-TW" altLang="en-US" dirty="0"/>
              <a:t>車類別的零件。</a:t>
            </a:r>
          </a:p>
          <a:p>
            <a:r>
              <a:rPr lang="en-US" altLang="zh-TW" b="1" dirty="0"/>
              <a:t>Has-a</a:t>
            </a:r>
            <a:r>
              <a:rPr lang="zh-TW" altLang="en-US" b="1" dirty="0"/>
              <a:t>關係：</a:t>
            </a:r>
            <a:r>
              <a:rPr lang="zh-TW" altLang="en-US" dirty="0"/>
              <a:t>相反於</a:t>
            </a:r>
            <a:r>
              <a:rPr lang="en-US" altLang="zh-TW" dirty="0"/>
              <a:t>Part-of</a:t>
            </a:r>
            <a:r>
              <a:rPr lang="zh-TW" altLang="en-US" dirty="0"/>
              <a:t>關係，</a:t>
            </a:r>
            <a:r>
              <a:rPr lang="en-US" altLang="zh-TW" dirty="0"/>
              <a:t>Car</a:t>
            </a:r>
            <a:r>
              <a:rPr lang="zh-TW" altLang="en-US" dirty="0"/>
              <a:t>類別</a:t>
            </a:r>
            <a:r>
              <a:rPr lang="en-US" altLang="zh-TW" dirty="0"/>
              <a:t>Has-a</a:t>
            </a:r>
            <a:r>
              <a:rPr lang="zh-TW" altLang="en-US" dirty="0"/>
              <a:t>擁有</a:t>
            </a:r>
            <a:r>
              <a:rPr lang="en-US" altLang="zh-TW" dirty="0"/>
              <a:t>Wheel</a:t>
            </a:r>
            <a:r>
              <a:rPr lang="zh-TW" altLang="en-US" dirty="0"/>
              <a:t>和</a:t>
            </a:r>
            <a:r>
              <a:rPr lang="en-US" altLang="zh-TW" dirty="0"/>
              <a:t>Door</a:t>
            </a:r>
            <a:r>
              <a:rPr lang="zh-TW" altLang="en-US" dirty="0"/>
              <a:t>類別。</a:t>
            </a:r>
          </a:p>
          <a:p>
            <a:pPr lvl="1"/>
            <a:r>
              <a:rPr lang="zh-TW" altLang="en-US" dirty="0"/>
              <a:t>在</a:t>
            </a:r>
            <a:r>
              <a:rPr lang="en-US" altLang="zh-TW" dirty="0"/>
              <a:t>UML</a:t>
            </a:r>
            <a:r>
              <a:rPr lang="zh-TW" altLang="en-US" dirty="0"/>
              <a:t>的上述關係稱為「聚合關係」（</a:t>
            </a:r>
            <a:r>
              <a:rPr lang="en-US" altLang="zh-TW" dirty="0"/>
              <a:t>Aggregation</a:t>
            </a:r>
            <a:r>
              <a:rPr lang="zh-TW" altLang="en-US" dirty="0"/>
              <a:t>），或是另一種更強調</a:t>
            </a:r>
            <a:r>
              <a:rPr lang="en-US" altLang="zh-TW" dirty="0"/>
              <a:t>Whole-part</a:t>
            </a:r>
            <a:r>
              <a:rPr lang="zh-TW" altLang="en-US" dirty="0"/>
              <a:t>關係稱為「組成關係」（</a:t>
            </a:r>
            <a:r>
              <a:rPr lang="en-US" altLang="zh-TW" dirty="0"/>
              <a:t>Composition</a:t>
            </a:r>
            <a:r>
              <a:rPr lang="zh-TW" altLang="en-US" dirty="0"/>
              <a:t>）。</a:t>
            </a:r>
          </a:p>
          <a:p>
            <a:endParaRPr lang="zh-TW" altLang="en-US" dirty="0"/>
          </a:p>
        </p:txBody>
      </p:sp>
    </p:spTree>
    <p:extLst>
      <p:ext uri="{BB962C8B-B14F-4D97-AF65-F5344CB8AC3E}">
        <p14:creationId xmlns:p14="http://schemas.microsoft.com/office/powerpoint/2010/main" val="37759803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A02448-3B82-4DC2-9BC7-7301A9076701}"/>
              </a:ext>
            </a:extLst>
          </p:cNvPr>
          <p:cNvSpPr>
            <a:spLocks noGrp="1"/>
          </p:cNvSpPr>
          <p:nvPr>
            <p:ph type="title"/>
          </p:nvPr>
        </p:nvSpPr>
        <p:spPr/>
        <p:txBody>
          <a:bodyPr/>
          <a:lstStyle/>
          <a:p>
            <a:r>
              <a:rPr lang="zh-TW" altLang="en-US" dirty="0"/>
              <a:t>類別觀念</a:t>
            </a:r>
            <a:r>
              <a:rPr lang="en-US" altLang="zh-TW" dirty="0"/>
              <a:t>-</a:t>
            </a:r>
            <a:r>
              <a:rPr lang="zh-TW" altLang="en-US" dirty="0"/>
              <a:t>抽象類別</a:t>
            </a:r>
            <a:r>
              <a:rPr lang="en-US" altLang="zh-TW" dirty="0"/>
              <a:t>(</a:t>
            </a:r>
            <a:r>
              <a:rPr lang="zh-TW" altLang="en-US" dirty="0"/>
              <a:t>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337F35C2-6781-4A3E-B1A2-1A263F6E1CDF}"/>
              </a:ext>
            </a:extLst>
          </p:cNvPr>
          <p:cNvSpPr>
            <a:spLocks noGrp="1"/>
          </p:cNvSpPr>
          <p:nvPr>
            <p:ph idx="1"/>
          </p:nvPr>
        </p:nvSpPr>
        <p:spPr/>
        <p:txBody>
          <a:bodyPr/>
          <a:lstStyle/>
          <a:p>
            <a:r>
              <a:rPr lang="zh-TW" altLang="en-US" dirty="0"/>
              <a:t>「抽象類別」（</a:t>
            </a:r>
            <a:r>
              <a:rPr lang="en-US" altLang="zh-TW" dirty="0"/>
              <a:t>Abstract Class</a:t>
            </a:r>
            <a:r>
              <a:rPr lang="zh-TW" altLang="en-US" dirty="0"/>
              <a:t>）是一種不能完全代表物件的類別，換句話說，它並不能用來建立物件副本，抽象類別擁有眾多類別的共同部分，主要的目是是作為其它類別的父類別，例如：哺乳類動物的分類。</a:t>
            </a:r>
          </a:p>
          <a:p>
            <a:endParaRPr lang="zh-TW" altLang="en-US" dirty="0"/>
          </a:p>
        </p:txBody>
      </p:sp>
    </p:spTree>
    <p:extLst>
      <p:ext uri="{BB962C8B-B14F-4D97-AF65-F5344CB8AC3E}">
        <p14:creationId xmlns:p14="http://schemas.microsoft.com/office/powerpoint/2010/main" val="12988904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A7F2D6-DC42-4B1F-9DBE-6FA4E6B1C997}"/>
              </a:ext>
            </a:extLst>
          </p:cNvPr>
          <p:cNvSpPr>
            <a:spLocks noGrp="1"/>
          </p:cNvSpPr>
          <p:nvPr>
            <p:ph type="title"/>
          </p:nvPr>
        </p:nvSpPr>
        <p:spPr/>
        <p:txBody>
          <a:bodyPr/>
          <a:lstStyle/>
          <a:p>
            <a:r>
              <a:rPr lang="zh-TW" altLang="en-US" dirty="0"/>
              <a:t>類別觀念 </a:t>
            </a:r>
            <a:r>
              <a:rPr lang="en-US" altLang="zh-TW" dirty="0"/>
              <a:t>– </a:t>
            </a:r>
            <a:r>
              <a:rPr lang="zh-TW" altLang="en-US" dirty="0"/>
              <a:t>抽象類別 </a:t>
            </a:r>
            <a:r>
              <a:rPr lang="en-US" altLang="zh-TW" dirty="0"/>
              <a:t>(</a:t>
            </a:r>
            <a:r>
              <a:rPr lang="zh-TW" altLang="en-US" dirty="0"/>
              <a:t>圖例</a:t>
            </a:r>
            <a:r>
              <a:rPr lang="en-US" altLang="zh-TW" dirty="0"/>
              <a:t>)</a:t>
            </a:r>
            <a:endParaRPr lang="zh-TW" altLang="en-US" dirty="0"/>
          </a:p>
        </p:txBody>
      </p:sp>
      <p:pic>
        <p:nvPicPr>
          <p:cNvPr id="4" name="Picture 4" descr="Ch7-5-3-04">
            <a:extLst>
              <a:ext uri="{FF2B5EF4-FFF2-40B4-BE49-F238E27FC236}">
                <a16:creationId xmlns:a16="http://schemas.microsoft.com/office/drawing/2014/main" id="{8C378DE2-5840-4AD7-8686-A6874E5B61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564904"/>
            <a:ext cx="5904656" cy="34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6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ABA152-378A-40EB-B90C-2D678F08D2BB}"/>
              </a:ext>
            </a:extLst>
          </p:cNvPr>
          <p:cNvSpPr>
            <a:spLocks noGrp="1"/>
          </p:cNvSpPr>
          <p:nvPr>
            <p:ph type="title"/>
          </p:nvPr>
        </p:nvSpPr>
        <p:spPr/>
        <p:txBody>
          <a:bodyPr/>
          <a:lstStyle/>
          <a:p>
            <a:r>
              <a:rPr lang="zh-TW" altLang="en-US" dirty="0"/>
              <a:t>模組化程式設計</a:t>
            </a:r>
            <a:r>
              <a:rPr lang="en-US" altLang="zh-TW" dirty="0"/>
              <a:t>-</a:t>
            </a:r>
            <a:r>
              <a:rPr lang="zh-TW" altLang="en-US" dirty="0"/>
              <a:t>說明</a:t>
            </a:r>
          </a:p>
        </p:txBody>
      </p:sp>
      <p:sp>
        <p:nvSpPr>
          <p:cNvPr id="3" name="內容版面配置區 2">
            <a:extLst>
              <a:ext uri="{FF2B5EF4-FFF2-40B4-BE49-F238E27FC236}">
                <a16:creationId xmlns:a16="http://schemas.microsoft.com/office/drawing/2014/main" id="{27629614-D2E6-4194-81C3-0E318C94AE50}"/>
              </a:ext>
            </a:extLst>
          </p:cNvPr>
          <p:cNvSpPr>
            <a:spLocks noGrp="1"/>
          </p:cNvSpPr>
          <p:nvPr>
            <p:ph idx="1"/>
          </p:nvPr>
        </p:nvSpPr>
        <p:spPr/>
        <p:txBody>
          <a:bodyPr/>
          <a:lstStyle/>
          <a:p>
            <a:r>
              <a:rPr lang="zh-TW" altLang="en-US" dirty="0"/>
              <a:t>模組化程式設計是程序式程式設計的下一個階段，為了能夠重複使用程序式程式設計分割建立的程序，我們可以將相同功能的程序或函數結合在一起成為獨立的「</a:t>
            </a:r>
            <a:r>
              <a:rPr lang="zh-TW" altLang="en-US" dirty="0">
                <a:solidFill>
                  <a:srgbClr val="FF0000"/>
                </a:solidFill>
                <a:effectLst>
                  <a:outerShdw blurRad="38100" dist="38100" dir="2700000" algn="tl">
                    <a:srgbClr val="000000">
                      <a:alpha val="43137"/>
                    </a:srgbClr>
                  </a:outerShdw>
                </a:effectLst>
              </a:rPr>
              <a:t>模組</a:t>
            </a:r>
            <a:r>
              <a:rPr lang="zh-TW" altLang="en-US" dirty="0"/>
              <a:t>」（</a:t>
            </a:r>
            <a:r>
              <a:rPr lang="en-US" altLang="zh-TW" dirty="0">
                <a:solidFill>
                  <a:srgbClr val="FF0000"/>
                </a:solidFill>
                <a:effectLst>
                  <a:outerShdw blurRad="38100" dist="38100" dir="2700000" algn="tl">
                    <a:srgbClr val="000000">
                      <a:alpha val="43137"/>
                    </a:srgbClr>
                  </a:outerShdw>
                </a:effectLst>
              </a:rPr>
              <a:t>Modules</a:t>
            </a:r>
            <a:r>
              <a:rPr lang="zh-TW" altLang="en-US" dirty="0"/>
              <a:t>），模組是處理指定功能的子程式</a:t>
            </a:r>
            <a:r>
              <a:rPr lang="zh-TW" altLang="en-US" sz="2000" dirty="0"/>
              <a:t>。</a:t>
            </a:r>
          </a:p>
          <a:p>
            <a:endParaRPr lang="zh-TW" altLang="en-US" dirty="0"/>
          </a:p>
        </p:txBody>
      </p:sp>
    </p:spTree>
    <p:extLst>
      <p:ext uri="{BB962C8B-B14F-4D97-AF65-F5344CB8AC3E}">
        <p14:creationId xmlns:p14="http://schemas.microsoft.com/office/powerpoint/2010/main" val="19482896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8B1015-12D1-466E-98A4-0AE52B4AC2DE}"/>
              </a:ext>
            </a:extLst>
          </p:cNvPr>
          <p:cNvSpPr>
            <a:spLocks noGrp="1"/>
          </p:cNvSpPr>
          <p:nvPr>
            <p:ph type="title"/>
          </p:nvPr>
        </p:nvSpPr>
        <p:spPr/>
        <p:txBody>
          <a:bodyPr/>
          <a:lstStyle/>
          <a:p>
            <a:r>
              <a:rPr lang="zh-TW" altLang="en-US" dirty="0"/>
              <a:t>類別觀念</a:t>
            </a:r>
            <a:r>
              <a:rPr lang="en-US" altLang="zh-TW" dirty="0"/>
              <a:t>-</a:t>
            </a:r>
            <a:r>
              <a:rPr lang="zh-TW" altLang="en-US" dirty="0"/>
              <a:t>抽象類別 </a:t>
            </a:r>
            <a:r>
              <a:rPr lang="en-US" altLang="zh-TW" dirty="0"/>
              <a:t>(</a:t>
            </a:r>
            <a:r>
              <a:rPr lang="zh-TW" altLang="en-US" dirty="0"/>
              <a:t>圖例說明</a:t>
            </a:r>
            <a:r>
              <a:rPr lang="en-US" altLang="zh-TW" dirty="0"/>
              <a:t>)</a:t>
            </a:r>
            <a:endParaRPr lang="zh-TW" altLang="en-US" dirty="0"/>
          </a:p>
        </p:txBody>
      </p:sp>
      <p:sp>
        <p:nvSpPr>
          <p:cNvPr id="3" name="內容版面配置區 2">
            <a:extLst>
              <a:ext uri="{FF2B5EF4-FFF2-40B4-BE49-F238E27FC236}">
                <a16:creationId xmlns:a16="http://schemas.microsoft.com/office/drawing/2014/main" id="{9D2C36C7-851D-435A-8781-E0D1EE0D868C}"/>
              </a:ext>
            </a:extLst>
          </p:cNvPr>
          <p:cNvSpPr>
            <a:spLocks noGrp="1"/>
          </p:cNvSpPr>
          <p:nvPr>
            <p:ph idx="1"/>
          </p:nvPr>
        </p:nvSpPr>
        <p:spPr/>
        <p:txBody>
          <a:bodyPr/>
          <a:lstStyle/>
          <a:p>
            <a:pPr>
              <a:lnSpc>
                <a:spcPct val="90000"/>
              </a:lnSpc>
            </a:pPr>
            <a:r>
              <a:rPr lang="zh-TW" altLang="en-US" dirty="0"/>
              <a:t>類別架構的父類別是哺乳類（</a:t>
            </a:r>
            <a:r>
              <a:rPr lang="en-US" altLang="zh-TW" dirty="0"/>
              <a:t>Mammal</a:t>
            </a:r>
            <a:r>
              <a:rPr lang="zh-TW" altLang="en-US" dirty="0"/>
              <a:t>），</a:t>
            </a:r>
            <a:r>
              <a:rPr lang="en-US" altLang="zh-TW" dirty="0"/>
              <a:t>Mouse</a:t>
            </a:r>
            <a:r>
              <a:rPr lang="zh-TW" altLang="en-US" dirty="0"/>
              <a:t>、</a:t>
            </a:r>
            <a:r>
              <a:rPr lang="en-US" altLang="zh-TW" dirty="0"/>
              <a:t>Human</a:t>
            </a:r>
            <a:r>
              <a:rPr lang="zh-TW" altLang="en-US" dirty="0"/>
              <a:t>和</a:t>
            </a:r>
            <a:r>
              <a:rPr lang="en-US" altLang="zh-TW" dirty="0"/>
              <a:t>Dog</a:t>
            </a:r>
            <a:r>
              <a:rPr lang="zh-TW" altLang="en-US" dirty="0"/>
              <a:t>類別是繼承自</a:t>
            </a:r>
            <a:r>
              <a:rPr lang="en-US" altLang="zh-TW" dirty="0"/>
              <a:t>Mammal</a:t>
            </a:r>
            <a:r>
              <a:rPr lang="zh-TW" altLang="en-US" dirty="0"/>
              <a:t>類別，因為老鼠、人和狗都屬於哺乳類動物，我們可以使用</a:t>
            </a:r>
            <a:r>
              <a:rPr lang="en-US" altLang="zh-TW" dirty="0"/>
              <a:t>Mouse</a:t>
            </a:r>
            <a:r>
              <a:rPr lang="zh-TW" altLang="en-US" dirty="0"/>
              <a:t>、</a:t>
            </a:r>
            <a:r>
              <a:rPr lang="en-US" altLang="zh-TW" dirty="0"/>
              <a:t>Human</a:t>
            </a:r>
            <a:r>
              <a:rPr lang="zh-TW" altLang="en-US" dirty="0"/>
              <a:t>和</a:t>
            </a:r>
            <a:r>
              <a:rPr lang="en-US" altLang="zh-TW" dirty="0"/>
              <a:t>Dog</a:t>
            </a:r>
            <a:r>
              <a:rPr lang="zh-TW" altLang="en-US" dirty="0"/>
              <a:t>類別建立模擬老鼠、人和狗等物件。</a:t>
            </a:r>
          </a:p>
          <a:p>
            <a:pPr>
              <a:lnSpc>
                <a:spcPct val="90000"/>
              </a:lnSpc>
            </a:pPr>
            <a:r>
              <a:rPr lang="zh-TW" altLang="en-US" dirty="0"/>
              <a:t>事實上，並沒有任何動物叫哺乳類，所以並不會建立模擬哺乳類的物件，這個類別只是描述哺乳類動物的共同特徵，以便其它屬於哺乳類的動物繼承此物件，換句話說，</a:t>
            </a:r>
            <a:r>
              <a:rPr lang="en-US" altLang="zh-TW" dirty="0"/>
              <a:t>Mammal</a:t>
            </a:r>
            <a:r>
              <a:rPr lang="zh-TW" altLang="en-US" dirty="0"/>
              <a:t>類別就是一個抽象類別。</a:t>
            </a:r>
          </a:p>
          <a:p>
            <a:endParaRPr lang="zh-TW" altLang="en-US" dirty="0"/>
          </a:p>
        </p:txBody>
      </p:sp>
    </p:spTree>
    <p:extLst>
      <p:ext uri="{BB962C8B-B14F-4D97-AF65-F5344CB8AC3E}">
        <p14:creationId xmlns:p14="http://schemas.microsoft.com/office/powerpoint/2010/main" val="4054026388"/>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5889</Words>
  <Application>Microsoft Office PowerPoint</Application>
  <PresentationFormat>如螢幕大小 (4:3)</PresentationFormat>
  <Paragraphs>288</Paragraphs>
  <Slides>90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90</vt:i4>
      </vt:variant>
    </vt:vector>
  </HeadingPairs>
  <TitlesOfParts>
    <vt:vector size="97" baseType="lpstr">
      <vt:lpstr>微軟正黑體</vt:lpstr>
      <vt:lpstr>新細明體</vt:lpstr>
      <vt:lpstr>Arial</vt:lpstr>
      <vt:lpstr>Calibri</vt:lpstr>
      <vt:lpstr>Gill Sans MT</vt:lpstr>
      <vt:lpstr>Wingdings 2</vt:lpstr>
      <vt:lpstr>紅利</vt:lpstr>
      <vt:lpstr>物件導向概念</vt:lpstr>
      <vt:lpstr>程式設計方法</vt:lpstr>
      <vt:lpstr>程式設計方法-說明</vt:lpstr>
      <vt:lpstr>程式設計方法-種類</vt:lpstr>
      <vt:lpstr>非結構化程式設計-圖例</vt:lpstr>
      <vt:lpstr>非結構化程式設計-問題</vt:lpstr>
      <vt:lpstr>程序式與結構化程式設計-說明</vt:lpstr>
      <vt:lpstr>程序式與結構化程式設計-圖例</vt:lpstr>
      <vt:lpstr>模組化程式設計-說明</vt:lpstr>
      <vt:lpstr>模組化程式設計-圖例</vt:lpstr>
      <vt:lpstr>模組化程式設計-函式庫</vt:lpstr>
      <vt:lpstr>物件導向程式設計-說明</vt:lpstr>
      <vt:lpstr>物件導向程式設計-圖例</vt:lpstr>
      <vt:lpstr>物件導向的思維</vt:lpstr>
      <vt:lpstr>物件導向的思維</vt:lpstr>
      <vt:lpstr>什麼是物件-定義</vt:lpstr>
      <vt:lpstr>什麼是物件-圖例</vt:lpstr>
      <vt:lpstr>什麼是物件-認知</vt:lpstr>
      <vt:lpstr>什麼是物件-不同的認知</vt:lpstr>
      <vt:lpstr>識別物件-可能物件</vt:lpstr>
      <vt:lpstr>識別物件-物件特徵1</vt:lpstr>
      <vt:lpstr>識別物件-物件特徵2</vt:lpstr>
      <vt:lpstr>物件導向的抽象化-建立類別（現象與觀念）</vt:lpstr>
      <vt:lpstr>物件導向的抽象化-建立類別(現象與觀念-圖例)</vt:lpstr>
      <vt:lpstr>物件導向的抽象化-建立類別(抽象化)</vt:lpstr>
      <vt:lpstr>物件導向的抽象化-建立類別(抽象化圖例)</vt:lpstr>
      <vt:lpstr>抽象資料型態</vt:lpstr>
      <vt:lpstr>抽象資料型態</vt:lpstr>
      <vt:lpstr>抽象化 – 塑模(說明)</vt:lpstr>
      <vt:lpstr>抽象化 – 塑模(目的與範例)</vt:lpstr>
      <vt:lpstr>程序或函數抽象化-由上而下的設計方法</vt:lpstr>
      <vt:lpstr>程序或函數抽象化-由上而下的設計方法(範例)</vt:lpstr>
      <vt:lpstr>程序或函數抽象化-由上而下的設計方法(步驟一)</vt:lpstr>
      <vt:lpstr>程序或函數抽象化-由上而下的設計方法(步驟一-圖例)</vt:lpstr>
      <vt:lpstr>程序或函數抽象化-由上而下的設計方法(步驟二)</vt:lpstr>
      <vt:lpstr>程序或函數抽象化-由上而下的設計方法(步驟二-圖例)</vt:lpstr>
      <vt:lpstr>程序或函數抽象化-由上而下的設計方法(最後結果)</vt:lpstr>
      <vt:lpstr>程序或函數抽象化-程序或函數抽象化</vt:lpstr>
      <vt:lpstr>資料抽象化-說明</vt:lpstr>
      <vt:lpstr>資料抽象化-資料結構</vt:lpstr>
      <vt:lpstr>資料抽象化-堆疊範例</vt:lpstr>
      <vt:lpstr>資料抽象化-堆疊抽象化</vt:lpstr>
      <vt:lpstr>抽象資料型態（ADT）-說明</vt:lpstr>
      <vt:lpstr>抽象資料型態（ADT）-物件導向的抽象資料型態</vt:lpstr>
      <vt:lpstr>抽象資料型態（ADT）-範例</vt:lpstr>
      <vt:lpstr>抽象資料型態與物件導向-說明</vt:lpstr>
      <vt:lpstr>抽象資料型態與物件導向-範例說明</vt:lpstr>
      <vt:lpstr>抽象資料型態與物件導向-範例圖例</vt:lpstr>
      <vt:lpstr>抽象資料型態與物件導向- 模擬真實世界</vt:lpstr>
      <vt:lpstr>抽象資料型態與物件導向- -軟體IC</vt:lpstr>
      <vt:lpstr>物件導向的應用程式開發</vt:lpstr>
      <vt:lpstr>傳統的應用程式開發-說明</vt:lpstr>
      <vt:lpstr>傳統的應用程式開發-圖例</vt:lpstr>
      <vt:lpstr>物件導向的應用程式開發-說明</vt:lpstr>
      <vt:lpstr>物件導向的應用程式開發-圖例</vt:lpstr>
      <vt:lpstr>物件導向技術的三大觀念</vt:lpstr>
      <vt:lpstr>物件導向的抽象化- 建立類別(UML塑模過程)</vt:lpstr>
      <vt:lpstr>物件導向技術的三大觀念</vt:lpstr>
      <vt:lpstr>物件觀念-什麼是物件</vt:lpstr>
      <vt:lpstr>物件觀念-封裝</vt:lpstr>
      <vt:lpstr>物件觀念-三種特性</vt:lpstr>
      <vt:lpstr>物件觀念-物件的範例1</vt:lpstr>
      <vt:lpstr>物件觀念-物件的範例2</vt:lpstr>
      <vt:lpstr>物件觀念-複合物件</vt:lpstr>
      <vt:lpstr>訊息觀念-說明</vt:lpstr>
      <vt:lpstr>訊息觀念-什麼是訊息</vt:lpstr>
      <vt:lpstr>訊息觀念-訊息圖例</vt:lpstr>
      <vt:lpstr>訊息觀念-訊息圖例說明</vt:lpstr>
      <vt:lpstr>訊息觀念-傳回值</vt:lpstr>
      <vt:lpstr>訊息觀念-循序操作(說明)</vt:lpstr>
      <vt:lpstr>訊息觀念-循序操作(圖例)</vt:lpstr>
      <vt:lpstr>訊息觀念-過載</vt:lpstr>
      <vt:lpstr>訊息觀念-多形(說明)</vt:lpstr>
      <vt:lpstr>訊息觀念-多形(圖例)</vt:lpstr>
      <vt:lpstr>訊息觀念-多形(圖例說明1)</vt:lpstr>
      <vt:lpstr>訊息觀念-多形(圖例說明2)</vt:lpstr>
      <vt:lpstr>類別觀念-什麼是類別1</vt:lpstr>
      <vt:lpstr>類別觀念-什麼是類別2</vt:lpstr>
      <vt:lpstr>類別觀念-物件的藍圖(說明)</vt:lpstr>
      <vt:lpstr>類別觀念-物件的藍圖(圖例)</vt:lpstr>
      <vt:lpstr>類別觀念-繼承(說明)</vt:lpstr>
      <vt:lpstr>類別觀念-繼承(圖例)</vt:lpstr>
      <vt:lpstr>類別觀念-繼承(圖例說明)</vt:lpstr>
      <vt:lpstr>類別觀念-類別架構</vt:lpstr>
      <vt:lpstr>類別觀念-類別關聯性(說明)</vt:lpstr>
      <vt:lpstr>類別觀念 – 類別關聯性(圖例)</vt:lpstr>
      <vt:lpstr>類別觀念-類別關聯性 (圖例說明)</vt:lpstr>
      <vt:lpstr>類別觀念-抽象類別(說明)</vt:lpstr>
      <vt:lpstr>類別觀念 – 抽象類別 (圖例)</vt:lpstr>
      <vt:lpstr>類別觀念-抽象類別 (圖例說明)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2019-02-18T07:05:26Z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