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0" r:id="rId2"/>
  </p:sldMasterIdLst>
  <p:notesMasterIdLst>
    <p:notesMasterId r:id="rId60"/>
  </p:notesMasterIdLst>
  <p:handoutMasterIdLst>
    <p:handoutMasterId r:id="rId61"/>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97" d="100"/>
          <a:sy n="97" d="100"/>
        </p:scale>
        <p:origin x="825" y="5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6DFE88-AB15-4D60-8F3E-8F304D657905}" type="datetimeFigureOut">
              <a:rPr lang="zh-TW" altLang="en-US" smtClean="0"/>
              <a:t>2019/1/27</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C73E2-909A-494E-AD9D-518BD1FD3C21}" type="slidenum">
              <a:rPr lang="zh-TW" altLang="en-US" smtClean="0"/>
              <a:t>‹#›</a:t>
            </a:fld>
            <a:endParaRPr lang="zh-TW" altLang="en-US"/>
          </a:p>
        </p:txBody>
      </p:sp>
    </p:spTree>
    <p:extLst>
      <p:ext uri="{BB962C8B-B14F-4D97-AF65-F5344CB8AC3E}">
        <p14:creationId xmlns:p14="http://schemas.microsoft.com/office/powerpoint/2010/main" val="2847829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TW" sz="1200"/>
            </a:lvl1pPr>
          </a:lstStyle>
          <a:p>
            <a:endParaRPr lang="zh-TW"/>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TW" sz="1200"/>
            </a:lvl1pPr>
          </a:lstStyle>
          <a:p>
            <a:fld id="{3842907C-D0AA-4C58-9F94-58B40AD65B29}" type="datetimeFigureOut">
              <a:pPr/>
              <a:t>2019/1/27</a:t>
            </a:fld>
            <a:endParaRPr lang="zh-TW"/>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TW"/>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TW" sz="1200"/>
            </a:lvl1pPr>
          </a:lstStyle>
          <a:p>
            <a:endParaRPr lang="zh-TW"/>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TW" sz="1200"/>
            </a:lvl1pPr>
          </a:lstStyle>
          <a:p>
            <a:fld id="{1D76769E-C829-4283-B80E-CB90D995C291}" type="slidenum">
              <a:pPr/>
              <a:t>‹#›</a:t>
            </a:fld>
            <a:endParaRPr lang="zh-TW"/>
          </a:p>
        </p:txBody>
      </p:sp>
    </p:spTree>
  </p:cSld>
  <p:clrMap bg1="lt1" tx1="dk1" bg2="lt2" tx2="dk2" accent1="accent1" accent2="accent2" accent3="accent3" accent4="accent4" accent5="accent5" accent6="accent6" hlink="hlink" folHlink="folHlink"/>
  <p:notesStyle>
    <a:lvl1pPr marL="0" algn="l" rtl="0" latinLnBrk="0">
      <a:defRPr lang="zh-TW" sz="1200" kern="1200">
        <a:solidFill>
          <a:schemeClr val="tx1"/>
        </a:solidFill>
        <a:latin typeface="+mn-lt"/>
        <a:ea typeface="+mn-ea"/>
        <a:cs typeface="+mn-cs"/>
      </a:defRPr>
    </a:lvl1pPr>
    <a:lvl2pPr marL="457200" algn="l" rtl="0">
      <a:defRPr lang="zh-TW" sz="1200" kern="1200">
        <a:solidFill>
          <a:schemeClr val="tx1"/>
        </a:solidFill>
        <a:latin typeface="+mn-lt"/>
        <a:ea typeface="+mn-ea"/>
        <a:cs typeface="+mn-cs"/>
      </a:defRPr>
    </a:lvl2pPr>
    <a:lvl3pPr marL="914400" algn="l" rtl="0">
      <a:defRPr lang="zh-TW" sz="1200" kern="1200">
        <a:solidFill>
          <a:schemeClr val="tx1"/>
        </a:solidFill>
        <a:latin typeface="+mn-lt"/>
        <a:ea typeface="+mn-ea"/>
        <a:cs typeface="+mn-cs"/>
      </a:defRPr>
    </a:lvl3pPr>
    <a:lvl4pPr marL="1371600" algn="l" rtl="0">
      <a:defRPr lang="zh-TW" sz="1200" kern="1200">
        <a:solidFill>
          <a:schemeClr val="tx1"/>
        </a:solidFill>
        <a:latin typeface="+mn-lt"/>
        <a:ea typeface="+mn-ea"/>
        <a:cs typeface="+mn-cs"/>
      </a:defRPr>
    </a:lvl4pPr>
    <a:lvl5pPr marL="1828800" algn="l" rtl="0">
      <a:defRPr lang="zh-TW" sz="1200" kern="1200">
        <a:solidFill>
          <a:schemeClr val="tx1"/>
        </a:solidFill>
        <a:latin typeface="+mn-lt"/>
        <a:ea typeface="+mn-ea"/>
        <a:cs typeface="+mn-cs"/>
      </a:defRPr>
    </a:lvl5pPr>
    <a:lvl6pPr marL="2286000" algn="l" rtl="0">
      <a:defRPr lang="zh-TW" sz="1200" kern="1200">
        <a:solidFill>
          <a:schemeClr val="tx1"/>
        </a:solidFill>
        <a:latin typeface="+mn-lt"/>
        <a:ea typeface="+mn-ea"/>
        <a:cs typeface="+mn-cs"/>
      </a:defRPr>
    </a:lvl6pPr>
    <a:lvl7pPr marL="2743200" algn="l" rtl="0">
      <a:defRPr lang="zh-TW" sz="1200" kern="1200">
        <a:solidFill>
          <a:schemeClr val="tx1"/>
        </a:solidFill>
        <a:latin typeface="+mn-lt"/>
        <a:ea typeface="+mn-ea"/>
        <a:cs typeface="+mn-cs"/>
      </a:defRPr>
    </a:lvl7pPr>
    <a:lvl8pPr marL="3200400" algn="l" rtl="0">
      <a:defRPr lang="zh-TW" sz="1200" kern="1200">
        <a:solidFill>
          <a:schemeClr val="tx1"/>
        </a:solidFill>
        <a:latin typeface="+mn-lt"/>
        <a:ea typeface="+mn-ea"/>
        <a:cs typeface="+mn-cs"/>
      </a:defRPr>
    </a:lvl8pPr>
    <a:lvl9pPr marL="3657600" algn="l" rtl="0">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a:p>
        </p:txBody>
      </p:sp>
      <p:sp>
        <p:nvSpPr>
          <p:cNvPr id="4" name="Slide Number Placeholder 3"/>
          <p:cNvSpPr>
            <a:spLocks noGrp="1"/>
          </p:cNvSpPr>
          <p:nvPr>
            <p:ph type="sldNum" sz="quarter" idx="10"/>
          </p:nvPr>
        </p:nvSpPr>
        <p:spPr/>
        <p:txBody>
          <a:bodyPr/>
          <a:lstStyle/>
          <a:p>
            <a:fld id="{1D76769E-C829-4283-B80E-CB90D995C291}" type="slidenum">
              <a:rPr lang="zh-TW" smtClean="0"/>
              <a:pPr/>
              <a:t>1</a:t>
            </a:fld>
            <a:endParaRPr lang="zh-TW"/>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Rectangle 6"/>
          <p:cNvSpPr/>
          <p:nvPr/>
        </p:nvSpPr>
        <p:spPr>
          <a:xfrm>
            <a:off x="0" y="3573016"/>
            <a:ext cx="9144000" cy="306895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ctr">
            <a:normAutofit/>
          </a:bodyPr>
          <a:lstStyle>
            <a:lvl1pPr>
              <a:defRPr sz="3600">
                <a:solidFill>
                  <a:schemeClr val="accent1"/>
                </a:solidFill>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r">
              <a:buNone/>
              <a:defRPr sz="28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按一下以編輯母片副標題樣式</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6E13C79-1C97-4B32-B2AE-1A69C169643E}" type="datetime2">
              <a:rPr lang="zh-TW" altLang="en-US" smtClean="0"/>
              <a:pPr/>
              <a:t>2019年1月27日</a:t>
            </a:fld>
            <a:endParaRPr lang="zh-TW">
              <a:solidFill>
                <a:srgbClr val="FFFFFF"/>
              </a:solidFill>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TW">
              <a:solidFill>
                <a:schemeClr val="accent1">
                  <a:tint val="20000"/>
                </a:schemeClr>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en-US" altLang="zh-TW" smtClean="0"/>
              <a:pPr/>
              <a:t>‹#›</a:t>
            </a:fld>
            <a:endParaRPr lang="zh-TW" altLang="en-US">
              <a:solidFill>
                <a:srgbClr val="FFFFFF"/>
              </a:solidFill>
            </a:endParaRPr>
          </a:p>
        </p:txBody>
      </p:sp>
    </p:spTree>
    <p:extLst>
      <p:ext uri="{BB962C8B-B14F-4D97-AF65-F5344CB8AC3E}">
        <p14:creationId xmlns:p14="http://schemas.microsoft.com/office/powerpoint/2010/main" val="327391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pPr algn="ctr"/>
            <a:fld id="{D10E14BF-C004-4398-9186-5EE680724D95}" type="datetime2">
              <a:rPr lang="zh-TW" altLang="en-US" smtClean="0"/>
              <a:pPr algn="ctr"/>
              <a:t>2019年1月27日</a:t>
            </a:fld>
            <a:endParaRPr lang="zh-TW"/>
          </a:p>
        </p:txBody>
      </p:sp>
      <p:sp>
        <p:nvSpPr>
          <p:cNvPr id="5" name="Footer Placeholder 4"/>
          <p:cNvSpPr>
            <a:spLocks noGrp="1"/>
          </p:cNvSpPr>
          <p:nvPr>
            <p:ph type="ftr" sz="quarter" idx="11"/>
          </p:nvPr>
        </p:nvSpPr>
        <p:spPr/>
        <p:txBody>
          <a:bodyPr/>
          <a:lstStyle/>
          <a:p>
            <a:endParaRPr lang="zh-TW"/>
          </a:p>
        </p:txBody>
      </p:sp>
      <p:sp>
        <p:nvSpPr>
          <p:cNvPr id="6" name="Slide Number Placeholder 5"/>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a:p>
        </p:txBody>
      </p:sp>
    </p:spTree>
    <p:extLst>
      <p:ext uri="{BB962C8B-B14F-4D97-AF65-F5344CB8AC3E}">
        <p14:creationId xmlns:p14="http://schemas.microsoft.com/office/powerpoint/2010/main" val="193068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lgn="ctr"/>
            <a:fld id="{D10E14BF-C004-4398-9186-5EE680724D95}" type="datetime2">
              <a:rPr lang="zh-TW" altLang="en-US" smtClean="0"/>
              <a:pPr algn="ctr"/>
              <a:t>2019年1月27日</a:t>
            </a:fld>
            <a:endParaRPr lang="zh-TW"/>
          </a:p>
        </p:txBody>
      </p:sp>
      <p:sp>
        <p:nvSpPr>
          <p:cNvPr id="5" name="Footer Placeholder 4"/>
          <p:cNvSpPr>
            <a:spLocks noGrp="1"/>
          </p:cNvSpPr>
          <p:nvPr>
            <p:ph type="ftr" sz="quarter" idx="11"/>
          </p:nvPr>
        </p:nvSpPr>
        <p:spPr>
          <a:xfrm>
            <a:off x="581192" y="5951810"/>
            <a:ext cx="5922209" cy="365125"/>
          </a:xfrm>
        </p:spPr>
        <p:txBody>
          <a:bodyPr/>
          <a:lstStyle/>
          <a:p>
            <a:endParaRPr lang="zh-TW"/>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zh-TW" sz="1400" smtClean="0">
                <a:solidFill>
                  <a:schemeClr val="tx2">
                    <a:shade val="50000"/>
                  </a:schemeClr>
                </a:solidFill>
              </a:rPr>
              <a:pPr/>
              <a:t>‹#›</a:t>
            </a:fld>
            <a:endParaRPr lang="zh-TW"/>
          </a:p>
        </p:txBody>
      </p:sp>
    </p:spTree>
    <p:extLst>
      <p:ext uri="{BB962C8B-B14F-4D97-AF65-F5344CB8AC3E}">
        <p14:creationId xmlns:p14="http://schemas.microsoft.com/office/powerpoint/2010/main" val="120683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581192" y="2228003"/>
            <a:ext cx="7989752" cy="3630795"/>
          </a:xfrm>
        </p:spPr>
        <p:txBody>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Footer Placeholder 4"/>
          <p:cNvSpPr>
            <a:spLocks noGrp="1"/>
          </p:cNvSpPr>
          <p:nvPr>
            <p:ph type="ftr" sz="quarter" idx="11"/>
          </p:nvPr>
        </p:nvSpPr>
        <p:spPr/>
        <p:txBody>
          <a:bodyPr/>
          <a:lstStyle/>
          <a:p>
            <a:pPr algn="r"/>
            <a:endParaRPr lang="zh-TW" sz="1000" dirty="0">
              <a:solidFill>
                <a:schemeClr val="tx1"/>
              </a:solidFill>
            </a:endParaRPr>
          </a:p>
        </p:txBody>
      </p:sp>
      <p:pic>
        <p:nvPicPr>
          <p:cNvPr id="9" name="圖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2107739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ctr">
            <a:normAutofit/>
          </a:bodyPr>
          <a:lstStyle>
            <a:lvl1pPr algn="l">
              <a:defRPr sz="3600" b="0" cap="all">
                <a:solidFill>
                  <a:schemeClr val="accent1"/>
                </a:solidFill>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lgn="ctr"/>
            <a:fld id="{D10E14BF-C004-4398-9186-5EE680724D95}" type="datetime2">
              <a:rPr lang="zh-TW" altLang="en-US" smtClean="0"/>
              <a:pPr algn="ctr"/>
              <a:t>2019年1月27日</a:t>
            </a:fld>
            <a:endParaRPr lang="zh-TW" sz="1000">
              <a:solidFill>
                <a:schemeClr val="tx1"/>
              </a:solidFill>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lgn="r"/>
            <a:endParaRPr lang="zh-TW" sz="1000">
              <a:solidFill>
                <a:schemeClr val="tx1"/>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spTree>
    <p:extLst>
      <p:ext uri="{BB962C8B-B14F-4D97-AF65-F5344CB8AC3E}">
        <p14:creationId xmlns:p14="http://schemas.microsoft.com/office/powerpoint/2010/main" val="241458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lvl1pPr>
              <a:defRPr sz="2400"/>
            </a:lvl1pPr>
            <a:lvl2pPr>
              <a:defRPr sz="2000"/>
            </a:lvl2pPr>
            <a:lvl3pPr>
              <a:defRPr sz="1800"/>
            </a:lvl3pPr>
            <a:lvl4pPr>
              <a:defRPr sz="1600"/>
            </a:lvl4pPr>
            <a:lvl5pPr>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Date Placeholder 4"/>
          <p:cNvSpPr>
            <a:spLocks noGrp="1"/>
          </p:cNvSpPr>
          <p:nvPr>
            <p:ph type="dt" sz="half" idx="10"/>
          </p:nvPr>
        </p:nvSpPr>
        <p:spPr/>
        <p:txBody>
          <a:bodyPr/>
          <a:lstStyle/>
          <a:p>
            <a:pPr algn="ctr"/>
            <a:fld id="{D10E14BF-C004-4398-9186-5EE680724D95}" type="datetime2">
              <a:rPr lang="zh-TW" altLang="en-US" smtClean="0"/>
              <a:pPr algn="ctr"/>
              <a:t>2019年1月27日</a:t>
            </a:fld>
            <a:endParaRPr lang="zh-TW" sz="1000">
              <a:solidFill>
                <a:schemeClr val="tx1"/>
              </a:solidFill>
            </a:endParaRPr>
          </a:p>
        </p:txBody>
      </p:sp>
      <p:sp>
        <p:nvSpPr>
          <p:cNvPr id="6" name="Footer Placeholder 5"/>
          <p:cNvSpPr>
            <a:spLocks noGrp="1"/>
          </p:cNvSpPr>
          <p:nvPr>
            <p:ph type="ftr" sz="quarter" idx="11"/>
          </p:nvPr>
        </p:nvSpPr>
        <p:spPr/>
        <p:txBody>
          <a:bodyPr/>
          <a:lstStyle/>
          <a:p>
            <a:pPr algn="r"/>
            <a:endParaRPr lang="zh-TW" sz="1000">
              <a:solidFill>
                <a:schemeClr val="tx1"/>
              </a:solidFill>
            </a:endParaRPr>
          </a:p>
        </p:txBody>
      </p:sp>
      <p:sp>
        <p:nvSpPr>
          <p:cNvPr id="7" name="Slide Number Placeholder 6"/>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pic>
        <p:nvPicPr>
          <p:cNvPr id="9" name="圖片 8">
            <a:extLst>
              <a:ext uri="{FF2B5EF4-FFF2-40B4-BE49-F238E27FC236}">
                <a16:creationId xmlns:a16="http://schemas.microsoft.com/office/drawing/2014/main" id="{45868ED2-CC28-4970-8F2A-625F425FEAA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240847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pPr algn="ctr"/>
            <a:fld id="{D10E14BF-C004-4398-9186-5EE680724D95}" type="datetime2">
              <a:rPr lang="zh-TW" altLang="en-US" smtClean="0"/>
              <a:pPr algn="ctr"/>
              <a:t>2019年1月27日</a:t>
            </a:fld>
            <a:endParaRPr lang="zh-TW" sz="1000">
              <a:solidFill>
                <a:schemeClr val="tx1"/>
              </a:solidFill>
            </a:endParaRPr>
          </a:p>
        </p:txBody>
      </p:sp>
      <p:sp>
        <p:nvSpPr>
          <p:cNvPr id="8" name="Footer Placeholder 7"/>
          <p:cNvSpPr>
            <a:spLocks noGrp="1"/>
          </p:cNvSpPr>
          <p:nvPr>
            <p:ph type="ftr" sz="quarter" idx="11"/>
          </p:nvPr>
        </p:nvSpPr>
        <p:spPr/>
        <p:txBody>
          <a:bodyPr/>
          <a:lstStyle/>
          <a:p>
            <a:pPr algn="r"/>
            <a:endParaRPr lang="zh-TW" sz="1000">
              <a:solidFill>
                <a:schemeClr val="tx1"/>
              </a:solidFill>
            </a:endParaRPr>
          </a:p>
        </p:txBody>
      </p:sp>
      <p:sp>
        <p:nvSpPr>
          <p:cNvPr id="9" name="Slide Number Placeholder 8"/>
          <p:cNvSpPr>
            <a:spLocks noGrp="1"/>
          </p:cNvSpPr>
          <p:nvPr>
            <p:ph type="sldNum" sz="quarter" idx="12"/>
          </p:nvPr>
        </p:nvSpPr>
        <p:spPr/>
        <p:txBody>
          <a:body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pic>
        <p:nvPicPr>
          <p:cNvPr id="11" name="圖片 10">
            <a:extLst>
              <a:ext uri="{FF2B5EF4-FFF2-40B4-BE49-F238E27FC236}">
                <a16:creationId xmlns:a16="http://schemas.microsoft.com/office/drawing/2014/main" id="{600C206B-DFD5-4CF9-B7B9-C5BA757BDE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282130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dirty="0"/>
          </a:p>
        </p:txBody>
      </p:sp>
      <p:sp>
        <p:nvSpPr>
          <p:cNvPr id="2" name="Title 1"/>
          <p:cNvSpPr>
            <a:spLocks noGrp="1"/>
          </p:cNvSpPr>
          <p:nvPr>
            <p:ph type="title"/>
          </p:nvPr>
        </p:nvSpPr>
        <p:spPr>
          <a:solidFill>
            <a:schemeClr val="bg1"/>
          </a:solidFill>
          <a:ln>
            <a:noFill/>
          </a:ln>
        </p:spPr>
        <p:txBody>
          <a:bodyPr>
            <a:normAutofit/>
          </a:bodyPr>
          <a:lstStyle>
            <a:lvl1pPr>
              <a:defRPr sz="3200">
                <a:solidFill>
                  <a:schemeClr val="tx1">
                    <a:lumMod val="85000"/>
                    <a:lumOff val="15000"/>
                  </a:schemeClr>
                </a:solidFill>
              </a:defRPr>
            </a:lvl1pPr>
          </a:lstStyle>
          <a:p>
            <a:r>
              <a:rPr lang="zh-TW" altLang="en-US" dirty="0"/>
              <a:t>按一下以編輯母片標題樣式</a:t>
            </a:r>
            <a:endParaRPr lang="en-US" dirty="0"/>
          </a:p>
        </p:txBody>
      </p:sp>
      <p:sp>
        <p:nvSpPr>
          <p:cNvPr id="3" name="Date Placeholder 2"/>
          <p:cNvSpPr>
            <a:spLocks noGrp="1"/>
          </p:cNvSpPr>
          <p:nvPr>
            <p:ph type="dt" sz="half" idx="10"/>
          </p:nvPr>
        </p:nvSpPr>
        <p:spPr/>
        <p:txBody>
          <a:bodyPr/>
          <a:lstStyle/>
          <a:p>
            <a:fld id="{084827A3-B249-4F87-AB1A-1E06AC1AA2A4}" type="datetime2">
              <a:rPr lang="zh-TW" altLang="en-US" smtClean="0"/>
              <a:pPr/>
              <a:t>2019年1月27日</a:t>
            </a:fld>
            <a:endParaRPr lang="zh-TW"/>
          </a:p>
        </p:txBody>
      </p:sp>
      <p:sp>
        <p:nvSpPr>
          <p:cNvPr id="4" name="Footer Placeholder 3"/>
          <p:cNvSpPr>
            <a:spLocks noGrp="1"/>
          </p:cNvSpPr>
          <p:nvPr>
            <p:ph type="ftr" sz="quarter" idx="11"/>
          </p:nvPr>
        </p:nvSpPr>
        <p:spPr/>
        <p:txBody>
          <a:bodyPr/>
          <a:lstStyle/>
          <a:p>
            <a:endParaRPr lang="zh-TW"/>
          </a:p>
        </p:txBody>
      </p:sp>
      <p:sp>
        <p:nvSpPr>
          <p:cNvPr id="5" name="Slide Number Placeholder 4"/>
          <p:cNvSpPr>
            <a:spLocks noGrp="1"/>
          </p:cNvSpPr>
          <p:nvPr>
            <p:ph type="sldNum" sz="quarter" idx="12"/>
          </p:nvPr>
        </p:nvSpPr>
        <p:spPr/>
        <p:txBody>
          <a:bodyPr/>
          <a:lstStyle/>
          <a:p>
            <a:fld id="{BC410EEA-824F-4D46-AFE7-60426C8C06B0}" type="slidenum">
              <a:rPr lang="en-US" altLang="zh-TW" smtClean="0"/>
              <a:pPr/>
              <a:t>‹#›</a:t>
            </a:fld>
            <a:endParaRPr lang="zh-TW" altLang="en-US"/>
          </a:p>
        </p:txBody>
      </p:sp>
      <p:pic>
        <p:nvPicPr>
          <p:cNvPr id="7" name="圖片 6">
            <a:extLst>
              <a:ext uri="{FF2B5EF4-FFF2-40B4-BE49-F238E27FC236}">
                <a16:creationId xmlns:a16="http://schemas.microsoft.com/office/drawing/2014/main" id="{8C425F5F-CA86-4511-9752-92AB1A3DECC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61514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46142-29B2-49CC-BCC6-A3AD70B4960E}" type="datetime2">
              <a:rPr lang="zh-TW" altLang="en-US" smtClean="0"/>
              <a:pPr/>
              <a:t>2019年1月27日</a:t>
            </a:fld>
            <a:endParaRPr lang="zh-TW"/>
          </a:p>
        </p:txBody>
      </p:sp>
      <p:sp>
        <p:nvSpPr>
          <p:cNvPr id="3" name="Footer Placeholder 2"/>
          <p:cNvSpPr>
            <a:spLocks noGrp="1"/>
          </p:cNvSpPr>
          <p:nvPr>
            <p:ph type="ftr" sz="quarter" idx="11"/>
          </p:nvPr>
        </p:nvSpPr>
        <p:spPr/>
        <p:txBody>
          <a:bodyPr/>
          <a:lstStyle/>
          <a:p>
            <a:endParaRPr lang="zh-TW"/>
          </a:p>
        </p:txBody>
      </p:sp>
      <p:sp>
        <p:nvSpPr>
          <p:cNvPr id="4" name="Slide Number Placeholder 3"/>
          <p:cNvSpPr>
            <a:spLocks noGrp="1"/>
          </p:cNvSpPr>
          <p:nvPr>
            <p:ph type="sldNum" sz="quarter" idx="12"/>
          </p:nvPr>
        </p:nvSpPr>
        <p:spPr/>
        <p:txBody>
          <a:bodyPr/>
          <a:lstStyle/>
          <a:p>
            <a:fld id="{BC410EEA-824F-4D46-AFE7-60426C8C06B0}" type="slidenum">
              <a:rPr lang="en-US" altLang="zh-TW" smtClean="0"/>
              <a:pPr/>
              <a:t>‹#›</a:t>
            </a:fld>
            <a:endParaRPr lang="zh-TW" altLang="en-US"/>
          </a:p>
        </p:txBody>
      </p:sp>
      <p:pic>
        <p:nvPicPr>
          <p:cNvPr id="5" name="圖片 4">
            <a:extLst>
              <a:ext uri="{FF2B5EF4-FFF2-40B4-BE49-F238E27FC236}">
                <a16:creationId xmlns:a16="http://schemas.microsoft.com/office/drawing/2014/main" id="{640CC7B0-C5FA-4E60-9892-38F6A4C9BA4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20272" y="5932338"/>
            <a:ext cx="2056668" cy="836938"/>
          </a:xfrm>
          <a:prstGeom prst="rect">
            <a:avLst/>
          </a:prstGeom>
        </p:spPr>
      </p:pic>
    </p:spTree>
    <p:extLst>
      <p:ext uri="{BB962C8B-B14F-4D97-AF65-F5344CB8AC3E}">
        <p14:creationId xmlns:p14="http://schemas.microsoft.com/office/powerpoint/2010/main" val="327174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46399" y="601200"/>
            <a:ext cx="8240400" cy="4204800"/>
          </a:xfrm>
        </p:spPr>
        <p:txBody>
          <a:bodyPr anchor="t">
            <a:normAutofit/>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86C4691-4882-40A8-AF62-8CF6A18D40B2}" type="datetime2">
              <a:rPr lang="zh-TW" altLang="en-US" smtClean="0"/>
              <a:pPr/>
              <a:t>2019年1月27日</a:t>
            </a:fld>
            <a:endParaRPr lang="zh-TW"/>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zh-TW"/>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C410EEA-824F-4D46-AFE7-60426C8C06B0}" type="slidenum">
              <a:rPr lang="en-US" altLang="zh-TW" smtClean="0"/>
              <a:pPr/>
              <a:t>‹#›</a:t>
            </a:fld>
            <a:endParaRPr lang="zh-TW" altLang="en-US"/>
          </a:p>
        </p:txBody>
      </p:sp>
    </p:spTree>
    <p:extLst>
      <p:ext uri="{BB962C8B-B14F-4D97-AF65-F5344CB8AC3E}">
        <p14:creationId xmlns:p14="http://schemas.microsoft.com/office/powerpoint/2010/main" val="181621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61C6776A-4DEC-47EE-8A49-2C150ECB5465}" type="datetime2">
              <a:rPr lang="zh-TW" altLang="en-US" smtClean="0"/>
              <a:pPr/>
              <a:t>2019年1月27日</a:t>
            </a:fld>
            <a:endParaRPr lang="zh-TW">
              <a:solidFill>
                <a:schemeClr val="tx1"/>
              </a:solidFill>
            </a:endParaRPr>
          </a:p>
        </p:txBody>
      </p:sp>
      <p:sp>
        <p:nvSpPr>
          <p:cNvPr id="6" name="Footer Placeholder 5"/>
          <p:cNvSpPr>
            <a:spLocks noGrp="1"/>
          </p:cNvSpPr>
          <p:nvPr>
            <p:ph type="ftr" sz="quarter" idx="11"/>
          </p:nvPr>
        </p:nvSpPr>
        <p:spPr/>
        <p:txBody>
          <a:bodyPr/>
          <a:lstStyle/>
          <a:p>
            <a:endParaRPr lang="zh-TW">
              <a:solidFill>
                <a:schemeClr val="tx1"/>
              </a:solidFill>
            </a:endParaRPr>
          </a:p>
        </p:txBody>
      </p:sp>
      <p:sp>
        <p:nvSpPr>
          <p:cNvPr id="7" name="Slide Number Placeholder 6"/>
          <p:cNvSpPr>
            <a:spLocks noGrp="1"/>
          </p:cNvSpPr>
          <p:nvPr>
            <p:ph type="sldNum" sz="quarter" idx="12"/>
          </p:nvPr>
        </p:nvSpPr>
        <p:spPr/>
        <p:txBody>
          <a:bodyPr/>
          <a:lstStyle/>
          <a:p>
            <a:fld id="{BC410EEA-824F-4D46-AFE7-60426C8C06B0}" type="slidenum">
              <a:rPr lang="en-US" altLang="zh-TW" smtClean="0"/>
              <a:pPr/>
              <a:t>‹#›</a:t>
            </a:fld>
            <a:endParaRPr lang="zh-TW" altLang="en-US">
              <a:solidFill>
                <a:schemeClr val="tx1"/>
              </a:solidFill>
            </a:endParaRPr>
          </a:p>
        </p:txBody>
      </p:sp>
    </p:spTree>
    <p:extLst>
      <p:ext uri="{BB962C8B-B14F-4D97-AF65-F5344CB8AC3E}">
        <p14:creationId xmlns:p14="http://schemas.microsoft.com/office/powerpoint/2010/main" val="3870778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t">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lgn="ctr"/>
            <a:fld id="{D10E14BF-C004-4398-9186-5EE680724D95}" type="datetime2">
              <a:rPr lang="zh-TW" altLang="en-US" smtClean="0"/>
              <a:pPr algn="ctr"/>
              <a:t>2019年1月27日</a:t>
            </a:fld>
            <a:endParaRPr lang="zh-TW" sz="1000">
              <a:solidFill>
                <a:schemeClr val="tx1"/>
              </a:solidFill>
            </a:endParaRPr>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lgn="r"/>
            <a:endParaRPr lang="zh-TW" sz="1000">
              <a:solidFill>
                <a:schemeClr val="tx1"/>
              </a:solidFill>
            </a:endParaRPr>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45292C34-3E5E-4BA5-AF54-F1601B144FB0}" type="slidenum">
              <a:rPr lang="zh-TW" sz="1400" smtClean="0">
                <a:solidFill>
                  <a:schemeClr val="tx2">
                    <a:shade val="50000"/>
                  </a:schemeClr>
                </a:solidFill>
              </a:rPr>
              <a:pPr/>
              <a:t>‹#›</a:t>
            </a:fld>
            <a:endParaRPr lang="zh-TW" sz="1000" b="0">
              <a:solidFill>
                <a:schemeClr val="tx1"/>
              </a:solidFill>
            </a:endParaRPr>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3883268"/>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xStyles>
    <p:titleStyle>
      <a:lvl1pPr algn="l" defTabSz="457200" rtl="0" eaLnBrk="1" latinLnBrk="0" hangingPunct="1">
        <a:spcBef>
          <a:spcPct val="0"/>
        </a:spcBef>
        <a:buNone/>
        <a:defRPr sz="3200" b="0" kern="1200" cap="all">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4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a:bodyPr>
          <a:lstStyle/>
          <a:p>
            <a:r>
              <a:rPr lang="en-US" altLang="zh-TW" cap="none" dirty="0"/>
              <a:t>Repetition Structures</a:t>
            </a:r>
            <a:endParaRPr lang="zh-TW" cap="none" dirty="0"/>
          </a:p>
        </p:txBody>
      </p:sp>
      <p:sp>
        <p:nvSpPr>
          <p:cNvPr id="3" name="Rectangle 2"/>
          <p:cNvSpPr>
            <a:spLocks noGrp="1"/>
          </p:cNvSpPr>
          <p:nvPr>
            <p:ph type="subTitle" idx="1"/>
          </p:nvPr>
        </p:nvSpPr>
        <p:spPr/>
        <p:txBody>
          <a:bodyPr/>
          <a:lstStyle/>
          <a:p>
            <a:pPr algn="r"/>
            <a:r>
              <a:rPr lang="zh-TW" altLang="en-US" sz="2800" dirty="0"/>
              <a:t>陳建良</a:t>
            </a:r>
            <a:endParaRPr lang="zh-TW"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9F20CB93-E1D1-4A1F-A607-4F75C1398236}"/>
              </a:ext>
            </a:extLst>
          </p:cNvPr>
          <p:cNvPicPr>
            <a:picLocks noChangeAspect="1"/>
          </p:cNvPicPr>
          <p:nvPr/>
        </p:nvPicPr>
        <p:blipFill>
          <a:blip r:embed="rId2"/>
          <a:stretch>
            <a:fillRect/>
          </a:stretch>
        </p:blipFill>
        <p:spPr>
          <a:xfrm>
            <a:off x="2123728" y="620688"/>
            <a:ext cx="3960440" cy="6116264"/>
          </a:xfrm>
          <a:prstGeom prst="rect">
            <a:avLst/>
          </a:prstGeom>
        </p:spPr>
      </p:pic>
    </p:spTree>
    <p:extLst>
      <p:ext uri="{BB962C8B-B14F-4D97-AF65-F5344CB8AC3E}">
        <p14:creationId xmlns:p14="http://schemas.microsoft.com/office/powerpoint/2010/main" val="937350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BC67B3-716F-4DA4-916E-D9D4C70E468F}"/>
              </a:ext>
            </a:extLst>
          </p:cNvPr>
          <p:cNvSpPr>
            <a:spLocks noGrp="1"/>
          </p:cNvSpPr>
          <p:nvPr>
            <p:ph type="title"/>
          </p:nvPr>
        </p:nvSpPr>
        <p:spPr/>
        <p:txBody>
          <a:bodyPr/>
          <a:lstStyle/>
          <a:p>
            <a:r>
              <a:rPr lang="en-US" altLang="zh-TW" cap="none" dirty="0"/>
              <a:t>The </a:t>
            </a:r>
            <a:r>
              <a:rPr lang="en-US" altLang="zh-TW" cap="none" dirty="0">
                <a:solidFill>
                  <a:srgbClr val="FF0000"/>
                </a:solidFill>
                <a:effectLst>
                  <a:outerShdw blurRad="38100" dist="38100" dir="2700000" algn="tl">
                    <a:srgbClr val="000000">
                      <a:alpha val="43137"/>
                    </a:srgbClr>
                  </a:outerShdw>
                </a:effectLst>
              </a:rPr>
              <a:t>while</a:t>
            </a:r>
            <a:r>
              <a:rPr lang="en-US" altLang="zh-TW" cap="none" dirty="0"/>
              <a:t> Loop Is a Pretest Loop</a:t>
            </a:r>
            <a:endParaRPr lang="zh-TW" altLang="en-US" cap="none" dirty="0"/>
          </a:p>
        </p:txBody>
      </p:sp>
      <p:sp>
        <p:nvSpPr>
          <p:cNvPr id="3" name="內容版面配置區 2">
            <a:extLst>
              <a:ext uri="{FF2B5EF4-FFF2-40B4-BE49-F238E27FC236}">
                <a16:creationId xmlns:a16="http://schemas.microsoft.com/office/drawing/2014/main" id="{E635E617-37ED-4DF9-8E90-623D84E4B85F}"/>
              </a:ext>
            </a:extLst>
          </p:cNvPr>
          <p:cNvSpPr>
            <a:spLocks noGrp="1"/>
          </p:cNvSpPr>
          <p:nvPr>
            <p:ph idx="1"/>
          </p:nvPr>
        </p:nvSpPr>
        <p:spPr/>
        <p:txBody>
          <a:bodyPr/>
          <a:lstStyle/>
          <a:p>
            <a:r>
              <a:rPr lang="en-US" altLang="zh-TW" dirty="0"/>
              <a:t>The while loop is known as a </a:t>
            </a:r>
            <a:r>
              <a:rPr lang="en-US" altLang="zh-TW" i="1" dirty="0">
                <a:solidFill>
                  <a:srgbClr val="FF0000"/>
                </a:solidFill>
                <a:effectLst>
                  <a:outerShdw blurRad="38100" dist="38100" dir="2700000" algn="tl">
                    <a:srgbClr val="000000">
                      <a:alpha val="43137"/>
                    </a:srgbClr>
                  </a:outerShdw>
                </a:effectLst>
              </a:rPr>
              <a:t>pretest</a:t>
            </a:r>
            <a:r>
              <a:rPr lang="en-US" altLang="zh-TW" i="1" dirty="0"/>
              <a:t> </a:t>
            </a:r>
            <a:r>
              <a:rPr lang="en-US" altLang="zh-TW" dirty="0"/>
              <a:t>loop, which means it tests its condition </a:t>
            </a:r>
            <a:r>
              <a:rPr lang="en-US" altLang="zh-TW" i="1" dirty="0"/>
              <a:t>before </a:t>
            </a:r>
            <a:r>
              <a:rPr lang="en-US" altLang="zh-TW" dirty="0"/>
              <a:t>performing an iteration.</a:t>
            </a:r>
          </a:p>
          <a:p>
            <a:r>
              <a:rPr lang="en-US" altLang="zh-TW" dirty="0"/>
              <a:t>Because the test is done at the beginning of the loop, you usually have to perform some steps prior to the loop to make sure that the loop executes at least once.</a:t>
            </a:r>
            <a:endParaRPr lang="zh-TW" altLang="en-US" dirty="0"/>
          </a:p>
        </p:txBody>
      </p:sp>
    </p:spTree>
    <p:extLst>
      <p:ext uri="{BB962C8B-B14F-4D97-AF65-F5344CB8AC3E}">
        <p14:creationId xmlns:p14="http://schemas.microsoft.com/office/powerpoint/2010/main" val="3410859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7C9EDF3-E758-420A-84FF-DE50D7BF30D7}"/>
              </a:ext>
            </a:extLst>
          </p:cNvPr>
          <p:cNvSpPr>
            <a:spLocks noGrp="1"/>
          </p:cNvSpPr>
          <p:nvPr>
            <p:ph idx="1"/>
          </p:nvPr>
        </p:nvSpPr>
        <p:spPr>
          <a:xfrm>
            <a:off x="581192" y="764704"/>
            <a:ext cx="7989752" cy="5832648"/>
          </a:xfrm>
        </p:spPr>
        <p:txBody>
          <a:bodyPr>
            <a:normAutofit fontScale="85000" lnSpcReduction="10000"/>
          </a:bodyPr>
          <a:lstStyle/>
          <a:p>
            <a:r>
              <a:rPr lang="en-US" altLang="zh-TW" dirty="0"/>
              <a:t>A project currently underway at Chemical Labs, Inc. requires that a substance be continually heated in a vat. A technician must check the substance’s temperature every 15 minutes. If the substance’s temperature does not exceed 102.5 degrees Celsius, then the technician does nothing. However, if the temperature is greater than 102.5 degrees Celsius, the technician must turn down the vat’s thermostat, wait 5 minutes, and check the temperature again. The technician repeats these steps until the temperature does not exceed 102.5 degrees Celsius. The director of engineering has asked you to write a program that guides the technician through this process.</a:t>
            </a:r>
          </a:p>
          <a:p>
            <a:r>
              <a:rPr lang="en-US" altLang="zh-TW" dirty="0"/>
              <a:t>Here is the algorithm:</a:t>
            </a:r>
          </a:p>
          <a:p>
            <a:pPr marL="781200" lvl="1" indent="-457200">
              <a:buFont typeface="+mj-lt"/>
              <a:buAutoNum type="arabicPeriod"/>
            </a:pPr>
            <a:r>
              <a:rPr lang="en-US" altLang="zh-TW" dirty="0"/>
              <a:t>Get the substance’s temperature.</a:t>
            </a:r>
          </a:p>
          <a:p>
            <a:pPr marL="781200" lvl="1" indent="-457200">
              <a:buFont typeface="+mj-lt"/>
              <a:buAutoNum type="arabicPeriod"/>
            </a:pPr>
            <a:r>
              <a:rPr lang="en-US" altLang="zh-TW" dirty="0"/>
              <a:t>Repeat the following steps as long as the temperature is greater than 102.5 degrees Celsius:</a:t>
            </a:r>
          </a:p>
          <a:p>
            <a:pPr marL="972900" lvl="2" indent="-342900">
              <a:buFont typeface="+mj-lt"/>
              <a:buAutoNum type="alphaLcPeriod"/>
            </a:pPr>
            <a:r>
              <a:rPr lang="en-US" altLang="zh-TW" dirty="0"/>
              <a:t>Tell the technician to turn down the thermostat, wait 5 minutes, and check the temperature again.</a:t>
            </a:r>
          </a:p>
          <a:p>
            <a:pPr marL="972900" lvl="2" indent="-342900">
              <a:buFont typeface="+mj-lt"/>
              <a:buAutoNum type="alphaLcPeriod"/>
            </a:pPr>
            <a:r>
              <a:rPr lang="en-US" altLang="zh-TW" dirty="0"/>
              <a:t>Get the substance’s temperature.</a:t>
            </a:r>
          </a:p>
          <a:p>
            <a:pPr marL="781200" lvl="1" indent="-457200">
              <a:buFont typeface="+mj-lt"/>
              <a:buAutoNum type="arabicPeriod"/>
            </a:pPr>
            <a:r>
              <a:rPr lang="en-US" altLang="zh-TW" dirty="0"/>
              <a:t>After the loop finishes, tell the technician that the temperature is acceptable and to check it again in 15 minutes.</a:t>
            </a:r>
            <a:endParaRPr lang="zh-TW" altLang="en-US" dirty="0"/>
          </a:p>
        </p:txBody>
      </p:sp>
    </p:spTree>
    <p:extLst>
      <p:ext uri="{BB962C8B-B14F-4D97-AF65-F5344CB8AC3E}">
        <p14:creationId xmlns:p14="http://schemas.microsoft.com/office/powerpoint/2010/main" val="2625882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A92C4192-9B3B-4AE6-92C7-08761FEA742C}"/>
              </a:ext>
            </a:extLst>
          </p:cNvPr>
          <p:cNvPicPr>
            <a:picLocks noChangeAspect="1"/>
          </p:cNvPicPr>
          <p:nvPr/>
        </p:nvPicPr>
        <p:blipFill>
          <a:blip r:embed="rId2"/>
          <a:stretch>
            <a:fillRect/>
          </a:stretch>
        </p:blipFill>
        <p:spPr>
          <a:xfrm>
            <a:off x="539552" y="908720"/>
            <a:ext cx="6840760" cy="4231918"/>
          </a:xfrm>
          <a:prstGeom prst="rect">
            <a:avLst/>
          </a:prstGeom>
        </p:spPr>
      </p:pic>
    </p:spTree>
    <p:extLst>
      <p:ext uri="{BB962C8B-B14F-4D97-AF65-F5344CB8AC3E}">
        <p14:creationId xmlns:p14="http://schemas.microsoft.com/office/powerpoint/2010/main" val="3548797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D3EAA3-86F2-49BB-A6EC-730D3F714A44}"/>
              </a:ext>
            </a:extLst>
          </p:cNvPr>
          <p:cNvSpPr>
            <a:spLocks noGrp="1"/>
          </p:cNvSpPr>
          <p:nvPr>
            <p:ph type="title"/>
          </p:nvPr>
        </p:nvSpPr>
        <p:spPr/>
        <p:txBody>
          <a:bodyPr/>
          <a:lstStyle/>
          <a:p>
            <a:r>
              <a:rPr lang="en-US" altLang="zh-TW" cap="none" dirty="0"/>
              <a:t>Infinite Loops</a:t>
            </a:r>
            <a:endParaRPr lang="zh-TW" altLang="en-US" cap="none" dirty="0"/>
          </a:p>
        </p:txBody>
      </p:sp>
      <p:sp>
        <p:nvSpPr>
          <p:cNvPr id="3" name="內容版面配置區 2">
            <a:extLst>
              <a:ext uri="{FF2B5EF4-FFF2-40B4-BE49-F238E27FC236}">
                <a16:creationId xmlns:a16="http://schemas.microsoft.com/office/drawing/2014/main" id="{ABF72163-BA3C-439A-8A89-8037282822E6}"/>
              </a:ext>
            </a:extLst>
          </p:cNvPr>
          <p:cNvSpPr>
            <a:spLocks noGrp="1"/>
          </p:cNvSpPr>
          <p:nvPr>
            <p:ph idx="1"/>
          </p:nvPr>
        </p:nvSpPr>
        <p:spPr/>
        <p:txBody>
          <a:bodyPr/>
          <a:lstStyle/>
          <a:p>
            <a:r>
              <a:rPr lang="en-US" altLang="zh-TW" dirty="0"/>
              <a:t>loops must contain within themselves a way to terminate. This means that something inside the loop </a:t>
            </a:r>
            <a:r>
              <a:rPr lang="en-US" altLang="zh-TW" dirty="0">
                <a:solidFill>
                  <a:srgbClr val="FF0000"/>
                </a:solidFill>
                <a:effectLst>
                  <a:outerShdw blurRad="38100" dist="38100" dir="2700000" algn="tl">
                    <a:srgbClr val="000000">
                      <a:alpha val="43137"/>
                    </a:srgbClr>
                  </a:outerShdw>
                </a:effectLst>
              </a:rPr>
              <a:t>must eventually make the test condition false</a:t>
            </a:r>
            <a:r>
              <a:rPr lang="en-US" altLang="zh-TW" dirty="0"/>
              <a:t>.</a:t>
            </a:r>
          </a:p>
          <a:p>
            <a:r>
              <a:rPr lang="en-US" altLang="zh-TW" dirty="0"/>
              <a:t>If a loop does not have a way of stopping, it is called an infinite loop.</a:t>
            </a:r>
          </a:p>
          <a:p>
            <a:r>
              <a:rPr lang="en-US" altLang="zh-TW" dirty="0"/>
              <a:t>Infinite loops usually occur when the programmer forgets to write code inside the loop that makes the test condition false.</a:t>
            </a:r>
            <a:endParaRPr lang="zh-TW" altLang="en-US" dirty="0"/>
          </a:p>
        </p:txBody>
      </p:sp>
    </p:spTree>
    <p:extLst>
      <p:ext uri="{BB962C8B-B14F-4D97-AF65-F5344CB8AC3E}">
        <p14:creationId xmlns:p14="http://schemas.microsoft.com/office/powerpoint/2010/main" val="307260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93FC6509-AFC5-4276-83CE-C17163DF55B0}"/>
              </a:ext>
            </a:extLst>
          </p:cNvPr>
          <p:cNvPicPr>
            <a:picLocks noChangeAspect="1"/>
          </p:cNvPicPr>
          <p:nvPr/>
        </p:nvPicPr>
        <p:blipFill>
          <a:blip r:embed="rId2"/>
          <a:stretch>
            <a:fillRect/>
          </a:stretch>
        </p:blipFill>
        <p:spPr>
          <a:xfrm>
            <a:off x="827584" y="980728"/>
            <a:ext cx="6552728" cy="4309121"/>
          </a:xfrm>
          <a:prstGeom prst="rect">
            <a:avLst/>
          </a:prstGeom>
        </p:spPr>
      </p:pic>
    </p:spTree>
    <p:extLst>
      <p:ext uri="{BB962C8B-B14F-4D97-AF65-F5344CB8AC3E}">
        <p14:creationId xmlns:p14="http://schemas.microsoft.com/office/powerpoint/2010/main" val="3886125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367C09-9C42-4A3E-AD58-80B436CDEC85}"/>
              </a:ext>
            </a:extLst>
          </p:cNvPr>
          <p:cNvSpPr>
            <a:spLocks noGrp="1"/>
          </p:cNvSpPr>
          <p:nvPr>
            <p:ph type="title"/>
          </p:nvPr>
        </p:nvSpPr>
        <p:spPr/>
        <p:txBody>
          <a:bodyPr/>
          <a:lstStyle/>
          <a:p>
            <a:r>
              <a:rPr lang="en-US" altLang="zh-TW" cap="none" dirty="0"/>
              <a:t>The </a:t>
            </a:r>
            <a:r>
              <a:rPr lang="en-US" altLang="zh-TW" cap="none" dirty="0">
                <a:solidFill>
                  <a:srgbClr val="FF0000"/>
                </a:solidFill>
                <a:effectLst>
                  <a:outerShdw blurRad="38100" dist="38100" dir="2700000" algn="tl">
                    <a:srgbClr val="000000">
                      <a:alpha val="43137"/>
                    </a:srgbClr>
                  </a:outerShdw>
                </a:effectLst>
              </a:rPr>
              <a:t>for</a:t>
            </a:r>
            <a:r>
              <a:rPr lang="en-US" altLang="zh-TW" cap="none" dirty="0"/>
              <a:t> Loop:  A Count-Controlled Loop</a:t>
            </a:r>
            <a:endParaRPr lang="zh-TW" altLang="en-US" cap="none" dirty="0"/>
          </a:p>
        </p:txBody>
      </p:sp>
      <p:sp>
        <p:nvSpPr>
          <p:cNvPr id="3" name="內容版面配置區 2">
            <a:extLst>
              <a:ext uri="{FF2B5EF4-FFF2-40B4-BE49-F238E27FC236}">
                <a16:creationId xmlns:a16="http://schemas.microsoft.com/office/drawing/2014/main" id="{C7E33C07-BAB7-4B3E-ABA1-191D61E0F4E2}"/>
              </a:ext>
            </a:extLst>
          </p:cNvPr>
          <p:cNvSpPr>
            <a:spLocks noGrp="1"/>
          </p:cNvSpPr>
          <p:nvPr>
            <p:ph idx="1"/>
          </p:nvPr>
        </p:nvSpPr>
        <p:spPr>
          <a:xfrm>
            <a:off x="581192" y="1916833"/>
            <a:ext cx="7989752" cy="4536504"/>
          </a:xfrm>
        </p:spPr>
        <p:txBody>
          <a:bodyPr>
            <a:normAutofit lnSpcReduction="10000"/>
          </a:bodyPr>
          <a:lstStyle/>
          <a:p>
            <a:r>
              <a:rPr lang="en-US" altLang="zh-TW" dirty="0"/>
              <a:t>A count-controlled loop iterates a specific </a:t>
            </a:r>
            <a:r>
              <a:rPr lang="en-US" altLang="zh-TW" dirty="0">
                <a:solidFill>
                  <a:srgbClr val="FF0000"/>
                </a:solidFill>
                <a:effectLst>
                  <a:outerShdw blurRad="38100" dist="38100" dir="2700000" algn="tl">
                    <a:srgbClr val="000000">
                      <a:alpha val="43137"/>
                    </a:srgbClr>
                  </a:outerShdw>
                </a:effectLst>
              </a:rPr>
              <a:t>number of times</a:t>
            </a:r>
            <a:r>
              <a:rPr lang="en-US" altLang="zh-TW" dirty="0"/>
              <a:t>. Count-controlled loops are commonly used in programs.</a:t>
            </a:r>
          </a:p>
          <a:p>
            <a:r>
              <a:rPr lang="en-US" altLang="zh-TW" dirty="0"/>
              <a:t>You use the for statement to write a count-controlled loop. </a:t>
            </a:r>
          </a:p>
          <a:p>
            <a:r>
              <a:rPr lang="en-US" altLang="zh-TW" dirty="0"/>
              <a:t>In Python, the for statement is designed to work with a sequence of data items.</a:t>
            </a:r>
          </a:p>
          <a:p>
            <a:r>
              <a:rPr lang="en-US" altLang="zh-TW" dirty="0"/>
              <a:t>Here is the general format:</a:t>
            </a:r>
          </a:p>
          <a:p>
            <a:pPr marL="0" indent="0">
              <a:buNone/>
            </a:pPr>
            <a:r>
              <a:rPr lang="en-US" altLang="zh-TW" dirty="0"/>
              <a:t>	for </a:t>
            </a:r>
            <a:r>
              <a:rPr lang="en-US" altLang="zh-TW" i="1" dirty="0"/>
              <a:t>variable </a:t>
            </a:r>
            <a:r>
              <a:rPr lang="en-US" altLang="zh-TW" dirty="0"/>
              <a:t>in </a:t>
            </a:r>
            <a:r>
              <a:rPr lang="en-US" altLang="zh-TW" i="1" dirty="0"/>
              <a:t>[value1, value2, etc.]:</a:t>
            </a:r>
          </a:p>
          <a:p>
            <a:pPr marL="0" indent="0">
              <a:buNone/>
            </a:pPr>
            <a:r>
              <a:rPr lang="en-US" altLang="zh-TW" i="1" dirty="0"/>
              <a:t>		statement</a:t>
            </a:r>
          </a:p>
          <a:p>
            <a:pPr marL="0" indent="0">
              <a:buNone/>
            </a:pPr>
            <a:r>
              <a:rPr lang="en-US" altLang="zh-TW" i="1" dirty="0"/>
              <a:t>		statement</a:t>
            </a:r>
          </a:p>
          <a:p>
            <a:pPr marL="0" indent="0">
              <a:buNone/>
            </a:pPr>
            <a:r>
              <a:rPr lang="en-US" altLang="zh-TW" i="1" dirty="0"/>
              <a:t>		etc.</a:t>
            </a:r>
            <a:endParaRPr lang="zh-TW" altLang="en-US" dirty="0"/>
          </a:p>
        </p:txBody>
      </p:sp>
    </p:spTree>
    <p:extLst>
      <p:ext uri="{BB962C8B-B14F-4D97-AF65-F5344CB8AC3E}">
        <p14:creationId xmlns:p14="http://schemas.microsoft.com/office/powerpoint/2010/main" val="1962869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B7F366F9-0F08-410D-B784-B991DE07DB6D}"/>
              </a:ext>
            </a:extLst>
          </p:cNvPr>
          <p:cNvPicPr>
            <a:picLocks noGrp="1" noChangeAspect="1"/>
          </p:cNvPicPr>
          <p:nvPr>
            <p:ph idx="1"/>
          </p:nvPr>
        </p:nvPicPr>
        <p:blipFill>
          <a:blip r:embed="rId2"/>
          <a:stretch>
            <a:fillRect/>
          </a:stretch>
        </p:blipFill>
        <p:spPr>
          <a:xfrm>
            <a:off x="539552" y="1124744"/>
            <a:ext cx="8107365" cy="4464496"/>
          </a:xfrm>
          <a:prstGeom prst="rect">
            <a:avLst/>
          </a:prstGeom>
        </p:spPr>
      </p:pic>
    </p:spTree>
    <p:extLst>
      <p:ext uri="{BB962C8B-B14F-4D97-AF65-F5344CB8AC3E}">
        <p14:creationId xmlns:p14="http://schemas.microsoft.com/office/powerpoint/2010/main" val="1079540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2AF114B6-DADF-410D-81C0-27C6F1D20D86}"/>
              </a:ext>
            </a:extLst>
          </p:cNvPr>
          <p:cNvPicPr>
            <a:picLocks noGrp="1" noChangeAspect="1"/>
          </p:cNvPicPr>
          <p:nvPr>
            <p:ph idx="1"/>
          </p:nvPr>
        </p:nvPicPr>
        <p:blipFill>
          <a:blip r:embed="rId2"/>
          <a:stretch>
            <a:fillRect/>
          </a:stretch>
        </p:blipFill>
        <p:spPr>
          <a:xfrm>
            <a:off x="395536" y="836712"/>
            <a:ext cx="6764707" cy="4176464"/>
          </a:xfrm>
          <a:prstGeom prst="rect">
            <a:avLst/>
          </a:prstGeom>
        </p:spPr>
      </p:pic>
    </p:spTree>
    <p:extLst>
      <p:ext uri="{BB962C8B-B14F-4D97-AF65-F5344CB8AC3E}">
        <p14:creationId xmlns:p14="http://schemas.microsoft.com/office/powerpoint/2010/main" val="3777367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3A786D1-91F5-4339-9B34-1DB502A7506C}"/>
              </a:ext>
            </a:extLst>
          </p:cNvPr>
          <p:cNvPicPr>
            <a:picLocks noChangeAspect="1"/>
          </p:cNvPicPr>
          <p:nvPr/>
        </p:nvPicPr>
        <p:blipFill>
          <a:blip r:embed="rId2"/>
          <a:stretch>
            <a:fillRect/>
          </a:stretch>
        </p:blipFill>
        <p:spPr>
          <a:xfrm>
            <a:off x="611560" y="764704"/>
            <a:ext cx="5112568" cy="5691254"/>
          </a:xfrm>
          <a:prstGeom prst="rect">
            <a:avLst/>
          </a:prstGeom>
        </p:spPr>
      </p:pic>
    </p:spTree>
    <p:extLst>
      <p:ext uri="{BB962C8B-B14F-4D97-AF65-F5344CB8AC3E}">
        <p14:creationId xmlns:p14="http://schemas.microsoft.com/office/powerpoint/2010/main" val="2481533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D87624-1964-4C1F-B20C-7FBD2984FFA5}"/>
              </a:ext>
            </a:extLst>
          </p:cNvPr>
          <p:cNvSpPr>
            <a:spLocks noGrp="1"/>
          </p:cNvSpPr>
          <p:nvPr>
            <p:ph type="title"/>
          </p:nvPr>
        </p:nvSpPr>
        <p:spPr/>
        <p:txBody>
          <a:bodyPr/>
          <a:lstStyle/>
          <a:p>
            <a:r>
              <a:rPr lang="en-US" altLang="zh-TW" cap="none" dirty="0"/>
              <a:t>Introduction to Repetition Structures</a:t>
            </a:r>
            <a:endParaRPr lang="zh-TW" altLang="en-US" cap="none" dirty="0"/>
          </a:p>
        </p:txBody>
      </p:sp>
      <p:sp>
        <p:nvSpPr>
          <p:cNvPr id="3" name="內容版面配置區 2">
            <a:extLst>
              <a:ext uri="{FF2B5EF4-FFF2-40B4-BE49-F238E27FC236}">
                <a16:creationId xmlns:a16="http://schemas.microsoft.com/office/drawing/2014/main" id="{DE8E0265-3CC1-4116-BF1F-8DCB04D007FD}"/>
              </a:ext>
            </a:extLst>
          </p:cNvPr>
          <p:cNvSpPr>
            <a:spLocks noGrp="1"/>
          </p:cNvSpPr>
          <p:nvPr>
            <p:ph idx="1"/>
          </p:nvPr>
        </p:nvSpPr>
        <p:spPr/>
        <p:txBody>
          <a:bodyPr>
            <a:normAutofit/>
          </a:bodyPr>
          <a:lstStyle/>
          <a:p>
            <a:r>
              <a:rPr lang="en-US" altLang="zh-TW" dirty="0"/>
              <a:t>Programmers commonly have to write code that performs the same task over and over.</a:t>
            </a:r>
          </a:p>
          <a:p>
            <a:r>
              <a:rPr lang="en-US" altLang="zh-TW" dirty="0"/>
              <a:t>For example, suppose you have been asked to write a program that calculates a 10 percent sales commission for several salespeople.</a:t>
            </a:r>
          </a:p>
          <a:p>
            <a:r>
              <a:rPr lang="en-US" altLang="zh-TW" dirty="0"/>
              <a:t>Although it would not be a good design, one approach would be to write the code to calculate one salesperson’s commission, and then repeat that code for each salesperson.</a:t>
            </a:r>
            <a:endParaRPr lang="zh-TW" altLang="en-US" dirty="0"/>
          </a:p>
        </p:txBody>
      </p:sp>
    </p:spTree>
    <p:extLst>
      <p:ext uri="{BB962C8B-B14F-4D97-AF65-F5344CB8AC3E}">
        <p14:creationId xmlns:p14="http://schemas.microsoft.com/office/powerpoint/2010/main" val="3678258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2573182C-C06C-405C-9C7E-C9E95EA6587E}"/>
              </a:ext>
            </a:extLst>
          </p:cNvPr>
          <p:cNvPicPr>
            <a:picLocks noGrp="1" noChangeAspect="1"/>
          </p:cNvPicPr>
          <p:nvPr>
            <p:ph idx="1"/>
          </p:nvPr>
        </p:nvPicPr>
        <p:blipFill>
          <a:blip r:embed="rId2"/>
          <a:stretch>
            <a:fillRect/>
          </a:stretch>
        </p:blipFill>
        <p:spPr>
          <a:xfrm>
            <a:off x="395536" y="620688"/>
            <a:ext cx="5400600" cy="3323053"/>
          </a:xfrm>
          <a:prstGeom prst="rect">
            <a:avLst/>
          </a:prstGeom>
        </p:spPr>
      </p:pic>
      <p:pic>
        <p:nvPicPr>
          <p:cNvPr id="5" name="圖片 4">
            <a:extLst>
              <a:ext uri="{FF2B5EF4-FFF2-40B4-BE49-F238E27FC236}">
                <a16:creationId xmlns:a16="http://schemas.microsoft.com/office/drawing/2014/main" id="{2F23CE1B-44E0-4B95-A505-FE333FE6547E}"/>
              </a:ext>
            </a:extLst>
          </p:cNvPr>
          <p:cNvPicPr>
            <a:picLocks noChangeAspect="1"/>
          </p:cNvPicPr>
          <p:nvPr/>
        </p:nvPicPr>
        <p:blipFill>
          <a:blip r:embed="rId3"/>
          <a:stretch>
            <a:fillRect/>
          </a:stretch>
        </p:blipFill>
        <p:spPr>
          <a:xfrm>
            <a:off x="394659" y="3952012"/>
            <a:ext cx="5472608" cy="2796776"/>
          </a:xfrm>
          <a:prstGeom prst="rect">
            <a:avLst/>
          </a:prstGeom>
        </p:spPr>
      </p:pic>
    </p:spTree>
    <p:extLst>
      <p:ext uri="{BB962C8B-B14F-4D97-AF65-F5344CB8AC3E}">
        <p14:creationId xmlns:p14="http://schemas.microsoft.com/office/powerpoint/2010/main" val="3157171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CA5D7F-8D60-4022-8102-9874AFCD9627}"/>
              </a:ext>
            </a:extLst>
          </p:cNvPr>
          <p:cNvSpPr>
            <a:spLocks noGrp="1"/>
          </p:cNvSpPr>
          <p:nvPr>
            <p:ph type="title"/>
          </p:nvPr>
        </p:nvSpPr>
        <p:spPr/>
        <p:txBody>
          <a:bodyPr/>
          <a:lstStyle/>
          <a:p>
            <a:r>
              <a:rPr lang="en-US" altLang="zh-TW" cap="none" dirty="0"/>
              <a:t>Using the </a:t>
            </a:r>
            <a:r>
              <a:rPr lang="en-US" altLang="zh-TW" cap="none" dirty="0">
                <a:solidFill>
                  <a:srgbClr val="FF0000"/>
                </a:solidFill>
                <a:effectLst>
                  <a:outerShdw blurRad="38100" dist="38100" dir="2700000" algn="tl">
                    <a:srgbClr val="000000">
                      <a:alpha val="43137"/>
                    </a:srgbClr>
                  </a:outerShdw>
                </a:effectLst>
              </a:rPr>
              <a:t>range</a:t>
            </a:r>
            <a:r>
              <a:rPr lang="en-US" altLang="zh-TW" cap="none" dirty="0"/>
              <a:t> Function with the </a:t>
            </a:r>
            <a:r>
              <a:rPr lang="en-US" altLang="zh-TW" cap="none" dirty="0">
                <a:solidFill>
                  <a:srgbClr val="FF0000"/>
                </a:solidFill>
                <a:effectLst>
                  <a:outerShdw blurRad="38100" dist="38100" dir="2700000" algn="tl">
                    <a:srgbClr val="000000">
                      <a:alpha val="43137"/>
                    </a:srgbClr>
                  </a:outerShdw>
                </a:effectLst>
              </a:rPr>
              <a:t>for</a:t>
            </a:r>
            <a:r>
              <a:rPr lang="en-US" altLang="zh-TW" cap="none" dirty="0"/>
              <a:t> Loop</a:t>
            </a:r>
            <a:endParaRPr lang="zh-TW" altLang="en-US" cap="none" dirty="0"/>
          </a:p>
        </p:txBody>
      </p:sp>
      <p:sp>
        <p:nvSpPr>
          <p:cNvPr id="3" name="內容版面配置區 2">
            <a:extLst>
              <a:ext uri="{FF2B5EF4-FFF2-40B4-BE49-F238E27FC236}">
                <a16:creationId xmlns:a16="http://schemas.microsoft.com/office/drawing/2014/main" id="{1E0602D4-7925-4648-932D-88855AADA49C}"/>
              </a:ext>
            </a:extLst>
          </p:cNvPr>
          <p:cNvSpPr>
            <a:spLocks noGrp="1"/>
          </p:cNvSpPr>
          <p:nvPr>
            <p:ph idx="1"/>
          </p:nvPr>
        </p:nvSpPr>
        <p:spPr/>
        <p:txBody>
          <a:bodyPr/>
          <a:lstStyle/>
          <a:p>
            <a:r>
              <a:rPr lang="en-US" altLang="zh-TW" dirty="0"/>
              <a:t>Python provides a built-in function named </a:t>
            </a:r>
            <a:r>
              <a:rPr lang="en-US" altLang="zh-TW" dirty="0">
                <a:solidFill>
                  <a:srgbClr val="FF0000"/>
                </a:solidFill>
                <a:effectLst>
                  <a:outerShdw blurRad="38100" dist="38100" dir="2700000" algn="tl">
                    <a:srgbClr val="000000">
                      <a:alpha val="43137"/>
                    </a:srgbClr>
                  </a:outerShdw>
                </a:effectLst>
              </a:rPr>
              <a:t>range</a:t>
            </a:r>
            <a:r>
              <a:rPr lang="en-US" altLang="zh-TW" dirty="0"/>
              <a:t> that simplifies the process of writing a count-controlled for loop.</a:t>
            </a:r>
          </a:p>
          <a:p>
            <a:r>
              <a:rPr lang="en-US" altLang="zh-TW" dirty="0"/>
              <a:t>The range function creates a type of object known as an </a:t>
            </a:r>
            <a:r>
              <a:rPr lang="en-US" altLang="zh-TW" dirty="0" err="1"/>
              <a:t>iterable</a:t>
            </a:r>
            <a:r>
              <a:rPr lang="en-US" altLang="zh-TW" dirty="0"/>
              <a:t>.</a:t>
            </a:r>
          </a:p>
          <a:p>
            <a:r>
              <a:rPr lang="en-US" altLang="zh-TW" dirty="0"/>
              <a:t>An </a:t>
            </a:r>
            <a:r>
              <a:rPr lang="en-US" altLang="zh-TW" i="1" dirty="0" err="1">
                <a:solidFill>
                  <a:srgbClr val="FF0000"/>
                </a:solidFill>
                <a:effectLst>
                  <a:outerShdw blurRad="38100" dist="38100" dir="2700000" algn="tl">
                    <a:srgbClr val="000000">
                      <a:alpha val="43137"/>
                    </a:srgbClr>
                  </a:outerShdw>
                </a:effectLst>
              </a:rPr>
              <a:t>iterable</a:t>
            </a:r>
            <a:r>
              <a:rPr lang="en-US" altLang="zh-TW" i="1" dirty="0"/>
              <a:t> </a:t>
            </a:r>
            <a:r>
              <a:rPr lang="en-US" altLang="zh-TW" dirty="0"/>
              <a:t>is an object that is similar to a list.</a:t>
            </a:r>
          </a:p>
          <a:p>
            <a:r>
              <a:rPr lang="en-US" altLang="zh-TW" dirty="0"/>
              <a:t>It contains a sequence of values that can be iterated over with something like a loop.</a:t>
            </a:r>
            <a:endParaRPr lang="zh-TW" altLang="en-US" dirty="0"/>
          </a:p>
        </p:txBody>
      </p:sp>
    </p:spTree>
    <p:extLst>
      <p:ext uri="{BB962C8B-B14F-4D97-AF65-F5344CB8AC3E}">
        <p14:creationId xmlns:p14="http://schemas.microsoft.com/office/powerpoint/2010/main" val="3700202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A73AF21-CA75-410A-B0E8-5B35A8AC604A}"/>
              </a:ext>
            </a:extLst>
          </p:cNvPr>
          <p:cNvSpPr>
            <a:spLocks noGrp="1"/>
          </p:cNvSpPr>
          <p:nvPr>
            <p:ph idx="1"/>
          </p:nvPr>
        </p:nvSpPr>
        <p:spPr>
          <a:xfrm>
            <a:off x="581192" y="836713"/>
            <a:ext cx="7989752" cy="5022086"/>
          </a:xfrm>
        </p:spPr>
        <p:txBody>
          <a:bodyPr/>
          <a:lstStyle/>
          <a:p>
            <a:r>
              <a:rPr lang="en-US" altLang="zh-TW" dirty="0"/>
              <a:t>Here is an example of a for loop that uses the range function:</a:t>
            </a:r>
          </a:p>
          <a:p>
            <a:pPr marL="0" indent="0">
              <a:buNone/>
            </a:pPr>
            <a:r>
              <a:rPr lang="en-US" altLang="zh-TW" dirty="0"/>
              <a:t>	for num in range(5):</a:t>
            </a:r>
          </a:p>
          <a:p>
            <a:pPr marL="0" indent="0">
              <a:buNone/>
            </a:pPr>
            <a:r>
              <a:rPr lang="en-US" altLang="zh-TW" dirty="0"/>
              <a:t>		print(num)</a:t>
            </a:r>
          </a:p>
          <a:p>
            <a:r>
              <a:rPr lang="en-US" altLang="zh-TW" dirty="0"/>
              <a:t>The above code works the same as the following:</a:t>
            </a:r>
          </a:p>
          <a:p>
            <a:pPr marL="0" indent="0">
              <a:buNone/>
            </a:pPr>
            <a:r>
              <a:rPr lang="en-US" altLang="zh-TW" dirty="0"/>
              <a:t>	for num in [0, 1, 2, 3, 4]:</a:t>
            </a:r>
          </a:p>
          <a:p>
            <a:pPr marL="0" indent="0">
              <a:buNone/>
            </a:pPr>
            <a:r>
              <a:rPr lang="en-US" altLang="zh-TW" dirty="0"/>
              <a:t>		print(num)</a:t>
            </a:r>
            <a:endParaRPr lang="zh-TW" altLang="en-US" dirty="0"/>
          </a:p>
        </p:txBody>
      </p:sp>
    </p:spTree>
    <p:extLst>
      <p:ext uri="{BB962C8B-B14F-4D97-AF65-F5344CB8AC3E}">
        <p14:creationId xmlns:p14="http://schemas.microsoft.com/office/powerpoint/2010/main" val="2826484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a:extLst>
              <a:ext uri="{FF2B5EF4-FFF2-40B4-BE49-F238E27FC236}">
                <a16:creationId xmlns:a16="http://schemas.microsoft.com/office/drawing/2014/main" id="{EA34136C-26EB-4150-AD1E-DE36E66DFA9B}"/>
              </a:ext>
            </a:extLst>
          </p:cNvPr>
          <p:cNvSpPr>
            <a:spLocks noGrp="1"/>
          </p:cNvSpPr>
          <p:nvPr>
            <p:ph idx="1"/>
          </p:nvPr>
        </p:nvSpPr>
        <p:spPr>
          <a:xfrm>
            <a:off x="581192" y="764704"/>
            <a:ext cx="7989752" cy="5760639"/>
          </a:xfrm>
        </p:spPr>
        <p:txBody>
          <a:bodyPr>
            <a:normAutofit lnSpcReduction="10000"/>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If you pass one argument to the range function that argument is used as the ending limit of the sequence of numbers.</a:t>
            </a:r>
          </a:p>
          <a:p>
            <a:r>
              <a:rPr lang="en-US" altLang="zh-TW" dirty="0"/>
              <a:t>If you pass two arguments to the range function, the first argument is used as the starting value of the sequence, and the second argument is used as the ending limit.</a:t>
            </a:r>
            <a:endParaRPr lang="zh-TW" altLang="en-US" dirty="0"/>
          </a:p>
        </p:txBody>
      </p:sp>
      <p:pic>
        <p:nvPicPr>
          <p:cNvPr id="8" name="內容版面配置區 3">
            <a:extLst>
              <a:ext uri="{FF2B5EF4-FFF2-40B4-BE49-F238E27FC236}">
                <a16:creationId xmlns:a16="http://schemas.microsoft.com/office/drawing/2014/main" id="{F19DF928-4A26-4352-A716-E4174C2F4ECC}"/>
              </a:ext>
            </a:extLst>
          </p:cNvPr>
          <p:cNvPicPr>
            <a:picLocks noChangeAspect="1"/>
          </p:cNvPicPr>
          <p:nvPr/>
        </p:nvPicPr>
        <p:blipFill>
          <a:blip r:embed="rId2"/>
          <a:stretch>
            <a:fillRect/>
          </a:stretch>
        </p:blipFill>
        <p:spPr>
          <a:xfrm>
            <a:off x="539552" y="689947"/>
            <a:ext cx="4896544" cy="3529431"/>
          </a:xfrm>
          <a:prstGeom prst="rect">
            <a:avLst/>
          </a:prstGeom>
        </p:spPr>
      </p:pic>
    </p:spTree>
    <p:extLst>
      <p:ext uri="{BB962C8B-B14F-4D97-AF65-F5344CB8AC3E}">
        <p14:creationId xmlns:p14="http://schemas.microsoft.com/office/powerpoint/2010/main" val="3260685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E8AD525-3703-44F2-B4C3-47F96DFF8ADB}"/>
              </a:ext>
            </a:extLst>
          </p:cNvPr>
          <p:cNvSpPr>
            <a:spLocks noGrp="1"/>
          </p:cNvSpPr>
          <p:nvPr>
            <p:ph idx="1"/>
          </p:nvPr>
        </p:nvSpPr>
        <p:spPr>
          <a:xfrm>
            <a:off x="581192" y="764705"/>
            <a:ext cx="7989752" cy="5094094"/>
          </a:xfrm>
        </p:spPr>
        <p:txBody>
          <a:bodyPr/>
          <a:lstStyle/>
          <a:p>
            <a:r>
              <a:rPr lang="en-US" altLang="zh-TW" dirty="0"/>
              <a:t>Here is an example:</a:t>
            </a:r>
          </a:p>
          <a:p>
            <a:pPr marL="0" indent="0">
              <a:buNone/>
            </a:pPr>
            <a:r>
              <a:rPr lang="en-US" altLang="zh-TW" dirty="0"/>
              <a:t>	for num in range(1, 5):</a:t>
            </a:r>
          </a:p>
          <a:p>
            <a:pPr marL="0" indent="0">
              <a:buNone/>
            </a:pPr>
            <a:r>
              <a:rPr lang="en-US" altLang="zh-TW" dirty="0"/>
              <a:t>		print(num)</a:t>
            </a:r>
          </a:p>
          <a:p>
            <a:r>
              <a:rPr lang="en-US" altLang="zh-TW" dirty="0"/>
              <a:t>If you pass a third argument to the range function, that argument is used as </a:t>
            </a:r>
            <a:r>
              <a:rPr lang="en-US" altLang="zh-TW" i="1" dirty="0"/>
              <a:t>step value</a:t>
            </a:r>
            <a:r>
              <a:rPr lang="en-US" altLang="zh-TW" dirty="0"/>
              <a:t>.</a:t>
            </a:r>
          </a:p>
          <a:p>
            <a:r>
              <a:rPr lang="en-US" altLang="zh-TW" dirty="0"/>
              <a:t>Here is an example:</a:t>
            </a:r>
          </a:p>
          <a:p>
            <a:pPr marL="0" indent="0">
              <a:buNone/>
            </a:pPr>
            <a:r>
              <a:rPr lang="en-US" altLang="zh-TW" dirty="0"/>
              <a:t>	for num in range(1, 10, 2):</a:t>
            </a:r>
          </a:p>
          <a:p>
            <a:pPr marL="0" indent="0">
              <a:buNone/>
            </a:pPr>
            <a:r>
              <a:rPr lang="en-US" altLang="zh-TW" dirty="0"/>
              <a:t>		print(num)</a:t>
            </a:r>
          </a:p>
        </p:txBody>
      </p:sp>
    </p:spTree>
    <p:extLst>
      <p:ext uri="{BB962C8B-B14F-4D97-AF65-F5344CB8AC3E}">
        <p14:creationId xmlns:p14="http://schemas.microsoft.com/office/powerpoint/2010/main" val="1946261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CCFE09-01DC-4670-8A70-5080881ED55D}"/>
              </a:ext>
            </a:extLst>
          </p:cNvPr>
          <p:cNvSpPr>
            <a:spLocks noGrp="1"/>
          </p:cNvSpPr>
          <p:nvPr>
            <p:ph type="title"/>
          </p:nvPr>
        </p:nvSpPr>
        <p:spPr>
          <a:xfrm>
            <a:off x="581192" y="687475"/>
            <a:ext cx="7989752" cy="725302"/>
          </a:xfrm>
        </p:spPr>
        <p:txBody>
          <a:bodyPr/>
          <a:lstStyle/>
          <a:p>
            <a:r>
              <a:rPr lang="en-US" altLang="zh-TW" cap="none" dirty="0"/>
              <a:t>Using the Target Variable Inside the Loop</a:t>
            </a:r>
            <a:endParaRPr lang="zh-TW" altLang="en-US" cap="none" dirty="0"/>
          </a:p>
        </p:txBody>
      </p:sp>
      <p:pic>
        <p:nvPicPr>
          <p:cNvPr id="5" name="內容版面配置區 4">
            <a:extLst>
              <a:ext uri="{FF2B5EF4-FFF2-40B4-BE49-F238E27FC236}">
                <a16:creationId xmlns:a16="http://schemas.microsoft.com/office/drawing/2014/main" id="{9BFAD2E4-F6FB-495B-82AB-1906AB43D726}"/>
              </a:ext>
            </a:extLst>
          </p:cNvPr>
          <p:cNvPicPr>
            <a:picLocks noGrp="1" noChangeAspect="1"/>
          </p:cNvPicPr>
          <p:nvPr>
            <p:ph idx="1"/>
          </p:nvPr>
        </p:nvPicPr>
        <p:blipFill>
          <a:blip r:embed="rId2"/>
          <a:stretch>
            <a:fillRect/>
          </a:stretch>
        </p:blipFill>
        <p:spPr>
          <a:xfrm>
            <a:off x="613850" y="1484784"/>
            <a:ext cx="3958149" cy="5294909"/>
          </a:xfrm>
          <a:prstGeom prst="rect">
            <a:avLst/>
          </a:prstGeom>
        </p:spPr>
      </p:pic>
    </p:spTree>
    <p:extLst>
      <p:ext uri="{BB962C8B-B14F-4D97-AF65-F5344CB8AC3E}">
        <p14:creationId xmlns:p14="http://schemas.microsoft.com/office/powerpoint/2010/main" val="1523819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2F593A9B-0802-48C3-9F15-68BE856727F5}"/>
              </a:ext>
            </a:extLst>
          </p:cNvPr>
          <p:cNvPicPr>
            <a:picLocks noGrp="1" noChangeAspect="1"/>
          </p:cNvPicPr>
          <p:nvPr>
            <p:ph idx="1"/>
          </p:nvPr>
        </p:nvPicPr>
        <p:blipFill>
          <a:blip r:embed="rId2"/>
          <a:stretch>
            <a:fillRect/>
          </a:stretch>
        </p:blipFill>
        <p:spPr>
          <a:xfrm>
            <a:off x="755576" y="764704"/>
            <a:ext cx="5112568" cy="5990385"/>
          </a:xfrm>
          <a:prstGeom prst="rect">
            <a:avLst/>
          </a:prstGeom>
        </p:spPr>
      </p:pic>
    </p:spTree>
    <p:extLst>
      <p:ext uri="{BB962C8B-B14F-4D97-AF65-F5344CB8AC3E}">
        <p14:creationId xmlns:p14="http://schemas.microsoft.com/office/powerpoint/2010/main" val="1211710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A35A758-8847-459A-AFBC-A4BF27977A63}"/>
              </a:ext>
            </a:extLst>
          </p:cNvPr>
          <p:cNvSpPr>
            <a:spLocks noGrp="1"/>
          </p:cNvSpPr>
          <p:nvPr>
            <p:ph idx="1"/>
          </p:nvPr>
        </p:nvSpPr>
        <p:spPr>
          <a:xfrm>
            <a:off x="581192" y="692697"/>
            <a:ext cx="7989752" cy="5166102"/>
          </a:xfrm>
        </p:spPr>
        <p:txBody>
          <a:bodyPr>
            <a:normAutofit fontScale="92500" lnSpcReduction="10000"/>
          </a:bodyPr>
          <a:lstStyle/>
          <a:p>
            <a:r>
              <a:rPr lang="en-US" altLang="zh-TW" dirty="0"/>
              <a:t>Your friend Amanda just inherited a European sports car from her uncle. Amanda lives in the United States, and she is afraid she will get a speeding ticket because the car’s speedometer indicates kilometers per hour (KPH). She has asked you to write a program that displays a table of speeds in KPH with their values converted to miles per hour (MPH). The formula for converting KPH to MPH is:</a:t>
            </a:r>
          </a:p>
          <a:p>
            <a:pPr marL="0" indent="0" algn="ctr">
              <a:buNone/>
            </a:pPr>
            <a:r>
              <a:rPr lang="en-US" altLang="zh-TW" i="1" dirty="0"/>
              <a:t>MPH </a:t>
            </a:r>
            <a:r>
              <a:rPr lang="en-US" altLang="zh-TW" dirty="0"/>
              <a:t>5 </a:t>
            </a:r>
            <a:r>
              <a:rPr lang="en-US" altLang="zh-TW" i="1" dirty="0"/>
              <a:t>KPH </a:t>
            </a:r>
            <a:r>
              <a:rPr lang="en-US" altLang="zh-TW" dirty="0"/>
              <a:t>* 0.6214</a:t>
            </a:r>
          </a:p>
          <a:p>
            <a:r>
              <a:rPr lang="en-US" altLang="zh-TW" dirty="0"/>
              <a:t>In the formula, </a:t>
            </a:r>
            <a:r>
              <a:rPr lang="en-US" altLang="zh-TW" i="1" dirty="0"/>
              <a:t>MPH </a:t>
            </a:r>
            <a:r>
              <a:rPr lang="en-US" altLang="zh-TW" dirty="0"/>
              <a:t>is the speed in miles per hour, and </a:t>
            </a:r>
            <a:r>
              <a:rPr lang="en-US" altLang="zh-TW" i="1" dirty="0"/>
              <a:t>KPH </a:t>
            </a:r>
            <a:r>
              <a:rPr lang="en-US" altLang="zh-TW" dirty="0"/>
              <a:t>is the speed in kilometers per hour.</a:t>
            </a:r>
          </a:p>
          <a:p>
            <a:r>
              <a:rPr lang="en-US" altLang="zh-TW" dirty="0"/>
              <a:t>The table that your program displays should show speeds from 60 KPH through 130 KPH, in increments of 10, along with their values converted to MPH. The table should look something like this:</a:t>
            </a:r>
            <a:endParaRPr lang="zh-TW" altLang="en-US" dirty="0"/>
          </a:p>
        </p:txBody>
      </p:sp>
    </p:spTree>
    <p:extLst>
      <p:ext uri="{BB962C8B-B14F-4D97-AF65-F5344CB8AC3E}">
        <p14:creationId xmlns:p14="http://schemas.microsoft.com/office/powerpoint/2010/main" val="1609213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A5077C0-C86F-468B-9283-AAA14CCF5F4E}"/>
              </a:ext>
            </a:extLst>
          </p:cNvPr>
          <p:cNvSpPr>
            <a:spLocks noGrp="1"/>
          </p:cNvSpPr>
          <p:nvPr>
            <p:ph idx="1"/>
          </p:nvPr>
        </p:nvSpPr>
        <p:spPr>
          <a:xfrm>
            <a:off x="581192" y="2228003"/>
            <a:ext cx="7989752" cy="3630795"/>
          </a:xfrm>
        </p:spPr>
        <p:txBody>
          <a:bodyPr/>
          <a:lstStyle/>
          <a:p>
            <a:endParaRPr lang="en-US" altLang="zh-TW" dirty="0"/>
          </a:p>
          <a:p>
            <a:endParaRPr lang="en-US" altLang="zh-TW" dirty="0"/>
          </a:p>
          <a:p>
            <a:r>
              <a:rPr lang="en-US" altLang="zh-TW" dirty="0"/>
              <a:t>After thinking about this table of values, you decide that you will write a for loop. The list of values that the loop will iterate over will be the kilometer-per-hour speeds. In the loop, you will call the range function like this:</a:t>
            </a:r>
          </a:p>
          <a:p>
            <a:pPr marL="0" indent="0" algn="ctr">
              <a:buNone/>
            </a:pPr>
            <a:r>
              <a:rPr lang="en-US" altLang="zh-TW" dirty="0"/>
              <a:t>range(60, 131, 10)</a:t>
            </a:r>
            <a:endParaRPr lang="zh-TW" altLang="en-US" dirty="0"/>
          </a:p>
        </p:txBody>
      </p:sp>
      <p:pic>
        <p:nvPicPr>
          <p:cNvPr id="4" name="圖片 3">
            <a:extLst>
              <a:ext uri="{FF2B5EF4-FFF2-40B4-BE49-F238E27FC236}">
                <a16:creationId xmlns:a16="http://schemas.microsoft.com/office/drawing/2014/main" id="{E6D482B8-FF7C-4C6D-9D53-0819AEAFC66D}"/>
              </a:ext>
            </a:extLst>
          </p:cNvPr>
          <p:cNvPicPr>
            <a:picLocks noChangeAspect="1"/>
          </p:cNvPicPr>
          <p:nvPr/>
        </p:nvPicPr>
        <p:blipFill>
          <a:blip r:embed="rId2"/>
          <a:stretch>
            <a:fillRect/>
          </a:stretch>
        </p:blipFill>
        <p:spPr>
          <a:xfrm>
            <a:off x="2843808" y="692696"/>
            <a:ext cx="3240360" cy="2537776"/>
          </a:xfrm>
          <a:prstGeom prst="rect">
            <a:avLst/>
          </a:prstGeom>
        </p:spPr>
      </p:pic>
    </p:spTree>
    <p:extLst>
      <p:ext uri="{BB962C8B-B14F-4D97-AF65-F5344CB8AC3E}">
        <p14:creationId xmlns:p14="http://schemas.microsoft.com/office/powerpoint/2010/main" val="3509221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CD8E41-E1A6-488F-8CCE-26A441AA9EC0}"/>
              </a:ext>
            </a:extLst>
          </p:cNvPr>
          <p:cNvSpPr>
            <a:spLocks noGrp="1"/>
          </p:cNvSpPr>
          <p:nvPr>
            <p:ph type="title"/>
          </p:nvPr>
        </p:nvSpPr>
        <p:spPr/>
        <p:txBody>
          <a:bodyPr/>
          <a:lstStyle/>
          <a:p>
            <a:r>
              <a:rPr lang="en-US" altLang="zh-TW" cap="none" dirty="0"/>
              <a:t>Letting the User Control the Loop Iterations</a:t>
            </a:r>
            <a:endParaRPr lang="zh-TW" altLang="en-US" cap="none" dirty="0"/>
          </a:p>
        </p:txBody>
      </p:sp>
      <p:pic>
        <p:nvPicPr>
          <p:cNvPr id="4" name="內容版面配置區 3">
            <a:extLst>
              <a:ext uri="{FF2B5EF4-FFF2-40B4-BE49-F238E27FC236}">
                <a16:creationId xmlns:a16="http://schemas.microsoft.com/office/drawing/2014/main" id="{C125BA4B-A927-4A5F-BDA1-F433E22028FE}"/>
              </a:ext>
            </a:extLst>
          </p:cNvPr>
          <p:cNvPicPr>
            <a:picLocks noGrp="1" noChangeAspect="1"/>
          </p:cNvPicPr>
          <p:nvPr>
            <p:ph idx="1"/>
          </p:nvPr>
        </p:nvPicPr>
        <p:blipFill>
          <a:blip r:embed="rId2"/>
          <a:stretch>
            <a:fillRect/>
          </a:stretch>
        </p:blipFill>
        <p:spPr>
          <a:xfrm>
            <a:off x="179512" y="1916832"/>
            <a:ext cx="4853729" cy="3600400"/>
          </a:xfrm>
          <a:prstGeom prst="rect">
            <a:avLst/>
          </a:prstGeom>
        </p:spPr>
      </p:pic>
      <p:pic>
        <p:nvPicPr>
          <p:cNvPr id="5" name="圖片 4">
            <a:extLst>
              <a:ext uri="{FF2B5EF4-FFF2-40B4-BE49-F238E27FC236}">
                <a16:creationId xmlns:a16="http://schemas.microsoft.com/office/drawing/2014/main" id="{81E87825-3A26-4622-99A7-7FA53BE22B5C}"/>
              </a:ext>
            </a:extLst>
          </p:cNvPr>
          <p:cNvPicPr>
            <a:picLocks noChangeAspect="1"/>
          </p:cNvPicPr>
          <p:nvPr/>
        </p:nvPicPr>
        <p:blipFill>
          <a:blip r:embed="rId3"/>
          <a:stretch>
            <a:fillRect/>
          </a:stretch>
        </p:blipFill>
        <p:spPr>
          <a:xfrm>
            <a:off x="5220072" y="3068960"/>
            <a:ext cx="3724110" cy="2448272"/>
          </a:xfrm>
          <a:prstGeom prst="rect">
            <a:avLst/>
          </a:prstGeom>
        </p:spPr>
      </p:pic>
    </p:spTree>
    <p:extLst>
      <p:ext uri="{BB962C8B-B14F-4D97-AF65-F5344CB8AC3E}">
        <p14:creationId xmlns:p14="http://schemas.microsoft.com/office/powerpoint/2010/main" val="2170064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0CB0D5E6-2306-478A-9A6E-B7E9D4798169}"/>
              </a:ext>
            </a:extLst>
          </p:cNvPr>
          <p:cNvSpPr/>
          <p:nvPr/>
        </p:nvSpPr>
        <p:spPr>
          <a:xfrm>
            <a:off x="467544" y="692696"/>
            <a:ext cx="8496944" cy="5816977"/>
          </a:xfrm>
          <a:prstGeom prst="rect">
            <a:avLst/>
          </a:prstGeom>
        </p:spPr>
        <p:txBody>
          <a:bodyPr wrap="square">
            <a:spAutoFit/>
          </a:bodyPr>
          <a:lstStyle/>
          <a:p>
            <a:r>
              <a:rPr lang="en-US" altLang="zh-TW" sz="1600" i="1" dirty="0">
                <a:solidFill>
                  <a:srgbClr val="7F848E"/>
                </a:solidFill>
                <a:latin typeface="Fira Code" panose="020B0509050000020004" pitchFamily="49" charset="0"/>
              </a:rPr>
              <a:t># Get a salesperson's sales and commission rate.</a:t>
            </a:r>
            <a:endParaRPr lang="en-US" altLang="zh-TW" sz="1600" dirty="0">
              <a:solidFill>
                <a:srgbClr val="BBBBBB"/>
              </a:solidFill>
              <a:latin typeface="Fira Code" panose="020B0509050000020004" pitchFamily="49" charset="0"/>
            </a:endParaRPr>
          </a:p>
          <a:p>
            <a:r>
              <a:rPr lang="en-US" altLang="zh-TW" sz="1600" dirty="0">
                <a:solidFill>
                  <a:srgbClr val="BBBBBB"/>
                </a:solidFill>
                <a:latin typeface="Fira Code" panose="020B0509050000020004" pitchFamily="49" charset="0"/>
              </a:rPr>
              <a:t>sales </a:t>
            </a:r>
            <a:r>
              <a:rPr lang="en-US" altLang="zh-TW" sz="1600" dirty="0">
                <a:solidFill>
                  <a:srgbClr val="56B6C2"/>
                </a:solidFill>
                <a:latin typeface="Fira Code" panose="020B0509050000020004" pitchFamily="49" charset="0"/>
              </a:rPr>
              <a:t>=</a:t>
            </a:r>
            <a:r>
              <a:rPr lang="en-US" altLang="zh-TW" sz="1600" dirty="0">
                <a:solidFill>
                  <a:srgbClr val="BBBBBB"/>
                </a:solidFill>
                <a:latin typeface="Fira Code" panose="020B0509050000020004" pitchFamily="49" charset="0"/>
              </a:rPr>
              <a:t> </a:t>
            </a:r>
            <a:r>
              <a:rPr lang="en-US" altLang="zh-TW" sz="1600" dirty="0">
                <a:solidFill>
                  <a:srgbClr val="56B6C2"/>
                </a:solidFill>
                <a:latin typeface="Fira Code" panose="020B0509050000020004" pitchFamily="49" charset="0"/>
              </a:rPr>
              <a:t>float</a:t>
            </a:r>
            <a:r>
              <a:rPr lang="en-US" altLang="zh-TW" sz="1600" dirty="0">
                <a:solidFill>
                  <a:srgbClr val="BBBBBB"/>
                </a:solidFill>
                <a:latin typeface="Fira Code" panose="020B0509050000020004" pitchFamily="49" charset="0"/>
              </a:rPr>
              <a:t>(</a:t>
            </a:r>
            <a:r>
              <a:rPr lang="en-US" altLang="zh-TW" sz="1600" dirty="0">
                <a:solidFill>
                  <a:srgbClr val="56B6C2"/>
                </a:solidFill>
                <a:latin typeface="Fira Code" panose="020B0509050000020004" pitchFamily="49" charset="0"/>
              </a:rPr>
              <a:t>input</a:t>
            </a:r>
            <a:r>
              <a:rPr lang="en-US" altLang="zh-TW" sz="1600" dirty="0">
                <a:solidFill>
                  <a:srgbClr val="BBBBBB"/>
                </a:solidFill>
                <a:latin typeface="Fira Code" panose="020B0509050000020004" pitchFamily="49" charset="0"/>
              </a:rPr>
              <a:t>(</a:t>
            </a:r>
            <a:r>
              <a:rPr lang="en-US" altLang="zh-TW" sz="1600" dirty="0">
                <a:solidFill>
                  <a:srgbClr val="98C379"/>
                </a:solidFill>
                <a:latin typeface="Fira Code" panose="020B0509050000020004" pitchFamily="49" charset="0"/>
              </a:rPr>
              <a:t>'Enter the amount of sales: '</a:t>
            </a:r>
            <a:r>
              <a:rPr lang="en-US" altLang="zh-TW" sz="1600" dirty="0">
                <a:solidFill>
                  <a:srgbClr val="BBBBBB"/>
                </a:solidFill>
                <a:latin typeface="Fira Code" panose="020B0509050000020004" pitchFamily="49" charset="0"/>
              </a:rPr>
              <a:t>))</a:t>
            </a:r>
          </a:p>
          <a:p>
            <a:r>
              <a:rPr lang="en-US" altLang="zh-TW" sz="1600" dirty="0" err="1">
                <a:solidFill>
                  <a:srgbClr val="BBBBBB"/>
                </a:solidFill>
                <a:latin typeface="Fira Code" panose="020B0509050000020004" pitchFamily="49" charset="0"/>
              </a:rPr>
              <a:t>comm_rate</a:t>
            </a:r>
            <a:r>
              <a:rPr lang="en-US" altLang="zh-TW" sz="1600" dirty="0">
                <a:solidFill>
                  <a:srgbClr val="BBBBBB"/>
                </a:solidFill>
                <a:latin typeface="Fira Code" panose="020B0509050000020004" pitchFamily="49" charset="0"/>
              </a:rPr>
              <a:t> </a:t>
            </a:r>
            <a:r>
              <a:rPr lang="en-US" altLang="zh-TW" sz="1600" dirty="0">
                <a:solidFill>
                  <a:srgbClr val="56B6C2"/>
                </a:solidFill>
                <a:latin typeface="Fira Code" panose="020B0509050000020004" pitchFamily="49" charset="0"/>
              </a:rPr>
              <a:t>=</a:t>
            </a:r>
            <a:r>
              <a:rPr lang="en-US" altLang="zh-TW" sz="1600" dirty="0">
                <a:solidFill>
                  <a:srgbClr val="BBBBBB"/>
                </a:solidFill>
                <a:latin typeface="Fira Code" panose="020B0509050000020004" pitchFamily="49" charset="0"/>
              </a:rPr>
              <a:t> </a:t>
            </a:r>
            <a:r>
              <a:rPr lang="en-US" altLang="zh-TW" sz="1600" dirty="0">
                <a:solidFill>
                  <a:srgbClr val="56B6C2"/>
                </a:solidFill>
                <a:latin typeface="Fira Code" panose="020B0509050000020004" pitchFamily="49" charset="0"/>
              </a:rPr>
              <a:t>float</a:t>
            </a:r>
            <a:r>
              <a:rPr lang="en-US" altLang="zh-TW" sz="1600" dirty="0">
                <a:solidFill>
                  <a:srgbClr val="BBBBBB"/>
                </a:solidFill>
                <a:latin typeface="Fira Code" panose="020B0509050000020004" pitchFamily="49" charset="0"/>
              </a:rPr>
              <a:t>(</a:t>
            </a:r>
            <a:r>
              <a:rPr lang="en-US" altLang="zh-TW" sz="1600" dirty="0">
                <a:solidFill>
                  <a:srgbClr val="56B6C2"/>
                </a:solidFill>
                <a:latin typeface="Fira Code" panose="020B0509050000020004" pitchFamily="49" charset="0"/>
              </a:rPr>
              <a:t>input</a:t>
            </a:r>
            <a:r>
              <a:rPr lang="en-US" altLang="zh-TW" sz="1600" dirty="0">
                <a:solidFill>
                  <a:srgbClr val="BBBBBB"/>
                </a:solidFill>
                <a:latin typeface="Fira Code" panose="020B0509050000020004" pitchFamily="49" charset="0"/>
              </a:rPr>
              <a:t>(</a:t>
            </a:r>
            <a:r>
              <a:rPr lang="en-US" altLang="zh-TW" sz="1600" dirty="0">
                <a:solidFill>
                  <a:srgbClr val="98C379"/>
                </a:solidFill>
                <a:latin typeface="Fira Code" panose="020B0509050000020004" pitchFamily="49" charset="0"/>
              </a:rPr>
              <a:t>'Enter the commission rate: '</a:t>
            </a:r>
            <a:r>
              <a:rPr lang="en-US" altLang="zh-TW" sz="1600" dirty="0">
                <a:solidFill>
                  <a:srgbClr val="BBBBBB"/>
                </a:solidFill>
                <a:latin typeface="Fira Code" panose="020B0509050000020004" pitchFamily="49" charset="0"/>
              </a:rPr>
              <a:t>))</a:t>
            </a:r>
          </a:p>
          <a:p>
            <a:r>
              <a:rPr lang="en-US" altLang="zh-TW" sz="1600" i="1" dirty="0">
                <a:solidFill>
                  <a:srgbClr val="7F848E"/>
                </a:solidFill>
                <a:latin typeface="Fira Code" panose="020B0509050000020004" pitchFamily="49" charset="0"/>
              </a:rPr>
              <a:t># Calculate the commission.</a:t>
            </a:r>
            <a:endParaRPr lang="en-US" altLang="zh-TW" sz="1600" dirty="0">
              <a:solidFill>
                <a:srgbClr val="BBBBBB"/>
              </a:solidFill>
              <a:latin typeface="Fira Code" panose="020B0509050000020004" pitchFamily="49" charset="0"/>
            </a:endParaRPr>
          </a:p>
          <a:p>
            <a:r>
              <a:rPr lang="en-US" altLang="zh-TW" sz="1600" dirty="0">
                <a:solidFill>
                  <a:srgbClr val="BBBBBB"/>
                </a:solidFill>
                <a:latin typeface="Fira Code" panose="020B0509050000020004" pitchFamily="49" charset="0"/>
              </a:rPr>
              <a:t>commission </a:t>
            </a:r>
            <a:r>
              <a:rPr lang="en-US" altLang="zh-TW" sz="1600" dirty="0">
                <a:solidFill>
                  <a:srgbClr val="56B6C2"/>
                </a:solidFill>
                <a:latin typeface="Fira Code" panose="020B0509050000020004" pitchFamily="49" charset="0"/>
              </a:rPr>
              <a:t>=</a:t>
            </a:r>
            <a:r>
              <a:rPr lang="en-US" altLang="zh-TW" sz="1600" dirty="0">
                <a:solidFill>
                  <a:srgbClr val="BBBBBB"/>
                </a:solidFill>
                <a:latin typeface="Fira Code" panose="020B0509050000020004" pitchFamily="49" charset="0"/>
              </a:rPr>
              <a:t> sales </a:t>
            </a:r>
            <a:r>
              <a:rPr lang="en-US" altLang="zh-TW" sz="1600" dirty="0">
                <a:solidFill>
                  <a:srgbClr val="56B6C2"/>
                </a:solidFill>
                <a:latin typeface="Fira Code" panose="020B0509050000020004" pitchFamily="49" charset="0"/>
              </a:rPr>
              <a:t>*</a:t>
            </a:r>
            <a:r>
              <a:rPr lang="en-US" altLang="zh-TW" sz="1600" dirty="0">
                <a:solidFill>
                  <a:srgbClr val="BBBBBB"/>
                </a:solidFill>
                <a:latin typeface="Fira Code" panose="020B0509050000020004" pitchFamily="49" charset="0"/>
              </a:rPr>
              <a:t> </a:t>
            </a:r>
            <a:r>
              <a:rPr lang="en-US" altLang="zh-TW" sz="1600" dirty="0" err="1">
                <a:solidFill>
                  <a:srgbClr val="BBBBBB"/>
                </a:solidFill>
                <a:latin typeface="Fira Code" panose="020B0509050000020004" pitchFamily="49" charset="0"/>
              </a:rPr>
              <a:t>comm_rate</a:t>
            </a:r>
            <a:endParaRPr lang="en-US" altLang="zh-TW" sz="1600" dirty="0">
              <a:solidFill>
                <a:srgbClr val="BBBBBB"/>
              </a:solidFill>
              <a:latin typeface="Fira Code" panose="020B0509050000020004" pitchFamily="49" charset="0"/>
            </a:endParaRPr>
          </a:p>
          <a:p>
            <a:r>
              <a:rPr lang="en-US" altLang="zh-TW" sz="1600" i="1" dirty="0">
                <a:solidFill>
                  <a:srgbClr val="7F848E"/>
                </a:solidFill>
                <a:latin typeface="Fira Code" panose="020B0509050000020004" pitchFamily="49" charset="0"/>
              </a:rPr>
              <a:t># Display the commission.</a:t>
            </a:r>
            <a:endParaRPr lang="en-US" altLang="zh-TW" sz="1600" dirty="0">
              <a:solidFill>
                <a:srgbClr val="BBBBBB"/>
              </a:solidFill>
              <a:latin typeface="Fira Code" panose="020B0509050000020004" pitchFamily="49" charset="0"/>
            </a:endParaRPr>
          </a:p>
          <a:p>
            <a:r>
              <a:rPr lang="en-US" altLang="zh-TW" sz="1600" dirty="0">
                <a:solidFill>
                  <a:srgbClr val="C678DD"/>
                </a:solidFill>
                <a:latin typeface="Fira Code" panose="020B0509050000020004" pitchFamily="49" charset="0"/>
              </a:rPr>
              <a:t>print</a:t>
            </a:r>
            <a:r>
              <a:rPr lang="en-US" altLang="zh-TW" sz="1600" dirty="0">
                <a:solidFill>
                  <a:srgbClr val="BBBBBB"/>
                </a:solidFill>
                <a:latin typeface="Fira Code" panose="020B0509050000020004" pitchFamily="49" charset="0"/>
              </a:rPr>
              <a:t>(</a:t>
            </a:r>
            <a:r>
              <a:rPr lang="en-US" altLang="zh-TW" sz="1600" dirty="0">
                <a:solidFill>
                  <a:srgbClr val="98C379"/>
                </a:solidFill>
                <a:latin typeface="Fira Code" panose="020B0509050000020004" pitchFamily="49" charset="0"/>
              </a:rPr>
              <a:t>'The commission is $'</a:t>
            </a:r>
            <a:r>
              <a:rPr lang="en-US" altLang="zh-TW" sz="1600" dirty="0">
                <a:solidFill>
                  <a:srgbClr val="BBBBBB"/>
                </a:solidFill>
                <a:latin typeface="Fira Code" panose="020B0509050000020004" pitchFamily="49" charset="0"/>
              </a:rPr>
              <a:t>, </a:t>
            </a:r>
            <a:r>
              <a:rPr lang="en-US" altLang="zh-TW" sz="1600" dirty="0">
                <a:solidFill>
                  <a:srgbClr val="56B6C2"/>
                </a:solidFill>
                <a:latin typeface="Fira Code" panose="020B0509050000020004" pitchFamily="49" charset="0"/>
              </a:rPr>
              <a:t>format</a:t>
            </a:r>
            <a:r>
              <a:rPr lang="en-US" altLang="zh-TW" sz="1600" dirty="0">
                <a:solidFill>
                  <a:srgbClr val="BBBBBB"/>
                </a:solidFill>
                <a:latin typeface="Fira Code" panose="020B0509050000020004" pitchFamily="49" charset="0"/>
              </a:rPr>
              <a:t>(commission, </a:t>
            </a:r>
            <a:r>
              <a:rPr lang="en-US" altLang="zh-TW" sz="1600" dirty="0">
                <a:solidFill>
                  <a:srgbClr val="98C379"/>
                </a:solidFill>
                <a:latin typeface="Fira Code" panose="020B0509050000020004" pitchFamily="49" charset="0"/>
              </a:rPr>
              <a:t>',.2f'</a:t>
            </a:r>
            <a:r>
              <a:rPr lang="en-US" altLang="zh-TW" sz="1600" dirty="0">
                <a:solidFill>
                  <a:srgbClr val="BBBBBB"/>
                </a:solidFill>
                <a:latin typeface="Fira Code" panose="020B0509050000020004" pitchFamily="49" charset="0"/>
              </a:rPr>
              <a:t>), </a:t>
            </a:r>
            <a:r>
              <a:rPr lang="en-US" altLang="zh-TW" sz="1600" dirty="0" err="1">
                <a:solidFill>
                  <a:srgbClr val="BBBBBB"/>
                </a:solidFill>
                <a:latin typeface="Fira Code" panose="020B0509050000020004" pitchFamily="49" charset="0"/>
              </a:rPr>
              <a:t>sep</a:t>
            </a:r>
            <a:r>
              <a:rPr lang="en-US" altLang="zh-TW" sz="1600" dirty="0">
                <a:solidFill>
                  <a:srgbClr val="56B6C2"/>
                </a:solidFill>
                <a:latin typeface="Fira Code" panose="020B0509050000020004" pitchFamily="49" charset="0"/>
              </a:rPr>
              <a:t>=</a:t>
            </a:r>
            <a:r>
              <a:rPr lang="en-US" altLang="zh-TW" sz="1600" dirty="0">
                <a:solidFill>
                  <a:srgbClr val="98C379"/>
                </a:solidFill>
                <a:latin typeface="Fira Code" panose="020B0509050000020004" pitchFamily="49" charset="0"/>
              </a:rPr>
              <a:t>''</a:t>
            </a:r>
            <a:r>
              <a:rPr lang="en-US" altLang="zh-TW" sz="1600" dirty="0">
                <a:solidFill>
                  <a:srgbClr val="BBBBBB"/>
                </a:solidFill>
                <a:latin typeface="Fira Code" panose="020B0509050000020004" pitchFamily="49" charset="0"/>
              </a:rPr>
              <a:t>)</a:t>
            </a:r>
          </a:p>
          <a:p>
            <a:r>
              <a:rPr lang="en-US" altLang="zh-TW" sz="1600" i="1" dirty="0">
                <a:solidFill>
                  <a:srgbClr val="7F848E"/>
                </a:solidFill>
                <a:latin typeface="Fira Code" panose="020B0509050000020004" pitchFamily="49" charset="0"/>
              </a:rPr>
              <a:t># Get another salesperson's sales and commission rate.</a:t>
            </a:r>
            <a:endParaRPr lang="en-US" altLang="zh-TW" sz="1600" dirty="0">
              <a:solidFill>
                <a:srgbClr val="BBBBBB"/>
              </a:solidFill>
              <a:latin typeface="Fira Code" panose="020B0509050000020004" pitchFamily="49" charset="0"/>
            </a:endParaRPr>
          </a:p>
          <a:p>
            <a:r>
              <a:rPr lang="en-US" altLang="zh-TW" sz="1600" dirty="0">
                <a:solidFill>
                  <a:srgbClr val="BBBBBB"/>
                </a:solidFill>
                <a:latin typeface="Fira Code" panose="020B0509050000020004" pitchFamily="49" charset="0"/>
              </a:rPr>
              <a:t>sales </a:t>
            </a:r>
            <a:r>
              <a:rPr lang="en-US" altLang="zh-TW" sz="1600" dirty="0">
                <a:solidFill>
                  <a:srgbClr val="56B6C2"/>
                </a:solidFill>
                <a:latin typeface="Fira Code" panose="020B0509050000020004" pitchFamily="49" charset="0"/>
              </a:rPr>
              <a:t>=</a:t>
            </a:r>
            <a:r>
              <a:rPr lang="en-US" altLang="zh-TW" sz="1600" dirty="0">
                <a:solidFill>
                  <a:srgbClr val="BBBBBB"/>
                </a:solidFill>
                <a:latin typeface="Fira Code" panose="020B0509050000020004" pitchFamily="49" charset="0"/>
              </a:rPr>
              <a:t> </a:t>
            </a:r>
            <a:r>
              <a:rPr lang="en-US" altLang="zh-TW" sz="1600" dirty="0">
                <a:solidFill>
                  <a:srgbClr val="56B6C2"/>
                </a:solidFill>
                <a:latin typeface="Fira Code" panose="020B0509050000020004" pitchFamily="49" charset="0"/>
              </a:rPr>
              <a:t>float</a:t>
            </a:r>
            <a:r>
              <a:rPr lang="en-US" altLang="zh-TW" sz="1600" dirty="0">
                <a:solidFill>
                  <a:srgbClr val="BBBBBB"/>
                </a:solidFill>
                <a:latin typeface="Fira Code" panose="020B0509050000020004" pitchFamily="49" charset="0"/>
              </a:rPr>
              <a:t>(</a:t>
            </a:r>
            <a:r>
              <a:rPr lang="en-US" altLang="zh-TW" sz="1600" dirty="0">
                <a:solidFill>
                  <a:srgbClr val="56B6C2"/>
                </a:solidFill>
                <a:latin typeface="Fira Code" panose="020B0509050000020004" pitchFamily="49" charset="0"/>
              </a:rPr>
              <a:t>input</a:t>
            </a:r>
            <a:r>
              <a:rPr lang="en-US" altLang="zh-TW" sz="1600" dirty="0">
                <a:solidFill>
                  <a:srgbClr val="BBBBBB"/>
                </a:solidFill>
                <a:latin typeface="Fira Code" panose="020B0509050000020004" pitchFamily="49" charset="0"/>
              </a:rPr>
              <a:t>(</a:t>
            </a:r>
            <a:r>
              <a:rPr lang="en-US" altLang="zh-TW" sz="1600" dirty="0">
                <a:solidFill>
                  <a:srgbClr val="98C379"/>
                </a:solidFill>
                <a:latin typeface="Fira Code" panose="020B0509050000020004" pitchFamily="49" charset="0"/>
              </a:rPr>
              <a:t>'Enter the amount of sales: '</a:t>
            </a:r>
            <a:r>
              <a:rPr lang="en-US" altLang="zh-TW" sz="1600" dirty="0">
                <a:solidFill>
                  <a:srgbClr val="BBBBBB"/>
                </a:solidFill>
                <a:latin typeface="Fira Code" panose="020B0509050000020004" pitchFamily="49" charset="0"/>
              </a:rPr>
              <a:t>))</a:t>
            </a:r>
          </a:p>
          <a:p>
            <a:r>
              <a:rPr lang="en-US" altLang="zh-TW" sz="1600" dirty="0" err="1">
                <a:solidFill>
                  <a:srgbClr val="BBBBBB"/>
                </a:solidFill>
                <a:latin typeface="Fira Code" panose="020B0509050000020004" pitchFamily="49" charset="0"/>
              </a:rPr>
              <a:t>comm_rate</a:t>
            </a:r>
            <a:r>
              <a:rPr lang="en-US" altLang="zh-TW" sz="1600" dirty="0">
                <a:solidFill>
                  <a:srgbClr val="BBBBBB"/>
                </a:solidFill>
                <a:latin typeface="Fira Code" panose="020B0509050000020004" pitchFamily="49" charset="0"/>
              </a:rPr>
              <a:t> </a:t>
            </a:r>
            <a:r>
              <a:rPr lang="en-US" altLang="zh-TW" sz="1600" dirty="0">
                <a:solidFill>
                  <a:srgbClr val="56B6C2"/>
                </a:solidFill>
                <a:latin typeface="Fira Code" panose="020B0509050000020004" pitchFamily="49" charset="0"/>
              </a:rPr>
              <a:t>=</a:t>
            </a:r>
            <a:r>
              <a:rPr lang="en-US" altLang="zh-TW" sz="1600" dirty="0">
                <a:solidFill>
                  <a:srgbClr val="BBBBBB"/>
                </a:solidFill>
                <a:latin typeface="Fira Code" panose="020B0509050000020004" pitchFamily="49" charset="0"/>
              </a:rPr>
              <a:t> </a:t>
            </a:r>
            <a:r>
              <a:rPr lang="en-US" altLang="zh-TW" sz="1600" dirty="0">
                <a:solidFill>
                  <a:srgbClr val="56B6C2"/>
                </a:solidFill>
                <a:latin typeface="Fira Code" panose="020B0509050000020004" pitchFamily="49" charset="0"/>
              </a:rPr>
              <a:t>float</a:t>
            </a:r>
            <a:r>
              <a:rPr lang="en-US" altLang="zh-TW" sz="1600" dirty="0">
                <a:solidFill>
                  <a:srgbClr val="BBBBBB"/>
                </a:solidFill>
                <a:latin typeface="Fira Code" panose="020B0509050000020004" pitchFamily="49" charset="0"/>
              </a:rPr>
              <a:t>(</a:t>
            </a:r>
            <a:r>
              <a:rPr lang="en-US" altLang="zh-TW" sz="1600" dirty="0">
                <a:solidFill>
                  <a:srgbClr val="56B6C2"/>
                </a:solidFill>
                <a:latin typeface="Fira Code" panose="020B0509050000020004" pitchFamily="49" charset="0"/>
              </a:rPr>
              <a:t>input</a:t>
            </a:r>
            <a:r>
              <a:rPr lang="en-US" altLang="zh-TW" sz="1600" dirty="0">
                <a:solidFill>
                  <a:srgbClr val="BBBBBB"/>
                </a:solidFill>
                <a:latin typeface="Fira Code" panose="020B0509050000020004" pitchFamily="49" charset="0"/>
              </a:rPr>
              <a:t>(</a:t>
            </a:r>
            <a:r>
              <a:rPr lang="en-US" altLang="zh-TW" sz="1600" dirty="0">
                <a:solidFill>
                  <a:srgbClr val="98C379"/>
                </a:solidFill>
                <a:latin typeface="Fira Code" panose="020B0509050000020004" pitchFamily="49" charset="0"/>
              </a:rPr>
              <a:t>'Enter the commission rate: '</a:t>
            </a:r>
            <a:r>
              <a:rPr lang="en-US" altLang="zh-TW" sz="1600" dirty="0">
                <a:solidFill>
                  <a:srgbClr val="BBBBBB"/>
                </a:solidFill>
                <a:latin typeface="Fira Code" panose="020B0509050000020004" pitchFamily="49" charset="0"/>
              </a:rPr>
              <a:t>))</a:t>
            </a:r>
          </a:p>
          <a:p>
            <a:r>
              <a:rPr lang="en-US" altLang="zh-TW" sz="1600" i="1" dirty="0">
                <a:solidFill>
                  <a:srgbClr val="7F848E"/>
                </a:solidFill>
                <a:latin typeface="Fira Code" panose="020B0509050000020004" pitchFamily="49" charset="0"/>
              </a:rPr>
              <a:t># Calculate the commission.</a:t>
            </a:r>
            <a:endParaRPr lang="en-US" altLang="zh-TW" sz="1600" dirty="0">
              <a:solidFill>
                <a:srgbClr val="BBBBBB"/>
              </a:solidFill>
              <a:latin typeface="Fira Code" panose="020B0509050000020004" pitchFamily="49" charset="0"/>
            </a:endParaRPr>
          </a:p>
          <a:p>
            <a:r>
              <a:rPr lang="en-US" altLang="zh-TW" sz="1600" dirty="0">
                <a:solidFill>
                  <a:srgbClr val="BBBBBB"/>
                </a:solidFill>
                <a:latin typeface="Fira Code" panose="020B0509050000020004" pitchFamily="49" charset="0"/>
              </a:rPr>
              <a:t>commission </a:t>
            </a:r>
            <a:r>
              <a:rPr lang="en-US" altLang="zh-TW" sz="1600" dirty="0">
                <a:solidFill>
                  <a:srgbClr val="56B6C2"/>
                </a:solidFill>
                <a:latin typeface="Fira Code" panose="020B0509050000020004" pitchFamily="49" charset="0"/>
              </a:rPr>
              <a:t>=</a:t>
            </a:r>
            <a:r>
              <a:rPr lang="en-US" altLang="zh-TW" sz="1600" dirty="0">
                <a:solidFill>
                  <a:srgbClr val="BBBBBB"/>
                </a:solidFill>
                <a:latin typeface="Fira Code" panose="020B0509050000020004" pitchFamily="49" charset="0"/>
              </a:rPr>
              <a:t> sales </a:t>
            </a:r>
            <a:r>
              <a:rPr lang="en-US" altLang="zh-TW" sz="1600" dirty="0">
                <a:solidFill>
                  <a:srgbClr val="56B6C2"/>
                </a:solidFill>
                <a:latin typeface="Fira Code" panose="020B0509050000020004" pitchFamily="49" charset="0"/>
              </a:rPr>
              <a:t>*</a:t>
            </a:r>
            <a:r>
              <a:rPr lang="en-US" altLang="zh-TW" sz="1600" dirty="0">
                <a:solidFill>
                  <a:srgbClr val="BBBBBB"/>
                </a:solidFill>
                <a:latin typeface="Fira Code" panose="020B0509050000020004" pitchFamily="49" charset="0"/>
              </a:rPr>
              <a:t> </a:t>
            </a:r>
            <a:r>
              <a:rPr lang="en-US" altLang="zh-TW" sz="1600" dirty="0" err="1">
                <a:solidFill>
                  <a:srgbClr val="BBBBBB"/>
                </a:solidFill>
                <a:latin typeface="Fira Code" panose="020B0509050000020004" pitchFamily="49" charset="0"/>
              </a:rPr>
              <a:t>comm_rate</a:t>
            </a:r>
            <a:endParaRPr lang="en-US" altLang="zh-TW" sz="1600" dirty="0">
              <a:solidFill>
                <a:srgbClr val="BBBBBB"/>
              </a:solidFill>
              <a:latin typeface="Fira Code" panose="020B0509050000020004" pitchFamily="49" charset="0"/>
            </a:endParaRPr>
          </a:p>
          <a:p>
            <a:r>
              <a:rPr lang="en-US" altLang="zh-TW" sz="1600" i="1" dirty="0">
                <a:solidFill>
                  <a:srgbClr val="7F848E"/>
                </a:solidFill>
                <a:latin typeface="Fira Code" panose="020B0509050000020004" pitchFamily="49" charset="0"/>
              </a:rPr>
              <a:t># Display the commission.</a:t>
            </a:r>
            <a:endParaRPr lang="en-US" altLang="zh-TW" sz="1600" dirty="0">
              <a:solidFill>
                <a:srgbClr val="BBBBBB"/>
              </a:solidFill>
              <a:latin typeface="Fira Code" panose="020B0509050000020004" pitchFamily="49" charset="0"/>
            </a:endParaRPr>
          </a:p>
          <a:p>
            <a:r>
              <a:rPr lang="en-US" altLang="zh-TW" sz="1600" dirty="0">
                <a:solidFill>
                  <a:srgbClr val="C678DD"/>
                </a:solidFill>
                <a:latin typeface="Fira Code" panose="020B0509050000020004" pitchFamily="49" charset="0"/>
              </a:rPr>
              <a:t>print</a:t>
            </a:r>
            <a:r>
              <a:rPr lang="en-US" altLang="zh-TW" sz="1600" dirty="0">
                <a:solidFill>
                  <a:srgbClr val="BBBBBB"/>
                </a:solidFill>
                <a:latin typeface="Fira Code" panose="020B0509050000020004" pitchFamily="49" charset="0"/>
              </a:rPr>
              <a:t>(</a:t>
            </a:r>
            <a:r>
              <a:rPr lang="en-US" altLang="zh-TW" sz="1600" dirty="0">
                <a:solidFill>
                  <a:srgbClr val="98C379"/>
                </a:solidFill>
                <a:latin typeface="Fira Code" panose="020B0509050000020004" pitchFamily="49" charset="0"/>
              </a:rPr>
              <a:t>'The commission is $'</a:t>
            </a:r>
            <a:r>
              <a:rPr lang="en-US" altLang="zh-TW" sz="1600" dirty="0">
                <a:solidFill>
                  <a:srgbClr val="BBBBBB"/>
                </a:solidFill>
                <a:latin typeface="Fira Code" panose="020B0509050000020004" pitchFamily="49" charset="0"/>
              </a:rPr>
              <a:t>, </a:t>
            </a:r>
            <a:r>
              <a:rPr lang="en-US" altLang="zh-TW" sz="1600" dirty="0">
                <a:solidFill>
                  <a:srgbClr val="56B6C2"/>
                </a:solidFill>
                <a:latin typeface="Fira Code" panose="020B0509050000020004" pitchFamily="49" charset="0"/>
              </a:rPr>
              <a:t>format</a:t>
            </a:r>
            <a:r>
              <a:rPr lang="en-US" altLang="zh-TW" sz="1600" dirty="0">
                <a:solidFill>
                  <a:srgbClr val="BBBBBB"/>
                </a:solidFill>
                <a:latin typeface="Fira Code" panose="020B0509050000020004" pitchFamily="49" charset="0"/>
              </a:rPr>
              <a:t>(commission, </a:t>
            </a:r>
            <a:r>
              <a:rPr lang="en-US" altLang="zh-TW" sz="1600" dirty="0">
                <a:solidFill>
                  <a:srgbClr val="98C379"/>
                </a:solidFill>
                <a:latin typeface="Fira Code" panose="020B0509050000020004" pitchFamily="49" charset="0"/>
              </a:rPr>
              <a:t>',.2f'</a:t>
            </a:r>
            <a:r>
              <a:rPr lang="en-US" altLang="zh-TW" sz="1600" dirty="0">
                <a:solidFill>
                  <a:srgbClr val="BBBBBB"/>
                </a:solidFill>
                <a:latin typeface="Fira Code" panose="020B0509050000020004" pitchFamily="49" charset="0"/>
              </a:rPr>
              <a:t>), </a:t>
            </a:r>
            <a:r>
              <a:rPr lang="en-US" altLang="zh-TW" sz="1600" dirty="0" err="1">
                <a:solidFill>
                  <a:srgbClr val="BBBBBB"/>
                </a:solidFill>
                <a:latin typeface="Fira Code" panose="020B0509050000020004" pitchFamily="49" charset="0"/>
              </a:rPr>
              <a:t>sep</a:t>
            </a:r>
            <a:r>
              <a:rPr lang="en-US" altLang="zh-TW" sz="1600" dirty="0">
                <a:solidFill>
                  <a:srgbClr val="56B6C2"/>
                </a:solidFill>
                <a:latin typeface="Fira Code" panose="020B0509050000020004" pitchFamily="49" charset="0"/>
              </a:rPr>
              <a:t>=</a:t>
            </a:r>
            <a:r>
              <a:rPr lang="en-US" altLang="zh-TW" sz="1600" dirty="0">
                <a:solidFill>
                  <a:srgbClr val="98C379"/>
                </a:solidFill>
                <a:latin typeface="Fira Code" panose="020B0509050000020004" pitchFamily="49" charset="0"/>
              </a:rPr>
              <a:t>''</a:t>
            </a:r>
            <a:r>
              <a:rPr lang="en-US" altLang="zh-TW" sz="1600" dirty="0">
                <a:solidFill>
                  <a:srgbClr val="BBBBBB"/>
                </a:solidFill>
                <a:latin typeface="Fira Code" panose="020B0509050000020004" pitchFamily="49" charset="0"/>
              </a:rPr>
              <a:t>)</a:t>
            </a:r>
          </a:p>
          <a:p>
            <a:r>
              <a:rPr lang="en-US" altLang="zh-TW" sz="1600" i="1" dirty="0">
                <a:solidFill>
                  <a:srgbClr val="7F848E"/>
                </a:solidFill>
                <a:latin typeface="Fira Code" panose="020B0509050000020004" pitchFamily="49" charset="0"/>
              </a:rPr>
              <a:t># Get another salesperson's sales and commission rate.</a:t>
            </a:r>
            <a:endParaRPr lang="en-US" altLang="zh-TW" sz="1600" dirty="0">
              <a:solidFill>
                <a:srgbClr val="BBBBBB"/>
              </a:solidFill>
              <a:latin typeface="Fira Code" panose="020B0509050000020004" pitchFamily="49" charset="0"/>
            </a:endParaRPr>
          </a:p>
          <a:p>
            <a:r>
              <a:rPr lang="en-US" altLang="zh-TW" sz="1600" dirty="0">
                <a:solidFill>
                  <a:srgbClr val="BBBBBB"/>
                </a:solidFill>
                <a:latin typeface="Fira Code" panose="020B0509050000020004" pitchFamily="49" charset="0"/>
              </a:rPr>
              <a:t>sales </a:t>
            </a:r>
            <a:r>
              <a:rPr lang="en-US" altLang="zh-TW" sz="1600" dirty="0">
                <a:solidFill>
                  <a:srgbClr val="56B6C2"/>
                </a:solidFill>
                <a:latin typeface="Fira Code" panose="020B0509050000020004" pitchFamily="49" charset="0"/>
              </a:rPr>
              <a:t>=</a:t>
            </a:r>
            <a:r>
              <a:rPr lang="en-US" altLang="zh-TW" sz="1600" dirty="0">
                <a:solidFill>
                  <a:srgbClr val="BBBBBB"/>
                </a:solidFill>
                <a:latin typeface="Fira Code" panose="020B0509050000020004" pitchFamily="49" charset="0"/>
              </a:rPr>
              <a:t> </a:t>
            </a:r>
            <a:r>
              <a:rPr lang="en-US" altLang="zh-TW" sz="1600" dirty="0">
                <a:solidFill>
                  <a:srgbClr val="56B6C2"/>
                </a:solidFill>
                <a:latin typeface="Fira Code" panose="020B0509050000020004" pitchFamily="49" charset="0"/>
              </a:rPr>
              <a:t>float</a:t>
            </a:r>
            <a:r>
              <a:rPr lang="en-US" altLang="zh-TW" sz="1600" dirty="0">
                <a:solidFill>
                  <a:srgbClr val="BBBBBB"/>
                </a:solidFill>
                <a:latin typeface="Fira Code" panose="020B0509050000020004" pitchFamily="49" charset="0"/>
              </a:rPr>
              <a:t>(</a:t>
            </a:r>
            <a:r>
              <a:rPr lang="en-US" altLang="zh-TW" sz="1600" dirty="0">
                <a:solidFill>
                  <a:srgbClr val="56B6C2"/>
                </a:solidFill>
                <a:latin typeface="Fira Code" panose="020B0509050000020004" pitchFamily="49" charset="0"/>
              </a:rPr>
              <a:t>input</a:t>
            </a:r>
            <a:r>
              <a:rPr lang="en-US" altLang="zh-TW" sz="1600" dirty="0">
                <a:solidFill>
                  <a:srgbClr val="BBBBBB"/>
                </a:solidFill>
                <a:latin typeface="Fira Code" panose="020B0509050000020004" pitchFamily="49" charset="0"/>
              </a:rPr>
              <a:t>(</a:t>
            </a:r>
            <a:r>
              <a:rPr lang="en-US" altLang="zh-TW" sz="1600" dirty="0">
                <a:solidFill>
                  <a:srgbClr val="98C379"/>
                </a:solidFill>
                <a:latin typeface="Fira Code" panose="020B0509050000020004" pitchFamily="49" charset="0"/>
              </a:rPr>
              <a:t>'Enter the amount of sales: '</a:t>
            </a:r>
            <a:r>
              <a:rPr lang="en-US" altLang="zh-TW" sz="1600" dirty="0">
                <a:solidFill>
                  <a:srgbClr val="BBBBBB"/>
                </a:solidFill>
                <a:latin typeface="Fira Code" panose="020B0509050000020004" pitchFamily="49" charset="0"/>
              </a:rPr>
              <a:t>))</a:t>
            </a:r>
          </a:p>
          <a:p>
            <a:r>
              <a:rPr lang="en-US" altLang="zh-TW" sz="1600" dirty="0" err="1">
                <a:solidFill>
                  <a:srgbClr val="BBBBBB"/>
                </a:solidFill>
                <a:latin typeface="Fira Code" panose="020B0509050000020004" pitchFamily="49" charset="0"/>
              </a:rPr>
              <a:t>comm_rate</a:t>
            </a:r>
            <a:r>
              <a:rPr lang="en-US" altLang="zh-TW" sz="1600" dirty="0">
                <a:solidFill>
                  <a:srgbClr val="BBBBBB"/>
                </a:solidFill>
                <a:latin typeface="Fira Code" panose="020B0509050000020004" pitchFamily="49" charset="0"/>
              </a:rPr>
              <a:t> </a:t>
            </a:r>
            <a:r>
              <a:rPr lang="en-US" altLang="zh-TW" sz="1600" dirty="0">
                <a:solidFill>
                  <a:srgbClr val="56B6C2"/>
                </a:solidFill>
                <a:latin typeface="Fira Code" panose="020B0509050000020004" pitchFamily="49" charset="0"/>
              </a:rPr>
              <a:t>=</a:t>
            </a:r>
            <a:r>
              <a:rPr lang="en-US" altLang="zh-TW" sz="1600" dirty="0">
                <a:solidFill>
                  <a:srgbClr val="BBBBBB"/>
                </a:solidFill>
                <a:latin typeface="Fira Code" panose="020B0509050000020004" pitchFamily="49" charset="0"/>
              </a:rPr>
              <a:t> </a:t>
            </a:r>
            <a:r>
              <a:rPr lang="en-US" altLang="zh-TW" sz="1600" dirty="0">
                <a:solidFill>
                  <a:srgbClr val="56B6C2"/>
                </a:solidFill>
                <a:latin typeface="Fira Code" panose="020B0509050000020004" pitchFamily="49" charset="0"/>
              </a:rPr>
              <a:t>float</a:t>
            </a:r>
            <a:r>
              <a:rPr lang="en-US" altLang="zh-TW" sz="1600" dirty="0">
                <a:solidFill>
                  <a:srgbClr val="BBBBBB"/>
                </a:solidFill>
                <a:latin typeface="Fira Code" panose="020B0509050000020004" pitchFamily="49" charset="0"/>
              </a:rPr>
              <a:t>(</a:t>
            </a:r>
            <a:r>
              <a:rPr lang="en-US" altLang="zh-TW" sz="1600" dirty="0">
                <a:solidFill>
                  <a:srgbClr val="56B6C2"/>
                </a:solidFill>
                <a:latin typeface="Fira Code" panose="020B0509050000020004" pitchFamily="49" charset="0"/>
              </a:rPr>
              <a:t>input</a:t>
            </a:r>
            <a:r>
              <a:rPr lang="en-US" altLang="zh-TW" sz="1600" dirty="0">
                <a:solidFill>
                  <a:srgbClr val="BBBBBB"/>
                </a:solidFill>
                <a:latin typeface="Fira Code" panose="020B0509050000020004" pitchFamily="49" charset="0"/>
              </a:rPr>
              <a:t>(</a:t>
            </a:r>
            <a:r>
              <a:rPr lang="en-US" altLang="zh-TW" sz="1600" dirty="0">
                <a:solidFill>
                  <a:srgbClr val="98C379"/>
                </a:solidFill>
                <a:latin typeface="Fira Code" panose="020B0509050000020004" pitchFamily="49" charset="0"/>
              </a:rPr>
              <a:t>'Enter the commission rate: '</a:t>
            </a:r>
            <a:r>
              <a:rPr lang="en-US" altLang="zh-TW" sz="1600" dirty="0">
                <a:solidFill>
                  <a:srgbClr val="BBBBBB"/>
                </a:solidFill>
                <a:latin typeface="Fira Code" panose="020B0509050000020004" pitchFamily="49" charset="0"/>
              </a:rPr>
              <a:t>))</a:t>
            </a:r>
          </a:p>
          <a:p>
            <a:r>
              <a:rPr lang="en-US" altLang="zh-TW" sz="1600" i="1" dirty="0">
                <a:solidFill>
                  <a:srgbClr val="7F848E"/>
                </a:solidFill>
                <a:latin typeface="Fira Code" panose="020B0509050000020004" pitchFamily="49" charset="0"/>
              </a:rPr>
              <a:t># Calculate the commission.</a:t>
            </a:r>
            <a:endParaRPr lang="en-US" altLang="zh-TW" sz="1600" dirty="0">
              <a:solidFill>
                <a:srgbClr val="BBBBBB"/>
              </a:solidFill>
              <a:latin typeface="Fira Code" panose="020B0509050000020004" pitchFamily="49" charset="0"/>
            </a:endParaRPr>
          </a:p>
          <a:p>
            <a:r>
              <a:rPr lang="en-US" altLang="zh-TW" sz="1600" dirty="0">
                <a:solidFill>
                  <a:srgbClr val="BBBBBB"/>
                </a:solidFill>
                <a:latin typeface="Fira Code" panose="020B0509050000020004" pitchFamily="49" charset="0"/>
              </a:rPr>
              <a:t>commission </a:t>
            </a:r>
            <a:r>
              <a:rPr lang="en-US" altLang="zh-TW" sz="1600" dirty="0">
                <a:solidFill>
                  <a:srgbClr val="56B6C2"/>
                </a:solidFill>
                <a:latin typeface="Fira Code" panose="020B0509050000020004" pitchFamily="49" charset="0"/>
              </a:rPr>
              <a:t>=</a:t>
            </a:r>
            <a:r>
              <a:rPr lang="en-US" altLang="zh-TW" sz="1600" dirty="0">
                <a:solidFill>
                  <a:srgbClr val="BBBBBB"/>
                </a:solidFill>
                <a:latin typeface="Fira Code" panose="020B0509050000020004" pitchFamily="49" charset="0"/>
              </a:rPr>
              <a:t> sales </a:t>
            </a:r>
            <a:r>
              <a:rPr lang="en-US" altLang="zh-TW" sz="1600" dirty="0">
                <a:solidFill>
                  <a:srgbClr val="56B6C2"/>
                </a:solidFill>
                <a:latin typeface="Fira Code" panose="020B0509050000020004" pitchFamily="49" charset="0"/>
              </a:rPr>
              <a:t>*</a:t>
            </a:r>
            <a:r>
              <a:rPr lang="en-US" altLang="zh-TW" sz="1600" dirty="0">
                <a:solidFill>
                  <a:srgbClr val="BBBBBB"/>
                </a:solidFill>
                <a:latin typeface="Fira Code" panose="020B0509050000020004" pitchFamily="49" charset="0"/>
              </a:rPr>
              <a:t> </a:t>
            </a:r>
            <a:r>
              <a:rPr lang="en-US" altLang="zh-TW" sz="1600" dirty="0" err="1">
                <a:solidFill>
                  <a:srgbClr val="BBBBBB"/>
                </a:solidFill>
                <a:latin typeface="Fira Code" panose="020B0509050000020004" pitchFamily="49" charset="0"/>
              </a:rPr>
              <a:t>comm_rate</a:t>
            </a:r>
            <a:endParaRPr lang="en-US" altLang="zh-TW" sz="1600" dirty="0">
              <a:solidFill>
                <a:srgbClr val="BBBBBB"/>
              </a:solidFill>
              <a:latin typeface="Fira Code" panose="020B0509050000020004" pitchFamily="49" charset="0"/>
            </a:endParaRPr>
          </a:p>
          <a:p>
            <a:r>
              <a:rPr lang="en-US" altLang="zh-TW" sz="1600" i="1" dirty="0">
                <a:solidFill>
                  <a:srgbClr val="7F848E"/>
                </a:solidFill>
                <a:latin typeface="Fira Code" panose="020B0509050000020004" pitchFamily="49" charset="0"/>
              </a:rPr>
              <a:t># Display the commission.</a:t>
            </a:r>
            <a:endParaRPr lang="en-US" altLang="zh-TW" sz="1600" dirty="0">
              <a:solidFill>
                <a:srgbClr val="BBBBBB"/>
              </a:solidFill>
              <a:latin typeface="Fira Code" panose="020B0509050000020004" pitchFamily="49" charset="0"/>
            </a:endParaRPr>
          </a:p>
          <a:p>
            <a:r>
              <a:rPr lang="en-US" altLang="zh-TW" sz="1600" dirty="0">
                <a:solidFill>
                  <a:srgbClr val="C678DD"/>
                </a:solidFill>
                <a:latin typeface="Fira Code" panose="020B0509050000020004" pitchFamily="49" charset="0"/>
              </a:rPr>
              <a:t>print</a:t>
            </a:r>
            <a:r>
              <a:rPr lang="en-US" altLang="zh-TW" sz="1600" dirty="0">
                <a:solidFill>
                  <a:srgbClr val="BBBBBB"/>
                </a:solidFill>
                <a:latin typeface="Fira Code" panose="020B0509050000020004" pitchFamily="49" charset="0"/>
              </a:rPr>
              <a:t>(</a:t>
            </a:r>
            <a:r>
              <a:rPr lang="en-US" altLang="zh-TW" sz="1600" dirty="0">
                <a:solidFill>
                  <a:srgbClr val="98C379"/>
                </a:solidFill>
                <a:latin typeface="Fira Code" panose="020B0509050000020004" pitchFamily="49" charset="0"/>
              </a:rPr>
              <a:t>'The commission is $'</a:t>
            </a:r>
            <a:r>
              <a:rPr lang="en-US" altLang="zh-TW" sz="1600" dirty="0">
                <a:solidFill>
                  <a:srgbClr val="BBBBBB"/>
                </a:solidFill>
                <a:latin typeface="Fira Code" panose="020B0509050000020004" pitchFamily="49" charset="0"/>
              </a:rPr>
              <a:t>, </a:t>
            </a:r>
            <a:r>
              <a:rPr lang="en-US" altLang="zh-TW" sz="1600" dirty="0">
                <a:solidFill>
                  <a:srgbClr val="56B6C2"/>
                </a:solidFill>
                <a:latin typeface="Fira Code" panose="020B0509050000020004" pitchFamily="49" charset="0"/>
              </a:rPr>
              <a:t>format</a:t>
            </a:r>
            <a:r>
              <a:rPr lang="en-US" altLang="zh-TW" sz="1600" dirty="0">
                <a:solidFill>
                  <a:srgbClr val="BBBBBB"/>
                </a:solidFill>
                <a:latin typeface="Fira Code" panose="020B0509050000020004" pitchFamily="49" charset="0"/>
              </a:rPr>
              <a:t>(commission, </a:t>
            </a:r>
            <a:r>
              <a:rPr lang="en-US" altLang="zh-TW" sz="1600" dirty="0">
                <a:solidFill>
                  <a:srgbClr val="98C379"/>
                </a:solidFill>
                <a:latin typeface="Fira Code" panose="020B0509050000020004" pitchFamily="49" charset="0"/>
              </a:rPr>
              <a:t>',.2f'</a:t>
            </a:r>
            <a:r>
              <a:rPr lang="en-US" altLang="zh-TW" sz="1600" dirty="0">
                <a:solidFill>
                  <a:srgbClr val="BBBBBB"/>
                </a:solidFill>
                <a:latin typeface="Fira Code" panose="020B0509050000020004" pitchFamily="49" charset="0"/>
              </a:rPr>
              <a:t>), </a:t>
            </a:r>
            <a:r>
              <a:rPr lang="en-US" altLang="zh-TW" sz="1600" dirty="0" err="1">
                <a:solidFill>
                  <a:srgbClr val="BBBBBB"/>
                </a:solidFill>
                <a:latin typeface="Fira Code" panose="020B0509050000020004" pitchFamily="49" charset="0"/>
              </a:rPr>
              <a:t>sep</a:t>
            </a:r>
            <a:r>
              <a:rPr lang="en-US" altLang="zh-TW" sz="1600" dirty="0">
                <a:solidFill>
                  <a:srgbClr val="56B6C2"/>
                </a:solidFill>
                <a:latin typeface="Fira Code" panose="020B0509050000020004" pitchFamily="49" charset="0"/>
              </a:rPr>
              <a:t>=</a:t>
            </a:r>
            <a:r>
              <a:rPr lang="en-US" altLang="zh-TW" sz="1600" dirty="0">
                <a:solidFill>
                  <a:srgbClr val="98C379"/>
                </a:solidFill>
                <a:latin typeface="Fira Code" panose="020B0509050000020004" pitchFamily="49" charset="0"/>
              </a:rPr>
              <a:t>''</a:t>
            </a:r>
            <a:r>
              <a:rPr lang="en-US" altLang="zh-TW" sz="1600" dirty="0">
                <a:solidFill>
                  <a:srgbClr val="BBBBBB"/>
                </a:solidFill>
                <a:latin typeface="Fira Code" panose="020B0509050000020004" pitchFamily="49" charset="0"/>
              </a:rPr>
              <a:t>)</a:t>
            </a:r>
          </a:p>
          <a:p>
            <a:br>
              <a:rPr lang="en-US" altLang="zh-TW" sz="1600" dirty="0">
                <a:solidFill>
                  <a:srgbClr val="BBBBBB"/>
                </a:solidFill>
                <a:latin typeface="Fira Code" panose="020B0509050000020004" pitchFamily="49" charset="0"/>
              </a:rPr>
            </a:br>
            <a:r>
              <a:rPr lang="en-US" altLang="zh-TW" sz="1600" i="1" dirty="0">
                <a:solidFill>
                  <a:srgbClr val="7F848E"/>
                </a:solidFill>
                <a:latin typeface="Fira Code" panose="020B0509050000020004" pitchFamily="49" charset="0"/>
              </a:rPr>
              <a:t>#And this code goes on and on . . .</a:t>
            </a:r>
            <a:endParaRPr lang="en-US" altLang="zh-TW" sz="1600" b="0" dirty="0">
              <a:solidFill>
                <a:srgbClr val="BBBBBB"/>
              </a:solidFill>
              <a:effectLst/>
              <a:latin typeface="Fira Code" panose="020B0509050000020004" pitchFamily="49" charset="0"/>
            </a:endParaRPr>
          </a:p>
        </p:txBody>
      </p:sp>
      <p:sp>
        <p:nvSpPr>
          <p:cNvPr id="10" name="矩形 9">
            <a:extLst>
              <a:ext uri="{FF2B5EF4-FFF2-40B4-BE49-F238E27FC236}">
                <a16:creationId xmlns:a16="http://schemas.microsoft.com/office/drawing/2014/main" id="{5C24218C-F569-4B63-84FE-E8140B4680B1}"/>
              </a:ext>
            </a:extLst>
          </p:cNvPr>
          <p:cNvSpPr/>
          <p:nvPr/>
        </p:nvSpPr>
        <p:spPr>
          <a:xfrm>
            <a:off x="323528" y="692696"/>
            <a:ext cx="8280920" cy="1728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8C15452-ADCA-4981-A62E-46EB9B5BA75B}"/>
              </a:ext>
            </a:extLst>
          </p:cNvPr>
          <p:cNvSpPr/>
          <p:nvPr/>
        </p:nvSpPr>
        <p:spPr>
          <a:xfrm>
            <a:off x="323302" y="2420888"/>
            <a:ext cx="8280920" cy="1728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3AC3C5C6-629A-46B3-96F5-4A2371C80404}"/>
              </a:ext>
            </a:extLst>
          </p:cNvPr>
          <p:cNvSpPr/>
          <p:nvPr/>
        </p:nvSpPr>
        <p:spPr>
          <a:xfrm>
            <a:off x="323302" y="4137932"/>
            <a:ext cx="8280920" cy="1728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76095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239D00B-02CE-4187-ADFA-32B453AB4DCC}"/>
              </a:ext>
            </a:extLst>
          </p:cNvPr>
          <p:cNvSpPr>
            <a:spLocks noGrp="1"/>
          </p:cNvSpPr>
          <p:nvPr>
            <p:ph idx="1"/>
          </p:nvPr>
        </p:nvSpPr>
        <p:spPr>
          <a:xfrm>
            <a:off x="581192" y="692697"/>
            <a:ext cx="7989752" cy="5166102"/>
          </a:xfrm>
        </p:spPr>
        <p:txBody>
          <a:bodyPr/>
          <a:lstStyle/>
          <a:p>
            <a:r>
              <a:rPr lang="en-US" altLang="zh-TW" dirty="0"/>
              <a:t>Please write a program that allows the user to specify both the starting value and the ending limit of the sequence.</a:t>
            </a:r>
            <a:endParaRPr lang="zh-TW" altLang="en-US" dirty="0"/>
          </a:p>
        </p:txBody>
      </p:sp>
      <p:pic>
        <p:nvPicPr>
          <p:cNvPr id="4" name="圖片 3">
            <a:extLst>
              <a:ext uri="{FF2B5EF4-FFF2-40B4-BE49-F238E27FC236}">
                <a16:creationId xmlns:a16="http://schemas.microsoft.com/office/drawing/2014/main" id="{C6F25442-91ED-46D8-8CCA-08F39B88D66A}"/>
              </a:ext>
            </a:extLst>
          </p:cNvPr>
          <p:cNvPicPr>
            <a:picLocks noChangeAspect="1"/>
          </p:cNvPicPr>
          <p:nvPr/>
        </p:nvPicPr>
        <p:blipFill>
          <a:blip r:embed="rId2"/>
          <a:stretch>
            <a:fillRect/>
          </a:stretch>
        </p:blipFill>
        <p:spPr>
          <a:xfrm>
            <a:off x="971600" y="1916831"/>
            <a:ext cx="6624736" cy="3565697"/>
          </a:xfrm>
          <a:prstGeom prst="rect">
            <a:avLst/>
          </a:prstGeom>
        </p:spPr>
      </p:pic>
    </p:spTree>
    <p:extLst>
      <p:ext uri="{BB962C8B-B14F-4D97-AF65-F5344CB8AC3E}">
        <p14:creationId xmlns:p14="http://schemas.microsoft.com/office/powerpoint/2010/main" val="186129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A11FD1-F602-44AE-A36D-6F92C8C6306A}"/>
              </a:ext>
            </a:extLst>
          </p:cNvPr>
          <p:cNvSpPr>
            <a:spLocks noGrp="1"/>
          </p:cNvSpPr>
          <p:nvPr>
            <p:ph type="title"/>
          </p:nvPr>
        </p:nvSpPr>
        <p:spPr/>
        <p:txBody>
          <a:bodyPr>
            <a:normAutofit/>
          </a:bodyPr>
          <a:lstStyle/>
          <a:p>
            <a:r>
              <a:rPr lang="en-US" altLang="zh-TW" cap="none" dirty="0"/>
              <a:t>Generating an </a:t>
            </a:r>
            <a:r>
              <a:rPr lang="en-US" altLang="zh-TW" cap="none" dirty="0" err="1"/>
              <a:t>Iterable</a:t>
            </a:r>
            <a:r>
              <a:rPr lang="en-US" altLang="zh-TW" cap="none" dirty="0"/>
              <a:t> Sequence that Ranges from Highest to Lowest</a:t>
            </a:r>
            <a:endParaRPr lang="zh-TW" altLang="en-US" cap="none" dirty="0"/>
          </a:p>
        </p:txBody>
      </p:sp>
      <p:sp>
        <p:nvSpPr>
          <p:cNvPr id="3" name="內容版面配置區 2">
            <a:extLst>
              <a:ext uri="{FF2B5EF4-FFF2-40B4-BE49-F238E27FC236}">
                <a16:creationId xmlns:a16="http://schemas.microsoft.com/office/drawing/2014/main" id="{55E529C7-0D9B-4AE0-A2BF-9ADAB9C9FF3F}"/>
              </a:ext>
            </a:extLst>
          </p:cNvPr>
          <p:cNvSpPr>
            <a:spLocks noGrp="1"/>
          </p:cNvSpPr>
          <p:nvPr>
            <p:ph idx="1"/>
          </p:nvPr>
        </p:nvSpPr>
        <p:spPr/>
        <p:txBody>
          <a:bodyPr/>
          <a:lstStyle/>
          <a:p>
            <a:r>
              <a:rPr lang="en-US" altLang="zh-TW" dirty="0"/>
              <a:t>The range function was used to generate a sequence with numbers that go from lowest to highest.</a:t>
            </a:r>
          </a:p>
          <a:p>
            <a:r>
              <a:rPr lang="en-US" altLang="zh-TW" dirty="0"/>
              <a:t>You can use the range function to generate sequences of numbers that go from highest to lowest.</a:t>
            </a:r>
          </a:p>
          <a:p>
            <a:pPr marL="0" indent="0">
              <a:buNone/>
            </a:pPr>
            <a:r>
              <a:rPr lang="en-US" altLang="zh-TW" dirty="0"/>
              <a:t>	range(10, 0, −1)</a:t>
            </a:r>
            <a:endParaRPr lang="zh-TW" altLang="en-US" dirty="0"/>
          </a:p>
        </p:txBody>
      </p:sp>
    </p:spTree>
    <p:extLst>
      <p:ext uri="{BB962C8B-B14F-4D97-AF65-F5344CB8AC3E}">
        <p14:creationId xmlns:p14="http://schemas.microsoft.com/office/powerpoint/2010/main" val="1389135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1D6ECE-893D-4F50-B773-DF2D1FB8345F}"/>
              </a:ext>
            </a:extLst>
          </p:cNvPr>
          <p:cNvSpPr>
            <a:spLocks noGrp="1"/>
          </p:cNvSpPr>
          <p:nvPr>
            <p:ph type="title"/>
          </p:nvPr>
        </p:nvSpPr>
        <p:spPr/>
        <p:txBody>
          <a:bodyPr/>
          <a:lstStyle/>
          <a:p>
            <a:r>
              <a:rPr lang="en-US" altLang="zh-TW" cap="none" dirty="0"/>
              <a:t>Calculating a Running Total</a:t>
            </a:r>
            <a:endParaRPr lang="zh-TW" altLang="en-US" cap="none" dirty="0"/>
          </a:p>
        </p:txBody>
      </p:sp>
      <p:sp>
        <p:nvSpPr>
          <p:cNvPr id="3" name="內容版面配置區 2">
            <a:extLst>
              <a:ext uri="{FF2B5EF4-FFF2-40B4-BE49-F238E27FC236}">
                <a16:creationId xmlns:a16="http://schemas.microsoft.com/office/drawing/2014/main" id="{834FCF37-7F12-4407-A4FD-99D5FD8F48B4}"/>
              </a:ext>
            </a:extLst>
          </p:cNvPr>
          <p:cNvSpPr>
            <a:spLocks noGrp="1"/>
          </p:cNvSpPr>
          <p:nvPr>
            <p:ph idx="1"/>
          </p:nvPr>
        </p:nvSpPr>
        <p:spPr>
          <a:xfrm>
            <a:off x="581192" y="1844824"/>
            <a:ext cx="7989752" cy="4320479"/>
          </a:xfrm>
        </p:spPr>
        <p:txBody>
          <a:bodyPr>
            <a:normAutofit lnSpcReduction="10000"/>
          </a:bodyPr>
          <a:lstStyle/>
          <a:p>
            <a:r>
              <a:rPr lang="en-US" altLang="zh-TW" dirty="0"/>
              <a:t>Many programming tasks require you to calculate the total of a series of numbers.</a:t>
            </a:r>
          </a:p>
          <a:p>
            <a:r>
              <a:rPr lang="en-US" altLang="zh-TW" dirty="0"/>
              <a:t>Programs that calculate the total of a series of numbers typically use two elements:</a:t>
            </a:r>
          </a:p>
          <a:p>
            <a:pPr lvl="1"/>
            <a:r>
              <a:rPr lang="en-US" altLang="zh-TW" dirty="0"/>
              <a:t>A loop that reads each number in the series.</a:t>
            </a:r>
          </a:p>
          <a:p>
            <a:pPr lvl="1"/>
            <a:r>
              <a:rPr lang="en-US" altLang="zh-TW" dirty="0"/>
              <a:t>A variable that accumulates the total of the numbers as they are read.</a:t>
            </a:r>
          </a:p>
          <a:p>
            <a:r>
              <a:rPr lang="en-US" altLang="zh-TW" dirty="0"/>
              <a:t>The variable that is used to accumulate the total of the numbers is called an </a:t>
            </a:r>
            <a:r>
              <a:rPr lang="en-US" altLang="zh-TW" i="1" dirty="0">
                <a:solidFill>
                  <a:srgbClr val="FF0000"/>
                </a:solidFill>
                <a:effectLst>
                  <a:outerShdw blurRad="38100" dist="38100" dir="2700000" algn="tl">
                    <a:srgbClr val="000000">
                      <a:alpha val="43137"/>
                    </a:srgbClr>
                  </a:outerShdw>
                </a:effectLst>
              </a:rPr>
              <a:t>accumulator</a:t>
            </a:r>
            <a:r>
              <a:rPr lang="en-US" altLang="zh-TW" dirty="0"/>
              <a:t>.</a:t>
            </a:r>
          </a:p>
          <a:p>
            <a:r>
              <a:rPr lang="en-US" altLang="zh-TW" dirty="0"/>
              <a:t>It is often said that the loop keeps a </a:t>
            </a:r>
            <a:r>
              <a:rPr lang="en-US" altLang="zh-TW" i="1" dirty="0">
                <a:solidFill>
                  <a:srgbClr val="FF0000"/>
                </a:solidFill>
                <a:effectLst>
                  <a:outerShdw blurRad="38100" dist="38100" dir="2700000" algn="tl">
                    <a:srgbClr val="000000">
                      <a:alpha val="43137"/>
                    </a:srgbClr>
                  </a:outerShdw>
                </a:effectLst>
              </a:rPr>
              <a:t>running total </a:t>
            </a:r>
            <a:r>
              <a:rPr lang="en-US" altLang="zh-TW" dirty="0"/>
              <a:t>because it accumulates the total as it reads each number in the series.</a:t>
            </a:r>
            <a:endParaRPr lang="zh-TW" altLang="en-US" dirty="0"/>
          </a:p>
        </p:txBody>
      </p:sp>
    </p:spTree>
    <p:extLst>
      <p:ext uri="{BB962C8B-B14F-4D97-AF65-F5344CB8AC3E}">
        <p14:creationId xmlns:p14="http://schemas.microsoft.com/office/powerpoint/2010/main" val="953300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8280AF48-D77F-4DE8-B0A9-39E3092BB91C}"/>
              </a:ext>
            </a:extLst>
          </p:cNvPr>
          <p:cNvPicPr>
            <a:picLocks noGrp="1" noChangeAspect="1"/>
          </p:cNvPicPr>
          <p:nvPr>
            <p:ph idx="1"/>
          </p:nvPr>
        </p:nvPicPr>
        <p:blipFill>
          <a:blip r:embed="rId2"/>
          <a:stretch>
            <a:fillRect/>
          </a:stretch>
        </p:blipFill>
        <p:spPr>
          <a:xfrm>
            <a:off x="755576" y="1052736"/>
            <a:ext cx="7776864" cy="4286050"/>
          </a:xfrm>
          <a:prstGeom prst="rect">
            <a:avLst/>
          </a:prstGeom>
        </p:spPr>
      </p:pic>
    </p:spTree>
    <p:extLst>
      <p:ext uri="{BB962C8B-B14F-4D97-AF65-F5344CB8AC3E}">
        <p14:creationId xmlns:p14="http://schemas.microsoft.com/office/powerpoint/2010/main" val="750583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ACF495B-0AD7-43AD-BDAC-1557EF9A3726}"/>
              </a:ext>
            </a:extLst>
          </p:cNvPr>
          <p:cNvPicPr>
            <a:picLocks noChangeAspect="1"/>
          </p:cNvPicPr>
          <p:nvPr/>
        </p:nvPicPr>
        <p:blipFill>
          <a:blip r:embed="rId2"/>
          <a:stretch>
            <a:fillRect/>
          </a:stretch>
        </p:blipFill>
        <p:spPr>
          <a:xfrm>
            <a:off x="251520" y="620688"/>
            <a:ext cx="4923294" cy="4680520"/>
          </a:xfrm>
          <a:prstGeom prst="rect">
            <a:avLst/>
          </a:prstGeom>
        </p:spPr>
      </p:pic>
      <p:pic>
        <p:nvPicPr>
          <p:cNvPr id="4" name="內容版面配置區 3">
            <a:extLst>
              <a:ext uri="{FF2B5EF4-FFF2-40B4-BE49-F238E27FC236}">
                <a16:creationId xmlns:a16="http://schemas.microsoft.com/office/drawing/2014/main" id="{36201D35-8080-4851-8B57-02EB483FA601}"/>
              </a:ext>
            </a:extLst>
          </p:cNvPr>
          <p:cNvPicPr>
            <a:picLocks noGrp="1" noChangeAspect="1"/>
          </p:cNvPicPr>
          <p:nvPr>
            <p:ph idx="1"/>
          </p:nvPr>
        </p:nvPicPr>
        <p:blipFill>
          <a:blip r:embed="rId3"/>
          <a:stretch>
            <a:fillRect/>
          </a:stretch>
        </p:blipFill>
        <p:spPr>
          <a:xfrm>
            <a:off x="4247456" y="4373382"/>
            <a:ext cx="4896544" cy="2478358"/>
          </a:xfrm>
          <a:prstGeom prst="rect">
            <a:avLst/>
          </a:prstGeom>
        </p:spPr>
      </p:pic>
    </p:spTree>
    <p:extLst>
      <p:ext uri="{BB962C8B-B14F-4D97-AF65-F5344CB8AC3E}">
        <p14:creationId xmlns:p14="http://schemas.microsoft.com/office/powerpoint/2010/main" val="83983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E455DB-A3D5-4091-8992-51C34475F02A}"/>
              </a:ext>
            </a:extLst>
          </p:cNvPr>
          <p:cNvSpPr>
            <a:spLocks noGrp="1"/>
          </p:cNvSpPr>
          <p:nvPr>
            <p:ph type="title"/>
          </p:nvPr>
        </p:nvSpPr>
        <p:spPr/>
        <p:txBody>
          <a:bodyPr/>
          <a:lstStyle/>
          <a:p>
            <a:r>
              <a:rPr lang="en-US" altLang="zh-TW" cap="none" dirty="0"/>
              <a:t>The Augmented Assignment Operators</a:t>
            </a:r>
            <a:endParaRPr lang="zh-TW" altLang="en-US" cap="none" dirty="0"/>
          </a:p>
        </p:txBody>
      </p:sp>
      <p:pic>
        <p:nvPicPr>
          <p:cNvPr id="4" name="內容版面配置區 3">
            <a:extLst>
              <a:ext uri="{FF2B5EF4-FFF2-40B4-BE49-F238E27FC236}">
                <a16:creationId xmlns:a16="http://schemas.microsoft.com/office/drawing/2014/main" id="{5EE24765-3816-4174-8FC2-7D1757A4925B}"/>
              </a:ext>
            </a:extLst>
          </p:cNvPr>
          <p:cNvPicPr>
            <a:picLocks noGrp="1" noChangeAspect="1"/>
          </p:cNvPicPr>
          <p:nvPr>
            <p:ph idx="1"/>
          </p:nvPr>
        </p:nvPicPr>
        <p:blipFill>
          <a:blip r:embed="rId2"/>
          <a:stretch>
            <a:fillRect/>
          </a:stretch>
        </p:blipFill>
        <p:spPr>
          <a:xfrm>
            <a:off x="683568" y="2129647"/>
            <a:ext cx="7544252" cy="2304256"/>
          </a:xfrm>
          <a:prstGeom prst="rect">
            <a:avLst/>
          </a:prstGeom>
        </p:spPr>
      </p:pic>
    </p:spTree>
    <p:extLst>
      <p:ext uri="{BB962C8B-B14F-4D97-AF65-F5344CB8AC3E}">
        <p14:creationId xmlns:p14="http://schemas.microsoft.com/office/powerpoint/2010/main" val="71708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504B48-45B4-4C42-8DDB-4C29DFBC9324}"/>
              </a:ext>
            </a:extLst>
          </p:cNvPr>
          <p:cNvSpPr>
            <a:spLocks noGrp="1"/>
          </p:cNvSpPr>
          <p:nvPr>
            <p:ph type="title"/>
          </p:nvPr>
        </p:nvSpPr>
        <p:spPr/>
        <p:txBody>
          <a:bodyPr/>
          <a:lstStyle/>
          <a:p>
            <a:r>
              <a:rPr lang="en-US" altLang="zh-TW" cap="none" dirty="0"/>
              <a:t>Sentinels</a:t>
            </a:r>
            <a:endParaRPr lang="zh-TW" altLang="en-US" cap="none" dirty="0"/>
          </a:p>
        </p:txBody>
      </p:sp>
      <p:sp>
        <p:nvSpPr>
          <p:cNvPr id="3" name="內容版面配置區 2">
            <a:extLst>
              <a:ext uri="{FF2B5EF4-FFF2-40B4-BE49-F238E27FC236}">
                <a16:creationId xmlns:a16="http://schemas.microsoft.com/office/drawing/2014/main" id="{3AD5FD56-7FFC-46CC-8E40-367BC1CC1794}"/>
              </a:ext>
            </a:extLst>
          </p:cNvPr>
          <p:cNvSpPr>
            <a:spLocks noGrp="1"/>
          </p:cNvSpPr>
          <p:nvPr>
            <p:ph idx="1"/>
          </p:nvPr>
        </p:nvSpPr>
        <p:spPr>
          <a:xfrm>
            <a:off x="581192" y="2060848"/>
            <a:ext cx="7989752" cy="4176463"/>
          </a:xfrm>
        </p:spPr>
        <p:txBody>
          <a:bodyPr>
            <a:normAutofit lnSpcReduction="10000"/>
          </a:bodyPr>
          <a:lstStyle/>
          <a:p>
            <a:r>
              <a:rPr lang="en-US" altLang="zh-TW" dirty="0"/>
              <a:t>A sentinel is a special value that marks the end of a sequence of values.</a:t>
            </a:r>
          </a:p>
          <a:p>
            <a:pPr marL="0" indent="0">
              <a:buNone/>
            </a:pPr>
            <a:r>
              <a:rPr lang="en-US" altLang="zh-TW" dirty="0"/>
              <a:t>Consider the following scenario: </a:t>
            </a:r>
          </a:p>
          <a:p>
            <a:r>
              <a:rPr lang="en-US" altLang="zh-TW" dirty="0"/>
              <a:t>You are designing a program that will use a loop to process a long sequence of values. </a:t>
            </a:r>
          </a:p>
          <a:p>
            <a:r>
              <a:rPr lang="en-US" altLang="zh-TW" dirty="0"/>
              <a:t>At the time you are designing the program, you do not know the number of values that will be in the sequence. </a:t>
            </a:r>
          </a:p>
          <a:p>
            <a:r>
              <a:rPr lang="en-US" altLang="zh-TW" dirty="0"/>
              <a:t>In fact, </a:t>
            </a:r>
            <a:r>
              <a:rPr lang="en-US" altLang="zh-TW" i="1" dirty="0">
                <a:solidFill>
                  <a:srgbClr val="FF0000"/>
                </a:solidFill>
                <a:effectLst>
                  <a:outerShdw blurRad="38100" dist="38100" dir="2700000" algn="tl">
                    <a:srgbClr val="000000">
                      <a:alpha val="43137"/>
                    </a:srgbClr>
                  </a:outerShdw>
                </a:effectLst>
              </a:rPr>
              <a:t>the number of values in the sequence could be different each time the program is executed. </a:t>
            </a:r>
          </a:p>
          <a:p>
            <a:r>
              <a:rPr lang="en-US" altLang="zh-TW" dirty="0"/>
              <a:t>What is the best way to design such a loop?</a:t>
            </a:r>
            <a:endParaRPr lang="zh-TW" altLang="en-US" dirty="0"/>
          </a:p>
        </p:txBody>
      </p:sp>
    </p:spTree>
    <p:extLst>
      <p:ext uri="{BB962C8B-B14F-4D97-AF65-F5344CB8AC3E}">
        <p14:creationId xmlns:p14="http://schemas.microsoft.com/office/powerpoint/2010/main" val="1821120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71F864B-596B-49BF-A509-8EDF180CD9B6}"/>
              </a:ext>
            </a:extLst>
          </p:cNvPr>
          <p:cNvSpPr>
            <a:spLocks noGrp="1"/>
          </p:cNvSpPr>
          <p:nvPr>
            <p:ph idx="1"/>
          </p:nvPr>
        </p:nvSpPr>
        <p:spPr>
          <a:xfrm>
            <a:off x="581192" y="836713"/>
            <a:ext cx="7989752" cy="5022086"/>
          </a:xfrm>
        </p:spPr>
        <p:txBody>
          <a:bodyPr/>
          <a:lstStyle/>
          <a:p>
            <a:r>
              <a:rPr lang="en-US" altLang="zh-TW" dirty="0"/>
              <a:t>For example, suppose a doctor wants a program to calculate the average weight of all her patients.</a:t>
            </a:r>
          </a:p>
          <a:p>
            <a:r>
              <a:rPr lang="en-US" altLang="zh-TW" dirty="0"/>
              <a:t>The program might work like this: A loop prompts the user to enter either a patient’s weight, or 0 if there are no more weights.</a:t>
            </a:r>
          </a:p>
          <a:p>
            <a:r>
              <a:rPr lang="en-US" altLang="zh-TW" dirty="0"/>
              <a:t>When the program reads 0 as a weight, it interprets this as a signal that there are no more weights. The loop ends and the program displays the average weight.</a:t>
            </a:r>
            <a:endParaRPr lang="zh-TW" altLang="en-US" dirty="0"/>
          </a:p>
        </p:txBody>
      </p:sp>
    </p:spTree>
    <p:extLst>
      <p:ext uri="{BB962C8B-B14F-4D97-AF65-F5344CB8AC3E}">
        <p14:creationId xmlns:p14="http://schemas.microsoft.com/office/powerpoint/2010/main" val="3690302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4997114-6321-469A-B0D5-2238F9660B81}"/>
              </a:ext>
            </a:extLst>
          </p:cNvPr>
          <p:cNvSpPr>
            <a:spLocks noGrp="1"/>
          </p:cNvSpPr>
          <p:nvPr>
            <p:ph idx="1"/>
          </p:nvPr>
        </p:nvSpPr>
        <p:spPr>
          <a:xfrm>
            <a:off x="581192" y="764704"/>
            <a:ext cx="7989752" cy="5328591"/>
          </a:xfrm>
        </p:spPr>
        <p:txBody>
          <a:bodyPr>
            <a:normAutofit lnSpcReduction="10000"/>
          </a:bodyPr>
          <a:lstStyle/>
          <a:p>
            <a:r>
              <a:rPr lang="en-US" altLang="zh-TW" dirty="0"/>
              <a:t>The county tax office calculates the annual taxes on property using the following formula:</a:t>
            </a:r>
          </a:p>
          <a:p>
            <a:pPr marL="0" indent="0" algn="ctr">
              <a:buNone/>
            </a:pPr>
            <a:r>
              <a:rPr lang="en-US" altLang="zh-TW" i="1" dirty="0"/>
              <a:t>property tax </a:t>
            </a:r>
            <a:r>
              <a:rPr lang="en-US" altLang="zh-TW" dirty="0"/>
              <a:t>= </a:t>
            </a:r>
            <a:r>
              <a:rPr lang="en-US" altLang="zh-TW" i="1" dirty="0"/>
              <a:t>property value </a:t>
            </a:r>
            <a:r>
              <a:rPr lang="en-US" altLang="zh-TW" dirty="0"/>
              <a:t>X </a:t>
            </a:r>
            <a:r>
              <a:rPr lang="en-US" altLang="zh-TW" i="1" dirty="0"/>
              <a:t>0.0065</a:t>
            </a:r>
          </a:p>
          <a:p>
            <a:r>
              <a:rPr lang="en-US" altLang="zh-TW" dirty="0"/>
              <a:t>Every day, a clerk in the tax office gets a list of properties and has to calculate the tax for each property on the list. You have been asked to design a program that the clerk can use to perform these calculations.</a:t>
            </a:r>
          </a:p>
          <a:p>
            <a:r>
              <a:rPr lang="en-US" altLang="zh-TW" dirty="0"/>
              <a:t>In your interview with the tax clerk, you learn that each property is assigned a lot number, and all lot numbers are 1 or greater. </a:t>
            </a:r>
          </a:p>
          <a:p>
            <a:r>
              <a:rPr lang="en-US" altLang="zh-TW" dirty="0"/>
              <a:t>You decide to write a loop that uses the number 0 as a sentinel value. During each loop iteration, the program will ask the clerk to enter either a property’s lot number, or 0 to end.</a:t>
            </a:r>
            <a:endParaRPr lang="zh-TW" altLang="en-US" dirty="0"/>
          </a:p>
        </p:txBody>
      </p:sp>
    </p:spTree>
    <p:extLst>
      <p:ext uri="{BB962C8B-B14F-4D97-AF65-F5344CB8AC3E}">
        <p14:creationId xmlns:p14="http://schemas.microsoft.com/office/powerpoint/2010/main" val="19928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E4530C60-7A6E-4931-B533-0CBBC6675DEE}"/>
              </a:ext>
            </a:extLst>
          </p:cNvPr>
          <p:cNvPicPr>
            <a:picLocks noChangeAspect="1"/>
          </p:cNvPicPr>
          <p:nvPr/>
        </p:nvPicPr>
        <p:blipFill>
          <a:blip r:embed="rId2"/>
          <a:stretch>
            <a:fillRect/>
          </a:stretch>
        </p:blipFill>
        <p:spPr>
          <a:xfrm>
            <a:off x="107504" y="620688"/>
            <a:ext cx="4680520" cy="3440693"/>
          </a:xfrm>
          <a:prstGeom prst="rect">
            <a:avLst/>
          </a:prstGeom>
        </p:spPr>
      </p:pic>
      <p:pic>
        <p:nvPicPr>
          <p:cNvPr id="5" name="圖片 4">
            <a:extLst>
              <a:ext uri="{FF2B5EF4-FFF2-40B4-BE49-F238E27FC236}">
                <a16:creationId xmlns:a16="http://schemas.microsoft.com/office/drawing/2014/main" id="{54A8C48F-1284-46E0-9371-0F3DF9F426D6}"/>
              </a:ext>
            </a:extLst>
          </p:cNvPr>
          <p:cNvPicPr>
            <a:picLocks noChangeAspect="1"/>
          </p:cNvPicPr>
          <p:nvPr/>
        </p:nvPicPr>
        <p:blipFill>
          <a:blip r:embed="rId3"/>
          <a:stretch>
            <a:fillRect/>
          </a:stretch>
        </p:blipFill>
        <p:spPr>
          <a:xfrm>
            <a:off x="4818418" y="2132856"/>
            <a:ext cx="4266934" cy="3744416"/>
          </a:xfrm>
          <a:prstGeom prst="rect">
            <a:avLst/>
          </a:prstGeom>
        </p:spPr>
      </p:pic>
    </p:spTree>
    <p:extLst>
      <p:ext uri="{BB962C8B-B14F-4D97-AF65-F5344CB8AC3E}">
        <p14:creationId xmlns:p14="http://schemas.microsoft.com/office/powerpoint/2010/main" val="138037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D6C92E6-0C1E-47EE-AE5D-4D366333756D}"/>
              </a:ext>
            </a:extLst>
          </p:cNvPr>
          <p:cNvSpPr>
            <a:spLocks noGrp="1"/>
          </p:cNvSpPr>
          <p:nvPr>
            <p:ph idx="1"/>
          </p:nvPr>
        </p:nvSpPr>
        <p:spPr>
          <a:xfrm>
            <a:off x="581192" y="764705"/>
            <a:ext cx="7989752" cy="5094094"/>
          </a:xfrm>
        </p:spPr>
        <p:txBody>
          <a:bodyPr/>
          <a:lstStyle/>
          <a:p>
            <a:r>
              <a:rPr lang="en-US" altLang="zh-TW" dirty="0"/>
              <a:t>As you can see, this code is one long sequence structure containing a lot of duplicated code. There are several disadvantages to this approach, including the following:</a:t>
            </a:r>
          </a:p>
          <a:p>
            <a:pPr lvl="1"/>
            <a:r>
              <a:rPr lang="en-US" altLang="zh-TW" dirty="0"/>
              <a:t>The duplicated code makes the program large.</a:t>
            </a:r>
          </a:p>
          <a:p>
            <a:pPr lvl="1"/>
            <a:r>
              <a:rPr lang="en-US" altLang="zh-TW" dirty="0"/>
              <a:t>Writing a long sequence of statements can be time consuming.</a:t>
            </a:r>
          </a:p>
          <a:p>
            <a:pPr lvl="1"/>
            <a:r>
              <a:rPr lang="en-US" altLang="zh-TW" dirty="0"/>
              <a:t>If part of the duplicated code has to be corrected or changed, then the correction or change has to be done many times.</a:t>
            </a:r>
          </a:p>
          <a:p>
            <a:r>
              <a:rPr lang="en-US" altLang="zh-TW" dirty="0"/>
              <a:t>This can be done with a </a:t>
            </a:r>
            <a:r>
              <a:rPr lang="en-US" altLang="zh-TW" i="1" dirty="0">
                <a:solidFill>
                  <a:srgbClr val="FF0000"/>
                </a:solidFill>
                <a:effectLst>
                  <a:outerShdw blurRad="38100" dist="38100" dir="2700000" algn="tl">
                    <a:srgbClr val="000000">
                      <a:alpha val="43137"/>
                    </a:srgbClr>
                  </a:outerShdw>
                </a:effectLst>
              </a:rPr>
              <a:t>repetition structure</a:t>
            </a:r>
            <a:r>
              <a:rPr lang="en-US" altLang="zh-TW" i="1" dirty="0"/>
              <a:t>, </a:t>
            </a:r>
            <a:r>
              <a:rPr lang="en-US" altLang="zh-TW" dirty="0"/>
              <a:t>which is more commonly known as a </a:t>
            </a:r>
            <a:r>
              <a:rPr lang="en-US" altLang="zh-TW" i="1" dirty="0">
                <a:solidFill>
                  <a:srgbClr val="FF0000"/>
                </a:solidFill>
                <a:effectLst>
                  <a:outerShdw blurRad="38100" dist="38100" dir="2700000" algn="tl">
                    <a:srgbClr val="000000">
                      <a:alpha val="43137"/>
                    </a:srgbClr>
                  </a:outerShdw>
                </a:effectLst>
              </a:rPr>
              <a:t>loop</a:t>
            </a:r>
            <a:r>
              <a:rPr lang="en-US" altLang="zh-TW" dirty="0"/>
              <a:t>.</a:t>
            </a:r>
            <a:endParaRPr lang="zh-TW" altLang="en-US" dirty="0"/>
          </a:p>
        </p:txBody>
      </p:sp>
    </p:spTree>
    <p:extLst>
      <p:ext uri="{BB962C8B-B14F-4D97-AF65-F5344CB8AC3E}">
        <p14:creationId xmlns:p14="http://schemas.microsoft.com/office/powerpoint/2010/main" val="2216894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EF5269-9C06-4A1E-AC90-B98EF1CC2660}"/>
              </a:ext>
            </a:extLst>
          </p:cNvPr>
          <p:cNvSpPr>
            <a:spLocks noGrp="1"/>
          </p:cNvSpPr>
          <p:nvPr>
            <p:ph type="title"/>
          </p:nvPr>
        </p:nvSpPr>
        <p:spPr/>
        <p:txBody>
          <a:bodyPr/>
          <a:lstStyle/>
          <a:p>
            <a:r>
              <a:rPr lang="en-US" altLang="zh-TW" cap="none" dirty="0"/>
              <a:t>Input Validation Loops</a:t>
            </a:r>
            <a:endParaRPr lang="zh-TW" altLang="en-US" cap="none" dirty="0"/>
          </a:p>
        </p:txBody>
      </p:sp>
      <p:sp>
        <p:nvSpPr>
          <p:cNvPr id="3" name="內容版面配置區 2">
            <a:extLst>
              <a:ext uri="{FF2B5EF4-FFF2-40B4-BE49-F238E27FC236}">
                <a16:creationId xmlns:a16="http://schemas.microsoft.com/office/drawing/2014/main" id="{167FD928-3F21-482E-AB54-ED6C3F116473}"/>
              </a:ext>
            </a:extLst>
          </p:cNvPr>
          <p:cNvSpPr>
            <a:spLocks noGrp="1"/>
          </p:cNvSpPr>
          <p:nvPr>
            <p:ph idx="1"/>
          </p:nvPr>
        </p:nvSpPr>
        <p:spPr/>
        <p:txBody>
          <a:bodyPr>
            <a:normAutofit/>
          </a:bodyPr>
          <a:lstStyle/>
          <a:p>
            <a:r>
              <a:rPr lang="en-US" altLang="zh-TW" dirty="0"/>
              <a:t>If a user provides bad data as input to a program, the program will process that bad data and, as a result, will produce bad data as output.</a:t>
            </a:r>
          </a:p>
          <a:p>
            <a:r>
              <a:rPr lang="en-US" altLang="zh-TW" dirty="0"/>
              <a:t>Input validation is the process of inspecting data that has been input to a program, to make sure it is valid before it is used in a computation.</a:t>
            </a:r>
          </a:p>
          <a:p>
            <a:r>
              <a:rPr lang="en-US" altLang="zh-TW" dirty="0"/>
              <a:t>Input validation is commonly done with a loop that iterates as long as an input variable references bad data.</a:t>
            </a:r>
            <a:endParaRPr lang="zh-TW" altLang="en-US" dirty="0"/>
          </a:p>
        </p:txBody>
      </p:sp>
    </p:spTree>
    <p:extLst>
      <p:ext uri="{BB962C8B-B14F-4D97-AF65-F5344CB8AC3E}">
        <p14:creationId xmlns:p14="http://schemas.microsoft.com/office/powerpoint/2010/main" val="34621357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E77717F8-6D5F-4827-97C2-4235C81A6EC3}"/>
              </a:ext>
            </a:extLst>
          </p:cNvPr>
          <p:cNvPicPr>
            <a:picLocks noGrp="1" noChangeAspect="1"/>
          </p:cNvPicPr>
          <p:nvPr>
            <p:ph idx="1"/>
          </p:nvPr>
        </p:nvPicPr>
        <p:blipFill>
          <a:blip r:embed="rId2"/>
          <a:stretch>
            <a:fillRect/>
          </a:stretch>
        </p:blipFill>
        <p:spPr>
          <a:xfrm>
            <a:off x="611560" y="980728"/>
            <a:ext cx="6408712" cy="4499278"/>
          </a:xfrm>
          <a:prstGeom prst="rect">
            <a:avLst/>
          </a:prstGeom>
        </p:spPr>
      </p:pic>
    </p:spTree>
    <p:extLst>
      <p:ext uri="{BB962C8B-B14F-4D97-AF65-F5344CB8AC3E}">
        <p14:creationId xmlns:p14="http://schemas.microsoft.com/office/powerpoint/2010/main" val="7237094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F233DC2-B587-4EAE-B80F-0387609070C2}"/>
              </a:ext>
            </a:extLst>
          </p:cNvPr>
          <p:cNvSpPr>
            <a:spLocks noGrp="1"/>
          </p:cNvSpPr>
          <p:nvPr>
            <p:ph idx="1"/>
          </p:nvPr>
        </p:nvSpPr>
        <p:spPr>
          <a:xfrm>
            <a:off x="581192" y="764705"/>
            <a:ext cx="7989752" cy="5094094"/>
          </a:xfrm>
        </p:spPr>
        <p:txBody>
          <a:bodyPr/>
          <a:lstStyle/>
          <a:p>
            <a:r>
              <a:rPr lang="en-US" altLang="zh-TW" dirty="0"/>
              <a:t>If the input is invalid, the program should discard it and prompt the user to enter the correct data. This process is known as </a:t>
            </a:r>
            <a:r>
              <a:rPr lang="en-US" altLang="zh-TW" i="1" dirty="0">
                <a:solidFill>
                  <a:srgbClr val="FF0000"/>
                </a:solidFill>
                <a:effectLst>
                  <a:outerShdw blurRad="38100" dist="38100" dir="2700000" algn="tl">
                    <a:srgbClr val="000000">
                      <a:alpha val="43137"/>
                    </a:srgbClr>
                  </a:outerShdw>
                </a:effectLst>
              </a:rPr>
              <a:t>input validation</a:t>
            </a:r>
            <a:r>
              <a:rPr lang="en-US" altLang="zh-TW" i="1" dirty="0"/>
              <a:t>.</a:t>
            </a:r>
            <a:endParaRPr lang="zh-TW" altLang="en-US" dirty="0"/>
          </a:p>
        </p:txBody>
      </p:sp>
      <p:pic>
        <p:nvPicPr>
          <p:cNvPr id="4" name="圖片 3">
            <a:extLst>
              <a:ext uri="{FF2B5EF4-FFF2-40B4-BE49-F238E27FC236}">
                <a16:creationId xmlns:a16="http://schemas.microsoft.com/office/drawing/2014/main" id="{8C100D49-6501-457B-B96B-93B4F42ABAB6}"/>
              </a:ext>
            </a:extLst>
          </p:cNvPr>
          <p:cNvPicPr>
            <a:picLocks noChangeAspect="1"/>
          </p:cNvPicPr>
          <p:nvPr/>
        </p:nvPicPr>
        <p:blipFill>
          <a:blip r:embed="rId2"/>
          <a:stretch>
            <a:fillRect/>
          </a:stretch>
        </p:blipFill>
        <p:spPr>
          <a:xfrm>
            <a:off x="1259632" y="2204864"/>
            <a:ext cx="6768752" cy="3569394"/>
          </a:xfrm>
          <a:prstGeom prst="rect">
            <a:avLst/>
          </a:prstGeom>
        </p:spPr>
      </p:pic>
    </p:spTree>
    <p:extLst>
      <p:ext uri="{BB962C8B-B14F-4D97-AF65-F5344CB8AC3E}">
        <p14:creationId xmlns:p14="http://schemas.microsoft.com/office/powerpoint/2010/main" val="36967698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D559DA9-F5D2-4334-8EDA-488C595A2B0C}"/>
              </a:ext>
            </a:extLst>
          </p:cNvPr>
          <p:cNvSpPr>
            <a:spLocks noGrp="1"/>
          </p:cNvSpPr>
          <p:nvPr>
            <p:ph idx="1"/>
          </p:nvPr>
        </p:nvSpPr>
        <p:spPr>
          <a:xfrm>
            <a:off x="581192" y="3212976"/>
            <a:ext cx="7989752" cy="2645822"/>
          </a:xfrm>
        </p:spPr>
        <p:txBody>
          <a:bodyPr/>
          <a:lstStyle/>
          <a:p>
            <a:r>
              <a:rPr lang="en-US" altLang="zh-TW" dirty="0"/>
              <a:t>An input validation loop is sometimes called an </a:t>
            </a:r>
            <a:r>
              <a:rPr lang="en-US" altLang="zh-TW" i="1" dirty="0">
                <a:solidFill>
                  <a:srgbClr val="FF0000"/>
                </a:solidFill>
                <a:effectLst>
                  <a:outerShdw blurRad="38100" dist="38100" dir="2700000" algn="tl">
                    <a:srgbClr val="000000">
                      <a:alpha val="43137"/>
                    </a:srgbClr>
                  </a:outerShdw>
                </a:effectLst>
              </a:rPr>
              <a:t>error trap </a:t>
            </a:r>
            <a:r>
              <a:rPr lang="en-US" altLang="zh-TW" dirty="0"/>
              <a:t>or an </a:t>
            </a:r>
            <a:r>
              <a:rPr lang="en-US" altLang="zh-TW" i="1" dirty="0">
                <a:solidFill>
                  <a:srgbClr val="FF0000"/>
                </a:solidFill>
                <a:effectLst>
                  <a:outerShdw blurRad="38100" dist="38100" dir="2700000" algn="tl">
                    <a:srgbClr val="000000">
                      <a:alpha val="43137"/>
                    </a:srgbClr>
                  </a:outerShdw>
                </a:effectLst>
              </a:rPr>
              <a:t>error handler</a:t>
            </a:r>
            <a:r>
              <a:rPr lang="en-US" altLang="zh-TW" i="1" dirty="0"/>
              <a:t>.</a:t>
            </a:r>
            <a:endParaRPr lang="zh-TW" altLang="en-US" dirty="0"/>
          </a:p>
        </p:txBody>
      </p:sp>
      <p:pic>
        <p:nvPicPr>
          <p:cNvPr id="4" name="圖片 3">
            <a:extLst>
              <a:ext uri="{FF2B5EF4-FFF2-40B4-BE49-F238E27FC236}">
                <a16:creationId xmlns:a16="http://schemas.microsoft.com/office/drawing/2014/main" id="{122D3C9B-9E59-4267-9CAB-99AE5567B77C}"/>
              </a:ext>
            </a:extLst>
          </p:cNvPr>
          <p:cNvPicPr>
            <a:picLocks noChangeAspect="1"/>
          </p:cNvPicPr>
          <p:nvPr/>
        </p:nvPicPr>
        <p:blipFill>
          <a:blip r:embed="rId2"/>
          <a:stretch>
            <a:fillRect/>
          </a:stretch>
        </p:blipFill>
        <p:spPr>
          <a:xfrm>
            <a:off x="581192" y="764704"/>
            <a:ext cx="6799120" cy="1983965"/>
          </a:xfrm>
          <a:prstGeom prst="rect">
            <a:avLst/>
          </a:prstGeom>
        </p:spPr>
      </p:pic>
    </p:spTree>
    <p:extLst>
      <p:ext uri="{BB962C8B-B14F-4D97-AF65-F5344CB8AC3E}">
        <p14:creationId xmlns:p14="http://schemas.microsoft.com/office/powerpoint/2010/main" val="4257462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3057915-9C9A-4827-A57D-A5AB2E0ACD5F}"/>
              </a:ext>
            </a:extLst>
          </p:cNvPr>
          <p:cNvSpPr>
            <a:spLocks noGrp="1"/>
          </p:cNvSpPr>
          <p:nvPr>
            <p:ph idx="1"/>
          </p:nvPr>
        </p:nvSpPr>
        <p:spPr>
          <a:xfrm>
            <a:off x="581192" y="836713"/>
            <a:ext cx="7989752" cy="5022086"/>
          </a:xfrm>
        </p:spPr>
        <p:txBody>
          <a:bodyPr/>
          <a:lstStyle/>
          <a:p>
            <a:r>
              <a:rPr lang="en-US" altLang="zh-TW" dirty="0"/>
              <a:t>Samantha owns an import business, and she calculates the retail prices of her products with the following formula:</a:t>
            </a:r>
          </a:p>
          <a:p>
            <a:pPr marL="0" indent="0" algn="ctr">
              <a:buNone/>
            </a:pPr>
            <a:r>
              <a:rPr lang="en-US" altLang="zh-TW" i="1" dirty="0"/>
              <a:t>retail price </a:t>
            </a:r>
            <a:r>
              <a:rPr lang="en-US" altLang="zh-TW" dirty="0"/>
              <a:t>= </a:t>
            </a:r>
            <a:r>
              <a:rPr lang="en-US" altLang="zh-TW" i="1" dirty="0"/>
              <a:t>wholesale cost </a:t>
            </a:r>
            <a:r>
              <a:rPr lang="en-US" altLang="zh-TW" dirty="0"/>
              <a:t>X 2.5</a:t>
            </a:r>
          </a:p>
          <a:p>
            <a:r>
              <a:rPr lang="en-US" altLang="zh-TW" dirty="0"/>
              <a:t>She currently uses the program to calculate retail prices.</a:t>
            </a:r>
            <a:endParaRPr lang="zh-TW" altLang="en-US" dirty="0"/>
          </a:p>
        </p:txBody>
      </p:sp>
      <p:pic>
        <p:nvPicPr>
          <p:cNvPr id="4" name="圖片 3">
            <a:extLst>
              <a:ext uri="{FF2B5EF4-FFF2-40B4-BE49-F238E27FC236}">
                <a16:creationId xmlns:a16="http://schemas.microsoft.com/office/drawing/2014/main" id="{DE7435E1-0B34-46AA-9780-A1C00FA3C80B}"/>
              </a:ext>
            </a:extLst>
          </p:cNvPr>
          <p:cNvPicPr>
            <a:picLocks noChangeAspect="1"/>
          </p:cNvPicPr>
          <p:nvPr/>
        </p:nvPicPr>
        <p:blipFill>
          <a:blip r:embed="rId2"/>
          <a:stretch>
            <a:fillRect/>
          </a:stretch>
        </p:blipFill>
        <p:spPr>
          <a:xfrm>
            <a:off x="971599" y="2852935"/>
            <a:ext cx="6092877" cy="2922937"/>
          </a:xfrm>
          <a:prstGeom prst="rect">
            <a:avLst/>
          </a:prstGeom>
        </p:spPr>
      </p:pic>
    </p:spTree>
    <p:extLst>
      <p:ext uri="{BB962C8B-B14F-4D97-AF65-F5344CB8AC3E}">
        <p14:creationId xmlns:p14="http://schemas.microsoft.com/office/powerpoint/2010/main" val="42108573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EC352FC-81D8-4589-BB48-E67D33C12600}"/>
              </a:ext>
            </a:extLst>
          </p:cNvPr>
          <p:cNvSpPr>
            <a:spLocks noGrp="1"/>
          </p:cNvSpPr>
          <p:nvPr>
            <p:ph idx="1"/>
          </p:nvPr>
        </p:nvSpPr>
        <p:spPr>
          <a:xfrm>
            <a:off x="581192" y="764705"/>
            <a:ext cx="7989752" cy="5094094"/>
          </a:xfrm>
        </p:spPr>
        <p:txBody>
          <a:bodyPr/>
          <a:lstStyle/>
          <a:p>
            <a:r>
              <a:rPr lang="en-US" altLang="zh-TW" dirty="0"/>
              <a:t>Samantha has encountered a problem when using the program, She has asked you to modify the program so it will not allow a negative number to be entered for the wholesale cost.</a:t>
            </a:r>
            <a:endParaRPr lang="zh-TW" altLang="en-US" dirty="0"/>
          </a:p>
        </p:txBody>
      </p:sp>
      <p:pic>
        <p:nvPicPr>
          <p:cNvPr id="4" name="圖片 3">
            <a:extLst>
              <a:ext uri="{FF2B5EF4-FFF2-40B4-BE49-F238E27FC236}">
                <a16:creationId xmlns:a16="http://schemas.microsoft.com/office/drawing/2014/main" id="{423A3B84-7410-47A0-B368-8B9290C83FBB}"/>
              </a:ext>
            </a:extLst>
          </p:cNvPr>
          <p:cNvPicPr>
            <a:picLocks noChangeAspect="1"/>
          </p:cNvPicPr>
          <p:nvPr/>
        </p:nvPicPr>
        <p:blipFill>
          <a:blip r:embed="rId2"/>
          <a:stretch>
            <a:fillRect/>
          </a:stretch>
        </p:blipFill>
        <p:spPr>
          <a:xfrm>
            <a:off x="827584" y="2528899"/>
            <a:ext cx="7124690" cy="2062765"/>
          </a:xfrm>
          <a:prstGeom prst="rect">
            <a:avLst/>
          </a:prstGeom>
        </p:spPr>
      </p:pic>
    </p:spTree>
    <p:extLst>
      <p:ext uri="{BB962C8B-B14F-4D97-AF65-F5344CB8AC3E}">
        <p14:creationId xmlns:p14="http://schemas.microsoft.com/office/powerpoint/2010/main" val="14246764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3C58CB-9CB7-4935-A3C7-59BBCDC40BDE}"/>
              </a:ext>
            </a:extLst>
          </p:cNvPr>
          <p:cNvSpPr>
            <a:spLocks noGrp="1"/>
          </p:cNvSpPr>
          <p:nvPr>
            <p:ph type="title"/>
          </p:nvPr>
        </p:nvSpPr>
        <p:spPr/>
        <p:txBody>
          <a:bodyPr/>
          <a:lstStyle/>
          <a:p>
            <a:r>
              <a:rPr lang="en-US" altLang="zh-TW" cap="none" dirty="0"/>
              <a:t>Nested Loops</a:t>
            </a:r>
            <a:endParaRPr lang="zh-TW" altLang="en-US" cap="none" dirty="0"/>
          </a:p>
        </p:txBody>
      </p:sp>
      <p:sp>
        <p:nvSpPr>
          <p:cNvPr id="3" name="內容版面配置區 2">
            <a:extLst>
              <a:ext uri="{FF2B5EF4-FFF2-40B4-BE49-F238E27FC236}">
                <a16:creationId xmlns:a16="http://schemas.microsoft.com/office/drawing/2014/main" id="{4EFC8992-F1B9-42CF-9EB8-71DEC619650E}"/>
              </a:ext>
            </a:extLst>
          </p:cNvPr>
          <p:cNvSpPr>
            <a:spLocks noGrp="1"/>
          </p:cNvSpPr>
          <p:nvPr>
            <p:ph idx="1"/>
          </p:nvPr>
        </p:nvSpPr>
        <p:spPr/>
        <p:txBody>
          <a:bodyPr/>
          <a:lstStyle/>
          <a:p>
            <a:r>
              <a:rPr lang="en-US" altLang="zh-TW" dirty="0"/>
              <a:t>A loop that is inside another loop is called a nested loop.</a:t>
            </a:r>
          </a:p>
          <a:p>
            <a:r>
              <a:rPr lang="en-US" altLang="zh-TW" dirty="0"/>
              <a:t>The innermost loop will iterate through all its iterations for every single iteration of an outer loop.</a:t>
            </a:r>
          </a:p>
          <a:p>
            <a:r>
              <a:rPr lang="en-US" altLang="zh-TW" dirty="0"/>
              <a:t>Inner loops complete their iterations faster than outer loops.</a:t>
            </a:r>
          </a:p>
          <a:p>
            <a:r>
              <a:rPr lang="en-US" altLang="zh-TW" dirty="0"/>
              <a:t>To get the total number of iterations of a nested loop, multiply the number of iterations of all the loops.</a:t>
            </a:r>
            <a:endParaRPr lang="zh-TW" altLang="en-US" dirty="0"/>
          </a:p>
        </p:txBody>
      </p:sp>
    </p:spTree>
    <p:extLst>
      <p:ext uri="{BB962C8B-B14F-4D97-AF65-F5344CB8AC3E}">
        <p14:creationId xmlns:p14="http://schemas.microsoft.com/office/powerpoint/2010/main" val="3497900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4639072-4063-49BB-B339-39FB2B03A0E1}"/>
              </a:ext>
            </a:extLst>
          </p:cNvPr>
          <p:cNvSpPr>
            <a:spLocks noGrp="1"/>
          </p:cNvSpPr>
          <p:nvPr>
            <p:ph idx="1"/>
          </p:nvPr>
        </p:nvSpPr>
        <p:spPr>
          <a:xfrm>
            <a:off x="581192" y="980729"/>
            <a:ext cx="7989752" cy="4878070"/>
          </a:xfrm>
        </p:spPr>
        <p:txBody>
          <a:bodyPr/>
          <a:lstStyle/>
          <a:p>
            <a:pPr marL="0" indent="0">
              <a:buNone/>
            </a:pPr>
            <a:r>
              <a:rPr lang="en-US" altLang="zh-TW" dirty="0"/>
              <a:t>for seconds in range(60):</a:t>
            </a:r>
          </a:p>
          <a:p>
            <a:pPr marL="0" indent="0">
              <a:buNone/>
            </a:pPr>
            <a:r>
              <a:rPr lang="en-US" altLang="zh-TW" dirty="0"/>
              <a:t>	print(seconds)</a:t>
            </a:r>
          </a:p>
          <a:p>
            <a:pPr marL="0" indent="0">
              <a:buNone/>
            </a:pPr>
            <a:r>
              <a:rPr lang="en-US" altLang="zh-TW" dirty="0"/>
              <a:t>for minutes in range(60):</a:t>
            </a:r>
          </a:p>
          <a:p>
            <a:pPr marL="0" indent="0">
              <a:buNone/>
            </a:pPr>
            <a:r>
              <a:rPr lang="en-US" altLang="zh-TW" dirty="0"/>
              <a:t>	for seconds in range(60):</a:t>
            </a:r>
          </a:p>
          <a:p>
            <a:pPr marL="0" indent="0">
              <a:buNone/>
            </a:pPr>
            <a:r>
              <a:rPr lang="en-US" altLang="zh-TW" dirty="0"/>
              <a:t>		print(minutes, ':', seconds)</a:t>
            </a:r>
          </a:p>
          <a:p>
            <a:pPr marL="0" indent="0">
              <a:buNone/>
            </a:pPr>
            <a:r>
              <a:rPr lang="en-US" altLang="zh-TW" dirty="0"/>
              <a:t>for hours in range(24):</a:t>
            </a:r>
          </a:p>
          <a:p>
            <a:pPr marL="0" indent="0">
              <a:buNone/>
            </a:pPr>
            <a:r>
              <a:rPr lang="en-US" altLang="zh-TW" dirty="0"/>
              <a:t>	for minutes in range(60):</a:t>
            </a:r>
          </a:p>
          <a:p>
            <a:pPr marL="0" indent="0">
              <a:buNone/>
            </a:pPr>
            <a:r>
              <a:rPr lang="en-US" altLang="zh-TW" dirty="0"/>
              <a:t>		for seconds in range(60):</a:t>
            </a:r>
          </a:p>
          <a:p>
            <a:pPr marL="0" indent="0">
              <a:buNone/>
            </a:pPr>
            <a:r>
              <a:rPr lang="en-US" altLang="zh-TW" dirty="0"/>
              <a:t>			print(hours, ':', minutes, ':', seconds)</a:t>
            </a:r>
            <a:endParaRPr lang="zh-TW" altLang="en-US" dirty="0"/>
          </a:p>
        </p:txBody>
      </p:sp>
    </p:spTree>
    <p:extLst>
      <p:ext uri="{BB962C8B-B14F-4D97-AF65-F5344CB8AC3E}">
        <p14:creationId xmlns:p14="http://schemas.microsoft.com/office/powerpoint/2010/main" val="17750726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BCAFC4D-ACDB-440D-BB4D-DBF286B821F6}"/>
              </a:ext>
            </a:extLst>
          </p:cNvPr>
          <p:cNvSpPr>
            <a:spLocks noGrp="1"/>
          </p:cNvSpPr>
          <p:nvPr>
            <p:ph idx="1"/>
          </p:nvPr>
        </p:nvSpPr>
        <p:spPr>
          <a:xfrm>
            <a:off x="581192" y="692697"/>
            <a:ext cx="7989752" cy="5166102"/>
          </a:xfrm>
        </p:spPr>
        <p:txBody>
          <a:bodyPr/>
          <a:lstStyle/>
          <a:p>
            <a:r>
              <a:rPr lang="en-US" altLang="zh-TW" dirty="0"/>
              <a:t>Write a program that a teacher might use to get the average of each student’s test scores.</a:t>
            </a:r>
            <a:endParaRPr lang="zh-TW" altLang="en-US" dirty="0"/>
          </a:p>
        </p:txBody>
      </p:sp>
      <p:pic>
        <p:nvPicPr>
          <p:cNvPr id="4" name="圖片 3">
            <a:extLst>
              <a:ext uri="{FF2B5EF4-FFF2-40B4-BE49-F238E27FC236}">
                <a16:creationId xmlns:a16="http://schemas.microsoft.com/office/drawing/2014/main" id="{A6BE3526-A496-4884-9789-0C322EBC12B4}"/>
              </a:ext>
            </a:extLst>
          </p:cNvPr>
          <p:cNvPicPr>
            <a:picLocks noChangeAspect="1"/>
          </p:cNvPicPr>
          <p:nvPr/>
        </p:nvPicPr>
        <p:blipFill>
          <a:blip r:embed="rId2"/>
          <a:stretch>
            <a:fillRect/>
          </a:stretch>
        </p:blipFill>
        <p:spPr>
          <a:xfrm>
            <a:off x="899594" y="1628801"/>
            <a:ext cx="3742702" cy="742699"/>
          </a:xfrm>
          <a:prstGeom prst="rect">
            <a:avLst/>
          </a:prstGeom>
        </p:spPr>
      </p:pic>
      <p:pic>
        <p:nvPicPr>
          <p:cNvPr id="5" name="圖片 4">
            <a:extLst>
              <a:ext uri="{FF2B5EF4-FFF2-40B4-BE49-F238E27FC236}">
                <a16:creationId xmlns:a16="http://schemas.microsoft.com/office/drawing/2014/main" id="{0695674E-FC6B-4799-814E-DEC100F275A4}"/>
              </a:ext>
            </a:extLst>
          </p:cNvPr>
          <p:cNvPicPr>
            <a:picLocks noChangeAspect="1"/>
          </p:cNvPicPr>
          <p:nvPr/>
        </p:nvPicPr>
        <p:blipFill>
          <a:blip r:embed="rId3"/>
          <a:stretch>
            <a:fillRect/>
          </a:stretch>
        </p:blipFill>
        <p:spPr>
          <a:xfrm>
            <a:off x="899594" y="2348880"/>
            <a:ext cx="3742702" cy="4175105"/>
          </a:xfrm>
          <a:prstGeom prst="rect">
            <a:avLst/>
          </a:prstGeom>
        </p:spPr>
      </p:pic>
      <p:pic>
        <p:nvPicPr>
          <p:cNvPr id="6" name="圖片 5">
            <a:extLst>
              <a:ext uri="{FF2B5EF4-FFF2-40B4-BE49-F238E27FC236}">
                <a16:creationId xmlns:a16="http://schemas.microsoft.com/office/drawing/2014/main" id="{8B6CED2F-E0C3-4DA7-9FD2-C5872A3E3302}"/>
              </a:ext>
            </a:extLst>
          </p:cNvPr>
          <p:cNvPicPr>
            <a:picLocks noChangeAspect="1"/>
          </p:cNvPicPr>
          <p:nvPr/>
        </p:nvPicPr>
        <p:blipFill>
          <a:blip r:embed="rId4"/>
          <a:stretch>
            <a:fillRect/>
          </a:stretch>
        </p:blipFill>
        <p:spPr>
          <a:xfrm>
            <a:off x="4945132" y="1530620"/>
            <a:ext cx="3875340" cy="4370209"/>
          </a:xfrm>
          <a:prstGeom prst="rect">
            <a:avLst/>
          </a:prstGeom>
        </p:spPr>
      </p:pic>
    </p:spTree>
    <p:extLst>
      <p:ext uri="{BB962C8B-B14F-4D97-AF65-F5344CB8AC3E}">
        <p14:creationId xmlns:p14="http://schemas.microsoft.com/office/powerpoint/2010/main" val="97004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8D4F4BB-855C-49A7-A815-50DC8DAF0EA6}"/>
              </a:ext>
            </a:extLst>
          </p:cNvPr>
          <p:cNvSpPr>
            <a:spLocks noGrp="1"/>
          </p:cNvSpPr>
          <p:nvPr>
            <p:ph idx="1"/>
          </p:nvPr>
        </p:nvSpPr>
        <p:spPr>
          <a:xfrm>
            <a:off x="581192" y="692696"/>
            <a:ext cx="5935024" cy="5688632"/>
          </a:xfrm>
        </p:spPr>
        <p:txBody>
          <a:bodyPr>
            <a:normAutofit fontScale="92500" lnSpcReduction="10000"/>
          </a:bodyPr>
          <a:lstStyle/>
          <a:p>
            <a:r>
              <a:rPr lang="en-US" altLang="zh-TW" dirty="0"/>
              <a:t>Suppose we want to print asterisks on the screen in the righthand side rectangular pattern:</a:t>
            </a:r>
          </a:p>
          <a:p>
            <a:endParaRPr lang="en-US" altLang="zh-TW" dirty="0"/>
          </a:p>
          <a:p>
            <a:r>
              <a:rPr lang="en-US" altLang="zh-TW" dirty="0"/>
              <a:t>The following code can be used to display one row of asterisks:</a:t>
            </a:r>
          </a:p>
          <a:p>
            <a:pPr marL="0" indent="0">
              <a:buNone/>
            </a:pPr>
            <a:r>
              <a:rPr lang="en-US" altLang="zh-TW" dirty="0"/>
              <a:t>	for col in range(6):</a:t>
            </a:r>
          </a:p>
          <a:p>
            <a:pPr marL="0" indent="0">
              <a:buNone/>
            </a:pPr>
            <a:r>
              <a:rPr lang="en-US" altLang="zh-TW" dirty="0"/>
              <a:t>		print('*', end=‘’)</a:t>
            </a:r>
          </a:p>
          <a:p>
            <a:r>
              <a:rPr lang="en-US" altLang="zh-TW" dirty="0"/>
              <a:t>We can place the loop inside another loop that iterates eight times</a:t>
            </a:r>
          </a:p>
          <a:p>
            <a:pPr marL="0" indent="0">
              <a:buNone/>
            </a:pPr>
            <a:r>
              <a:rPr lang="en-US" altLang="zh-TW" dirty="0"/>
              <a:t>	for row in range(8):</a:t>
            </a:r>
          </a:p>
          <a:p>
            <a:pPr marL="0" indent="0">
              <a:buNone/>
            </a:pPr>
            <a:r>
              <a:rPr lang="en-US" altLang="zh-TW" dirty="0"/>
              <a:t>		for col in range(6):</a:t>
            </a:r>
          </a:p>
          <a:p>
            <a:pPr marL="0" indent="0">
              <a:buNone/>
            </a:pPr>
            <a:r>
              <a:rPr lang="en-US" altLang="zh-TW" dirty="0"/>
              <a:t>			print('*', end=‘’)</a:t>
            </a:r>
          </a:p>
          <a:p>
            <a:pPr marL="0" indent="0">
              <a:buNone/>
            </a:pPr>
            <a:r>
              <a:rPr lang="en-US" altLang="zh-TW" dirty="0"/>
              <a:t>		print()</a:t>
            </a:r>
            <a:endParaRPr lang="zh-TW" altLang="en-US" dirty="0"/>
          </a:p>
        </p:txBody>
      </p:sp>
      <p:pic>
        <p:nvPicPr>
          <p:cNvPr id="6" name="圖片 5">
            <a:extLst>
              <a:ext uri="{FF2B5EF4-FFF2-40B4-BE49-F238E27FC236}">
                <a16:creationId xmlns:a16="http://schemas.microsoft.com/office/drawing/2014/main" id="{A10EE57E-2525-4E91-88CF-C75FFC290F83}"/>
              </a:ext>
            </a:extLst>
          </p:cNvPr>
          <p:cNvPicPr>
            <a:picLocks noChangeAspect="1"/>
          </p:cNvPicPr>
          <p:nvPr/>
        </p:nvPicPr>
        <p:blipFill>
          <a:blip r:embed="rId2"/>
          <a:stretch>
            <a:fillRect/>
          </a:stretch>
        </p:blipFill>
        <p:spPr>
          <a:xfrm>
            <a:off x="6732240" y="659579"/>
            <a:ext cx="2088232" cy="3438801"/>
          </a:xfrm>
          <a:prstGeom prst="rect">
            <a:avLst/>
          </a:prstGeom>
        </p:spPr>
      </p:pic>
    </p:spTree>
    <p:extLst>
      <p:ext uri="{BB962C8B-B14F-4D97-AF65-F5344CB8AC3E}">
        <p14:creationId xmlns:p14="http://schemas.microsoft.com/office/powerpoint/2010/main" val="250850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469577-C721-4CAE-BA4E-1FB6B032B6B2}"/>
              </a:ext>
            </a:extLst>
          </p:cNvPr>
          <p:cNvSpPr>
            <a:spLocks noGrp="1"/>
          </p:cNvSpPr>
          <p:nvPr>
            <p:ph type="title"/>
          </p:nvPr>
        </p:nvSpPr>
        <p:spPr/>
        <p:txBody>
          <a:bodyPr/>
          <a:lstStyle/>
          <a:p>
            <a:r>
              <a:rPr lang="en-US" altLang="zh-TW" cap="none" dirty="0"/>
              <a:t>Condition-Controlled and Count-Controlled Loops</a:t>
            </a:r>
            <a:endParaRPr lang="zh-TW" altLang="en-US" cap="none" dirty="0"/>
          </a:p>
        </p:txBody>
      </p:sp>
      <p:sp>
        <p:nvSpPr>
          <p:cNvPr id="3" name="內容版面配置區 2">
            <a:extLst>
              <a:ext uri="{FF2B5EF4-FFF2-40B4-BE49-F238E27FC236}">
                <a16:creationId xmlns:a16="http://schemas.microsoft.com/office/drawing/2014/main" id="{8F42F142-D32E-434A-B133-8637C4DF229E}"/>
              </a:ext>
            </a:extLst>
          </p:cNvPr>
          <p:cNvSpPr>
            <a:spLocks noGrp="1"/>
          </p:cNvSpPr>
          <p:nvPr>
            <p:ph idx="1"/>
          </p:nvPr>
        </p:nvSpPr>
        <p:spPr/>
        <p:txBody>
          <a:bodyPr/>
          <a:lstStyle/>
          <a:p>
            <a:r>
              <a:rPr lang="en-US" altLang="zh-TW" dirty="0"/>
              <a:t>We will look at two broad categories of loops: condition-controlled and count-controlled.</a:t>
            </a:r>
          </a:p>
          <a:p>
            <a:r>
              <a:rPr lang="en-US" altLang="zh-TW" dirty="0"/>
              <a:t>A </a:t>
            </a:r>
            <a:r>
              <a:rPr lang="en-US" altLang="zh-TW" i="1" dirty="0">
                <a:solidFill>
                  <a:srgbClr val="FF0000"/>
                </a:solidFill>
                <a:effectLst>
                  <a:outerShdw blurRad="38100" dist="38100" dir="2700000" algn="tl">
                    <a:srgbClr val="000000">
                      <a:alpha val="43137"/>
                    </a:srgbClr>
                  </a:outerShdw>
                </a:effectLst>
              </a:rPr>
              <a:t>condition-controlled loop </a:t>
            </a:r>
            <a:r>
              <a:rPr lang="en-US" altLang="zh-TW" dirty="0"/>
              <a:t>uses a true/false condition to control the number of times that it repeats.</a:t>
            </a:r>
          </a:p>
          <a:p>
            <a:r>
              <a:rPr lang="en-US" altLang="zh-TW" dirty="0"/>
              <a:t>A </a:t>
            </a:r>
            <a:r>
              <a:rPr lang="en-US" altLang="zh-TW" i="1" dirty="0">
                <a:solidFill>
                  <a:srgbClr val="FF0000"/>
                </a:solidFill>
                <a:effectLst>
                  <a:outerShdw blurRad="38100" dist="38100" dir="2700000" algn="tl">
                    <a:srgbClr val="000000">
                      <a:alpha val="43137"/>
                    </a:srgbClr>
                  </a:outerShdw>
                </a:effectLst>
              </a:rPr>
              <a:t>count-controlled loop </a:t>
            </a:r>
            <a:r>
              <a:rPr lang="en-US" altLang="zh-TW" dirty="0"/>
              <a:t>repeats a specific number of times.</a:t>
            </a:r>
          </a:p>
          <a:p>
            <a:r>
              <a:rPr lang="en-US" altLang="zh-TW" dirty="0"/>
              <a:t>In Python, you use the </a:t>
            </a:r>
            <a:r>
              <a:rPr lang="en-US" altLang="zh-TW" dirty="0">
                <a:solidFill>
                  <a:srgbClr val="FF0000"/>
                </a:solidFill>
                <a:effectLst>
                  <a:outerShdw blurRad="38100" dist="38100" dir="2700000" algn="tl">
                    <a:srgbClr val="000000">
                      <a:alpha val="43137"/>
                    </a:srgbClr>
                  </a:outerShdw>
                </a:effectLst>
              </a:rPr>
              <a:t>while</a:t>
            </a:r>
            <a:r>
              <a:rPr lang="en-US" altLang="zh-TW" dirty="0"/>
              <a:t> statement to write a condition-controlled loop, and you use the </a:t>
            </a:r>
            <a:r>
              <a:rPr lang="en-US" altLang="zh-TW" dirty="0">
                <a:solidFill>
                  <a:srgbClr val="FF0000"/>
                </a:solidFill>
                <a:effectLst>
                  <a:outerShdw blurRad="38100" dist="38100" dir="2700000" algn="tl">
                    <a:srgbClr val="000000">
                      <a:alpha val="43137"/>
                    </a:srgbClr>
                  </a:outerShdw>
                </a:effectLst>
              </a:rPr>
              <a:t>for</a:t>
            </a:r>
            <a:r>
              <a:rPr lang="en-US" altLang="zh-TW" dirty="0"/>
              <a:t> statement to write a count-controlled loop.</a:t>
            </a:r>
            <a:endParaRPr lang="zh-TW" altLang="en-US" dirty="0"/>
          </a:p>
        </p:txBody>
      </p:sp>
    </p:spTree>
    <p:extLst>
      <p:ext uri="{BB962C8B-B14F-4D97-AF65-F5344CB8AC3E}">
        <p14:creationId xmlns:p14="http://schemas.microsoft.com/office/powerpoint/2010/main" val="41903130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B31FBD8-B20E-4A1B-A477-639087FC035A}"/>
              </a:ext>
            </a:extLst>
          </p:cNvPr>
          <p:cNvSpPr>
            <a:spLocks noGrp="1"/>
          </p:cNvSpPr>
          <p:nvPr>
            <p:ph idx="1"/>
          </p:nvPr>
        </p:nvSpPr>
        <p:spPr>
          <a:xfrm>
            <a:off x="581192" y="836713"/>
            <a:ext cx="7989752" cy="5022086"/>
          </a:xfrm>
        </p:spPr>
        <p:txBody>
          <a:bodyPr/>
          <a:lstStyle/>
          <a:p>
            <a:r>
              <a:rPr lang="en-US" altLang="zh-TW" dirty="0"/>
              <a:t>Please re-write a program that prompts the user for the number of rows and columns.</a:t>
            </a:r>
          </a:p>
          <a:p>
            <a:endParaRPr lang="zh-TW" altLang="en-US" dirty="0"/>
          </a:p>
        </p:txBody>
      </p:sp>
      <p:pic>
        <p:nvPicPr>
          <p:cNvPr id="4" name="圖片 3">
            <a:extLst>
              <a:ext uri="{FF2B5EF4-FFF2-40B4-BE49-F238E27FC236}">
                <a16:creationId xmlns:a16="http://schemas.microsoft.com/office/drawing/2014/main" id="{E3EE21FB-2152-434C-8F6E-D9D65E422A76}"/>
              </a:ext>
            </a:extLst>
          </p:cNvPr>
          <p:cNvPicPr>
            <a:picLocks noChangeAspect="1"/>
          </p:cNvPicPr>
          <p:nvPr/>
        </p:nvPicPr>
        <p:blipFill>
          <a:blip r:embed="rId2"/>
          <a:stretch>
            <a:fillRect/>
          </a:stretch>
        </p:blipFill>
        <p:spPr>
          <a:xfrm>
            <a:off x="971600" y="1988840"/>
            <a:ext cx="5040560" cy="2308175"/>
          </a:xfrm>
          <a:prstGeom prst="rect">
            <a:avLst/>
          </a:prstGeom>
        </p:spPr>
      </p:pic>
    </p:spTree>
    <p:extLst>
      <p:ext uri="{BB962C8B-B14F-4D97-AF65-F5344CB8AC3E}">
        <p14:creationId xmlns:p14="http://schemas.microsoft.com/office/powerpoint/2010/main" val="41453741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332856F-BDA1-4066-80FB-45DA53287CEE}"/>
              </a:ext>
            </a:extLst>
          </p:cNvPr>
          <p:cNvSpPr>
            <a:spLocks noGrp="1"/>
          </p:cNvSpPr>
          <p:nvPr>
            <p:ph idx="1"/>
          </p:nvPr>
        </p:nvSpPr>
        <p:spPr>
          <a:xfrm>
            <a:off x="581192" y="836713"/>
            <a:ext cx="7989752" cy="5022086"/>
          </a:xfrm>
        </p:spPr>
        <p:txBody>
          <a:bodyPr/>
          <a:lstStyle/>
          <a:p>
            <a:r>
              <a:rPr lang="en-US" altLang="zh-TW" dirty="0"/>
              <a:t>Please write a program to print asterisks in a pattern that looks like the following triangle:</a:t>
            </a:r>
            <a:endParaRPr lang="zh-TW" altLang="en-US" dirty="0"/>
          </a:p>
        </p:txBody>
      </p:sp>
      <p:pic>
        <p:nvPicPr>
          <p:cNvPr id="4" name="圖片 3">
            <a:extLst>
              <a:ext uri="{FF2B5EF4-FFF2-40B4-BE49-F238E27FC236}">
                <a16:creationId xmlns:a16="http://schemas.microsoft.com/office/drawing/2014/main" id="{FD75AFD9-17FE-4016-B2C4-39F2F8233F4A}"/>
              </a:ext>
            </a:extLst>
          </p:cNvPr>
          <p:cNvPicPr>
            <a:picLocks noChangeAspect="1"/>
          </p:cNvPicPr>
          <p:nvPr/>
        </p:nvPicPr>
        <p:blipFill>
          <a:blip r:embed="rId2"/>
          <a:stretch>
            <a:fillRect/>
          </a:stretch>
        </p:blipFill>
        <p:spPr>
          <a:xfrm>
            <a:off x="971600" y="1916832"/>
            <a:ext cx="2448272" cy="2832988"/>
          </a:xfrm>
          <a:prstGeom prst="rect">
            <a:avLst/>
          </a:prstGeom>
        </p:spPr>
      </p:pic>
      <p:pic>
        <p:nvPicPr>
          <p:cNvPr id="5" name="圖片 4">
            <a:extLst>
              <a:ext uri="{FF2B5EF4-FFF2-40B4-BE49-F238E27FC236}">
                <a16:creationId xmlns:a16="http://schemas.microsoft.com/office/drawing/2014/main" id="{577C7E30-35B2-41BE-842C-33A8ABB904C9}"/>
              </a:ext>
            </a:extLst>
          </p:cNvPr>
          <p:cNvPicPr>
            <a:picLocks noChangeAspect="1"/>
          </p:cNvPicPr>
          <p:nvPr/>
        </p:nvPicPr>
        <p:blipFill>
          <a:blip r:embed="rId3"/>
          <a:stretch>
            <a:fillRect/>
          </a:stretch>
        </p:blipFill>
        <p:spPr>
          <a:xfrm>
            <a:off x="4139952" y="2877612"/>
            <a:ext cx="4592506" cy="1872208"/>
          </a:xfrm>
          <a:prstGeom prst="rect">
            <a:avLst/>
          </a:prstGeom>
        </p:spPr>
      </p:pic>
    </p:spTree>
    <p:extLst>
      <p:ext uri="{BB962C8B-B14F-4D97-AF65-F5344CB8AC3E}">
        <p14:creationId xmlns:p14="http://schemas.microsoft.com/office/powerpoint/2010/main" val="428707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B318351-70BD-43B7-8C93-ADFC9C692232}"/>
              </a:ext>
            </a:extLst>
          </p:cNvPr>
          <p:cNvSpPr>
            <a:spLocks noGrp="1"/>
          </p:cNvSpPr>
          <p:nvPr>
            <p:ph idx="1"/>
          </p:nvPr>
        </p:nvSpPr>
        <p:spPr>
          <a:xfrm>
            <a:off x="581192" y="836713"/>
            <a:ext cx="7989752" cy="5022086"/>
          </a:xfrm>
        </p:spPr>
        <p:txBody>
          <a:bodyPr/>
          <a:lstStyle/>
          <a:p>
            <a:r>
              <a:rPr lang="en-US" altLang="zh-TW" dirty="0"/>
              <a:t>Please write a program to display the following stair-step pattern:</a:t>
            </a:r>
            <a:endParaRPr lang="zh-TW" altLang="en-US" dirty="0"/>
          </a:p>
        </p:txBody>
      </p:sp>
      <p:pic>
        <p:nvPicPr>
          <p:cNvPr id="4" name="圖片 3">
            <a:extLst>
              <a:ext uri="{FF2B5EF4-FFF2-40B4-BE49-F238E27FC236}">
                <a16:creationId xmlns:a16="http://schemas.microsoft.com/office/drawing/2014/main" id="{B1B82904-49B3-4831-9A66-B4A6DBA77E65}"/>
              </a:ext>
            </a:extLst>
          </p:cNvPr>
          <p:cNvPicPr>
            <a:picLocks noChangeAspect="1"/>
          </p:cNvPicPr>
          <p:nvPr/>
        </p:nvPicPr>
        <p:blipFill>
          <a:blip r:embed="rId2"/>
          <a:stretch>
            <a:fillRect/>
          </a:stretch>
        </p:blipFill>
        <p:spPr>
          <a:xfrm>
            <a:off x="971600" y="1916832"/>
            <a:ext cx="2016224" cy="2132032"/>
          </a:xfrm>
          <a:prstGeom prst="rect">
            <a:avLst/>
          </a:prstGeom>
        </p:spPr>
      </p:pic>
      <p:pic>
        <p:nvPicPr>
          <p:cNvPr id="5" name="圖片 4">
            <a:extLst>
              <a:ext uri="{FF2B5EF4-FFF2-40B4-BE49-F238E27FC236}">
                <a16:creationId xmlns:a16="http://schemas.microsoft.com/office/drawing/2014/main" id="{248A5687-8F66-4D78-8872-BDAF9906DE9E}"/>
              </a:ext>
            </a:extLst>
          </p:cNvPr>
          <p:cNvPicPr>
            <a:picLocks noChangeAspect="1"/>
          </p:cNvPicPr>
          <p:nvPr/>
        </p:nvPicPr>
        <p:blipFill>
          <a:blip r:embed="rId3"/>
          <a:stretch>
            <a:fillRect/>
          </a:stretch>
        </p:blipFill>
        <p:spPr>
          <a:xfrm>
            <a:off x="971600" y="4179468"/>
            <a:ext cx="4779656" cy="1769812"/>
          </a:xfrm>
          <a:prstGeom prst="rect">
            <a:avLst/>
          </a:prstGeom>
        </p:spPr>
      </p:pic>
    </p:spTree>
    <p:extLst>
      <p:ext uri="{BB962C8B-B14F-4D97-AF65-F5344CB8AC3E}">
        <p14:creationId xmlns:p14="http://schemas.microsoft.com/office/powerpoint/2010/main" val="92833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2B407E-9261-4205-B339-A493BC2CE6EE}"/>
              </a:ext>
            </a:extLst>
          </p:cNvPr>
          <p:cNvSpPr>
            <a:spLocks noGrp="1"/>
          </p:cNvSpPr>
          <p:nvPr>
            <p:ph type="title"/>
          </p:nvPr>
        </p:nvSpPr>
        <p:spPr/>
        <p:txBody>
          <a:bodyPr/>
          <a:lstStyle/>
          <a:p>
            <a:r>
              <a:rPr lang="en-US" altLang="zh-TW" cap="none" dirty="0"/>
              <a:t>Turtle Graphics: Using Loops to Draw Designs</a:t>
            </a:r>
            <a:endParaRPr lang="zh-TW" altLang="en-US" cap="none" dirty="0"/>
          </a:p>
        </p:txBody>
      </p:sp>
      <p:sp>
        <p:nvSpPr>
          <p:cNvPr id="3" name="內容版面配置區 2">
            <a:extLst>
              <a:ext uri="{FF2B5EF4-FFF2-40B4-BE49-F238E27FC236}">
                <a16:creationId xmlns:a16="http://schemas.microsoft.com/office/drawing/2014/main" id="{71FE88D0-C887-4D4D-B566-C68EC4F98881}"/>
              </a:ext>
            </a:extLst>
          </p:cNvPr>
          <p:cNvSpPr>
            <a:spLocks noGrp="1"/>
          </p:cNvSpPr>
          <p:nvPr>
            <p:ph idx="1"/>
          </p:nvPr>
        </p:nvSpPr>
        <p:spPr/>
        <p:txBody>
          <a:bodyPr/>
          <a:lstStyle/>
          <a:p>
            <a:r>
              <a:rPr lang="en-US" altLang="zh-TW" dirty="0"/>
              <a:t>You can use loops to draw graphics that range in complexity from simple shapes to elaborate designs.</a:t>
            </a:r>
          </a:p>
          <a:p>
            <a:r>
              <a:rPr lang="en-US" altLang="zh-TW" dirty="0"/>
              <a:t>For example,</a:t>
            </a:r>
          </a:p>
          <a:p>
            <a:pPr marL="0" indent="0">
              <a:buNone/>
            </a:pPr>
            <a:r>
              <a:rPr lang="en-US" altLang="zh-TW" dirty="0"/>
              <a:t>	for x in range(4):</a:t>
            </a:r>
          </a:p>
          <a:p>
            <a:pPr marL="0" indent="0">
              <a:buNone/>
            </a:pPr>
            <a:r>
              <a:rPr lang="en-US" altLang="zh-TW" dirty="0"/>
              <a:t>		</a:t>
            </a:r>
            <a:r>
              <a:rPr lang="en-US" altLang="zh-TW" dirty="0" err="1"/>
              <a:t>turtle.forward</a:t>
            </a:r>
            <a:r>
              <a:rPr lang="en-US" altLang="zh-TW" dirty="0"/>
              <a:t>(100)</a:t>
            </a:r>
          </a:p>
          <a:p>
            <a:pPr marL="0" indent="0">
              <a:buNone/>
            </a:pPr>
            <a:r>
              <a:rPr lang="en-US" altLang="zh-TW" dirty="0"/>
              <a:t>		</a:t>
            </a:r>
            <a:r>
              <a:rPr lang="en-US" altLang="zh-TW" dirty="0" err="1"/>
              <a:t>turtle.right</a:t>
            </a:r>
            <a:r>
              <a:rPr lang="en-US" altLang="zh-TW" dirty="0"/>
              <a:t>(90)</a:t>
            </a:r>
            <a:endParaRPr lang="zh-TW" altLang="en-US" dirty="0"/>
          </a:p>
        </p:txBody>
      </p:sp>
    </p:spTree>
    <p:extLst>
      <p:ext uri="{BB962C8B-B14F-4D97-AF65-F5344CB8AC3E}">
        <p14:creationId xmlns:p14="http://schemas.microsoft.com/office/powerpoint/2010/main" val="11464243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B273D22-B8AA-45C9-96FE-27A773D2BCE0}"/>
              </a:ext>
            </a:extLst>
          </p:cNvPr>
          <p:cNvSpPr>
            <a:spLocks noGrp="1"/>
          </p:cNvSpPr>
          <p:nvPr>
            <p:ph idx="1"/>
          </p:nvPr>
        </p:nvSpPr>
        <p:spPr>
          <a:xfrm>
            <a:off x="581192" y="836713"/>
            <a:ext cx="7989752" cy="5022086"/>
          </a:xfrm>
        </p:spPr>
        <p:txBody>
          <a:bodyPr/>
          <a:lstStyle/>
          <a:p>
            <a:pPr marL="0" indent="0">
              <a:buNone/>
            </a:pPr>
            <a:r>
              <a:rPr lang="en-US" altLang="zh-TW" dirty="0"/>
              <a:t>for x in range(8):</a:t>
            </a:r>
          </a:p>
          <a:p>
            <a:pPr marL="0" indent="0">
              <a:buNone/>
            </a:pPr>
            <a:r>
              <a:rPr lang="en-US" altLang="zh-TW" dirty="0"/>
              <a:t>	</a:t>
            </a:r>
            <a:r>
              <a:rPr lang="en-US" altLang="zh-TW" dirty="0" err="1"/>
              <a:t>turtle.forward</a:t>
            </a:r>
            <a:r>
              <a:rPr lang="en-US" altLang="zh-TW" dirty="0"/>
              <a:t>(100)</a:t>
            </a:r>
          </a:p>
          <a:p>
            <a:pPr marL="0" indent="0">
              <a:buNone/>
            </a:pPr>
            <a:r>
              <a:rPr lang="en-US" altLang="zh-TW" dirty="0"/>
              <a:t>	</a:t>
            </a:r>
            <a:r>
              <a:rPr lang="en-US" altLang="zh-TW" dirty="0" err="1"/>
              <a:t>turtle.right</a:t>
            </a:r>
            <a:r>
              <a:rPr lang="en-US" altLang="zh-TW" dirty="0"/>
              <a:t>(45)</a:t>
            </a:r>
            <a:endParaRPr lang="zh-TW" altLang="en-US" dirty="0"/>
          </a:p>
        </p:txBody>
      </p:sp>
      <p:pic>
        <p:nvPicPr>
          <p:cNvPr id="4" name="圖片 3">
            <a:extLst>
              <a:ext uri="{FF2B5EF4-FFF2-40B4-BE49-F238E27FC236}">
                <a16:creationId xmlns:a16="http://schemas.microsoft.com/office/drawing/2014/main" id="{FC75098F-C1A8-4AFF-BFF5-A1F9BF69030C}"/>
              </a:ext>
            </a:extLst>
          </p:cNvPr>
          <p:cNvPicPr>
            <a:picLocks noChangeAspect="1"/>
          </p:cNvPicPr>
          <p:nvPr/>
        </p:nvPicPr>
        <p:blipFill>
          <a:blip r:embed="rId2"/>
          <a:stretch>
            <a:fillRect/>
          </a:stretch>
        </p:blipFill>
        <p:spPr>
          <a:xfrm>
            <a:off x="4788024" y="764704"/>
            <a:ext cx="1621771" cy="1605313"/>
          </a:xfrm>
          <a:prstGeom prst="rect">
            <a:avLst/>
          </a:prstGeom>
        </p:spPr>
      </p:pic>
    </p:spTree>
    <p:extLst>
      <p:ext uri="{BB962C8B-B14F-4D97-AF65-F5344CB8AC3E}">
        <p14:creationId xmlns:p14="http://schemas.microsoft.com/office/powerpoint/2010/main" val="14997136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62C76E8-05E5-4D08-9AC2-F8D7D6B05AB3}"/>
              </a:ext>
            </a:extLst>
          </p:cNvPr>
          <p:cNvSpPr/>
          <p:nvPr/>
        </p:nvSpPr>
        <p:spPr>
          <a:xfrm>
            <a:off x="827584" y="908720"/>
            <a:ext cx="3384376" cy="3416320"/>
          </a:xfrm>
          <a:prstGeom prst="rect">
            <a:avLst/>
          </a:prstGeom>
        </p:spPr>
        <p:txBody>
          <a:bodyPr wrap="square">
            <a:spAutoFit/>
          </a:bodyPr>
          <a:lstStyle/>
          <a:p>
            <a:r>
              <a:rPr lang="zh-TW" altLang="en-US" dirty="0"/>
              <a:t>import turtle</a:t>
            </a:r>
          </a:p>
          <a:p>
            <a:r>
              <a:rPr lang="zh-TW" altLang="en-US" dirty="0"/>
              <a:t>radius = 20</a:t>
            </a:r>
          </a:p>
          <a:p>
            <a:r>
              <a:rPr lang="zh-TW" altLang="en-US" dirty="0"/>
              <a:t>for count in range(</a:t>
            </a:r>
            <a:r>
              <a:rPr lang="en-US" altLang="zh-TW" dirty="0"/>
              <a:t>2</a:t>
            </a:r>
            <a:r>
              <a:rPr lang="zh-TW" altLang="en-US" dirty="0"/>
              <a:t>0):</a:t>
            </a:r>
          </a:p>
          <a:p>
            <a:r>
              <a:rPr lang="zh-TW" altLang="en-US" dirty="0"/>
              <a:t>    turtle.circle(radius)</a:t>
            </a:r>
          </a:p>
          <a:p>
            <a:r>
              <a:rPr lang="zh-TW" altLang="en-US" dirty="0"/>
              <a:t>    radius = radius + 10</a:t>
            </a:r>
          </a:p>
          <a:p>
            <a:r>
              <a:rPr lang="zh-TW" altLang="en-US" dirty="0"/>
              <a:t>    x = turtle.xcor()</a:t>
            </a:r>
          </a:p>
          <a:p>
            <a:r>
              <a:rPr lang="zh-TW" altLang="en-US" dirty="0"/>
              <a:t>    y = turtle.ycor()</a:t>
            </a:r>
          </a:p>
          <a:p>
            <a:r>
              <a:rPr lang="zh-TW" altLang="en-US" dirty="0"/>
              <a:t>    turtle.penup()</a:t>
            </a:r>
          </a:p>
          <a:p>
            <a:r>
              <a:rPr lang="zh-TW" altLang="en-US" dirty="0"/>
              <a:t>    turtle.goto(x, y-10)</a:t>
            </a:r>
          </a:p>
          <a:p>
            <a:r>
              <a:rPr lang="zh-TW" altLang="en-US" dirty="0"/>
              <a:t>    turtle.pendown()</a:t>
            </a:r>
          </a:p>
          <a:p>
            <a:r>
              <a:rPr lang="zh-TW" altLang="en-US" dirty="0"/>
              <a:t>turtle.done()</a:t>
            </a:r>
          </a:p>
          <a:p>
            <a:r>
              <a:rPr lang="zh-TW" altLang="en-US" dirty="0"/>
              <a:t>turtle.Terminator</a:t>
            </a:r>
          </a:p>
        </p:txBody>
      </p:sp>
      <p:pic>
        <p:nvPicPr>
          <p:cNvPr id="6" name="圖片 5">
            <a:extLst>
              <a:ext uri="{FF2B5EF4-FFF2-40B4-BE49-F238E27FC236}">
                <a16:creationId xmlns:a16="http://schemas.microsoft.com/office/drawing/2014/main" id="{E8467D42-3A97-456B-9427-772C5C33FD61}"/>
              </a:ext>
            </a:extLst>
          </p:cNvPr>
          <p:cNvPicPr>
            <a:picLocks noChangeAspect="1"/>
          </p:cNvPicPr>
          <p:nvPr/>
        </p:nvPicPr>
        <p:blipFill>
          <a:blip r:embed="rId2"/>
          <a:stretch>
            <a:fillRect/>
          </a:stretch>
        </p:blipFill>
        <p:spPr>
          <a:xfrm>
            <a:off x="5004048" y="1412776"/>
            <a:ext cx="2808312" cy="2782953"/>
          </a:xfrm>
          <a:prstGeom prst="rect">
            <a:avLst/>
          </a:prstGeom>
        </p:spPr>
      </p:pic>
    </p:spTree>
    <p:extLst>
      <p:ext uri="{BB962C8B-B14F-4D97-AF65-F5344CB8AC3E}">
        <p14:creationId xmlns:p14="http://schemas.microsoft.com/office/powerpoint/2010/main" val="228125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8FCB968E-4A42-4AF8-81FF-3CD5CD528AAC}"/>
              </a:ext>
            </a:extLst>
          </p:cNvPr>
          <p:cNvPicPr>
            <a:picLocks noChangeAspect="1"/>
          </p:cNvPicPr>
          <p:nvPr/>
        </p:nvPicPr>
        <p:blipFill>
          <a:blip r:embed="rId2"/>
          <a:stretch>
            <a:fillRect/>
          </a:stretch>
        </p:blipFill>
        <p:spPr>
          <a:xfrm>
            <a:off x="4211960" y="1700808"/>
            <a:ext cx="4389457" cy="3528392"/>
          </a:xfrm>
          <a:prstGeom prst="rect">
            <a:avLst/>
          </a:prstGeom>
        </p:spPr>
      </p:pic>
      <p:pic>
        <p:nvPicPr>
          <p:cNvPr id="5" name="圖片 4">
            <a:extLst>
              <a:ext uri="{FF2B5EF4-FFF2-40B4-BE49-F238E27FC236}">
                <a16:creationId xmlns:a16="http://schemas.microsoft.com/office/drawing/2014/main" id="{38FE84B9-B633-470B-B2C8-8DAEC33EC16E}"/>
              </a:ext>
            </a:extLst>
          </p:cNvPr>
          <p:cNvPicPr>
            <a:picLocks noChangeAspect="1"/>
          </p:cNvPicPr>
          <p:nvPr/>
        </p:nvPicPr>
        <p:blipFill>
          <a:blip r:embed="rId3"/>
          <a:stretch>
            <a:fillRect/>
          </a:stretch>
        </p:blipFill>
        <p:spPr>
          <a:xfrm>
            <a:off x="827584" y="2002348"/>
            <a:ext cx="2880320" cy="2853304"/>
          </a:xfrm>
          <a:prstGeom prst="rect">
            <a:avLst/>
          </a:prstGeom>
        </p:spPr>
      </p:pic>
    </p:spTree>
    <p:extLst>
      <p:ext uri="{BB962C8B-B14F-4D97-AF65-F5344CB8AC3E}">
        <p14:creationId xmlns:p14="http://schemas.microsoft.com/office/powerpoint/2010/main" val="323025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98F38855-5D14-433C-A883-453900D44DDD}"/>
              </a:ext>
            </a:extLst>
          </p:cNvPr>
          <p:cNvPicPr>
            <a:picLocks noChangeAspect="1"/>
          </p:cNvPicPr>
          <p:nvPr/>
        </p:nvPicPr>
        <p:blipFill>
          <a:blip r:embed="rId2"/>
          <a:stretch>
            <a:fillRect/>
          </a:stretch>
        </p:blipFill>
        <p:spPr>
          <a:xfrm>
            <a:off x="755576" y="1484784"/>
            <a:ext cx="3906492" cy="3888432"/>
          </a:xfrm>
          <a:prstGeom prst="rect">
            <a:avLst/>
          </a:prstGeom>
        </p:spPr>
      </p:pic>
      <p:sp>
        <p:nvSpPr>
          <p:cNvPr id="5" name="矩形 4">
            <a:extLst>
              <a:ext uri="{FF2B5EF4-FFF2-40B4-BE49-F238E27FC236}">
                <a16:creationId xmlns:a16="http://schemas.microsoft.com/office/drawing/2014/main" id="{D38C3BB9-EE48-4BE6-843A-C1A49B5B64C4}"/>
              </a:ext>
            </a:extLst>
          </p:cNvPr>
          <p:cNvSpPr/>
          <p:nvPr/>
        </p:nvSpPr>
        <p:spPr>
          <a:xfrm>
            <a:off x="5292080" y="1628800"/>
            <a:ext cx="3384376" cy="3693319"/>
          </a:xfrm>
          <a:prstGeom prst="rect">
            <a:avLst/>
          </a:prstGeom>
        </p:spPr>
        <p:txBody>
          <a:bodyPr wrap="square">
            <a:spAutoFit/>
          </a:bodyPr>
          <a:lstStyle/>
          <a:p>
            <a:r>
              <a:rPr lang="zh-TW" altLang="en-US" dirty="0"/>
              <a:t>import turtle</a:t>
            </a:r>
          </a:p>
          <a:p>
            <a:endParaRPr lang="zh-TW" altLang="en-US" dirty="0"/>
          </a:p>
          <a:p>
            <a:r>
              <a:rPr lang="zh-TW" altLang="en-US" dirty="0"/>
              <a:t>turtle.hideturtle()</a:t>
            </a:r>
          </a:p>
          <a:p>
            <a:r>
              <a:rPr lang="zh-TW" altLang="en-US" dirty="0"/>
              <a:t>turtle.penup()</a:t>
            </a:r>
          </a:p>
          <a:p>
            <a:r>
              <a:rPr lang="zh-TW" altLang="en-US" dirty="0"/>
              <a:t>turtle.goto(-200, 0)</a:t>
            </a:r>
          </a:p>
          <a:p>
            <a:r>
              <a:rPr lang="zh-TW" altLang="en-US" dirty="0"/>
              <a:t>turtle.pendown()</a:t>
            </a:r>
          </a:p>
          <a:p>
            <a:endParaRPr lang="zh-TW" altLang="en-US" dirty="0"/>
          </a:p>
          <a:p>
            <a:r>
              <a:rPr lang="zh-TW" altLang="en-US" dirty="0"/>
              <a:t>for x in range(36):</a:t>
            </a:r>
          </a:p>
          <a:p>
            <a:r>
              <a:rPr lang="zh-TW" altLang="en-US" dirty="0"/>
              <a:t>    turtle.forward(400)</a:t>
            </a:r>
          </a:p>
          <a:p>
            <a:r>
              <a:rPr lang="zh-TW" altLang="en-US" dirty="0"/>
              <a:t>    turtle.left(170)</a:t>
            </a:r>
          </a:p>
          <a:p>
            <a:endParaRPr lang="zh-TW" altLang="en-US" dirty="0"/>
          </a:p>
          <a:p>
            <a:r>
              <a:rPr lang="zh-TW" altLang="en-US" dirty="0"/>
              <a:t>turtle.done()</a:t>
            </a:r>
          </a:p>
          <a:p>
            <a:r>
              <a:rPr lang="zh-TW" altLang="en-US" dirty="0"/>
              <a:t>turtle.Terminator</a:t>
            </a:r>
          </a:p>
        </p:txBody>
      </p:sp>
    </p:spTree>
    <p:extLst>
      <p:ext uri="{BB962C8B-B14F-4D97-AF65-F5344CB8AC3E}">
        <p14:creationId xmlns:p14="http://schemas.microsoft.com/office/powerpoint/2010/main" val="384487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67C54C-473A-42FF-A743-30FFDDDC7DAE}"/>
              </a:ext>
            </a:extLst>
          </p:cNvPr>
          <p:cNvSpPr>
            <a:spLocks noGrp="1"/>
          </p:cNvSpPr>
          <p:nvPr>
            <p:ph type="title"/>
          </p:nvPr>
        </p:nvSpPr>
        <p:spPr/>
        <p:txBody>
          <a:bodyPr/>
          <a:lstStyle/>
          <a:p>
            <a:r>
              <a:rPr lang="en-US" altLang="zh-TW" cap="none" dirty="0"/>
              <a:t>The </a:t>
            </a:r>
            <a:r>
              <a:rPr lang="en-US" altLang="zh-TW" cap="none" dirty="0">
                <a:solidFill>
                  <a:srgbClr val="FF0000"/>
                </a:solidFill>
                <a:effectLst>
                  <a:outerShdw blurRad="38100" dist="38100" dir="2700000" algn="tl">
                    <a:srgbClr val="000000">
                      <a:alpha val="43137"/>
                    </a:srgbClr>
                  </a:outerShdw>
                </a:effectLst>
              </a:rPr>
              <a:t>while</a:t>
            </a:r>
            <a:r>
              <a:rPr lang="en-US" altLang="zh-TW" cap="none" dirty="0"/>
              <a:t> Loops:  A Condition-Controlled Loop</a:t>
            </a:r>
            <a:endParaRPr lang="zh-TW" altLang="en-US" cap="none" dirty="0"/>
          </a:p>
        </p:txBody>
      </p:sp>
      <p:sp>
        <p:nvSpPr>
          <p:cNvPr id="3" name="內容版面配置區 2">
            <a:extLst>
              <a:ext uri="{FF2B5EF4-FFF2-40B4-BE49-F238E27FC236}">
                <a16:creationId xmlns:a16="http://schemas.microsoft.com/office/drawing/2014/main" id="{0647536B-CCFD-45D3-8A86-A0F774B5576F}"/>
              </a:ext>
            </a:extLst>
          </p:cNvPr>
          <p:cNvSpPr>
            <a:spLocks noGrp="1"/>
          </p:cNvSpPr>
          <p:nvPr>
            <p:ph idx="1"/>
          </p:nvPr>
        </p:nvSpPr>
        <p:spPr>
          <a:xfrm>
            <a:off x="581192" y="1916833"/>
            <a:ext cx="7989752" cy="3941966"/>
          </a:xfrm>
        </p:spPr>
        <p:txBody>
          <a:bodyPr/>
          <a:lstStyle/>
          <a:p>
            <a:r>
              <a:rPr lang="en-US" altLang="zh-TW" dirty="0"/>
              <a:t>The while loop gets its name from the way it works: </a:t>
            </a:r>
            <a:r>
              <a:rPr lang="en-US" altLang="zh-TW" i="1" dirty="0">
                <a:solidFill>
                  <a:srgbClr val="FF0000"/>
                </a:solidFill>
                <a:effectLst>
                  <a:outerShdw blurRad="38100" dist="38100" dir="2700000" algn="tl">
                    <a:srgbClr val="000000">
                      <a:alpha val="43137"/>
                    </a:srgbClr>
                  </a:outerShdw>
                </a:effectLst>
              </a:rPr>
              <a:t>while a condition is true, do some task</a:t>
            </a:r>
            <a:r>
              <a:rPr lang="en-US" altLang="zh-TW" dirty="0"/>
              <a:t>.</a:t>
            </a:r>
          </a:p>
          <a:p>
            <a:r>
              <a:rPr lang="en-US" altLang="zh-TW" dirty="0"/>
              <a:t>The loop has two parts:</a:t>
            </a:r>
          </a:p>
          <a:p>
            <a:pPr lvl="1"/>
            <a:r>
              <a:rPr lang="en-US" altLang="zh-TW" dirty="0"/>
              <a:t>a condition that is tested for a true or false value</a:t>
            </a:r>
          </a:p>
          <a:p>
            <a:pPr lvl="1"/>
            <a:r>
              <a:rPr lang="en-US" altLang="zh-TW" dirty="0"/>
              <a:t>a statement or set of statements that is repeated as long as the condition is true.</a:t>
            </a:r>
            <a:endParaRPr lang="zh-TW" altLang="en-US" dirty="0"/>
          </a:p>
        </p:txBody>
      </p:sp>
      <p:pic>
        <p:nvPicPr>
          <p:cNvPr id="4" name="圖片 3">
            <a:extLst>
              <a:ext uri="{FF2B5EF4-FFF2-40B4-BE49-F238E27FC236}">
                <a16:creationId xmlns:a16="http://schemas.microsoft.com/office/drawing/2014/main" id="{4E07E7FD-F417-484E-A5B7-5BC7F6EC4DE2}"/>
              </a:ext>
            </a:extLst>
          </p:cNvPr>
          <p:cNvPicPr>
            <a:picLocks noChangeAspect="1"/>
          </p:cNvPicPr>
          <p:nvPr/>
        </p:nvPicPr>
        <p:blipFill>
          <a:blip r:embed="rId2"/>
          <a:stretch>
            <a:fillRect/>
          </a:stretch>
        </p:blipFill>
        <p:spPr>
          <a:xfrm>
            <a:off x="3059832" y="4365104"/>
            <a:ext cx="3960440" cy="2404818"/>
          </a:xfrm>
          <a:prstGeom prst="rect">
            <a:avLst/>
          </a:prstGeom>
        </p:spPr>
      </p:pic>
    </p:spTree>
    <p:extLst>
      <p:ext uri="{BB962C8B-B14F-4D97-AF65-F5344CB8AC3E}">
        <p14:creationId xmlns:p14="http://schemas.microsoft.com/office/powerpoint/2010/main" val="408480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A0801A8-A065-4456-B500-B388763ADB7B}"/>
              </a:ext>
            </a:extLst>
          </p:cNvPr>
          <p:cNvSpPr>
            <a:spLocks noGrp="1"/>
          </p:cNvSpPr>
          <p:nvPr>
            <p:ph idx="1"/>
          </p:nvPr>
        </p:nvSpPr>
        <p:spPr>
          <a:xfrm>
            <a:off x="581192" y="764705"/>
            <a:ext cx="7989752" cy="5094094"/>
          </a:xfrm>
        </p:spPr>
        <p:txBody>
          <a:bodyPr/>
          <a:lstStyle/>
          <a:p>
            <a:r>
              <a:rPr lang="en-US" altLang="zh-TW" dirty="0"/>
              <a:t>Here is the general format of the while loop in Python:</a:t>
            </a:r>
          </a:p>
          <a:p>
            <a:pPr marL="0" indent="0">
              <a:buNone/>
            </a:pPr>
            <a:r>
              <a:rPr lang="en-US" altLang="zh-TW" dirty="0"/>
              <a:t>	while </a:t>
            </a:r>
            <a:r>
              <a:rPr lang="en-US" altLang="zh-TW" i="1" dirty="0"/>
              <a:t>condition</a:t>
            </a:r>
            <a:r>
              <a:rPr lang="en-US" altLang="zh-TW" b="1" dirty="0"/>
              <a:t>:</a:t>
            </a:r>
          </a:p>
          <a:p>
            <a:pPr marL="0" indent="0">
              <a:buNone/>
            </a:pPr>
            <a:r>
              <a:rPr lang="en-US" altLang="zh-TW" i="1" dirty="0"/>
              <a:t>		statement</a:t>
            </a:r>
          </a:p>
          <a:p>
            <a:pPr marL="0" indent="0">
              <a:buNone/>
            </a:pPr>
            <a:r>
              <a:rPr lang="en-US" altLang="zh-TW" i="1" dirty="0"/>
              <a:t>		statement</a:t>
            </a:r>
          </a:p>
          <a:p>
            <a:pPr marL="0" indent="0">
              <a:buNone/>
            </a:pPr>
            <a:r>
              <a:rPr lang="en-US" altLang="zh-TW" i="1" dirty="0"/>
              <a:t>		etc.</a:t>
            </a:r>
          </a:p>
          <a:p>
            <a:pPr marL="0" indent="0">
              <a:buNone/>
            </a:pPr>
            <a:endParaRPr lang="zh-TW" altLang="en-US" dirty="0"/>
          </a:p>
        </p:txBody>
      </p:sp>
    </p:spTree>
    <p:extLst>
      <p:ext uri="{BB962C8B-B14F-4D97-AF65-F5344CB8AC3E}">
        <p14:creationId xmlns:p14="http://schemas.microsoft.com/office/powerpoint/2010/main" val="711962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101CB7F-1808-416F-8EA1-9AF4CDC47307}"/>
              </a:ext>
            </a:extLst>
          </p:cNvPr>
          <p:cNvSpPr/>
          <p:nvPr/>
        </p:nvSpPr>
        <p:spPr>
          <a:xfrm>
            <a:off x="467544" y="692696"/>
            <a:ext cx="6192688" cy="3416320"/>
          </a:xfrm>
          <a:prstGeom prst="rect">
            <a:avLst/>
          </a:prstGeom>
        </p:spPr>
        <p:txBody>
          <a:bodyPr wrap="square">
            <a:spAutoFit/>
          </a:bodyPr>
          <a:lstStyle/>
          <a:p>
            <a:r>
              <a:rPr lang="en-US" altLang="zh-TW" sz="1200" i="1" dirty="0">
                <a:solidFill>
                  <a:srgbClr val="7F848E"/>
                </a:solidFill>
                <a:latin typeface="Fira Code" panose="020B0509050000020004" pitchFamily="49" charset="0"/>
              </a:rPr>
              <a:t># This program calculates sales commissions.</a:t>
            </a:r>
            <a:endParaRPr lang="en-US" altLang="zh-TW" sz="1200" dirty="0">
              <a:solidFill>
                <a:srgbClr val="BBBBBB"/>
              </a:solidFill>
              <a:latin typeface="Fira Code" panose="020B0509050000020004" pitchFamily="49" charset="0"/>
            </a:endParaRPr>
          </a:p>
          <a:p>
            <a:br>
              <a:rPr lang="en-US" altLang="zh-TW" sz="1200" dirty="0">
                <a:solidFill>
                  <a:srgbClr val="BBBBBB"/>
                </a:solidFill>
                <a:latin typeface="Fira Code" panose="020B0509050000020004" pitchFamily="49" charset="0"/>
              </a:rPr>
            </a:br>
            <a:r>
              <a:rPr lang="en-US" altLang="zh-TW" sz="1200" i="1" dirty="0">
                <a:solidFill>
                  <a:srgbClr val="7F848E"/>
                </a:solidFill>
                <a:latin typeface="Fira Code" panose="020B0509050000020004" pitchFamily="49" charset="0"/>
              </a:rPr>
              <a:t># Create a variable to control the loop.</a:t>
            </a:r>
            <a:endParaRPr lang="en-US" altLang="zh-TW" sz="1200" dirty="0">
              <a:solidFill>
                <a:srgbClr val="BBBBBB"/>
              </a:solidFill>
              <a:latin typeface="Fira Code" panose="020B0509050000020004" pitchFamily="49" charset="0"/>
            </a:endParaRPr>
          </a:p>
          <a:p>
            <a:r>
              <a:rPr lang="en-US" altLang="zh-TW" sz="1200" dirty="0" err="1">
                <a:solidFill>
                  <a:srgbClr val="BBBBBB"/>
                </a:solidFill>
                <a:latin typeface="Fira Code" panose="020B0509050000020004" pitchFamily="49" charset="0"/>
              </a:rPr>
              <a:t>keep_going</a:t>
            </a:r>
            <a:r>
              <a:rPr lang="en-US" altLang="zh-TW" sz="1200" dirty="0">
                <a:solidFill>
                  <a:srgbClr val="BBBBBB"/>
                </a:solidFill>
                <a:latin typeface="Fira Code" panose="020B0509050000020004" pitchFamily="49" charset="0"/>
              </a:rPr>
              <a:t> </a:t>
            </a:r>
            <a:r>
              <a:rPr lang="en-US" altLang="zh-TW" sz="1200" dirty="0">
                <a:solidFill>
                  <a:srgbClr val="56B6C2"/>
                </a:solidFill>
                <a:latin typeface="Fira Code" panose="020B0509050000020004" pitchFamily="49" charset="0"/>
              </a:rPr>
              <a:t>=</a:t>
            </a:r>
            <a:r>
              <a:rPr lang="en-US" altLang="zh-TW" sz="1200" dirty="0">
                <a:solidFill>
                  <a:srgbClr val="BBBBBB"/>
                </a:solidFill>
                <a:latin typeface="Fira Code" panose="020B0509050000020004" pitchFamily="49" charset="0"/>
              </a:rPr>
              <a:t> </a:t>
            </a:r>
            <a:r>
              <a:rPr lang="en-US" altLang="zh-TW" sz="1200" dirty="0">
                <a:solidFill>
                  <a:srgbClr val="98C379"/>
                </a:solidFill>
                <a:latin typeface="Fira Code" panose="020B0509050000020004" pitchFamily="49" charset="0"/>
              </a:rPr>
              <a:t>'y'</a:t>
            </a:r>
            <a:endParaRPr lang="en-US" altLang="zh-TW" sz="1200" dirty="0">
              <a:solidFill>
                <a:srgbClr val="BBBBBB"/>
              </a:solidFill>
              <a:latin typeface="Fira Code" panose="020B0509050000020004" pitchFamily="49" charset="0"/>
            </a:endParaRPr>
          </a:p>
          <a:p>
            <a:br>
              <a:rPr lang="en-US" altLang="zh-TW" sz="1200" dirty="0">
                <a:solidFill>
                  <a:srgbClr val="BBBBBB"/>
                </a:solidFill>
                <a:latin typeface="Fira Code" panose="020B0509050000020004" pitchFamily="49" charset="0"/>
              </a:rPr>
            </a:br>
            <a:r>
              <a:rPr lang="en-US" altLang="zh-TW" sz="1200" i="1" dirty="0">
                <a:solidFill>
                  <a:srgbClr val="7F848E"/>
                </a:solidFill>
                <a:latin typeface="Fira Code" panose="020B0509050000020004" pitchFamily="49" charset="0"/>
              </a:rPr>
              <a:t># Calculate a series of commissions.</a:t>
            </a:r>
            <a:endParaRPr lang="en-US" altLang="zh-TW" sz="1200" dirty="0">
              <a:solidFill>
                <a:srgbClr val="BBBBBB"/>
              </a:solidFill>
              <a:latin typeface="Fira Code" panose="020B0509050000020004" pitchFamily="49" charset="0"/>
            </a:endParaRPr>
          </a:p>
          <a:p>
            <a:r>
              <a:rPr lang="en-US" altLang="zh-TW" sz="1200" i="1" dirty="0">
                <a:solidFill>
                  <a:srgbClr val="C678DD"/>
                </a:solidFill>
                <a:latin typeface="Fira Code" panose="020B0509050000020004" pitchFamily="49" charset="0"/>
              </a:rPr>
              <a:t>while</a:t>
            </a:r>
            <a:r>
              <a:rPr lang="en-US" altLang="zh-TW" sz="1200" dirty="0">
                <a:solidFill>
                  <a:srgbClr val="BBBBBB"/>
                </a:solidFill>
                <a:latin typeface="Fira Code" panose="020B0509050000020004" pitchFamily="49" charset="0"/>
              </a:rPr>
              <a:t> </a:t>
            </a:r>
            <a:r>
              <a:rPr lang="en-US" altLang="zh-TW" sz="1200" dirty="0" err="1">
                <a:solidFill>
                  <a:srgbClr val="BBBBBB"/>
                </a:solidFill>
                <a:latin typeface="Fira Code" panose="020B0509050000020004" pitchFamily="49" charset="0"/>
              </a:rPr>
              <a:t>keep_going</a:t>
            </a:r>
            <a:r>
              <a:rPr lang="en-US" altLang="zh-TW" sz="1200" dirty="0">
                <a:solidFill>
                  <a:srgbClr val="BBBBBB"/>
                </a:solidFill>
                <a:latin typeface="Fira Code" panose="020B0509050000020004" pitchFamily="49" charset="0"/>
              </a:rPr>
              <a:t> </a:t>
            </a:r>
            <a:r>
              <a:rPr lang="en-US" altLang="zh-TW" sz="1200" dirty="0">
                <a:solidFill>
                  <a:srgbClr val="56B6C2"/>
                </a:solidFill>
                <a:latin typeface="Fira Code" panose="020B0509050000020004" pitchFamily="49" charset="0"/>
              </a:rPr>
              <a:t>==</a:t>
            </a:r>
            <a:r>
              <a:rPr lang="en-US" altLang="zh-TW" sz="1200" dirty="0">
                <a:solidFill>
                  <a:srgbClr val="BBBBBB"/>
                </a:solidFill>
                <a:latin typeface="Fira Code" panose="020B0509050000020004" pitchFamily="49" charset="0"/>
              </a:rPr>
              <a:t> </a:t>
            </a:r>
            <a:r>
              <a:rPr lang="en-US" altLang="zh-TW" sz="1200" dirty="0">
                <a:solidFill>
                  <a:srgbClr val="98C379"/>
                </a:solidFill>
                <a:latin typeface="Fira Code" panose="020B0509050000020004" pitchFamily="49" charset="0"/>
              </a:rPr>
              <a:t>'y’</a:t>
            </a:r>
            <a:r>
              <a:rPr lang="en-US" altLang="zh-TW" sz="1200" dirty="0">
                <a:solidFill>
                  <a:srgbClr val="BBBBBB"/>
                </a:solidFill>
                <a:latin typeface="Fira Code" panose="020B0509050000020004" pitchFamily="49" charset="0"/>
              </a:rPr>
              <a:t>:</a:t>
            </a:r>
          </a:p>
          <a:p>
            <a:r>
              <a:rPr lang="en-US" altLang="zh-TW" sz="1200" i="1" dirty="0">
                <a:solidFill>
                  <a:srgbClr val="7F848E"/>
                </a:solidFill>
                <a:latin typeface="Fira Code" panose="020B0509050000020004" pitchFamily="49" charset="0"/>
              </a:rPr>
              <a:t>	# Get a salesperson's sales and commission rate.</a:t>
            </a:r>
            <a:endParaRPr lang="en-US" altLang="zh-TW" sz="1200" dirty="0">
              <a:solidFill>
                <a:srgbClr val="BBBBBB"/>
              </a:solidFill>
              <a:latin typeface="Fira Code" panose="020B0509050000020004" pitchFamily="49" charset="0"/>
            </a:endParaRPr>
          </a:p>
          <a:p>
            <a:r>
              <a:rPr lang="en-US" altLang="zh-TW" sz="1200" dirty="0">
                <a:solidFill>
                  <a:srgbClr val="BBBBBB"/>
                </a:solidFill>
                <a:latin typeface="Fira Code" panose="020B0509050000020004" pitchFamily="49" charset="0"/>
              </a:rPr>
              <a:t>	sales </a:t>
            </a:r>
            <a:r>
              <a:rPr lang="en-US" altLang="zh-TW" sz="1200" dirty="0">
                <a:solidFill>
                  <a:srgbClr val="56B6C2"/>
                </a:solidFill>
                <a:latin typeface="Fira Code" panose="020B0509050000020004" pitchFamily="49" charset="0"/>
              </a:rPr>
              <a:t>=</a:t>
            </a:r>
            <a:r>
              <a:rPr lang="en-US" altLang="zh-TW" sz="1200" dirty="0">
                <a:solidFill>
                  <a:srgbClr val="BBBBBB"/>
                </a:solidFill>
                <a:latin typeface="Fira Code" panose="020B0509050000020004" pitchFamily="49" charset="0"/>
              </a:rPr>
              <a:t> </a:t>
            </a:r>
            <a:r>
              <a:rPr lang="en-US" altLang="zh-TW" sz="1200" dirty="0">
                <a:solidFill>
                  <a:srgbClr val="56B6C2"/>
                </a:solidFill>
                <a:latin typeface="Fira Code" panose="020B0509050000020004" pitchFamily="49" charset="0"/>
              </a:rPr>
              <a:t>float</a:t>
            </a:r>
            <a:r>
              <a:rPr lang="en-US" altLang="zh-TW" sz="1200" dirty="0">
                <a:solidFill>
                  <a:srgbClr val="BBBBBB"/>
                </a:solidFill>
                <a:latin typeface="Fira Code" panose="020B0509050000020004" pitchFamily="49" charset="0"/>
              </a:rPr>
              <a:t>(</a:t>
            </a:r>
            <a:r>
              <a:rPr lang="en-US" altLang="zh-TW" sz="1200" dirty="0">
                <a:solidFill>
                  <a:srgbClr val="56B6C2"/>
                </a:solidFill>
                <a:latin typeface="Fira Code" panose="020B0509050000020004" pitchFamily="49" charset="0"/>
              </a:rPr>
              <a:t>input</a:t>
            </a:r>
            <a:r>
              <a:rPr lang="en-US" altLang="zh-TW" sz="1200" dirty="0">
                <a:solidFill>
                  <a:srgbClr val="BBBBBB"/>
                </a:solidFill>
                <a:latin typeface="Fira Code" panose="020B0509050000020004" pitchFamily="49" charset="0"/>
              </a:rPr>
              <a:t>(</a:t>
            </a:r>
            <a:r>
              <a:rPr lang="en-US" altLang="zh-TW" sz="1200" dirty="0">
                <a:solidFill>
                  <a:srgbClr val="98C379"/>
                </a:solidFill>
                <a:latin typeface="Fira Code" panose="020B0509050000020004" pitchFamily="49" charset="0"/>
              </a:rPr>
              <a:t>'Enter the amount of sales: ‘</a:t>
            </a:r>
            <a:r>
              <a:rPr lang="en-US" altLang="zh-TW" sz="1200" dirty="0">
                <a:solidFill>
                  <a:srgbClr val="BBBBBB"/>
                </a:solidFill>
                <a:latin typeface="Fira Code" panose="020B0509050000020004" pitchFamily="49" charset="0"/>
              </a:rPr>
              <a:t>))</a:t>
            </a:r>
          </a:p>
          <a:p>
            <a:r>
              <a:rPr lang="en-US" altLang="zh-TW" sz="1200" dirty="0">
                <a:solidFill>
                  <a:srgbClr val="BBBBBB"/>
                </a:solidFill>
                <a:latin typeface="Fira Code" panose="020B0509050000020004" pitchFamily="49" charset="0"/>
              </a:rPr>
              <a:t>	</a:t>
            </a:r>
            <a:r>
              <a:rPr lang="en-US" altLang="zh-TW" sz="1200" dirty="0" err="1">
                <a:solidFill>
                  <a:srgbClr val="BBBBBB"/>
                </a:solidFill>
                <a:latin typeface="Fira Code" panose="020B0509050000020004" pitchFamily="49" charset="0"/>
              </a:rPr>
              <a:t>comm_rate</a:t>
            </a:r>
            <a:r>
              <a:rPr lang="en-US" altLang="zh-TW" sz="1200" dirty="0">
                <a:solidFill>
                  <a:srgbClr val="BBBBBB"/>
                </a:solidFill>
                <a:latin typeface="Fira Code" panose="020B0509050000020004" pitchFamily="49" charset="0"/>
              </a:rPr>
              <a:t> </a:t>
            </a:r>
            <a:r>
              <a:rPr lang="en-US" altLang="zh-TW" sz="1200" dirty="0">
                <a:solidFill>
                  <a:srgbClr val="56B6C2"/>
                </a:solidFill>
                <a:latin typeface="Fira Code" panose="020B0509050000020004" pitchFamily="49" charset="0"/>
              </a:rPr>
              <a:t>=</a:t>
            </a:r>
            <a:r>
              <a:rPr lang="en-US" altLang="zh-TW" sz="1200" dirty="0">
                <a:solidFill>
                  <a:srgbClr val="BBBBBB"/>
                </a:solidFill>
                <a:latin typeface="Fira Code" panose="020B0509050000020004" pitchFamily="49" charset="0"/>
              </a:rPr>
              <a:t> </a:t>
            </a:r>
            <a:r>
              <a:rPr lang="en-US" altLang="zh-TW" sz="1200" dirty="0">
                <a:solidFill>
                  <a:srgbClr val="56B6C2"/>
                </a:solidFill>
                <a:latin typeface="Fira Code" panose="020B0509050000020004" pitchFamily="49" charset="0"/>
              </a:rPr>
              <a:t>float</a:t>
            </a:r>
            <a:r>
              <a:rPr lang="en-US" altLang="zh-TW" sz="1200" dirty="0">
                <a:solidFill>
                  <a:srgbClr val="BBBBBB"/>
                </a:solidFill>
                <a:latin typeface="Fira Code" panose="020B0509050000020004" pitchFamily="49" charset="0"/>
              </a:rPr>
              <a:t>(</a:t>
            </a:r>
            <a:r>
              <a:rPr lang="en-US" altLang="zh-TW" sz="1200" dirty="0">
                <a:solidFill>
                  <a:srgbClr val="56B6C2"/>
                </a:solidFill>
                <a:latin typeface="Fira Code" panose="020B0509050000020004" pitchFamily="49" charset="0"/>
              </a:rPr>
              <a:t>input</a:t>
            </a:r>
            <a:r>
              <a:rPr lang="en-US" altLang="zh-TW" sz="1200" dirty="0">
                <a:solidFill>
                  <a:srgbClr val="BBBBBB"/>
                </a:solidFill>
                <a:latin typeface="Fira Code" panose="020B0509050000020004" pitchFamily="49" charset="0"/>
              </a:rPr>
              <a:t>(</a:t>
            </a:r>
            <a:r>
              <a:rPr lang="en-US" altLang="zh-TW" sz="1200" dirty="0">
                <a:solidFill>
                  <a:srgbClr val="98C379"/>
                </a:solidFill>
                <a:latin typeface="Fira Code" panose="020B0509050000020004" pitchFamily="49" charset="0"/>
              </a:rPr>
              <a:t>'Enter the commission rate: ‘</a:t>
            </a:r>
            <a:r>
              <a:rPr lang="en-US" altLang="zh-TW" sz="1200" dirty="0">
                <a:solidFill>
                  <a:srgbClr val="BBBBBB"/>
                </a:solidFill>
                <a:latin typeface="Fira Code" panose="020B0509050000020004" pitchFamily="49" charset="0"/>
              </a:rPr>
              <a:t>))</a:t>
            </a:r>
          </a:p>
          <a:p>
            <a:r>
              <a:rPr lang="en-US" altLang="zh-TW" sz="1200" i="1" dirty="0">
                <a:solidFill>
                  <a:srgbClr val="7F848E"/>
                </a:solidFill>
                <a:latin typeface="Fira Code" panose="020B0509050000020004" pitchFamily="49" charset="0"/>
              </a:rPr>
              <a:t>	# Calculate the commission.</a:t>
            </a:r>
            <a:endParaRPr lang="en-US" altLang="zh-TW" sz="1200" dirty="0">
              <a:solidFill>
                <a:srgbClr val="BBBBBB"/>
              </a:solidFill>
              <a:latin typeface="Fira Code" panose="020B0509050000020004" pitchFamily="49" charset="0"/>
            </a:endParaRPr>
          </a:p>
          <a:p>
            <a:r>
              <a:rPr lang="en-US" altLang="zh-TW" sz="1200" dirty="0">
                <a:solidFill>
                  <a:srgbClr val="BBBBBB"/>
                </a:solidFill>
                <a:latin typeface="Fira Code" panose="020B0509050000020004" pitchFamily="49" charset="0"/>
              </a:rPr>
              <a:t>	commission </a:t>
            </a:r>
            <a:r>
              <a:rPr lang="en-US" altLang="zh-TW" sz="1200" dirty="0">
                <a:solidFill>
                  <a:srgbClr val="56B6C2"/>
                </a:solidFill>
                <a:latin typeface="Fira Code" panose="020B0509050000020004" pitchFamily="49" charset="0"/>
              </a:rPr>
              <a:t>=</a:t>
            </a:r>
            <a:r>
              <a:rPr lang="en-US" altLang="zh-TW" sz="1200" dirty="0">
                <a:solidFill>
                  <a:srgbClr val="BBBBBB"/>
                </a:solidFill>
                <a:latin typeface="Fira Code" panose="020B0509050000020004" pitchFamily="49" charset="0"/>
              </a:rPr>
              <a:t> sales </a:t>
            </a:r>
            <a:r>
              <a:rPr lang="en-US" altLang="zh-TW" sz="1200" dirty="0">
                <a:solidFill>
                  <a:srgbClr val="56B6C2"/>
                </a:solidFill>
                <a:latin typeface="Fira Code" panose="020B0509050000020004" pitchFamily="49" charset="0"/>
              </a:rPr>
              <a:t>*</a:t>
            </a:r>
            <a:r>
              <a:rPr lang="en-US" altLang="zh-TW" sz="1200" dirty="0">
                <a:solidFill>
                  <a:srgbClr val="BBBBBB"/>
                </a:solidFill>
                <a:latin typeface="Fira Code" panose="020B0509050000020004" pitchFamily="49" charset="0"/>
              </a:rPr>
              <a:t> </a:t>
            </a:r>
            <a:r>
              <a:rPr lang="en-US" altLang="zh-TW" sz="1200" dirty="0" err="1">
                <a:solidFill>
                  <a:srgbClr val="BBBBBB"/>
                </a:solidFill>
                <a:latin typeface="Fira Code" panose="020B0509050000020004" pitchFamily="49" charset="0"/>
              </a:rPr>
              <a:t>comm_rate</a:t>
            </a:r>
            <a:endParaRPr lang="en-US" altLang="zh-TW" sz="1200" dirty="0">
              <a:solidFill>
                <a:srgbClr val="BBBBBB"/>
              </a:solidFill>
              <a:latin typeface="Fira Code" panose="020B0509050000020004" pitchFamily="49" charset="0"/>
            </a:endParaRPr>
          </a:p>
          <a:p>
            <a:r>
              <a:rPr lang="en-US" altLang="zh-TW" sz="1200" i="1" dirty="0">
                <a:solidFill>
                  <a:srgbClr val="7F848E"/>
                </a:solidFill>
                <a:latin typeface="Fira Code" panose="020B0509050000020004" pitchFamily="49" charset="0"/>
              </a:rPr>
              <a:t>	# Display the commission.</a:t>
            </a:r>
            <a:endParaRPr lang="en-US" altLang="zh-TW" sz="1200" dirty="0">
              <a:solidFill>
                <a:srgbClr val="BBBBBB"/>
              </a:solidFill>
              <a:latin typeface="Fira Code" panose="020B0509050000020004" pitchFamily="49" charset="0"/>
            </a:endParaRPr>
          </a:p>
          <a:p>
            <a:r>
              <a:rPr lang="en-US" altLang="zh-TW" sz="1200" dirty="0">
                <a:solidFill>
                  <a:srgbClr val="C678DD"/>
                </a:solidFill>
                <a:latin typeface="Fira Code" panose="020B0509050000020004" pitchFamily="49" charset="0"/>
              </a:rPr>
              <a:t>	print</a:t>
            </a:r>
            <a:r>
              <a:rPr lang="en-US" altLang="zh-TW" sz="1200" dirty="0">
                <a:solidFill>
                  <a:srgbClr val="BBBBBB"/>
                </a:solidFill>
                <a:latin typeface="Fira Code" panose="020B0509050000020004" pitchFamily="49" charset="0"/>
              </a:rPr>
              <a:t>(</a:t>
            </a:r>
            <a:r>
              <a:rPr lang="en-US" altLang="zh-TW" sz="1200" dirty="0">
                <a:solidFill>
                  <a:srgbClr val="98C379"/>
                </a:solidFill>
                <a:latin typeface="Fira Code" panose="020B0509050000020004" pitchFamily="49" charset="0"/>
              </a:rPr>
              <a:t>'The commission is $’</a:t>
            </a:r>
            <a:r>
              <a:rPr lang="en-US" altLang="zh-TW" sz="1200" dirty="0">
                <a:solidFill>
                  <a:srgbClr val="BBBBBB"/>
                </a:solidFill>
                <a:latin typeface="Fira Code" panose="020B0509050000020004" pitchFamily="49" charset="0"/>
              </a:rPr>
              <a:t>,</a:t>
            </a:r>
          </a:p>
          <a:p>
            <a:r>
              <a:rPr lang="en-US" altLang="zh-TW" sz="1200" dirty="0">
                <a:solidFill>
                  <a:srgbClr val="56B6C2"/>
                </a:solidFill>
                <a:latin typeface="Fira Code" panose="020B0509050000020004" pitchFamily="49" charset="0"/>
              </a:rPr>
              <a:t>	format</a:t>
            </a:r>
            <a:r>
              <a:rPr lang="en-US" altLang="zh-TW" sz="1200" dirty="0">
                <a:solidFill>
                  <a:srgbClr val="BBBBBB"/>
                </a:solidFill>
                <a:latin typeface="Fira Code" panose="020B0509050000020004" pitchFamily="49" charset="0"/>
              </a:rPr>
              <a:t>(commission, </a:t>
            </a:r>
            <a:r>
              <a:rPr lang="en-US" altLang="zh-TW" sz="1200" dirty="0">
                <a:solidFill>
                  <a:srgbClr val="98C379"/>
                </a:solidFill>
                <a:latin typeface="Fira Code" panose="020B0509050000020004" pitchFamily="49" charset="0"/>
              </a:rPr>
              <a:t>',.2f'</a:t>
            </a:r>
            <a:r>
              <a:rPr lang="en-US" altLang="zh-TW" sz="1200" dirty="0">
                <a:solidFill>
                  <a:srgbClr val="BBBBBB"/>
                </a:solidFill>
                <a:latin typeface="Fira Code" panose="020B0509050000020004" pitchFamily="49" charset="0"/>
              </a:rPr>
              <a:t>), </a:t>
            </a:r>
            <a:r>
              <a:rPr lang="en-US" altLang="zh-TW" sz="1200" dirty="0" err="1">
                <a:solidFill>
                  <a:srgbClr val="BBBBBB"/>
                </a:solidFill>
                <a:latin typeface="Fira Code" panose="020B0509050000020004" pitchFamily="49" charset="0"/>
              </a:rPr>
              <a:t>sep</a:t>
            </a:r>
            <a:r>
              <a:rPr lang="en-US" altLang="zh-TW" sz="1200" dirty="0">
                <a:solidFill>
                  <a:srgbClr val="56B6C2"/>
                </a:solidFill>
                <a:latin typeface="Fira Code" panose="020B0509050000020004" pitchFamily="49" charset="0"/>
              </a:rPr>
              <a:t>=</a:t>
            </a:r>
            <a:r>
              <a:rPr lang="en-US" altLang="zh-TW" sz="1200" dirty="0">
                <a:solidFill>
                  <a:srgbClr val="98C379"/>
                </a:solidFill>
                <a:latin typeface="Fira Code" panose="020B0509050000020004" pitchFamily="49" charset="0"/>
              </a:rPr>
              <a:t>‘’</a:t>
            </a:r>
            <a:r>
              <a:rPr lang="en-US" altLang="zh-TW" sz="1200" dirty="0">
                <a:solidFill>
                  <a:srgbClr val="BBBBBB"/>
                </a:solidFill>
                <a:latin typeface="Fira Code" panose="020B0509050000020004" pitchFamily="49" charset="0"/>
              </a:rPr>
              <a:t>)</a:t>
            </a:r>
          </a:p>
          <a:p>
            <a:r>
              <a:rPr lang="en-US" altLang="zh-TW" sz="1200" i="1" dirty="0">
                <a:solidFill>
                  <a:srgbClr val="7F848E"/>
                </a:solidFill>
                <a:latin typeface="Fira Code" panose="020B0509050000020004" pitchFamily="49" charset="0"/>
              </a:rPr>
              <a:t>	# See if the user wants to do another one.</a:t>
            </a:r>
            <a:endParaRPr lang="en-US" altLang="zh-TW" sz="1200" dirty="0">
              <a:solidFill>
                <a:srgbClr val="BBBBBB"/>
              </a:solidFill>
              <a:latin typeface="Fira Code" panose="020B0509050000020004" pitchFamily="49" charset="0"/>
            </a:endParaRPr>
          </a:p>
          <a:p>
            <a:r>
              <a:rPr lang="en-US" altLang="zh-TW" sz="1200" dirty="0">
                <a:solidFill>
                  <a:srgbClr val="BBBBBB"/>
                </a:solidFill>
                <a:latin typeface="Fira Code" panose="020B0509050000020004" pitchFamily="49" charset="0"/>
              </a:rPr>
              <a:t>	</a:t>
            </a:r>
            <a:r>
              <a:rPr lang="en-US" altLang="zh-TW" sz="1200" dirty="0" err="1">
                <a:solidFill>
                  <a:srgbClr val="BBBBBB"/>
                </a:solidFill>
                <a:latin typeface="Fira Code" panose="020B0509050000020004" pitchFamily="49" charset="0"/>
              </a:rPr>
              <a:t>keep_going</a:t>
            </a:r>
            <a:r>
              <a:rPr lang="en-US" altLang="zh-TW" sz="1200" dirty="0">
                <a:solidFill>
                  <a:srgbClr val="BBBBBB"/>
                </a:solidFill>
                <a:latin typeface="Fira Code" panose="020B0509050000020004" pitchFamily="49" charset="0"/>
              </a:rPr>
              <a:t> </a:t>
            </a:r>
            <a:r>
              <a:rPr lang="en-US" altLang="zh-TW" sz="1200" dirty="0">
                <a:solidFill>
                  <a:srgbClr val="56B6C2"/>
                </a:solidFill>
                <a:latin typeface="Fira Code" panose="020B0509050000020004" pitchFamily="49" charset="0"/>
              </a:rPr>
              <a:t>=</a:t>
            </a:r>
            <a:r>
              <a:rPr lang="en-US" altLang="zh-TW" sz="1200" dirty="0">
                <a:solidFill>
                  <a:srgbClr val="BBBBBB"/>
                </a:solidFill>
                <a:latin typeface="Fira Code" panose="020B0509050000020004" pitchFamily="49" charset="0"/>
              </a:rPr>
              <a:t> </a:t>
            </a:r>
            <a:r>
              <a:rPr lang="en-US" altLang="zh-TW" sz="1200" dirty="0">
                <a:solidFill>
                  <a:srgbClr val="56B6C2"/>
                </a:solidFill>
                <a:latin typeface="Fira Code" panose="020B0509050000020004" pitchFamily="49" charset="0"/>
              </a:rPr>
              <a:t>input</a:t>
            </a:r>
            <a:r>
              <a:rPr lang="en-US" altLang="zh-TW" sz="1200" dirty="0">
                <a:solidFill>
                  <a:srgbClr val="BBBBBB"/>
                </a:solidFill>
                <a:latin typeface="Fira Code" panose="020B0509050000020004" pitchFamily="49" charset="0"/>
              </a:rPr>
              <a:t>(</a:t>
            </a:r>
            <a:r>
              <a:rPr lang="en-US" altLang="zh-TW" sz="1200" dirty="0">
                <a:solidFill>
                  <a:srgbClr val="98C379"/>
                </a:solidFill>
                <a:latin typeface="Fira Code" panose="020B0509050000020004" pitchFamily="49" charset="0"/>
              </a:rPr>
              <a:t>'Do you want to calculate another ‘</a:t>
            </a:r>
            <a:r>
              <a:rPr lang="en-US" altLang="zh-TW" sz="1200" dirty="0">
                <a:solidFill>
                  <a:srgbClr val="BBBBBB"/>
                </a:solidFill>
                <a:latin typeface="Fira Code" panose="020B0509050000020004" pitchFamily="49" charset="0"/>
              </a:rPr>
              <a:t> </a:t>
            </a:r>
            <a:r>
              <a:rPr lang="en-US" altLang="zh-TW" sz="1200" dirty="0">
                <a:solidFill>
                  <a:srgbClr val="56B6C2"/>
                </a:solidFill>
                <a:latin typeface="Fira Code" panose="020B0509050000020004" pitchFamily="49" charset="0"/>
              </a:rPr>
              <a:t>+</a:t>
            </a:r>
            <a:endParaRPr lang="en-US" altLang="zh-TW" sz="1200" dirty="0">
              <a:solidFill>
                <a:srgbClr val="BBBBBB"/>
              </a:solidFill>
              <a:latin typeface="Fira Code" panose="020B0509050000020004" pitchFamily="49" charset="0"/>
            </a:endParaRPr>
          </a:p>
          <a:p>
            <a:r>
              <a:rPr lang="en-US" altLang="zh-TW" sz="1200" dirty="0">
                <a:solidFill>
                  <a:srgbClr val="98C379"/>
                </a:solidFill>
                <a:latin typeface="Fira Code" panose="020B0509050000020004" pitchFamily="49" charset="0"/>
              </a:rPr>
              <a:t>	'commission (Enter y for yes): '</a:t>
            </a:r>
            <a:r>
              <a:rPr lang="en-US" altLang="zh-TW" sz="1200" dirty="0">
                <a:solidFill>
                  <a:srgbClr val="BBBBBB"/>
                </a:solidFill>
                <a:latin typeface="Fira Code" panose="020B0509050000020004" pitchFamily="49" charset="0"/>
              </a:rPr>
              <a:t>)</a:t>
            </a:r>
            <a:endParaRPr lang="en-US" altLang="zh-TW" sz="1200" b="0" dirty="0">
              <a:solidFill>
                <a:srgbClr val="BBBBBB"/>
              </a:solidFill>
              <a:effectLst/>
              <a:latin typeface="Fira Code" panose="020B0509050000020004" pitchFamily="49" charset="0"/>
            </a:endParaRPr>
          </a:p>
        </p:txBody>
      </p:sp>
      <p:pic>
        <p:nvPicPr>
          <p:cNvPr id="5" name="圖片 4">
            <a:extLst>
              <a:ext uri="{FF2B5EF4-FFF2-40B4-BE49-F238E27FC236}">
                <a16:creationId xmlns:a16="http://schemas.microsoft.com/office/drawing/2014/main" id="{F11C90DC-0A75-436D-9976-46B15D52C619}"/>
              </a:ext>
            </a:extLst>
          </p:cNvPr>
          <p:cNvPicPr>
            <a:picLocks noChangeAspect="1"/>
          </p:cNvPicPr>
          <p:nvPr/>
        </p:nvPicPr>
        <p:blipFill>
          <a:blip r:embed="rId2"/>
          <a:stretch>
            <a:fillRect/>
          </a:stretch>
        </p:blipFill>
        <p:spPr>
          <a:xfrm>
            <a:off x="467544" y="4109016"/>
            <a:ext cx="5825376" cy="2688667"/>
          </a:xfrm>
          <a:prstGeom prst="rect">
            <a:avLst/>
          </a:prstGeom>
        </p:spPr>
      </p:pic>
    </p:spTree>
    <p:extLst>
      <p:ext uri="{BB962C8B-B14F-4D97-AF65-F5344CB8AC3E}">
        <p14:creationId xmlns:p14="http://schemas.microsoft.com/office/powerpoint/2010/main" val="1252715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9A7B844C-341F-47C5-86B8-7AB7BEF70253}"/>
              </a:ext>
            </a:extLst>
          </p:cNvPr>
          <p:cNvPicPr>
            <a:picLocks noChangeAspect="1"/>
          </p:cNvPicPr>
          <p:nvPr/>
        </p:nvPicPr>
        <p:blipFill>
          <a:blip r:embed="rId2"/>
          <a:stretch>
            <a:fillRect/>
          </a:stretch>
        </p:blipFill>
        <p:spPr>
          <a:xfrm>
            <a:off x="899592" y="1124744"/>
            <a:ext cx="7525582" cy="3600400"/>
          </a:xfrm>
          <a:prstGeom prst="rect">
            <a:avLst/>
          </a:prstGeom>
        </p:spPr>
      </p:pic>
    </p:spTree>
    <p:extLst>
      <p:ext uri="{BB962C8B-B14F-4D97-AF65-F5344CB8AC3E}">
        <p14:creationId xmlns:p14="http://schemas.microsoft.com/office/powerpoint/2010/main" val="1498811589"/>
      </p:ext>
    </p:extLst>
  </p:cSld>
  <p:clrMapOvr>
    <a:masterClrMapping/>
  </p:clrMapOvr>
</p:sld>
</file>

<file path=ppt/theme/theme1.xml><?xml version="1.0" encoding="utf-8"?>
<a:theme xmlns:a="http://schemas.openxmlformats.org/drawingml/2006/main" name="紅利">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紅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紅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678D26-14AE-40FE-9D3C-4EB5125579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TM03457464[[fn=紅利]]</Template>
  <TotalTime>0</TotalTime>
  <Words>2250</Words>
  <Application>Microsoft Office PowerPoint</Application>
  <PresentationFormat>如螢幕大小 (4:3)</PresentationFormat>
  <Paragraphs>225</Paragraphs>
  <Slides>57</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57</vt:i4>
      </vt:variant>
    </vt:vector>
  </HeadingPairs>
  <TitlesOfParts>
    <vt:vector size="64" baseType="lpstr">
      <vt:lpstr>微軟正黑體</vt:lpstr>
      <vt:lpstr>新細明體</vt:lpstr>
      <vt:lpstr>Calibri</vt:lpstr>
      <vt:lpstr>Fira Code</vt:lpstr>
      <vt:lpstr>Gill Sans MT</vt:lpstr>
      <vt:lpstr>Wingdings 2</vt:lpstr>
      <vt:lpstr>紅利</vt:lpstr>
      <vt:lpstr>Repetition Structures</vt:lpstr>
      <vt:lpstr>Introduction to Repetition Structures</vt:lpstr>
      <vt:lpstr>PowerPoint 簡報</vt:lpstr>
      <vt:lpstr>PowerPoint 簡報</vt:lpstr>
      <vt:lpstr>Condition-Controlled and Count-Controlled Loops</vt:lpstr>
      <vt:lpstr>The while Loops:  A Condition-Controlled Loop</vt:lpstr>
      <vt:lpstr>PowerPoint 簡報</vt:lpstr>
      <vt:lpstr>PowerPoint 簡報</vt:lpstr>
      <vt:lpstr>PowerPoint 簡報</vt:lpstr>
      <vt:lpstr>PowerPoint 簡報</vt:lpstr>
      <vt:lpstr>The while Loop Is a Pretest Loop</vt:lpstr>
      <vt:lpstr>PowerPoint 簡報</vt:lpstr>
      <vt:lpstr>PowerPoint 簡報</vt:lpstr>
      <vt:lpstr>Infinite Loops</vt:lpstr>
      <vt:lpstr>PowerPoint 簡報</vt:lpstr>
      <vt:lpstr>The for Loop:  A Count-Controlled Loop</vt:lpstr>
      <vt:lpstr>PowerPoint 簡報</vt:lpstr>
      <vt:lpstr>PowerPoint 簡報</vt:lpstr>
      <vt:lpstr>PowerPoint 簡報</vt:lpstr>
      <vt:lpstr>PowerPoint 簡報</vt:lpstr>
      <vt:lpstr>Using the range Function with the for Loop</vt:lpstr>
      <vt:lpstr>PowerPoint 簡報</vt:lpstr>
      <vt:lpstr>PowerPoint 簡報</vt:lpstr>
      <vt:lpstr>PowerPoint 簡報</vt:lpstr>
      <vt:lpstr>Using the Target Variable Inside the Loop</vt:lpstr>
      <vt:lpstr>PowerPoint 簡報</vt:lpstr>
      <vt:lpstr>PowerPoint 簡報</vt:lpstr>
      <vt:lpstr>PowerPoint 簡報</vt:lpstr>
      <vt:lpstr>Letting the User Control the Loop Iterations</vt:lpstr>
      <vt:lpstr>PowerPoint 簡報</vt:lpstr>
      <vt:lpstr>Generating an Iterable Sequence that Ranges from Highest to Lowest</vt:lpstr>
      <vt:lpstr>Calculating a Running Total</vt:lpstr>
      <vt:lpstr>PowerPoint 簡報</vt:lpstr>
      <vt:lpstr>PowerPoint 簡報</vt:lpstr>
      <vt:lpstr>The Augmented Assignment Operators</vt:lpstr>
      <vt:lpstr>Sentinels</vt:lpstr>
      <vt:lpstr>PowerPoint 簡報</vt:lpstr>
      <vt:lpstr>PowerPoint 簡報</vt:lpstr>
      <vt:lpstr>PowerPoint 簡報</vt:lpstr>
      <vt:lpstr>Input Validation Loops</vt:lpstr>
      <vt:lpstr>PowerPoint 簡報</vt:lpstr>
      <vt:lpstr>PowerPoint 簡報</vt:lpstr>
      <vt:lpstr>PowerPoint 簡報</vt:lpstr>
      <vt:lpstr>PowerPoint 簡報</vt:lpstr>
      <vt:lpstr>PowerPoint 簡報</vt:lpstr>
      <vt:lpstr>Nested Loops</vt:lpstr>
      <vt:lpstr>PowerPoint 簡報</vt:lpstr>
      <vt:lpstr>PowerPoint 簡報</vt:lpstr>
      <vt:lpstr>PowerPoint 簡報</vt:lpstr>
      <vt:lpstr>PowerPoint 簡報</vt:lpstr>
      <vt:lpstr>PowerPoint 簡報</vt:lpstr>
      <vt:lpstr>PowerPoint 簡報</vt:lpstr>
      <vt:lpstr>Turtle Graphics: Using Loops to Draw Designs</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2016-06-25T12:48:12Z</dcterms:created>
  <dcterms:modified xsi:type="dcterms:W3CDTF">2019-01-28T11:45:36Z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