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0" r:id="rId2"/>
  </p:sldMasterIdLst>
  <p:notesMasterIdLst>
    <p:notesMasterId r:id="rId97"/>
  </p:notesMasterIdLst>
  <p:handoutMasterIdLst>
    <p:handoutMasterId r:id="rId9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3" r:id="rId58"/>
    <p:sldId id="311"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7" d="100"/>
          <a:sy n="97" d="100"/>
        </p:scale>
        <p:origin x="825" y="5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DFE88-AB15-4D60-8F3E-8F304D657905}" type="datetimeFigureOut">
              <a:rPr lang="zh-TW" altLang="en-US" smtClean="0"/>
              <a:t>2019/1/28</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C73E2-909A-494E-AD9D-518BD1FD3C21}" type="slidenum">
              <a:rPr lang="zh-TW" altLang="en-US" smtClean="0"/>
              <a:t>‹#›</a:t>
            </a:fld>
            <a:endParaRPr lang="zh-TW" altLang="en-US"/>
          </a:p>
        </p:txBody>
      </p:sp>
    </p:spTree>
    <p:extLst>
      <p:ext uri="{BB962C8B-B14F-4D97-AF65-F5344CB8AC3E}">
        <p14:creationId xmlns:p14="http://schemas.microsoft.com/office/powerpoint/2010/main" val="2847829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3842907C-D0AA-4C58-9F94-58B40AD65B29}" type="datetimeFigureOut">
              <a:pPr/>
              <a:t>2019/1/28</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1D76769E-C829-4283-B80E-CB90D995C291}" type="slidenum">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1D76769E-C829-4283-B80E-CB90D995C291}" type="slidenum">
              <a:rPr lang="zh-TW" smtClean="0"/>
              <a:pPr/>
              <a:t>1</a:t>
            </a:fld>
            <a:endParaRPr 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Rectangle 6"/>
          <p:cNvSpPr/>
          <p:nvPr/>
        </p:nvSpPr>
        <p:spPr>
          <a:xfrm>
            <a:off x="0" y="3573016"/>
            <a:ext cx="9144000" cy="306895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ctr">
            <a:normAutofit/>
          </a:bodyPr>
          <a:lstStyle>
            <a:lvl1pPr>
              <a:defRPr sz="3600">
                <a:solidFill>
                  <a:schemeClr val="accent1"/>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r">
              <a:buNone/>
              <a:defRPr sz="28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E13C79-1C97-4B32-B2AE-1A69C169643E}" type="datetime2">
              <a:rPr lang="zh-TW" altLang="en-US" smtClean="0"/>
              <a:pPr/>
              <a:t>2019年1月28日</a:t>
            </a:fld>
            <a:endParaRPr lang="zh-TW">
              <a:solidFill>
                <a:srgbClr val="FFFFFF"/>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solidFill>
                <a:schemeClr val="accent1">
                  <a:tint val="20000"/>
                </a:scheme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en-US" altLang="zh-TW" smtClean="0"/>
              <a:pPr/>
              <a:t>‹#›</a:t>
            </a:fld>
            <a:endParaRPr lang="zh-TW" altLang="en-US">
              <a:solidFill>
                <a:srgbClr val="FFFFFF"/>
              </a:solidFill>
            </a:endParaRPr>
          </a:p>
        </p:txBody>
      </p:sp>
    </p:spTree>
    <p:extLst>
      <p:ext uri="{BB962C8B-B14F-4D97-AF65-F5344CB8AC3E}">
        <p14:creationId xmlns:p14="http://schemas.microsoft.com/office/powerpoint/2010/main" val="32739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lgn="ctr"/>
            <a:fld id="{D10E14BF-C004-4398-9186-5EE680724D95}" type="datetime2">
              <a:rPr lang="zh-TW" altLang="en-US" smtClean="0"/>
              <a:pPr algn="ctr"/>
              <a:t>2019年1月28日</a:t>
            </a:fld>
            <a:endParaRPr lang="zh-TW"/>
          </a:p>
        </p:txBody>
      </p:sp>
      <p:sp>
        <p:nvSpPr>
          <p:cNvPr id="5" name="Footer Placeholder 4"/>
          <p:cNvSpPr>
            <a:spLocks noGrp="1"/>
          </p:cNvSpPr>
          <p:nvPr>
            <p:ph type="ftr" sz="quarter" idx="11"/>
          </p:nvPr>
        </p:nvSpPr>
        <p:spPr/>
        <p:txBody>
          <a:bodyPr/>
          <a:lstStyle/>
          <a:p>
            <a:endParaRPr lang="zh-TW"/>
          </a:p>
        </p:txBody>
      </p:sp>
      <p:sp>
        <p:nvSpPr>
          <p:cNvPr id="6" name="Slide Number Placeholder 5"/>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9306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2019年1月28日</a:t>
            </a:fld>
            <a:endParaRPr lang="zh-TW"/>
          </a:p>
        </p:txBody>
      </p:sp>
      <p:sp>
        <p:nvSpPr>
          <p:cNvPr id="5" name="Footer Placeholder 4"/>
          <p:cNvSpPr>
            <a:spLocks noGrp="1"/>
          </p:cNvSpPr>
          <p:nvPr>
            <p:ph type="ftr" sz="quarter" idx="11"/>
          </p:nvPr>
        </p:nvSpPr>
        <p:spPr>
          <a:xfrm>
            <a:off x="581192" y="5951810"/>
            <a:ext cx="5922209" cy="365125"/>
          </a:xfrm>
        </p:spPr>
        <p:txBody>
          <a:bodyPr/>
          <a:lstStyle/>
          <a:p>
            <a:endParaRPr lang="zh-TW"/>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2068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81192" y="2228003"/>
            <a:ext cx="7989752" cy="3630795"/>
          </a:xfrm>
        </p:spPr>
        <p:txBody>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Footer Placeholder 4"/>
          <p:cNvSpPr>
            <a:spLocks noGrp="1"/>
          </p:cNvSpPr>
          <p:nvPr>
            <p:ph type="ftr" sz="quarter" idx="11"/>
          </p:nvPr>
        </p:nvSpPr>
        <p:spPr/>
        <p:txBody>
          <a:bodyPr/>
          <a:lstStyle/>
          <a:p>
            <a:pPr algn="r"/>
            <a:endParaRPr lang="zh-TW" sz="1000" dirty="0">
              <a:solidFill>
                <a:schemeClr val="tx1"/>
              </a:solidFill>
            </a:endParaRP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1077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ctr">
            <a:normAutofit/>
          </a:bodyPr>
          <a:lstStyle>
            <a:lvl1pPr algn="l">
              <a:defRPr sz="3600" b="0" cap="all">
                <a:solidFill>
                  <a:schemeClr val="accent1"/>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2019年1月28日</a:t>
            </a:fld>
            <a:endParaRPr lang="zh-TW" sz="1000">
              <a:solidFill>
                <a:schemeClr val="tx1"/>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r"/>
            <a:endParaRPr lang="zh-TW" sz="100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145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pPr algn="ctr"/>
            <a:fld id="{D10E14BF-C004-4398-9186-5EE680724D95}" type="datetime2">
              <a:rPr lang="zh-TW" altLang="en-US" smtClean="0"/>
              <a:pPr algn="ctr"/>
              <a:t>2019年1月28日</a:t>
            </a:fld>
            <a:endParaRPr lang="zh-TW" sz="1000">
              <a:solidFill>
                <a:schemeClr val="tx1"/>
              </a:solidFill>
            </a:endParaRPr>
          </a:p>
        </p:txBody>
      </p:sp>
      <p:sp>
        <p:nvSpPr>
          <p:cNvPr id="6" name="Footer Placeholder 5"/>
          <p:cNvSpPr>
            <a:spLocks noGrp="1"/>
          </p:cNvSpPr>
          <p:nvPr>
            <p:ph type="ftr" sz="quarter" idx="11"/>
          </p:nvPr>
        </p:nvSpPr>
        <p:spPr/>
        <p:txBody>
          <a:bodyPr/>
          <a:lstStyle/>
          <a:p>
            <a:pPr algn="r"/>
            <a:endParaRPr lang="zh-TW" sz="1000">
              <a:solidFill>
                <a:schemeClr val="tx1"/>
              </a:solidFill>
            </a:endParaRPr>
          </a:p>
        </p:txBody>
      </p:sp>
      <p:sp>
        <p:nvSpPr>
          <p:cNvPr id="7" name="Slide Number Placeholder 6"/>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9" name="圖片 8">
            <a:extLst>
              <a:ext uri="{FF2B5EF4-FFF2-40B4-BE49-F238E27FC236}">
                <a16:creationId xmlns:a16="http://schemas.microsoft.com/office/drawing/2014/main" id="{45868ED2-CC28-4970-8F2A-625F425FEA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40847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lgn="ctr"/>
            <a:fld id="{D10E14BF-C004-4398-9186-5EE680724D95}" type="datetime2">
              <a:rPr lang="zh-TW" altLang="en-US" smtClean="0"/>
              <a:pPr algn="ctr"/>
              <a:t>2019年1月28日</a:t>
            </a:fld>
            <a:endParaRPr lang="zh-TW" sz="1000">
              <a:solidFill>
                <a:schemeClr val="tx1"/>
              </a:solidFill>
            </a:endParaRPr>
          </a:p>
        </p:txBody>
      </p:sp>
      <p:sp>
        <p:nvSpPr>
          <p:cNvPr id="8" name="Footer Placeholder 7"/>
          <p:cNvSpPr>
            <a:spLocks noGrp="1"/>
          </p:cNvSpPr>
          <p:nvPr>
            <p:ph type="ftr" sz="quarter" idx="11"/>
          </p:nvPr>
        </p:nvSpPr>
        <p:spPr/>
        <p:txBody>
          <a:bodyPr/>
          <a:lstStyle/>
          <a:p>
            <a:pPr algn="r"/>
            <a:endParaRPr lang="zh-TW" sz="1000">
              <a:solidFill>
                <a:schemeClr val="tx1"/>
              </a:solidFill>
            </a:endParaRPr>
          </a:p>
        </p:txBody>
      </p:sp>
      <p:sp>
        <p:nvSpPr>
          <p:cNvPr id="9" name="Slide Number Placeholder 8"/>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11" name="圖片 10">
            <a:extLst>
              <a:ext uri="{FF2B5EF4-FFF2-40B4-BE49-F238E27FC236}">
                <a16:creationId xmlns:a16="http://schemas.microsoft.com/office/drawing/2014/main" id="{600C206B-DFD5-4CF9-B7B9-C5BA757BD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8213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a:solidFill>
            <a:schemeClr val="bg1"/>
          </a:solidFill>
          <a:ln>
            <a:noFill/>
          </a:ln>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084827A3-B249-4F87-AB1A-1E06AC1AA2A4}" type="datetime2">
              <a:rPr lang="zh-TW" altLang="en-US" smtClean="0"/>
              <a:pPr/>
              <a:t>2019年1月28日</a:t>
            </a:fld>
            <a:endParaRPr lang="zh-TW"/>
          </a:p>
        </p:txBody>
      </p:sp>
      <p:sp>
        <p:nvSpPr>
          <p:cNvPr id="4" name="Footer Placeholder 3"/>
          <p:cNvSpPr>
            <a:spLocks noGrp="1"/>
          </p:cNvSpPr>
          <p:nvPr>
            <p:ph type="ftr" sz="quarter" idx="11"/>
          </p:nvPr>
        </p:nvSpPr>
        <p:spPr/>
        <p:txBody>
          <a:bodyPr/>
          <a:lstStyle/>
          <a:p>
            <a:endParaRPr lang="zh-TW"/>
          </a:p>
        </p:txBody>
      </p:sp>
      <p:sp>
        <p:nvSpPr>
          <p:cNvPr id="5" name="Slide Number Placeholder 4"/>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7" name="圖片 6">
            <a:extLst>
              <a:ext uri="{FF2B5EF4-FFF2-40B4-BE49-F238E27FC236}">
                <a16:creationId xmlns:a16="http://schemas.microsoft.com/office/drawing/2014/main" id="{8C425F5F-CA86-4511-9752-92AB1A3DEC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6151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zh-TW" altLang="en-US" smtClean="0"/>
              <a:pPr/>
              <a:t>2019年1月28日</a:t>
            </a:fld>
            <a:endParaRPr lang="zh-TW"/>
          </a:p>
        </p:txBody>
      </p:sp>
      <p:sp>
        <p:nvSpPr>
          <p:cNvPr id="3" name="Footer Placeholder 2"/>
          <p:cNvSpPr>
            <a:spLocks noGrp="1"/>
          </p:cNvSpPr>
          <p:nvPr>
            <p:ph type="ftr" sz="quarter" idx="11"/>
          </p:nvPr>
        </p:nvSpPr>
        <p:spPr/>
        <p:txBody>
          <a:bodyPr/>
          <a:lstStyle/>
          <a:p>
            <a:endParaRPr lang="zh-TW"/>
          </a:p>
        </p:txBody>
      </p:sp>
      <p:sp>
        <p:nvSpPr>
          <p:cNvPr id="4" name="Slide Number Placeholder 3"/>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5" name="圖片 4">
            <a:extLst>
              <a:ext uri="{FF2B5EF4-FFF2-40B4-BE49-F238E27FC236}">
                <a16:creationId xmlns:a16="http://schemas.microsoft.com/office/drawing/2014/main" id="{640CC7B0-C5FA-4E60-9892-38F6A4C9BA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32717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6399" y="601200"/>
            <a:ext cx="8240400" cy="4204800"/>
          </a:xfrm>
        </p:spPr>
        <p:txBody>
          <a:bodyPr anchor="t">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86C4691-4882-40A8-AF62-8CF6A18D40B2}" type="datetime2">
              <a:rPr lang="zh-TW" altLang="en-US" smtClean="0"/>
              <a:pPr/>
              <a:t>2019年1月28日</a:t>
            </a:fld>
            <a:endParaRPr lang="zh-TW"/>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18162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1C6776A-4DEC-47EE-8A49-2C150ECB5465}" type="datetime2">
              <a:rPr lang="zh-TW" altLang="en-US" smtClean="0"/>
              <a:pPr/>
              <a:t>2019年1月28日</a:t>
            </a:fld>
            <a:endParaRPr lang="zh-TW">
              <a:solidFill>
                <a:schemeClr val="tx1"/>
              </a:solidFill>
            </a:endParaRPr>
          </a:p>
        </p:txBody>
      </p:sp>
      <p:sp>
        <p:nvSpPr>
          <p:cNvPr id="6" name="Footer Placeholder 5"/>
          <p:cNvSpPr>
            <a:spLocks noGrp="1"/>
          </p:cNvSpPr>
          <p:nvPr>
            <p:ph type="ftr" sz="quarter" idx="11"/>
          </p:nvPr>
        </p:nvSpPr>
        <p:spPr/>
        <p:txBody>
          <a:bodyPr/>
          <a:lstStyle/>
          <a:p>
            <a:endParaRPr lang="zh-TW">
              <a:solidFill>
                <a:schemeClr val="tx1"/>
              </a:solidFill>
            </a:endParaRPr>
          </a:p>
        </p:txBody>
      </p:sp>
      <p:sp>
        <p:nvSpPr>
          <p:cNvPr id="7" name="Slide Number Placeholder 6"/>
          <p:cNvSpPr>
            <a:spLocks noGrp="1"/>
          </p:cNvSpPr>
          <p:nvPr>
            <p:ph type="sldNum" sz="quarter" idx="12"/>
          </p:nvPr>
        </p:nvSpPr>
        <p:spPr/>
        <p:txBody>
          <a:bodyPr/>
          <a:lstStyle/>
          <a:p>
            <a:fld id="{BC410EEA-824F-4D46-AFE7-60426C8C06B0}" type="slidenum">
              <a:rPr lang="en-US" altLang="zh-TW" smtClean="0"/>
              <a:pPr/>
              <a:t>‹#›</a:t>
            </a:fld>
            <a:endParaRPr lang="zh-TW" altLang="en-US">
              <a:solidFill>
                <a:schemeClr val="tx1"/>
              </a:solidFill>
            </a:endParaRPr>
          </a:p>
        </p:txBody>
      </p:sp>
    </p:spTree>
    <p:extLst>
      <p:ext uri="{BB962C8B-B14F-4D97-AF65-F5344CB8AC3E}">
        <p14:creationId xmlns:p14="http://schemas.microsoft.com/office/powerpoint/2010/main" val="38707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lgn="ctr"/>
            <a:fld id="{D10E14BF-C004-4398-9186-5EE680724D95}" type="datetime2">
              <a:rPr lang="zh-TW" altLang="en-US" smtClean="0"/>
              <a:pPr algn="ctr"/>
              <a:t>2019年1月28日</a:t>
            </a:fld>
            <a:endParaRPr lang="zh-TW" sz="1000">
              <a:solidFill>
                <a:schemeClr val="tx1"/>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lgn="r"/>
            <a:endParaRPr lang="zh-TW" sz="1000">
              <a:solidFill>
                <a:schemeClr val="tx1"/>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388326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457200" rtl="0" eaLnBrk="1" latinLnBrk="0" hangingPunct="1">
        <a:spcBef>
          <a:spcPct val="0"/>
        </a:spcBef>
        <a:buNone/>
        <a:defRPr sz="3200" b="0" kern="1200" cap="all">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2.xml"/><Relationship Id="rId4" Type="http://schemas.openxmlformats.org/officeDocument/2006/relationships/image" Target="../media/image79.emf"/></Relationships>
</file>

<file path=ppt/slides/_rels/slide93.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94.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altLang="zh-TW" cap="none" dirty="0"/>
              <a:t>Functions</a:t>
            </a:r>
            <a:endParaRPr lang="zh-TW" cap="none" dirty="0"/>
          </a:p>
        </p:txBody>
      </p:sp>
      <p:sp>
        <p:nvSpPr>
          <p:cNvPr id="3" name="Rectangle 2"/>
          <p:cNvSpPr>
            <a:spLocks noGrp="1"/>
          </p:cNvSpPr>
          <p:nvPr>
            <p:ph type="subTitle" idx="1"/>
          </p:nvPr>
        </p:nvSpPr>
        <p:spPr/>
        <p:txBody>
          <a:bodyPr/>
          <a:lstStyle/>
          <a:p>
            <a:pPr algn="r"/>
            <a:r>
              <a:rPr lang="zh-TW" altLang="en-US" sz="2800" dirty="0"/>
              <a:t>陳建良</a:t>
            </a:r>
            <a:endParaRPr 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71E53E-E7F8-4EE2-9B29-58BABE3553A1}"/>
              </a:ext>
            </a:extLst>
          </p:cNvPr>
          <p:cNvSpPr>
            <a:spLocks noGrp="1"/>
          </p:cNvSpPr>
          <p:nvPr>
            <p:ph type="title"/>
          </p:nvPr>
        </p:nvSpPr>
        <p:spPr/>
        <p:txBody>
          <a:bodyPr/>
          <a:lstStyle/>
          <a:p>
            <a:r>
              <a:rPr lang="en-US" altLang="zh-TW" cap="none" dirty="0"/>
              <a:t>Flow of Execution</a:t>
            </a:r>
            <a:endParaRPr lang="zh-TW" altLang="en-US" cap="none" dirty="0"/>
          </a:p>
        </p:txBody>
      </p:sp>
      <p:pic>
        <p:nvPicPr>
          <p:cNvPr id="5" name="內容版面配置區 4">
            <a:extLst>
              <a:ext uri="{FF2B5EF4-FFF2-40B4-BE49-F238E27FC236}">
                <a16:creationId xmlns:a16="http://schemas.microsoft.com/office/drawing/2014/main" id="{B0F0F932-0C43-470F-AD2C-4E3BFDAC8359}"/>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422614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63CC7A-E5BF-48D9-BE2A-15080C8E3432}"/>
              </a:ext>
            </a:extLst>
          </p:cNvPr>
          <p:cNvSpPr>
            <a:spLocks noGrp="1"/>
          </p:cNvSpPr>
          <p:nvPr>
            <p:ph type="title"/>
          </p:nvPr>
        </p:nvSpPr>
        <p:spPr/>
        <p:txBody>
          <a:bodyPr/>
          <a:lstStyle/>
          <a:p>
            <a:r>
              <a:rPr lang="en-US" altLang="zh-TW" cap="none" dirty="0"/>
              <a:t>Flow of Execution</a:t>
            </a:r>
            <a:endParaRPr lang="zh-TW" altLang="en-US" dirty="0"/>
          </a:p>
        </p:txBody>
      </p:sp>
      <p:pic>
        <p:nvPicPr>
          <p:cNvPr id="4" name="內容版面配置區 3">
            <a:extLst>
              <a:ext uri="{FF2B5EF4-FFF2-40B4-BE49-F238E27FC236}">
                <a16:creationId xmlns:a16="http://schemas.microsoft.com/office/drawing/2014/main" id="{24A79E08-8E02-4FD6-9E92-C626E9624810}"/>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325503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998CBD-C691-4840-B5E7-CCC94A2DB20A}"/>
              </a:ext>
            </a:extLst>
          </p:cNvPr>
          <p:cNvSpPr>
            <a:spLocks noGrp="1"/>
          </p:cNvSpPr>
          <p:nvPr>
            <p:ph type="title"/>
          </p:nvPr>
        </p:nvSpPr>
        <p:spPr/>
        <p:txBody>
          <a:bodyPr/>
          <a:lstStyle/>
          <a:p>
            <a:r>
              <a:rPr lang="en-US" altLang="zh-TW" cap="none" dirty="0"/>
              <a:t>Flow of Execution</a:t>
            </a:r>
            <a:endParaRPr lang="zh-TW" altLang="en-US" dirty="0"/>
          </a:p>
        </p:txBody>
      </p:sp>
      <p:pic>
        <p:nvPicPr>
          <p:cNvPr id="4" name="內容版面配置區 3">
            <a:extLst>
              <a:ext uri="{FF2B5EF4-FFF2-40B4-BE49-F238E27FC236}">
                <a16:creationId xmlns:a16="http://schemas.microsoft.com/office/drawing/2014/main" id="{9DA2CC9D-BBD3-4982-8882-4F5C5C0A8FCB}"/>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2657722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914F9D-A502-4D77-8DC6-EDCAC39BE0A4}"/>
              </a:ext>
            </a:extLst>
          </p:cNvPr>
          <p:cNvSpPr>
            <a:spLocks noGrp="1"/>
          </p:cNvSpPr>
          <p:nvPr>
            <p:ph type="title"/>
          </p:nvPr>
        </p:nvSpPr>
        <p:spPr/>
        <p:txBody>
          <a:bodyPr/>
          <a:lstStyle/>
          <a:p>
            <a:r>
              <a:rPr lang="en-US" altLang="zh-TW" cap="none" dirty="0"/>
              <a:t>Flow of Execution</a:t>
            </a:r>
            <a:endParaRPr lang="zh-TW" altLang="en-US" dirty="0"/>
          </a:p>
        </p:txBody>
      </p:sp>
      <p:pic>
        <p:nvPicPr>
          <p:cNvPr id="4" name="內容版面配置區 3">
            <a:extLst>
              <a:ext uri="{FF2B5EF4-FFF2-40B4-BE49-F238E27FC236}">
                <a16:creationId xmlns:a16="http://schemas.microsoft.com/office/drawing/2014/main" id="{E2874C42-76D9-4B4E-8C55-7EE5CF3FCA37}"/>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41867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7F79AA-840E-4A4C-BB2E-4C1BE6F6F4D1}"/>
              </a:ext>
            </a:extLst>
          </p:cNvPr>
          <p:cNvSpPr>
            <a:spLocks noGrp="1"/>
          </p:cNvSpPr>
          <p:nvPr>
            <p:ph type="title"/>
          </p:nvPr>
        </p:nvSpPr>
        <p:spPr/>
        <p:txBody>
          <a:bodyPr/>
          <a:lstStyle/>
          <a:p>
            <a:r>
              <a:rPr lang="en-US" altLang="zh-TW" cap="none" dirty="0"/>
              <a:t>Flow of Execution</a:t>
            </a:r>
            <a:endParaRPr lang="zh-TW" altLang="en-US" dirty="0"/>
          </a:p>
        </p:txBody>
      </p:sp>
      <p:pic>
        <p:nvPicPr>
          <p:cNvPr id="4" name="內容版面配置區 3">
            <a:extLst>
              <a:ext uri="{FF2B5EF4-FFF2-40B4-BE49-F238E27FC236}">
                <a16:creationId xmlns:a16="http://schemas.microsoft.com/office/drawing/2014/main" id="{C35A0C82-48F0-45CB-B206-3BBE5900BBB9}"/>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4394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E54DE8-2A65-45B2-8CD9-F3F5AC43CC9F}"/>
              </a:ext>
            </a:extLst>
          </p:cNvPr>
          <p:cNvSpPr>
            <a:spLocks noGrp="1"/>
          </p:cNvSpPr>
          <p:nvPr>
            <p:ph type="title"/>
          </p:nvPr>
        </p:nvSpPr>
        <p:spPr/>
        <p:txBody>
          <a:bodyPr/>
          <a:lstStyle/>
          <a:p>
            <a:r>
              <a:rPr lang="en-US" altLang="zh-TW" cap="none" dirty="0"/>
              <a:t>Flow of Execution</a:t>
            </a:r>
            <a:endParaRPr lang="zh-TW" altLang="en-US" dirty="0"/>
          </a:p>
        </p:txBody>
      </p:sp>
      <p:pic>
        <p:nvPicPr>
          <p:cNvPr id="6" name="內容版面配置區 5">
            <a:extLst>
              <a:ext uri="{FF2B5EF4-FFF2-40B4-BE49-F238E27FC236}">
                <a16:creationId xmlns:a16="http://schemas.microsoft.com/office/drawing/2014/main" id="{3862D358-16B4-4556-9C18-B953E7417379}"/>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54032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923DCB-31E6-452B-8B8B-4D8DCA5EF867}"/>
              </a:ext>
            </a:extLst>
          </p:cNvPr>
          <p:cNvSpPr>
            <a:spLocks noGrp="1"/>
          </p:cNvSpPr>
          <p:nvPr>
            <p:ph type="title"/>
          </p:nvPr>
        </p:nvSpPr>
        <p:spPr/>
        <p:txBody>
          <a:bodyPr/>
          <a:lstStyle/>
          <a:p>
            <a:r>
              <a:rPr lang="en-US" altLang="zh-TW" cap="none" dirty="0"/>
              <a:t>Flow of Execution</a:t>
            </a:r>
            <a:endParaRPr lang="zh-TW" altLang="en-US" dirty="0"/>
          </a:p>
        </p:txBody>
      </p:sp>
      <p:pic>
        <p:nvPicPr>
          <p:cNvPr id="5" name="內容版面配置區 4">
            <a:extLst>
              <a:ext uri="{FF2B5EF4-FFF2-40B4-BE49-F238E27FC236}">
                <a16:creationId xmlns:a16="http://schemas.microsoft.com/office/drawing/2014/main" id="{9C900AD1-35FE-425A-AD8D-2310A696016A}"/>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4185236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137B41-E3D6-44A7-84CC-4910451DCCA0}"/>
              </a:ext>
            </a:extLst>
          </p:cNvPr>
          <p:cNvSpPr>
            <a:spLocks noGrp="1"/>
          </p:cNvSpPr>
          <p:nvPr>
            <p:ph type="title"/>
          </p:nvPr>
        </p:nvSpPr>
        <p:spPr/>
        <p:txBody>
          <a:bodyPr/>
          <a:lstStyle/>
          <a:p>
            <a:r>
              <a:rPr lang="en-US" altLang="zh-TW" cap="none" dirty="0"/>
              <a:t>Flow of Execution</a:t>
            </a:r>
            <a:endParaRPr lang="zh-TW" altLang="en-US" dirty="0"/>
          </a:p>
        </p:txBody>
      </p:sp>
      <p:pic>
        <p:nvPicPr>
          <p:cNvPr id="4" name="內容版面配置區 3">
            <a:extLst>
              <a:ext uri="{FF2B5EF4-FFF2-40B4-BE49-F238E27FC236}">
                <a16:creationId xmlns:a16="http://schemas.microsoft.com/office/drawing/2014/main" id="{489488DF-83AB-47BF-A21A-149FF47DA77A}"/>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378469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3DE666-23E4-4925-A774-6A12B821F8E4}"/>
              </a:ext>
            </a:extLst>
          </p:cNvPr>
          <p:cNvSpPr>
            <a:spLocks noGrp="1"/>
          </p:cNvSpPr>
          <p:nvPr>
            <p:ph type="title"/>
          </p:nvPr>
        </p:nvSpPr>
        <p:spPr/>
        <p:txBody>
          <a:bodyPr/>
          <a:lstStyle/>
          <a:p>
            <a:r>
              <a:rPr lang="en-US" altLang="zh-TW" cap="none" dirty="0"/>
              <a:t>Flow of Execution</a:t>
            </a:r>
            <a:endParaRPr lang="zh-TW" altLang="en-US" dirty="0"/>
          </a:p>
        </p:txBody>
      </p:sp>
      <p:pic>
        <p:nvPicPr>
          <p:cNvPr id="4" name="內容版面配置區 3">
            <a:extLst>
              <a:ext uri="{FF2B5EF4-FFF2-40B4-BE49-F238E27FC236}">
                <a16:creationId xmlns:a16="http://schemas.microsoft.com/office/drawing/2014/main" id="{873D3245-C4BB-4883-81AE-DC226CF29205}"/>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255295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715ACC-562B-42B5-AF0E-C0F4EEF1ACFB}"/>
              </a:ext>
            </a:extLst>
          </p:cNvPr>
          <p:cNvSpPr>
            <a:spLocks noGrp="1"/>
          </p:cNvSpPr>
          <p:nvPr>
            <p:ph type="title"/>
          </p:nvPr>
        </p:nvSpPr>
        <p:spPr/>
        <p:txBody>
          <a:bodyPr/>
          <a:lstStyle/>
          <a:p>
            <a:r>
              <a:rPr lang="en-US" altLang="zh-TW" cap="none" dirty="0"/>
              <a:t>Flow of Functions with Functions</a:t>
            </a:r>
            <a:endParaRPr lang="zh-TW" altLang="en-US" cap="none" dirty="0"/>
          </a:p>
        </p:txBody>
      </p:sp>
      <p:pic>
        <p:nvPicPr>
          <p:cNvPr id="5" name="內容版面配置區 4">
            <a:extLst>
              <a:ext uri="{FF2B5EF4-FFF2-40B4-BE49-F238E27FC236}">
                <a16:creationId xmlns:a16="http://schemas.microsoft.com/office/drawing/2014/main" id="{1FA792B0-3264-4B6C-A6E2-F72E1BFB2A7E}"/>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355165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D59C48-D51D-4118-9568-759E640A495E}"/>
              </a:ext>
            </a:extLst>
          </p:cNvPr>
          <p:cNvSpPr>
            <a:spLocks noGrp="1"/>
          </p:cNvSpPr>
          <p:nvPr>
            <p:ph type="title"/>
          </p:nvPr>
        </p:nvSpPr>
        <p:spPr/>
        <p:txBody>
          <a:bodyPr/>
          <a:lstStyle/>
          <a:p>
            <a:r>
              <a:rPr lang="en-US" altLang="zh-TW" cap="none" dirty="0"/>
              <a:t>Introduction to Functions</a:t>
            </a:r>
            <a:endParaRPr lang="zh-TW" altLang="en-US" cap="none" dirty="0"/>
          </a:p>
        </p:txBody>
      </p:sp>
      <p:sp>
        <p:nvSpPr>
          <p:cNvPr id="3" name="內容版面配置區 2">
            <a:extLst>
              <a:ext uri="{FF2B5EF4-FFF2-40B4-BE49-F238E27FC236}">
                <a16:creationId xmlns:a16="http://schemas.microsoft.com/office/drawing/2014/main" id="{CD0278F8-C86A-47B8-BE1F-245744E7F47F}"/>
              </a:ext>
            </a:extLst>
          </p:cNvPr>
          <p:cNvSpPr>
            <a:spLocks noGrp="1"/>
          </p:cNvSpPr>
          <p:nvPr>
            <p:ph idx="1"/>
          </p:nvPr>
        </p:nvSpPr>
        <p:spPr>
          <a:xfrm>
            <a:off x="581192" y="1844824"/>
            <a:ext cx="7989752" cy="4464497"/>
          </a:xfrm>
        </p:spPr>
        <p:txBody>
          <a:bodyPr>
            <a:normAutofit lnSpcReduction="10000"/>
          </a:bodyPr>
          <a:lstStyle/>
          <a:p>
            <a:r>
              <a:rPr lang="en-US" altLang="zh-TW" dirty="0"/>
              <a:t>Most programs perform tasks that are large enough to be broken down into several subtasks.</a:t>
            </a:r>
          </a:p>
          <a:p>
            <a:r>
              <a:rPr lang="en-US" altLang="zh-TW" dirty="0"/>
              <a:t>For this reason, programmers usually break down their programs into small manageable pieces known as functions.</a:t>
            </a:r>
          </a:p>
          <a:p>
            <a:r>
              <a:rPr lang="en-US" altLang="zh-TW" dirty="0"/>
              <a:t>A </a:t>
            </a:r>
            <a:r>
              <a:rPr lang="en-US" altLang="zh-TW" i="1" dirty="0">
                <a:solidFill>
                  <a:srgbClr val="FF0000"/>
                </a:solidFill>
                <a:effectLst>
                  <a:outerShdw blurRad="38100" dist="38100" dir="2700000" algn="tl">
                    <a:srgbClr val="000000">
                      <a:alpha val="43137"/>
                    </a:srgbClr>
                  </a:outerShdw>
                </a:effectLst>
              </a:rPr>
              <a:t>function</a:t>
            </a:r>
            <a:r>
              <a:rPr lang="en-US" altLang="zh-TW" i="1" dirty="0"/>
              <a:t> </a:t>
            </a:r>
            <a:r>
              <a:rPr lang="en-US" altLang="zh-TW" dirty="0"/>
              <a:t>is a group of statements that exist within a program for the purpose of performing a specific task.</a:t>
            </a:r>
          </a:p>
          <a:p>
            <a:r>
              <a:rPr lang="en-US" altLang="zh-TW" dirty="0"/>
              <a:t>Instead of writing a large program as one long sequence of statements, it can be written as several small functions, each one performing a specific part of the task.</a:t>
            </a:r>
          </a:p>
          <a:p>
            <a:r>
              <a:rPr lang="en-US" altLang="zh-TW" dirty="0"/>
              <a:t>These small functions can then be executed in the desired order to perform the overall task.</a:t>
            </a:r>
            <a:endParaRPr lang="zh-TW" altLang="en-US" dirty="0"/>
          </a:p>
        </p:txBody>
      </p:sp>
    </p:spTree>
    <p:extLst>
      <p:ext uri="{BB962C8B-B14F-4D97-AF65-F5344CB8AC3E}">
        <p14:creationId xmlns:p14="http://schemas.microsoft.com/office/powerpoint/2010/main" val="629216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4CA584-7572-4C92-8D83-D1F1201802F2}"/>
              </a:ext>
            </a:extLst>
          </p:cNvPr>
          <p:cNvSpPr>
            <a:spLocks noGrp="1"/>
          </p:cNvSpPr>
          <p:nvPr>
            <p:ph type="title"/>
          </p:nvPr>
        </p:nvSpPr>
        <p:spPr/>
        <p:txBody>
          <a:bodyPr/>
          <a:lstStyle/>
          <a:p>
            <a:r>
              <a:rPr lang="en-US" altLang="zh-TW" cap="none" dirty="0"/>
              <a:t>Flow of Functions with Functions</a:t>
            </a:r>
            <a:endParaRPr lang="zh-TW" altLang="en-US" dirty="0"/>
          </a:p>
        </p:txBody>
      </p:sp>
      <p:pic>
        <p:nvPicPr>
          <p:cNvPr id="4" name="內容版面配置區 3">
            <a:extLst>
              <a:ext uri="{FF2B5EF4-FFF2-40B4-BE49-F238E27FC236}">
                <a16:creationId xmlns:a16="http://schemas.microsoft.com/office/drawing/2014/main" id="{1F6EA885-C09C-445F-AE91-B20E508DB04E}"/>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9554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EEB112-1B35-40F9-B498-6547B92FBD79}"/>
              </a:ext>
            </a:extLst>
          </p:cNvPr>
          <p:cNvSpPr>
            <a:spLocks noGrp="1"/>
          </p:cNvSpPr>
          <p:nvPr>
            <p:ph type="title"/>
          </p:nvPr>
        </p:nvSpPr>
        <p:spPr/>
        <p:txBody>
          <a:bodyPr/>
          <a:lstStyle/>
          <a:p>
            <a:r>
              <a:rPr lang="en-US" altLang="zh-TW" cap="none" dirty="0"/>
              <a:t>Flow of Functions with Functions</a:t>
            </a:r>
            <a:endParaRPr lang="zh-TW" altLang="en-US" dirty="0"/>
          </a:p>
        </p:txBody>
      </p:sp>
      <p:pic>
        <p:nvPicPr>
          <p:cNvPr id="4" name="內容版面配置區 3">
            <a:extLst>
              <a:ext uri="{FF2B5EF4-FFF2-40B4-BE49-F238E27FC236}">
                <a16:creationId xmlns:a16="http://schemas.microsoft.com/office/drawing/2014/main" id="{E8F7517F-2CD1-4CCD-A61E-F02A45570A50}"/>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227796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2D1C68-66E8-4B38-8448-5CE9831CCA58}"/>
              </a:ext>
            </a:extLst>
          </p:cNvPr>
          <p:cNvSpPr>
            <a:spLocks noGrp="1"/>
          </p:cNvSpPr>
          <p:nvPr>
            <p:ph type="title"/>
          </p:nvPr>
        </p:nvSpPr>
        <p:spPr/>
        <p:txBody>
          <a:bodyPr/>
          <a:lstStyle/>
          <a:p>
            <a:r>
              <a:rPr lang="en-US" altLang="zh-TW" cap="none" dirty="0"/>
              <a:t>Flow of Functions with Functions</a:t>
            </a:r>
            <a:endParaRPr lang="zh-TW" altLang="en-US" dirty="0"/>
          </a:p>
        </p:txBody>
      </p:sp>
      <p:pic>
        <p:nvPicPr>
          <p:cNvPr id="4" name="內容版面配置區 3">
            <a:extLst>
              <a:ext uri="{FF2B5EF4-FFF2-40B4-BE49-F238E27FC236}">
                <a16:creationId xmlns:a16="http://schemas.microsoft.com/office/drawing/2014/main" id="{1A0434DE-CD91-475F-9EE2-448F8A036162}"/>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139259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774729-9A95-475D-A9DE-932034DCF5C6}"/>
              </a:ext>
            </a:extLst>
          </p:cNvPr>
          <p:cNvSpPr>
            <a:spLocks noGrp="1"/>
          </p:cNvSpPr>
          <p:nvPr>
            <p:ph type="title"/>
          </p:nvPr>
        </p:nvSpPr>
        <p:spPr/>
        <p:txBody>
          <a:bodyPr/>
          <a:lstStyle/>
          <a:p>
            <a:r>
              <a:rPr lang="en-US" altLang="zh-TW" cap="none" dirty="0"/>
              <a:t>Flow of Functions with Functions</a:t>
            </a:r>
            <a:endParaRPr lang="zh-TW" altLang="en-US" dirty="0"/>
          </a:p>
        </p:txBody>
      </p:sp>
      <p:pic>
        <p:nvPicPr>
          <p:cNvPr id="4" name="內容版面配置區 3">
            <a:extLst>
              <a:ext uri="{FF2B5EF4-FFF2-40B4-BE49-F238E27FC236}">
                <a16:creationId xmlns:a16="http://schemas.microsoft.com/office/drawing/2014/main" id="{AD76E2B8-5A91-4D3C-8293-1AC7F1FC20B5}"/>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39188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BA684-2432-45A2-B59C-B654960A9B6B}"/>
              </a:ext>
            </a:extLst>
          </p:cNvPr>
          <p:cNvSpPr>
            <a:spLocks noGrp="1"/>
          </p:cNvSpPr>
          <p:nvPr>
            <p:ph type="title"/>
          </p:nvPr>
        </p:nvSpPr>
        <p:spPr/>
        <p:txBody>
          <a:bodyPr/>
          <a:lstStyle/>
          <a:p>
            <a:r>
              <a:rPr lang="en-US" altLang="zh-TW" cap="none" dirty="0"/>
              <a:t>Flow of Functions with Functions</a:t>
            </a:r>
            <a:endParaRPr lang="zh-TW" altLang="en-US" dirty="0"/>
          </a:p>
        </p:txBody>
      </p:sp>
      <p:pic>
        <p:nvPicPr>
          <p:cNvPr id="4" name="內容版面配置區 3">
            <a:extLst>
              <a:ext uri="{FF2B5EF4-FFF2-40B4-BE49-F238E27FC236}">
                <a16:creationId xmlns:a16="http://schemas.microsoft.com/office/drawing/2014/main" id="{5905E311-AD18-48AE-9994-CE31147E2F29}"/>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14978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8FE1E8-F4BE-4ACC-AF5B-0A9E73773E85}"/>
              </a:ext>
            </a:extLst>
          </p:cNvPr>
          <p:cNvSpPr>
            <a:spLocks noGrp="1"/>
          </p:cNvSpPr>
          <p:nvPr>
            <p:ph type="title"/>
          </p:nvPr>
        </p:nvSpPr>
        <p:spPr/>
        <p:txBody>
          <a:bodyPr/>
          <a:lstStyle/>
          <a:p>
            <a:r>
              <a:rPr lang="en-US" altLang="zh-TW" cap="none" dirty="0"/>
              <a:t>Flow of Functions with Functions</a:t>
            </a:r>
            <a:endParaRPr lang="zh-TW" altLang="en-US" dirty="0"/>
          </a:p>
        </p:txBody>
      </p:sp>
      <p:pic>
        <p:nvPicPr>
          <p:cNvPr id="4" name="內容版面配置區 3">
            <a:extLst>
              <a:ext uri="{FF2B5EF4-FFF2-40B4-BE49-F238E27FC236}">
                <a16:creationId xmlns:a16="http://schemas.microsoft.com/office/drawing/2014/main" id="{9D0E35F0-BD5E-4AC8-B5CA-E9508D3996D4}"/>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353785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B827FF-E8D4-42CB-AA0B-1DD8F66421C2}"/>
              </a:ext>
            </a:extLst>
          </p:cNvPr>
          <p:cNvSpPr>
            <a:spLocks noGrp="1"/>
          </p:cNvSpPr>
          <p:nvPr>
            <p:ph type="title"/>
          </p:nvPr>
        </p:nvSpPr>
        <p:spPr/>
        <p:txBody>
          <a:bodyPr/>
          <a:lstStyle/>
          <a:p>
            <a:r>
              <a:rPr lang="en-US" altLang="zh-TW" cap="none" dirty="0"/>
              <a:t>Flow of Functions with Functions</a:t>
            </a:r>
            <a:endParaRPr lang="zh-TW" altLang="en-US" dirty="0"/>
          </a:p>
        </p:txBody>
      </p:sp>
      <p:pic>
        <p:nvPicPr>
          <p:cNvPr id="4" name="內容版面配置區 3">
            <a:extLst>
              <a:ext uri="{FF2B5EF4-FFF2-40B4-BE49-F238E27FC236}">
                <a16:creationId xmlns:a16="http://schemas.microsoft.com/office/drawing/2014/main" id="{9987A0A9-B5E1-48F1-881E-0C64EF6E541C}"/>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3120489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C468E4-27A0-40FF-A17A-01CC55E9976B}"/>
              </a:ext>
            </a:extLst>
          </p:cNvPr>
          <p:cNvSpPr>
            <a:spLocks noGrp="1"/>
          </p:cNvSpPr>
          <p:nvPr>
            <p:ph type="title"/>
          </p:nvPr>
        </p:nvSpPr>
        <p:spPr/>
        <p:txBody>
          <a:bodyPr/>
          <a:lstStyle/>
          <a:p>
            <a:r>
              <a:rPr lang="en-US" altLang="zh-TW" cap="none" dirty="0"/>
              <a:t>Flow of Functions with Functions</a:t>
            </a:r>
            <a:endParaRPr lang="zh-TW" altLang="en-US" dirty="0"/>
          </a:p>
        </p:txBody>
      </p:sp>
      <p:pic>
        <p:nvPicPr>
          <p:cNvPr id="4" name="內容版面配置區 3">
            <a:extLst>
              <a:ext uri="{FF2B5EF4-FFF2-40B4-BE49-F238E27FC236}">
                <a16:creationId xmlns:a16="http://schemas.microsoft.com/office/drawing/2014/main" id="{A0452102-81C3-41CB-B77F-7E94DD54A5F8}"/>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3195905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54185A-B14F-4B73-AFF4-2B26C373A97B}"/>
              </a:ext>
            </a:extLst>
          </p:cNvPr>
          <p:cNvSpPr>
            <a:spLocks noGrp="1"/>
          </p:cNvSpPr>
          <p:nvPr>
            <p:ph type="title"/>
          </p:nvPr>
        </p:nvSpPr>
        <p:spPr/>
        <p:txBody>
          <a:bodyPr/>
          <a:lstStyle/>
          <a:p>
            <a:r>
              <a:rPr lang="en-US" altLang="zh-TW" cap="none" dirty="0"/>
              <a:t>Flow of Functions with Functions</a:t>
            </a:r>
            <a:endParaRPr lang="zh-TW" altLang="en-US" dirty="0"/>
          </a:p>
        </p:txBody>
      </p:sp>
      <p:pic>
        <p:nvPicPr>
          <p:cNvPr id="4" name="內容版面配置區 3">
            <a:extLst>
              <a:ext uri="{FF2B5EF4-FFF2-40B4-BE49-F238E27FC236}">
                <a16:creationId xmlns:a16="http://schemas.microsoft.com/office/drawing/2014/main" id="{33659ADC-44F1-43F6-B28D-DADA936DF55C}"/>
              </a:ext>
            </a:extLst>
          </p:cNvPr>
          <p:cNvPicPr>
            <a:picLocks noGrp="1" noChangeAspect="1"/>
          </p:cNvPicPr>
          <p:nvPr>
            <p:ph idx="1"/>
          </p:nvPr>
        </p:nvPicPr>
        <p:blipFill>
          <a:blip r:embed="rId2"/>
          <a:stretch>
            <a:fillRect/>
          </a:stretch>
        </p:blipFill>
        <p:spPr>
          <a:xfrm>
            <a:off x="1915642" y="2119385"/>
            <a:ext cx="5320654" cy="3847956"/>
          </a:xfrm>
          <a:prstGeom prst="rect">
            <a:avLst/>
          </a:prstGeom>
        </p:spPr>
      </p:pic>
    </p:spTree>
    <p:extLst>
      <p:ext uri="{BB962C8B-B14F-4D97-AF65-F5344CB8AC3E}">
        <p14:creationId xmlns:p14="http://schemas.microsoft.com/office/powerpoint/2010/main" val="1259531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65A733-2F5A-4353-A9B2-B561987BC4C7}"/>
              </a:ext>
            </a:extLst>
          </p:cNvPr>
          <p:cNvSpPr>
            <a:spLocks noGrp="1"/>
          </p:cNvSpPr>
          <p:nvPr>
            <p:ph type="title"/>
          </p:nvPr>
        </p:nvSpPr>
        <p:spPr/>
        <p:txBody>
          <a:bodyPr/>
          <a:lstStyle/>
          <a:p>
            <a:r>
              <a:rPr lang="en-US" altLang="zh-TW" cap="none" dirty="0"/>
              <a:t>Multiple Functions</a:t>
            </a:r>
            <a:endParaRPr lang="zh-TW" altLang="en-US" cap="none" dirty="0"/>
          </a:p>
        </p:txBody>
      </p:sp>
      <p:sp>
        <p:nvSpPr>
          <p:cNvPr id="3" name="內容版面配置區 2">
            <a:extLst>
              <a:ext uri="{FF2B5EF4-FFF2-40B4-BE49-F238E27FC236}">
                <a16:creationId xmlns:a16="http://schemas.microsoft.com/office/drawing/2014/main" id="{4D810303-221A-4A40-BD2C-A39368626EE0}"/>
              </a:ext>
            </a:extLst>
          </p:cNvPr>
          <p:cNvSpPr>
            <a:spLocks noGrp="1"/>
          </p:cNvSpPr>
          <p:nvPr>
            <p:ph idx="1"/>
          </p:nvPr>
        </p:nvSpPr>
        <p:spPr/>
        <p:txBody>
          <a:bodyPr/>
          <a:lstStyle/>
          <a:p>
            <a:pPr marL="0" indent="0">
              <a:buNone/>
            </a:pPr>
            <a:r>
              <a:rPr lang="en-US" altLang="zh-TW" dirty="0"/>
              <a:t>	def hello():</a:t>
            </a:r>
          </a:p>
          <a:p>
            <a:pPr marL="0" indent="0">
              <a:buNone/>
            </a:pPr>
            <a:r>
              <a:rPr lang="en-US" altLang="zh-TW" dirty="0"/>
              <a:t>		print (“Hello there!”)</a:t>
            </a:r>
          </a:p>
          <a:p>
            <a:pPr marL="0" indent="0">
              <a:buNone/>
            </a:pPr>
            <a:r>
              <a:rPr lang="en-US" altLang="zh-TW" dirty="0"/>
              <a:t>	def goodbye():</a:t>
            </a:r>
          </a:p>
          <a:p>
            <a:pPr marL="0" indent="0">
              <a:buNone/>
            </a:pPr>
            <a:r>
              <a:rPr lang="en-US" altLang="zh-TW" dirty="0"/>
              <a:t>		print (“See </a:t>
            </a:r>
            <a:r>
              <a:rPr lang="en-US" altLang="zh-TW" dirty="0" err="1"/>
              <a:t>ya</a:t>
            </a:r>
            <a:r>
              <a:rPr lang="en-US" altLang="zh-TW" dirty="0"/>
              <a:t>!”)</a:t>
            </a:r>
          </a:p>
          <a:p>
            <a:pPr marL="0" indent="0">
              <a:buNone/>
            </a:pPr>
            <a:r>
              <a:rPr lang="en-US" altLang="zh-TW" dirty="0"/>
              <a:t>	hello()</a:t>
            </a:r>
          </a:p>
          <a:p>
            <a:pPr marL="0" indent="0">
              <a:buNone/>
            </a:pPr>
            <a:r>
              <a:rPr lang="en-US" altLang="zh-TW" dirty="0"/>
              <a:t>	goodbye()</a:t>
            </a:r>
            <a:endParaRPr lang="zh-TW" altLang="en-US" dirty="0"/>
          </a:p>
        </p:txBody>
      </p:sp>
    </p:spTree>
    <p:extLst>
      <p:ext uri="{BB962C8B-B14F-4D97-AF65-F5344CB8AC3E}">
        <p14:creationId xmlns:p14="http://schemas.microsoft.com/office/powerpoint/2010/main" val="199015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811B989-0521-44B9-B865-072E25D5ECF3}"/>
              </a:ext>
            </a:extLst>
          </p:cNvPr>
          <p:cNvSpPr>
            <a:spLocks noGrp="1"/>
          </p:cNvSpPr>
          <p:nvPr>
            <p:ph idx="1"/>
          </p:nvPr>
        </p:nvSpPr>
        <p:spPr>
          <a:xfrm>
            <a:off x="581192" y="836713"/>
            <a:ext cx="7989752" cy="5022086"/>
          </a:xfrm>
        </p:spPr>
        <p:txBody>
          <a:bodyPr/>
          <a:lstStyle/>
          <a:p>
            <a:r>
              <a:rPr lang="en-US" altLang="zh-TW" dirty="0"/>
              <a:t>This approach is sometimes called </a:t>
            </a:r>
            <a:r>
              <a:rPr lang="en-US" altLang="zh-TW" i="1" dirty="0">
                <a:solidFill>
                  <a:srgbClr val="FF0000"/>
                </a:solidFill>
                <a:effectLst>
                  <a:outerShdw blurRad="38100" dist="38100" dir="2700000" algn="tl">
                    <a:srgbClr val="000000">
                      <a:alpha val="43137"/>
                    </a:srgbClr>
                  </a:outerShdw>
                </a:effectLst>
              </a:rPr>
              <a:t>divide and conquer </a:t>
            </a:r>
            <a:r>
              <a:rPr lang="en-US" altLang="zh-TW" dirty="0"/>
              <a:t>because a large task is divided into several smaller tasks that are easily performed.</a:t>
            </a:r>
            <a:endParaRPr lang="zh-TW" altLang="en-US" dirty="0"/>
          </a:p>
        </p:txBody>
      </p:sp>
      <p:pic>
        <p:nvPicPr>
          <p:cNvPr id="4" name="圖片 3">
            <a:extLst>
              <a:ext uri="{FF2B5EF4-FFF2-40B4-BE49-F238E27FC236}">
                <a16:creationId xmlns:a16="http://schemas.microsoft.com/office/drawing/2014/main" id="{3B94C0BD-981D-4034-9EEE-91E64ECFE049}"/>
              </a:ext>
            </a:extLst>
          </p:cNvPr>
          <p:cNvPicPr>
            <a:picLocks noChangeAspect="1"/>
          </p:cNvPicPr>
          <p:nvPr/>
        </p:nvPicPr>
        <p:blipFill>
          <a:blip r:embed="rId2"/>
          <a:stretch>
            <a:fillRect/>
          </a:stretch>
        </p:blipFill>
        <p:spPr>
          <a:xfrm>
            <a:off x="971600" y="2060848"/>
            <a:ext cx="5832648" cy="4654941"/>
          </a:xfrm>
          <a:prstGeom prst="rect">
            <a:avLst/>
          </a:prstGeom>
        </p:spPr>
      </p:pic>
    </p:spTree>
    <p:extLst>
      <p:ext uri="{BB962C8B-B14F-4D97-AF65-F5344CB8AC3E}">
        <p14:creationId xmlns:p14="http://schemas.microsoft.com/office/powerpoint/2010/main" val="2180413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CF605-B76B-4326-9D46-7A171B0CC216}"/>
              </a:ext>
            </a:extLst>
          </p:cNvPr>
          <p:cNvSpPr>
            <a:spLocks noGrp="1"/>
          </p:cNvSpPr>
          <p:nvPr>
            <p:ph type="title"/>
          </p:nvPr>
        </p:nvSpPr>
        <p:spPr/>
        <p:txBody>
          <a:bodyPr/>
          <a:lstStyle/>
          <a:p>
            <a:r>
              <a:rPr lang="en-US" altLang="zh-TW" cap="none" dirty="0"/>
              <a:t>Multiple Functions</a:t>
            </a:r>
            <a:endParaRPr lang="zh-TW" altLang="en-US" dirty="0"/>
          </a:p>
        </p:txBody>
      </p:sp>
      <p:sp>
        <p:nvSpPr>
          <p:cNvPr id="3" name="內容版面配置區 2">
            <a:extLst>
              <a:ext uri="{FF2B5EF4-FFF2-40B4-BE49-F238E27FC236}">
                <a16:creationId xmlns:a16="http://schemas.microsoft.com/office/drawing/2014/main" id="{CE64BF44-B79C-44B4-9B7C-F0E40B1CBF4D}"/>
              </a:ext>
            </a:extLst>
          </p:cNvPr>
          <p:cNvSpPr>
            <a:spLocks noGrp="1"/>
          </p:cNvSpPr>
          <p:nvPr>
            <p:ph idx="1"/>
          </p:nvPr>
        </p:nvSpPr>
        <p:spPr/>
        <p:txBody>
          <a:bodyPr/>
          <a:lstStyle/>
          <a:p>
            <a:r>
              <a:rPr lang="en-US" altLang="zh-TW" dirty="0"/>
              <a:t>In fact, it is common for a program to have a main function that is called when the program starts.</a:t>
            </a:r>
          </a:p>
          <a:p>
            <a:r>
              <a:rPr lang="en-US" altLang="zh-TW" dirty="0"/>
              <a:t>The main function then calls other functions in the program as they are needed.</a:t>
            </a:r>
            <a:endParaRPr lang="zh-TW" altLang="en-US" dirty="0"/>
          </a:p>
          <a:p>
            <a:endParaRPr lang="zh-TW" altLang="en-US" dirty="0"/>
          </a:p>
        </p:txBody>
      </p:sp>
    </p:spTree>
    <p:extLst>
      <p:ext uri="{BB962C8B-B14F-4D97-AF65-F5344CB8AC3E}">
        <p14:creationId xmlns:p14="http://schemas.microsoft.com/office/powerpoint/2010/main" val="3684444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A1BDA9F-D77A-4617-9E88-AF526E1A1E00}"/>
              </a:ext>
            </a:extLst>
          </p:cNvPr>
          <p:cNvPicPr>
            <a:picLocks noChangeAspect="1"/>
          </p:cNvPicPr>
          <p:nvPr/>
        </p:nvPicPr>
        <p:blipFill>
          <a:blip r:embed="rId2"/>
          <a:stretch>
            <a:fillRect/>
          </a:stretch>
        </p:blipFill>
        <p:spPr>
          <a:xfrm>
            <a:off x="539551" y="1052736"/>
            <a:ext cx="4840703" cy="3960440"/>
          </a:xfrm>
          <a:prstGeom prst="rect">
            <a:avLst/>
          </a:prstGeom>
        </p:spPr>
      </p:pic>
      <p:pic>
        <p:nvPicPr>
          <p:cNvPr id="5" name="圖片 4">
            <a:extLst>
              <a:ext uri="{FF2B5EF4-FFF2-40B4-BE49-F238E27FC236}">
                <a16:creationId xmlns:a16="http://schemas.microsoft.com/office/drawing/2014/main" id="{AB1906CC-7415-4094-94F4-7C462C9D9EC1}"/>
              </a:ext>
            </a:extLst>
          </p:cNvPr>
          <p:cNvPicPr>
            <a:picLocks noChangeAspect="1"/>
          </p:cNvPicPr>
          <p:nvPr/>
        </p:nvPicPr>
        <p:blipFill>
          <a:blip r:embed="rId3"/>
          <a:stretch>
            <a:fillRect/>
          </a:stretch>
        </p:blipFill>
        <p:spPr>
          <a:xfrm>
            <a:off x="5292080" y="3140968"/>
            <a:ext cx="3642051" cy="1728192"/>
          </a:xfrm>
          <a:prstGeom prst="rect">
            <a:avLst/>
          </a:prstGeom>
        </p:spPr>
      </p:pic>
    </p:spTree>
    <p:extLst>
      <p:ext uri="{BB962C8B-B14F-4D97-AF65-F5344CB8AC3E}">
        <p14:creationId xmlns:p14="http://schemas.microsoft.com/office/powerpoint/2010/main" val="4250367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45B08DB-4E09-40B9-9D08-4E77E35F89B4}"/>
              </a:ext>
            </a:extLst>
          </p:cNvPr>
          <p:cNvPicPr>
            <a:picLocks noChangeAspect="1"/>
          </p:cNvPicPr>
          <p:nvPr/>
        </p:nvPicPr>
        <p:blipFill>
          <a:blip r:embed="rId2"/>
          <a:stretch>
            <a:fillRect/>
          </a:stretch>
        </p:blipFill>
        <p:spPr>
          <a:xfrm>
            <a:off x="539552" y="1052735"/>
            <a:ext cx="8136904" cy="3334813"/>
          </a:xfrm>
          <a:prstGeom prst="rect">
            <a:avLst/>
          </a:prstGeom>
        </p:spPr>
      </p:pic>
    </p:spTree>
    <p:extLst>
      <p:ext uri="{BB962C8B-B14F-4D97-AF65-F5344CB8AC3E}">
        <p14:creationId xmlns:p14="http://schemas.microsoft.com/office/powerpoint/2010/main" val="206004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D12DD89D-7CE5-400A-9D7C-CA2CABA98718}"/>
              </a:ext>
            </a:extLst>
          </p:cNvPr>
          <p:cNvPicPr>
            <a:picLocks noChangeAspect="1"/>
          </p:cNvPicPr>
          <p:nvPr/>
        </p:nvPicPr>
        <p:blipFill>
          <a:blip r:embed="rId2"/>
          <a:stretch>
            <a:fillRect/>
          </a:stretch>
        </p:blipFill>
        <p:spPr>
          <a:xfrm>
            <a:off x="539552" y="980728"/>
            <a:ext cx="8136904" cy="3358546"/>
          </a:xfrm>
          <a:prstGeom prst="rect">
            <a:avLst/>
          </a:prstGeom>
        </p:spPr>
      </p:pic>
    </p:spTree>
    <p:extLst>
      <p:ext uri="{BB962C8B-B14F-4D97-AF65-F5344CB8AC3E}">
        <p14:creationId xmlns:p14="http://schemas.microsoft.com/office/powerpoint/2010/main" val="2161063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CCBAEEA5-5F56-482F-BBAE-83A9AC23A8DF}"/>
              </a:ext>
            </a:extLst>
          </p:cNvPr>
          <p:cNvPicPr>
            <a:picLocks noChangeAspect="1"/>
          </p:cNvPicPr>
          <p:nvPr/>
        </p:nvPicPr>
        <p:blipFill>
          <a:blip r:embed="rId2"/>
          <a:stretch>
            <a:fillRect/>
          </a:stretch>
        </p:blipFill>
        <p:spPr>
          <a:xfrm>
            <a:off x="503548" y="980728"/>
            <a:ext cx="8136904" cy="3337563"/>
          </a:xfrm>
          <a:prstGeom prst="rect">
            <a:avLst/>
          </a:prstGeom>
        </p:spPr>
      </p:pic>
    </p:spTree>
    <p:extLst>
      <p:ext uri="{BB962C8B-B14F-4D97-AF65-F5344CB8AC3E}">
        <p14:creationId xmlns:p14="http://schemas.microsoft.com/office/powerpoint/2010/main" val="159294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C5A6B2E0-9983-452F-8180-0CE41C108955}"/>
              </a:ext>
            </a:extLst>
          </p:cNvPr>
          <p:cNvPicPr>
            <a:picLocks noChangeAspect="1"/>
          </p:cNvPicPr>
          <p:nvPr/>
        </p:nvPicPr>
        <p:blipFill>
          <a:blip r:embed="rId2"/>
          <a:stretch>
            <a:fillRect/>
          </a:stretch>
        </p:blipFill>
        <p:spPr>
          <a:xfrm>
            <a:off x="611560" y="1052736"/>
            <a:ext cx="8064896" cy="3612737"/>
          </a:xfrm>
          <a:prstGeom prst="rect">
            <a:avLst/>
          </a:prstGeom>
        </p:spPr>
      </p:pic>
    </p:spTree>
    <p:extLst>
      <p:ext uri="{BB962C8B-B14F-4D97-AF65-F5344CB8AC3E}">
        <p14:creationId xmlns:p14="http://schemas.microsoft.com/office/powerpoint/2010/main" val="2877997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86919-2571-4758-A2FD-8FEF4DCD3EF7}"/>
              </a:ext>
            </a:extLst>
          </p:cNvPr>
          <p:cNvSpPr>
            <a:spLocks noGrp="1"/>
          </p:cNvSpPr>
          <p:nvPr>
            <p:ph type="title"/>
          </p:nvPr>
        </p:nvSpPr>
        <p:spPr/>
        <p:txBody>
          <a:bodyPr/>
          <a:lstStyle/>
          <a:p>
            <a:r>
              <a:rPr lang="en-US" altLang="zh-TW" cap="none" dirty="0"/>
              <a:t>Indentation in Python</a:t>
            </a:r>
            <a:endParaRPr lang="zh-TW" altLang="en-US" cap="none" dirty="0"/>
          </a:p>
        </p:txBody>
      </p:sp>
      <p:sp>
        <p:nvSpPr>
          <p:cNvPr id="3" name="內容版面配置區 2">
            <a:extLst>
              <a:ext uri="{FF2B5EF4-FFF2-40B4-BE49-F238E27FC236}">
                <a16:creationId xmlns:a16="http://schemas.microsoft.com/office/drawing/2014/main" id="{3CD9DAE0-319D-42BC-B3DD-DEC9BB5F5D03}"/>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F0C48403-A7B1-4D54-9D15-F5E155DAEE87}"/>
              </a:ext>
            </a:extLst>
          </p:cNvPr>
          <p:cNvPicPr>
            <a:picLocks noChangeAspect="1"/>
          </p:cNvPicPr>
          <p:nvPr/>
        </p:nvPicPr>
        <p:blipFill>
          <a:blip r:embed="rId2"/>
          <a:stretch>
            <a:fillRect/>
          </a:stretch>
        </p:blipFill>
        <p:spPr>
          <a:xfrm>
            <a:off x="611559" y="2276872"/>
            <a:ext cx="7938127" cy="1944216"/>
          </a:xfrm>
          <a:prstGeom prst="rect">
            <a:avLst/>
          </a:prstGeom>
        </p:spPr>
      </p:pic>
    </p:spTree>
    <p:extLst>
      <p:ext uri="{BB962C8B-B14F-4D97-AF65-F5344CB8AC3E}">
        <p14:creationId xmlns:p14="http://schemas.microsoft.com/office/powerpoint/2010/main" val="871261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F22E95-1DFB-4DDD-85E5-D9840B92E2EA}"/>
              </a:ext>
            </a:extLst>
          </p:cNvPr>
          <p:cNvSpPr>
            <a:spLocks noGrp="1"/>
          </p:cNvSpPr>
          <p:nvPr>
            <p:ph type="title"/>
          </p:nvPr>
        </p:nvSpPr>
        <p:spPr/>
        <p:txBody>
          <a:bodyPr/>
          <a:lstStyle/>
          <a:p>
            <a:r>
              <a:rPr lang="en-US" altLang="zh-TW" cap="none" dirty="0"/>
              <a:t>Local Variables</a:t>
            </a:r>
            <a:endParaRPr lang="zh-TW" altLang="en-US" cap="none" dirty="0"/>
          </a:p>
        </p:txBody>
      </p:sp>
      <p:sp>
        <p:nvSpPr>
          <p:cNvPr id="3" name="內容版面配置區 2">
            <a:extLst>
              <a:ext uri="{FF2B5EF4-FFF2-40B4-BE49-F238E27FC236}">
                <a16:creationId xmlns:a16="http://schemas.microsoft.com/office/drawing/2014/main" id="{A6494A19-9BD1-4F7D-B2C9-502EC3DA638F}"/>
              </a:ext>
            </a:extLst>
          </p:cNvPr>
          <p:cNvSpPr>
            <a:spLocks noGrp="1"/>
          </p:cNvSpPr>
          <p:nvPr>
            <p:ph idx="1"/>
          </p:nvPr>
        </p:nvSpPr>
        <p:spPr/>
        <p:txBody>
          <a:bodyPr>
            <a:normAutofit/>
          </a:bodyPr>
          <a:lstStyle/>
          <a:p>
            <a:r>
              <a:rPr lang="en-US" altLang="zh-TW" dirty="0"/>
              <a:t>A local variable is created </a:t>
            </a:r>
            <a:r>
              <a:rPr lang="en-US" altLang="zh-TW" dirty="0">
                <a:solidFill>
                  <a:srgbClr val="FF0000"/>
                </a:solidFill>
                <a:effectLst>
                  <a:outerShdw blurRad="38100" dist="38100" dir="2700000" algn="tl">
                    <a:srgbClr val="000000">
                      <a:alpha val="43137"/>
                    </a:srgbClr>
                  </a:outerShdw>
                </a:effectLst>
              </a:rPr>
              <a:t>inside a function</a:t>
            </a:r>
            <a:r>
              <a:rPr lang="en-US" altLang="zh-TW" dirty="0"/>
              <a:t> and </a:t>
            </a:r>
            <a:r>
              <a:rPr lang="en-US" altLang="zh-TW" dirty="0">
                <a:solidFill>
                  <a:srgbClr val="FF0000"/>
                </a:solidFill>
                <a:effectLst>
                  <a:outerShdw blurRad="38100" dist="38100" dir="2700000" algn="tl">
                    <a:srgbClr val="000000">
                      <a:alpha val="43137"/>
                    </a:srgbClr>
                  </a:outerShdw>
                </a:effectLst>
              </a:rPr>
              <a:t>cannot be accessed</a:t>
            </a:r>
            <a:r>
              <a:rPr lang="en-US" altLang="zh-TW" dirty="0"/>
              <a:t> by statements that are outside the function.</a:t>
            </a:r>
          </a:p>
          <a:p>
            <a:r>
              <a:rPr lang="en-US" altLang="zh-TW" dirty="0"/>
              <a:t>Anytime you assign a value to a variable inside a function, you create a </a:t>
            </a:r>
            <a:r>
              <a:rPr lang="en-US" altLang="zh-TW" i="1" dirty="0">
                <a:solidFill>
                  <a:srgbClr val="FF0000"/>
                </a:solidFill>
                <a:effectLst>
                  <a:outerShdw blurRad="38100" dist="38100" dir="2700000" algn="tl">
                    <a:srgbClr val="000000">
                      <a:alpha val="43137"/>
                    </a:srgbClr>
                  </a:outerShdw>
                </a:effectLst>
              </a:rPr>
              <a:t>local variable</a:t>
            </a:r>
            <a:r>
              <a:rPr lang="en-US" altLang="zh-TW" dirty="0"/>
              <a:t>.</a:t>
            </a:r>
          </a:p>
          <a:p>
            <a:r>
              <a:rPr lang="en-US" altLang="zh-TW" dirty="0"/>
              <a:t>Different functions can have </a:t>
            </a:r>
            <a:r>
              <a:rPr lang="en-US" altLang="zh-TW" dirty="0">
                <a:solidFill>
                  <a:srgbClr val="FF0000"/>
                </a:solidFill>
                <a:effectLst>
                  <a:outerShdw blurRad="38100" dist="38100" dir="2700000" algn="tl">
                    <a:srgbClr val="000000">
                      <a:alpha val="43137"/>
                    </a:srgbClr>
                  </a:outerShdw>
                </a:effectLst>
              </a:rPr>
              <a:t>local variables with the same names</a:t>
            </a:r>
            <a:r>
              <a:rPr lang="en-US" altLang="zh-TW" dirty="0"/>
              <a:t> because the functions cannot see each other's local variables.</a:t>
            </a:r>
          </a:p>
        </p:txBody>
      </p:sp>
    </p:spTree>
    <p:extLst>
      <p:ext uri="{BB962C8B-B14F-4D97-AF65-F5344CB8AC3E}">
        <p14:creationId xmlns:p14="http://schemas.microsoft.com/office/powerpoint/2010/main" val="197715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0053FE9-65EC-4290-967A-7B985A0FC897}"/>
              </a:ext>
            </a:extLst>
          </p:cNvPr>
          <p:cNvSpPr>
            <a:spLocks noGrp="1"/>
          </p:cNvSpPr>
          <p:nvPr>
            <p:ph idx="1"/>
          </p:nvPr>
        </p:nvSpPr>
        <p:spPr>
          <a:xfrm>
            <a:off x="581192" y="836713"/>
            <a:ext cx="7989752" cy="5022086"/>
          </a:xfrm>
        </p:spPr>
        <p:txBody>
          <a:bodyPr/>
          <a:lstStyle/>
          <a:p>
            <a:r>
              <a:rPr lang="en-US" altLang="zh-TW" dirty="0"/>
              <a:t>An error will occur if a statement in one function tries to access a local variable that belongs to another function.</a:t>
            </a:r>
            <a:endParaRPr lang="zh-TW" altLang="en-US" dirty="0"/>
          </a:p>
          <a:p>
            <a:pPr marL="0" indent="0">
              <a:buNone/>
            </a:pPr>
            <a:endParaRPr lang="zh-TW" altLang="en-US" dirty="0"/>
          </a:p>
        </p:txBody>
      </p:sp>
      <p:pic>
        <p:nvPicPr>
          <p:cNvPr id="4" name="圖片 3">
            <a:extLst>
              <a:ext uri="{FF2B5EF4-FFF2-40B4-BE49-F238E27FC236}">
                <a16:creationId xmlns:a16="http://schemas.microsoft.com/office/drawing/2014/main" id="{784206EE-A46F-4984-A23C-B582723A5B52}"/>
              </a:ext>
            </a:extLst>
          </p:cNvPr>
          <p:cNvPicPr>
            <a:picLocks noChangeAspect="1"/>
          </p:cNvPicPr>
          <p:nvPr/>
        </p:nvPicPr>
        <p:blipFill>
          <a:blip r:embed="rId2"/>
          <a:stretch>
            <a:fillRect/>
          </a:stretch>
        </p:blipFill>
        <p:spPr>
          <a:xfrm>
            <a:off x="827584" y="1772816"/>
            <a:ext cx="7344816" cy="3511113"/>
          </a:xfrm>
          <a:prstGeom prst="rect">
            <a:avLst/>
          </a:prstGeom>
        </p:spPr>
      </p:pic>
    </p:spTree>
    <p:extLst>
      <p:ext uri="{BB962C8B-B14F-4D97-AF65-F5344CB8AC3E}">
        <p14:creationId xmlns:p14="http://schemas.microsoft.com/office/powerpoint/2010/main" val="1161708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511725B-F683-44F6-A77F-9408F5888541}"/>
              </a:ext>
            </a:extLst>
          </p:cNvPr>
          <p:cNvSpPr>
            <a:spLocks noGrp="1"/>
          </p:cNvSpPr>
          <p:nvPr>
            <p:ph idx="1"/>
          </p:nvPr>
        </p:nvSpPr>
        <p:spPr>
          <a:xfrm>
            <a:off x="581192" y="836713"/>
            <a:ext cx="7989752" cy="2448271"/>
          </a:xfrm>
        </p:spPr>
        <p:txBody>
          <a:bodyPr>
            <a:normAutofit lnSpcReduction="10000"/>
          </a:bodyPr>
          <a:lstStyle/>
          <a:p>
            <a:r>
              <a:rPr lang="en-US" altLang="zh-TW" dirty="0"/>
              <a:t>A variable’s </a:t>
            </a:r>
            <a:r>
              <a:rPr lang="en-US" altLang="zh-TW" i="1" dirty="0">
                <a:solidFill>
                  <a:srgbClr val="FF0000"/>
                </a:solidFill>
                <a:effectLst>
                  <a:outerShdw blurRad="38100" dist="38100" dir="2700000" algn="tl">
                    <a:srgbClr val="000000">
                      <a:alpha val="43137"/>
                    </a:srgbClr>
                  </a:outerShdw>
                </a:effectLst>
              </a:rPr>
              <a:t>scope</a:t>
            </a:r>
            <a:r>
              <a:rPr lang="en-US" altLang="zh-TW" i="1" dirty="0"/>
              <a:t> </a:t>
            </a:r>
            <a:r>
              <a:rPr lang="en-US" altLang="zh-TW" dirty="0"/>
              <a:t>is the part of a program in which the variable may be accessed.</a:t>
            </a:r>
          </a:p>
          <a:p>
            <a:r>
              <a:rPr lang="en-US" altLang="zh-TW" dirty="0"/>
              <a:t>A local variable’s scope is the function in which the variable is created.</a:t>
            </a:r>
          </a:p>
          <a:p>
            <a:r>
              <a:rPr lang="en-US" altLang="zh-TW" dirty="0"/>
              <a:t>These local variables will not overwrite one another since they exist in different “scopes”.</a:t>
            </a:r>
            <a:endParaRPr lang="zh-TW" altLang="en-US" dirty="0"/>
          </a:p>
        </p:txBody>
      </p:sp>
      <p:pic>
        <p:nvPicPr>
          <p:cNvPr id="4" name="圖片 3">
            <a:extLst>
              <a:ext uri="{FF2B5EF4-FFF2-40B4-BE49-F238E27FC236}">
                <a16:creationId xmlns:a16="http://schemas.microsoft.com/office/drawing/2014/main" id="{6811EA3B-C9B0-4AD4-BC88-EF333FE2C6D1}"/>
              </a:ext>
            </a:extLst>
          </p:cNvPr>
          <p:cNvPicPr>
            <a:picLocks noChangeAspect="1"/>
          </p:cNvPicPr>
          <p:nvPr/>
        </p:nvPicPr>
        <p:blipFill>
          <a:blip r:embed="rId2"/>
          <a:stretch>
            <a:fillRect/>
          </a:stretch>
        </p:blipFill>
        <p:spPr>
          <a:xfrm>
            <a:off x="755576" y="3212976"/>
            <a:ext cx="5976664" cy="3616568"/>
          </a:xfrm>
          <a:prstGeom prst="rect">
            <a:avLst/>
          </a:prstGeom>
        </p:spPr>
      </p:pic>
    </p:spTree>
    <p:extLst>
      <p:ext uri="{BB962C8B-B14F-4D97-AF65-F5344CB8AC3E}">
        <p14:creationId xmlns:p14="http://schemas.microsoft.com/office/powerpoint/2010/main" val="365693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9FD45E-5DD8-401E-A7C1-5EE0320BC451}"/>
              </a:ext>
            </a:extLst>
          </p:cNvPr>
          <p:cNvSpPr>
            <a:spLocks noGrp="1"/>
          </p:cNvSpPr>
          <p:nvPr>
            <p:ph type="title"/>
          </p:nvPr>
        </p:nvSpPr>
        <p:spPr/>
        <p:txBody>
          <a:bodyPr/>
          <a:lstStyle/>
          <a:p>
            <a:r>
              <a:rPr lang="en-US" altLang="zh-TW" cap="none" dirty="0"/>
              <a:t>Benefits of Modularizing a Program with Functions</a:t>
            </a:r>
            <a:endParaRPr lang="zh-TW" altLang="en-US" cap="none" dirty="0"/>
          </a:p>
        </p:txBody>
      </p:sp>
      <p:sp>
        <p:nvSpPr>
          <p:cNvPr id="3" name="內容版面配置區 2">
            <a:extLst>
              <a:ext uri="{FF2B5EF4-FFF2-40B4-BE49-F238E27FC236}">
                <a16:creationId xmlns:a16="http://schemas.microsoft.com/office/drawing/2014/main" id="{6EBE9E17-BEA1-42E5-AFE3-EFF44A409735}"/>
              </a:ext>
            </a:extLst>
          </p:cNvPr>
          <p:cNvSpPr>
            <a:spLocks noGrp="1"/>
          </p:cNvSpPr>
          <p:nvPr>
            <p:ph idx="1"/>
          </p:nvPr>
        </p:nvSpPr>
        <p:spPr/>
        <p:txBody>
          <a:bodyPr/>
          <a:lstStyle/>
          <a:p>
            <a:r>
              <a:rPr lang="en-US" altLang="zh-TW" dirty="0"/>
              <a:t>Simpler Code</a:t>
            </a:r>
          </a:p>
          <a:p>
            <a:r>
              <a:rPr lang="en-US" altLang="zh-TW" dirty="0"/>
              <a:t>Code Reuse</a:t>
            </a:r>
          </a:p>
          <a:p>
            <a:r>
              <a:rPr lang="en-US" altLang="zh-TW" dirty="0"/>
              <a:t>Better Testing</a:t>
            </a:r>
          </a:p>
          <a:p>
            <a:r>
              <a:rPr lang="en-US" altLang="zh-TW" dirty="0"/>
              <a:t>Faster Development</a:t>
            </a:r>
          </a:p>
          <a:p>
            <a:r>
              <a:rPr lang="en-US" altLang="zh-TW" dirty="0"/>
              <a:t>Easier Facilitation of Teamwork</a:t>
            </a:r>
            <a:endParaRPr lang="zh-TW" altLang="en-US" dirty="0"/>
          </a:p>
        </p:txBody>
      </p:sp>
    </p:spTree>
    <p:extLst>
      <p:ext uri="{BB962C8B-B14F-4D97-AF65-F5344CB8AC3E}">
        <p14:creationId xmlns:p14="http://schemas.microsoft.com/office/powerpoint/2010/main" val="1353474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CA2E2C4-4ACA-4922-B184-56AF4CC1707A}"/>
              </a:ext>
            </a:extLst>
          </p:cNvPr>
          <p:cNvSpPr>
            <a:spLocks noGrp="1"/>
          </p:cNvSpPr>
          <p:nvPr>
            <p:ph idx="1"/>
          </p:nvPr>
        </p:nvSpPr>
        <p:spPr>
          <a:xfrm>
            <a:off x="581192" y="836713"/>
            <a:ext cx="7989752" cy="5022086"/>
          </a:xfrm>
        </p:spPr>
        <p:txBody>
          <a:bodyPr/>
          <a:lstStyle/>
          <a:p>
            <a:r>
              <a:rPr lang="en-US" altLang="zh-TW" dirty="0"/>
              <a:t>In addition, a local variable cannot be accessed by code that appears inside the function at a point </a:t>
            </a:r>
            <a:r>
              <a:rPr lang="en-US" altLang="zh-TW" dirty="0">
                <a:solidFill>
                  <a:srgbClr val="FF0000"/>
                </a:solidFill>
                <a:effectLst>
                  <a:outerShdw blurRad="38100" dist="38100" dir="2700000" algn="tl">
                    <a:srgbClr val="000000">
                      <a:alpha val="43137"/>
                    </a:srgbClr>
                  </a:outerShdw>
                </a:effectLst>
              </a:rPr>
              <a:t>before the variable has been created</a:t>
            </a:r>
            <a:r>
              <a:rPr lang="en-US" altLang="zh-TW" dirty="0"/>
              <a:t>.</a:t>
            </a:r>
          </a:p>
          <a:p>
            <a:pPr marL="0" indent="0">
              <a:buNone/>
            </a:pPr>
            <a:r>
              <a:rPr lang="en-US" altLang="zh-TW" dirty="0"/>
              <a:t>	def </a:t>
            </a:r>
            <a:r>
              <a:rPr lang="en-US" altLang="zh-TW" dirty="0" err="1"/>
              <a:t>bad_function</a:t>
            </a:r>
            <a:r>
              <a:rPr lang="en-US" altLang="zh-TW" dirty="0"/>
              <a:t>():</a:t>
            </a:r>
          </a:p>
          <a:p>
            <a:pPr marL="0" indent="0">
              <a:buNone/>
            </a:pPr>
            <a:r>
              <a:rPr lang="en-US" altLang="zh-TW" dirty="0"/>
              <a:t>		print('The value is', </a:t>
            </a:r>
            <a:r>
              <a:rPr lang="en-US" altLang="zh-TW" dirty="0" err="1"/>
              <a:t>val</a:t>
            </a:r>
            <a:r>
              <a:rPr lang="en-US" altLang="zh-TW" dirty="0"/>
              <a:t>) # This will cause an error!</a:t>
            </a:r>
          </a:p>
          <a:p>
            <a:pPr marL="0" indent="0">
              <a:buNone/>
            </a:pPr>
            <a:r>
              <a:rPr lang="en-US" altLang="zh-TW" dirty="0"/>
              <a:t>		</a:t>
            </a:r>
            <a:r>
              <a:rPr lang="en-US" altLang="zh-TW" dirty="0" err="1"/>
              <a:t>val</a:t>
            </a:r>
            <a:r>
              <a:rPr lang="en-US" altLang="zh-TW" dirty="0"/>
              <a:t> = 99</a:t>
            </a:r>
            <a:endParaRPr lang="zh-TW" altLang="en-US" dirty="0"/>
          </a:p>
        </p:txBody>
      </p:sp>
    </p:spTree>
    <p:extLst>
      <p:ext uri="{BB962C8B-B14F-4D97-AF65-F5344CB8AC3E}">
        <p14:creationId xmlns:p14="http://schemas.microsoft.com/office/powerpoint/2010/main" val="339007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EDCB4F-E509-4DF0-9657-C91803A83B3F}"/>
              </a:ext>
            </a:extLst>
          </p:cNvPr>
          <p:cNvSpPr>
            <a:spLocks noGrp="1"/>
          </p:cNvSpPr>
          <p:nvPr>
            <p:ph type="title"/>
          </p:nvPr>
        </p:nvSpPr>
        <p:spPr/>
        <p:txBody>
          <a:bodyPr/>
          <a:lstStyle/>
          <a:p>
            <a:r>
              <a:rPr lang="en-US" altLang="zh-TW" cap="none" dirty="0"/>
              <a:t>Passing Arguments to Functions</a:t>
            </a:r>
            <a:endParaRPr lang="zh-TW" altLang="en-US" cap="none" dirty="0"/>
          </a:p>
        </p:txBody>
      </p:sp>
      <p:sp>
        <p:nvSpPr>
          <p:cNvPr id="3" name="內容版面配置區 2">
            <a:extLst>
              <a:ext uri="{FF2B5EF4-FFF2-40B4-BE49-F238E27FC236}">
                <a16:creationId xmlns:a16="http://schemas.microsoft.com/office/drawing/2014/main" id="{E27A81C6-8109-46E3-8EC3-D30EA70BE280}"/>
              </a:ext>
            </a:extLst>
          </p:cNvPr>
          <p:cNvSpPr>
            <a:spLocks noGrp="1"/>
          </p:cNvSpPr>
          <p:nvPr>
            <p:ph idx="1"/>
          </p:nvPr>
        </p:nvSpPr>
        <p:spPr/>
        <p:txBody>
          <a:bodyPr/>
          <a:lstStyle/>
          <a:p>
            <a:r>
              <a:rPr lang="en-US" altLang="zh-TW" dirty="0"/>
              <a:t>An </a:t>
            </a:r>
            <a:r>
              <a:rPr lang="en-US" altLang="zh-TW" i="1" dirty="0">
                <a:solidFill>
                  <a:srgbClr val="FF0000"/>
                </a:solidFill>
                <a:effectLst>
                  <a:outerShdw blurRad="38100" dist="38100" dir="2700000" algn="tl">
                    <a:srgbClr val="000000">
                      <a:alpha val="43137"/>
                    </a:srgbClr>
                  </a:outerShdw>
                </a:effectLst>
              </a:rPr>
              <a:t>argument</a:t>
            </a:r>
            <a:r>
              <a:rPr lang="en-US" altLang="zh-TW" dirty="0"/>
              <a:t> is any piece of data that is passed into a function when the function is called.</a:t>
            </a:r>
          </a:p>
          <a:p>
            <a:r>
              <a:rPr lang="en-US" altLang="zh-TW" dirty="0"/>
              <a:t>A </a:t>
            </a:r>
            <a:r>
              <a:rPr lang="en-US" altLang="zh-TW" dirty="0">
                <a:solidFill>
                  <a:srgbClr val="FF0000"/>
                </a:solidFill>
                <a:effectLst>
                  <a:outerShdw blurRad="38100" dist="38100" dir="2700000" algn="tl">
                    <a:srgbClr val="000000">
                      <a:alpha val="43137"/>
                    </a:srgbClr>
                  </a:outerShdw>
                </a:effectLst>
              </a:rPr>
              <a:t>parameter is a variable</a:t>
            </a:r>
            <a:r>
              <a:rPr lang="en-US" altLang="zh-TW" dirty="0"/>
              <a:t> that receives an argument that is passed into a function.</a:t>
            </a:r>
          </a:p>
          <a:p>
            <a:pPr marL="0" indent="0">
              <a:buNone/>
            </a:pPr>
            <a:r>
              <a:rPr lang="en-US" altLang="zh-TW" dirty="0"/>
              <a:t>	def </a:t>
            </a:r>
            <a:r>
              <a:rPr lang="en-US" altLang="zh-TW" dirty="0" err="1"/>
              <a:t>show_double</a:t>
            </a:r>
            <a:r>
              <a:rPr lang="en-US" altLang="zh-TW" dirty="0"/>
              <a:t>(number):</a:t>
            </a:r>
          </a:p>
          <a:p>
            <a:pPr marL="0" indent="0">
              <a:buNone/>
            </a:pPr>
            <a:r>
              <a:rPr lang="en-US" altLang="zh-TW" dirty="0"/>
              <a:t>		result = number * 2</a:t>
            </a:r>
          </a:p>
          <a:p>
            <a:pPr marL="0" indent="0">
              <a:buNone/>
            </a:pPr>
            <a:r>
              <a:rPr lang="en-US" altLang="zh-TW" dirty="0"/>
              <a:t>		print(result)</a:t>
            </a:r>
            <a:endParaRPr lang="zh-TW" altLang="en-US" dirty="0"/>
          </a:p>
        </p:txBody>
      </p:sp>
    </p:spTree>
    <p:extLst>
      <p:ext uri="{BB962C8B-B14F-4D97-AF65-F5344CB8AC3E}">
        <p14:creationId xmlns:p14="http://schemas.microsoft.com/office/powerpoint/2010/main" val="914670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39E6D314-936F-4189-B449-BE6E79D7A254}"/>
              </a:ext>
            </a:extLst>
          </p:cNvPr>
          <p:cNvPicPr>
            <a:picLocks noGrp="1" noChangeAspect="1"/>
          </p:cNvPicPr>
          <p:nvPr>
            <p:ph idx="1"/>
          </p:nvPr>
        </p:nvPicPr>
        <p:blipFill>
          <a:blip r:embed="rId2"/>
          <a:stretch>
            <a:fillRect/>
          </a:stretch>
        </p:blipFill>
        <p:spPr>
          <a:xfrm>
            <a:off x="395536" y="836712"/>
            <a:ext cx="6480720" cy="5404736"/>
          </a:xfrm>
          <a:prstGeom prst="rect">
            <a:avLst/>
          </a:prstGeom>
        </p:spPr>
      </p:pic>
    </p:spTree>
    <p:extLst>
      <p:ext uri="{BB962C8B-B14F-4D97-AF65-F5344CB8AC3E}">
        <p14:creationId xmlns:p14="http://schemas.microsoft.com/office/powerpoint/2010/main" val="2347449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D6C5FFD-9739-4DDB-AD4C-52FB130FBD25}"/>
              </a:ext>
            </a:extLst>
          </p:cNvPr>
          <p:cNvPicPr>
            <a:picLocks noChangeAspect="1"/>
          </p:cNvPicPr>
          <p:nvPr/>
        </p:nvPicPr>
        <p:blipFill>
          <a:blip r:embed="rId2"/>
          <a:stretch>
            <a:fillRect/>
          </a:stretch>
        </p:blipFill>
        <p:spPr>
          <a:xfrm>
            <a:off x="539552" y="980728"/>
            <a:ext cx="3938935" cy="2664296"/>
          </a:xfrm>
          <a:prstGeom prst="rect">
            <a:avLst/>
          </a:prstGeom>
        </p:spPr>
      </p:pic>
      <p:pic>
        <p:nvPicPr>
          <p:cNvPr id="5" name="圖片 4">
            <a:extLst>
              <a:ext uri="{FF2B5EF4-FFF2-40B4-BE49-F238E27FC236}">
                <a16:creationId xmlns:a16="http://schemas.microsoft.com/office/drawing/2014/main" id="{E57EF87D-1D51-4FB3-B8E9-1A5E7BDE16F7}"/>
              </a:ext>
            </a:extLst>
          </p:cNvPr>
          <p:cNvPicPr>
            <a:picLocks noChangeAspect="1"/>
          </p:cNvPicPr>
          <p:nvPr/>
        </p:nvPicPr>
        <p:blipFill>
          <a:blip r:embed="rId3"/>
          <a:stretch>
            <a:fillRect/>
          </a:stretch>
        </p:blipFill>
        <p:spPr>
          <a:xfrm>
            <a:off x="556891" y="3861048"/>
            <a:ext cx="5653757" cy="2232248"/>
          </a:xfrm>
          <a:prstGeom prst="rect">
            <a:avLst/>
          </a:prstGeom>
        </p:spPr>
      </p:pic>
    </p:spTree>
    <p:extLst>
      <p:ext uri="{BB962C8B-B14F-4D97-AF65-F5344CB8AC3E}">
        <p14:creationId xmlns:p14="http://schemas.microsoft.com/office/powerpoint/2010/main" val="2326453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1805A0-BDF4-48B4-BA25-F8D0B9DD38C8}"/>
              </a:ext>
            </a:extLst>
          </p:cNvPr>
          <p:cNvSpPr>
            <a:spLocks noGrp="1"/>
          </p:cNvSpPr>
          <p:nvPr>
            <p:ph type="title"/>
          </p:nvPr>
        </p:nvSpPr>
        <p:spPr/>
        <p:txBody>
          <a:bodyPr/>
          <a:lstStyle/>
          <a:p>
            <a:r>
              <a:rPr lang="en-US" altLang="zh-TW" cap="none" dirty="0"/>
              <a:t>Parameter Variable Scope</a:t>
            </a:r>
            <a:endParaRPr lang="zh-TW" altLang="en-US" cap="none" dirty="0"/>
          </a:p>
        </p:txBody>
      </p:sp>
      <p:sp>
        <p:nvSpPr>
          <p:cNvPr id="3" name="內容版面配置區 2">
            <a:extLst>
              <a:ext uri="{FF2B5EF4-FFF2-40B4-BE49-F238E27FC236}">
                <a16:creationId xmlns:a16="http://schemas.microsoft.com/office/drawing/2014/main" id="{A2D1F207-2376-4E70-8DC7-774DA0DF83EA}"/>
              </a:ext>
            </a:extLst>
          </p:cNvPr>
          <p:cNvSpPr>
            <a:spLocks noGrp="1"/>
          </p:cNvSpPr>
          <p:nvPr>
            <p:ph idx="1"/>
          </p:nvPr>
        </p:nvSpPr>
        <p:spPr/>
        <p:txBody>
          <a:bodyPr/>
          <a:lstStyle/>
          <a:p>
            <a:r>
              <a:rPr lang="en-US" altLang="zh-TW" dirty="0"/>
              <a:t>A variable is visible only to statements inside the variable’s scope.</a:t>
            </a:r>
          </a:p>
          <a:p>
            <a:r>
              <a:rPr lang="en-US" altLang="zh-TW" dirty="0"/>
              <a:t>A parameter variable’s scope is the function in which the parameter is used.</a:t>
            </a:r>
          </a:p>
          <a:p>
            <a:r>
              <a:rPr lang="en-US" altLang="zh-TW" dirty="0"/>
              <a:t>All of the statements inside the function can access the parameter variable, but no statement outside the function can access it.</a:t>
            </a:r>
            <a:endParaRPr lang="zh-TW" altLang="en-US" dirty="0"/>
          </a:p>
        </p:txBody>
      </p:sp>
    </p:spTree>
    <p:extLst>
      <p:ext uri="{BB962C8B-B14F-4D97-AF65-F5344CB8AC3E}">
        <p14:creationId xmlns:p14="http://schemas.microsoft.com/office/powerpoint/2010/main" val="833837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2699652-6299-4391-974C-499D1B942D1E}"/>
              </a:ext>
            </a:extLst>
          </p:cNvPr>
          <p:cNvSpPr>
            <a:spLocks noGrp="1"/>
          </p:cNvSpPr>
          <p:nvPr>
            <p:ph idx="1"/>
          </p:nvPr>
        </p:nvSpPr>
        <p:spPr>
          <a:xfrm>
            <a:off x="581192" y="764705"/>
            <a:ext cx="7989752" cy="5094094"/>
          </a:xfrm>
        </p:spPr>
        <p:txBody>
          <a:bodyPr>
            <a:normAutofit lnSpcReduction="10000"/>
          </a:bodyPr>
          <a:lstStyle/>
          <a:p>
            <a:r>
              <a:rPr lang="en-US" altLang="zh-TW" dirty="0"/>
              <a:t>Your friend Michael runs a catering company. Some of the ingredients that his recipes require are measured in cups. When he goes to the grocery store to buy those ingredients, however, they are sold only by the fluid ounce. He has asked you to write a simple program that converts cups to fluid ounces.</a:t>
            </a:r>
          </a:p>
          <a:p>
            <a:r>
              <a:rPr lang="en-US" altLang="zh-TW" dirty="0"/>
              <a:t>You design the following algorithm:</a:t>
            </a:r>
          </a:p>
          <a:p>
            <a:pPr marL="781200" lvl="1" indent="-457200">
              <a:buFont typeface="+mj-lt"/>
              <a:buAutoNum type="arabicPeriod"/>
            </a:pPr>
            <a:r>
              <a:rPr lang="en-US" altLang="zh-TW" i="1" dirty="0"/>
              <a:t>Display an introductory screen that explains what the program does.</a:t>
            </a:r>
          </a:p>
          <a:p>
            <a:pPr marL="781200" lvl="1" indent="-457200">
              <a:buFont typeface="+mj-lt"/>
              <a:buAutoNum type="arabicPeriod"/>
            </a:pPr>
            <a:r>
              <a:rPr lang="en-US" altLang="zh-TW" i="1" dirty="0"/>
              <a:t>Get the number of cups.</a:t>
            </a:r>
          </a:p>
          <a:p>
            <a:pPr marL="781200" lvl="1" indent="-457200">
              <a:buFont typeface="+mj-lt"/>
              <a:buAutoNum type="arabicPeriod"/>
            </a:pPr>
            <a:r>
              <a:rPr lang="en-US" altLang="zh-TW" i="1" dirty="0"/>
              <a:t>Convert the number of cups to fluid ounces and display the result.</a:t>
            </a:r>
          </a:p>
          <a:p>
            <a:r>
              <a:rPr lang="en-US" altLang="zh-TW" dirty="0"/>
              <a:t>This algorithm lists the top level of tasks that the program needs to perform and becomes the basis of the program’s main function.</a:t>
            </a:r>
            <a:endParaRPr lang="zh-TW" altLang="en-US" dirty="0"/>
          </a:p>
        </p:txBody>
      </p:sp>
    </p:spTree>
    <p:extLst>
      <p:ext uri="{BB962C8B-B14F-4D97-AF65-F5344CB8AC3E}">
        <p14:creationId xmlns:p14="http://schemas.microsoft.com/office/powerpoint/2010/main" val="1962498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3601982-48E2-4055-8E09-68F0FDF39892}"/>
              </a:ext>
            </a:extLst>
          </p:cNvPr>
          <p:cNvSpPr>
            <a:spLocks noGrp="1"/>
          </p:cNvSpPr>
          <p:nvPr>
            <p:ph idx="1"/>
          </p:nvPr>
        </p:nvSpPr>
        <p:spPr>
          <a:xfrm>
            <a:off x="577124" y="764704"/>
            <a:ext cx="7989752" cy="5094094"/>
          </a:xfrm>
        </p:spPr>
        <p:txBody>
          <a:bodyPr/>
          <a:lstStyle/>
          <a:p>
            <a:r>
              <a:rPr lang="en-US" altLang="zh-TW" dirty="0"/>
              <a:t>The main function will call two other functions. Here are summaries of those functions:</a:t>
            </a:r>
          </a:p>
          <a:p>
            <a:pPr lvl="1"/>
            <a:r>
              <a:rPr lang="en-US" altLang="zh-TW" dirty="0"/>
              <a:t>intro. This function will display a message on the screen that explains what the program does.</a:t>
            </a:r>
          </a:p>
          <a:p>
            <a:pPr lvl="1"/>
            <a:r>
              <a:rPr lang="en-US" altLang="zh-TW" dirty="0" err="1"/>
              <a:t>cups_to_ounces</a:t>
            </a:r>
            <a:r>
              <a:rPr lang="en-US" altLang="zh-TW" dirty="0"/>
              <a:t>. This function will accept the number of cups as an argument and calculate and display the equivalent number of fluid ounces.</a:t>
            </a:r>
            <a:endParaRPr lang="zh-TW" altLang="en-US" dirty="0"/>
          </a:p>
        </p:txBody>
      </p:sp>
      <p:pic>
        <p:nvPicPr>
          <p:cNvPr id="5" name="圖片 4">
            <a:extLst>
              <a:ext uri="{FF2B5EF4-FFF2-40B4-BE49-F238E27FC236}">
                <a16:creationId xmlns:a16="http://schemas.microsoft.com/office/drawing/2014/main" id="{6B560B6E-7298-4096-8993-27159D3FA0F2}"/>
              </a:ext>
            </a:extLst>
          </p:cNvPr>
          <p:cNvPicPr>
            <a:picLocks noChangeAspect="1"/>
          </p:cNvPicPr>
          <p:nvPr/>
        </p:nvPicPr>
        <p:blipFill>
          <a:blip r:embed="rId2"/>
          <a:stretch>
            <a:fillRect/>
          </a:stretch>
        </p:blipFill>
        <p:spPr>
          <a:xfrm>
            <a:off x="107504" y="3549464"/>
            <a:ext cx="3744416" cy="2160838"/>
          </a:xfrm>
          <a:prstGeom prst="rect">
            <a:avLst/>
          </a:prstGeom>
        </p:spPr>
      </p:pic>
      <p:pic>
        <p:nvPicPr>
          <p:cNvPr id="7" name="圖片 6">
            <a:extLst>
              <a:ext uri="{FF2B5EF4-FFF2-40B4-BE49-F238E27FC236}">
                <a16:creationId xmlns:a16="http://schemas.microsoft.com/office/drawing/2014/main" id="{19DD6BAA-C599-41DA-9025-8DAC79BC7DA0}"/>
              </a:ext>
            </a:extLst>
          </p:cNvPr>
          <p:cNvPicPr>
            <a:picLocks noChangeAspect="1"/>
          </p:cNvPicPr>
          <p:nvPr/>
        </p:nvPicPr>
        <p:blipFill>
          <a:blip r:embed="rId3"/>
          <a:stretch>
            <a:fillRect/>
          </a:stretch>
        </p:blipFill>
        <p:spPr>
          <a:xfrm>
            <a:off x="4022231" y="3549465"/>
            <a:ext cx="5015447" cy="2160837"/>
          </a:xfrm>
          <a:prstGeom prst="rect">
            <a:avLst/>
          </a:prstGeom>
        </p:spPr>
      </p:pic>
      <p:sp>
        <p:nvSpPr>
          <p:cNvPr id="8" name="矩形 7">
            <a:extLst>
              <a:ext uri="{FF2B5EF4-FFF2-40B4-BE49-F238E27FC236}">
                <a16:creationId xmlns:a16="http://schemas.microsoft.com/office/drawing/2014/main" id="{71AAAE93-9DBC-4C35-AEAB-D14AB096767A}"/>
              </a:ext>
            </a:extLst>
          </p:cNvPr>
          <p:cNvSpPr/>
          <p:nvPr/>
        </p:nvSpPr>
        <p:spPr>
          <a:xfrm>
            <a:off x="4067944" y="3861048"/>
            <a:ext cx="3888432"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ED724A02-E7EA-4CB0-812B-5F6BE7F0E8A6}"/>
              </a:ext>
            </a:extLst>
          </p:cNvPr>
          <p:cNvSpPr/>
          <p:nvPr/>
        </p:nvSpPr>
        <p:spPr>
          <a:xfrm>
            <a:off x="4067944" y="5388250"/>
            <a:ext cx="3888432" cy="2796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84621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D989413-32F1-4C7A-A270-3105918EF318}"/>
              </a:ext>
            </a:extLst>
          </p:cNvPr>
          <p:cNvPicPr>
            <a:picLocks noChangeAspect="1"/>
          </p:cNvPicPr>
          <p:nvPr/>
        </p:nvPicPr>
        <p:blipFill>
          <a:blip r:embed="rId2"/>
          <a:stretch>
            <a:fillRect/>
          </a:stretch>
        </p:blipFill>
        <p:spPr>
          <a:xfrm>
            <a:off x="549914" y="620688"/>
            <a:ext cx="4022086" cy="1197409"/>
          </a:xfrm>
          <a:prstGeom prst="rect">
            <a:avLst/>
          </a:prstGeom>
        </p:spPr>
      </p:pic>
      <p:pic>
        <p:nvPicPr>
          <p:cNvPr id="5" name="圖片 4">
            <a:extLst>
              <a:ext uri="{FF2B5EF4-FFF2-40B4-BE49-F238E27FC236}">
                <a16:creationId xmlns:a16="http://schemas.microsoft.com/office/drawing/2014/main" id="{A4D46A66-87C0-4A9F-A654-654F9F402D79}"/>
              </a:ext>
            </a:extLst>
          </p:cNvPr>
          <p:cNvPicPr>
            <a:picLocks noChangeAspect="1"/>
          </p:cNvPicPr>
          <p:nvPr/>
        </p:nvPicPr>
        <p:blipFill>
          <a:blip r:embed="rId3"/>
          <a:stretch>
            <a:fillRect/>
          </a:stretch>
        </p:blipFill>
        <p:spPr>
          <a:xfrm>
            <a:off x="549914" y="1592404"/>
            <a:ext cx="5318230" cy="5049419"/>
          </a:xfrm>
          <a:prstGeom prst="rect">
            <a:avLst/>
          </a:prstGeom>
        </p:spPr>
      </p:pic>
    </p:spTree>
    <p:extLst>
      <p:ext uri="{BB962C8B-B14F-4D97-AF65-F5344CB8AC3E}">
        <p14:creationId xmlns:p14="http://schemas.microsoft.com/office/powerpoint/2010/main" val="3609050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DFDBB4-4305-45C8-B88E-7E71B405437E}"/>
              </a:ext>
            </a:extLst>
          </p:cNvPr>
          <p:cNvSpPr>
            <a:spLocks noGrp="1"/>
          </p:cNvSpPr>
          <p:nvPr>
            <p:ph type="title"/>
          </p:nvPr>
        </p:nvSpPr>
        <p:spPr/>
        <p:txBody>
          <a:bodyPr/>
          <a:lstStyle/>
          <a:p>
            <a:r>
              <a:rPr lang="en-US" altLang="zh-TW" cap="none" dirty="0"/>
              <a:t>Passing Multiple Arguments</a:t>
            </a:r>
            <a:endParaRPr lang="zh-TW" altLang="en-US" cap="none" dirty="0"/>
          </a:p>
        </p:txBody>
      </p:sp>
      <p:pic>
        <p:nvPicPr>
          <p:cNvPr id="4" name="內容版面配置區 3">
            <a:extLst>
              <a:ext uri="{FF2B5EF4-FFF2-40B4-BE49-F238E27FC236}">
                <a16:creationId xmlns:a16="http://schemas.microsoft.com/office/drawing/2014/main" id="{374EAA13-EADE-4A26-9721-89E9FE3E00F7}"/>
              </a:ext>
            </a:extLst>
          </p:cNvPr>
          <p:cNvPicPr>
            <a:picLocks noGrp="1" noChangeAspect="1"/>
          </p:cNvPicPr>
          <p:nvPr>
            <p:ph idx="1"/>
          </p:nvPr>
        </p:nvPicPr>
        <p:blipFill>
          <a:blip r:embed="rId2"/>
          <a:stretch>
            <a:fillRect/>
          </a:stretch>
        </p:blipFill>
        <p:spPr>
          <a:xfrm>
            <a:off x="581192" y="2060848"/>
            <a:ext cx="4896544" cy="3843178"/>
          </a:xfrm>
          <a:prstGeom prst="rect">
            <a:avLst/>
          </a:prstGeom>
        </p:spPr>
      </p:pic>
    </p:spTree>
    <p:extLst>
      <p:ext uri="{BB962C8B-B14F-4D97-AF65-F5344CB8AC3E}">
        <p14:creationId xmlns:p14="http://schemas.microsoft.com/office/powerpoint/2010/main" val="2935384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2C35C15-8936-4D1B-BB2F-3F620749AFF4}"/>
              </a:ext>
            </a:extLst>
          </p:cNvPr>
          <p:cNvPicPr>
            <a:picLocks noChangeAspect="1"/>
          </p:cNvPicPr>
          <p:nvPr/>
        </p:nvPicPr>
        <p:blipFill>
          <a:blip r:embed="rId2"/>
          <a:stretch>
            <a:fillRect/>
          </a:stretch>
        </p:blipFill>
        <p:spPr>
          <a:xfrm>
            <a:off x="395536" y="872715"/>
            <a:ext cx="6048672" cy="5435761"/>
          </a:xfrm>
          <a:prstGeom prst="rect">
            <a:avLst/>
          </a:prstGeom>
        </p:spPr>
      </p:pic>
    </p:spTree>
    <p:extLst>
      <p:ext uri="{BB962C8B-B14F-4D97-AF65-F5344CB8AC3E}">
        <p14:creationId xmlns:p14="http://schemas.microsoft.com/office/powerpoint/2010/main" val="165052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06AD10-C0D9-4067-9C02-E48B413FD4FA}"/>
              </a:ext>
            </a:extLst>
          </p:cNvPr>
          <p:cNvSpPr>
            <a:spLocks noGrp="1"/>
          </p:cNvSpPr>
          <p:nvPr>
            <p:ph type="title"/>
          </p:nvPr>
        </p:nvSpPr>
        <p:spPr/>
        <p:txBody>
          <a:bodyPr/>
          <a:lstStyle/>
          <a:p>
            <a:r>
              <a:rPr lang="en-US" altLang="zh-TW" cap="none" dirty="0"/>
              <a:t>Void Functions and Value-returning Functions</a:t>
            </a:r>
            <a:endParaRPr lang="zh-TW" altLang="en-US" cap="none" dirty="0"/>
          </a:p>
        </p:txBody>
      </p:sp>
      <p:sp>
        <p:nvSpPr>
          <p:cNvPr id="3" name="內容版面配置區 2">
            <a:extLst>
              <a:ext uri="{FF2B5EF4-FFF2-40B4-BE49-F238E27FC236}">
                <a16:creationId xmlns:a16="http://schemas.microsoft.com/office/drawing/2014/main" id="{1CD17AF2-0311-4FB9-AB3D-4C0614715BEC}"/>
              </a:ext>
            </a:extLst>
          </p:cNvPr>
          <p:cNvSpPr>
            <a:spLocks noGrp="1"/>
          </p:cNvSpPr>
          <p:nvPr>
            <p:ph idx="1"/>
          </p:nvPr>
        </p:nvSpPr>
        <p:spPr/>
        <p:txBody>
          <a:bodyPr>
            <a:normAutofit lnSpcReduction="10000"/>
          </a:bodyPr>
          <a:lstStyle/>
          <a:p>
            <a:r>
              <a:rPr lang="en-US" altLang="zh-TW" dirty="0"/>
              <a:t>There are two types of functions: void functions and value returning functions.</a:t>
            </a:r>
          </a:p>
          <a:p>
            <a:r>
              <a:rPr lang="en-US" altLang="zh-TW" dirty="0"/>
              <a:t>When you call a </a:t>
            </a:r>
            <a:r>
              <a:rPr lang="en-US" altLang="zh-TW" i="1" dirty="0">
                <a:solidFill>
                  <a:srgbClr val="FF0000"/>
                </a:solidFill>
                <a:effectLst>
                  <a:outerShdw blurRad="38100" dist="38100" dir="2700000" algn="tl">
                    <a:srgbClr val="000000">
                      <a:alpha val="43137"/>
                    </a:srgbClr>
                  </a:outerShdw>
                </a:effectLst>
              </a:rPr>
              <a:t>void function</a:t>
            </a:r>
            <a:r>
              <a:rPr lang="en-US" altLang="zh-TW" dirty="0"/>
              <a:t>, it simply executes the statements it contains and then terminates.</a:t>
            </a:r>
          </a:p>
          <a:p>
            <a:r>
              <a:rPr lang="en-US" altLang="zh-TW" dirty="0"/>
              <a:t>When you call a </a:t>
            </a:r>
            <a:r>
              <a:rPr lang="en-US" altLang="zh-TW" i="1" dirty="0">
                <a:solidFill>
                  <a:srgbClr val="FF0000"/>
                </a:solidFill>
                <a:effectLst>
                  <a:outerShdw blurRad="38100" dist="38100" dir="2700000" algn="tl">
                    <a:srgbClr val="000000">
                      <a:alpha val="43137"/>
                    </a:srgbClr>
                  </a:outerShdw>
                </a:effectLst>
              </a:rPr>
              <a:t>value-returning function</a:t>
            </a:r>
            <a:r>
              <a:rPr lang="en-US" altLang="zh-TW" dirty="0"/>
              <a:t>, it executes the statements that it contains, then returns a value back to the statement that called it.</a:t>
            </a:r>
          </a:p>
          <a:p>
            <a:r>
              <a:rPr lang="en-US" altLang="zh-TW" dirty="0"/>
              <a:t>The </a:t>
            </a:r>
            <a:r>
              <a:rPr lang="en-US" altLang="zh-TW" dirty="0">
                <a:solidFill>
                  <a:srgbClr val="FF0000"/>
                </a:solidFill>
                <a:effectLst>
                  <a:outerShdw blurRad="38100" dist="38100" dir="2700000" algn="tl">
                    <a:srgbClr val="000000">
                      <a:alpha val="43137"/>
                    </a:srgbClr>
                  </a:outerShdw>
                </a:effectLst>
              </a:rPr>
              <a:t>input</a:t>
            </a:r>
            <a:r>
              <a:rPr lang="en-US" altLang="zh-TW" dirty="0"/>
              <a:t> function is an example of a value-returning function.</a:t>
            </a:r>
            <a:endParaRPr lang="zh-TW" altLang="en-US" dirty="0"/>
          </a:p>
        </p:txBody>
      </p:sp>
    </p:spTree>
    <p:extLst>
      <p:ext uri="{BB962C8B-B14F-4D97-AF65-F5344CB8AC3E}">
        <p14:creationId xmlns:p14="http://schemas.microsoft.com/office/powerpoint/2010/main" val="3707998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E2FE7B-9715-43F7-B9C9-FB36F02474E8}"/>
              </a:ext>
            </a:extLst>
          </p:cNvPr>
          <p:cNvSpPr>
            <a:spLocks noGrp="1"/>
          </p:cNvSpPr>
          <p:nvPr>
            <p:ph type="title"/>
          </p:nvPr>
        </p:nvSpPr>
        <p:spPr/>
        <p:txBody>
          <a:bodyPr/>
          <a:lstStyle/>
          <a:p>
            <a:r>
              <a:rPr lang="en-US" altLang="zh-TW" cap="none" dirty="0"/>
              <a:t>Making Changes to Parameters</a:t>
            </a:r>
            <a:endParaRPr lang="zh-TW" altLang="en-US" cap="none" dirty="0"/>
          </a:p>
        </p:txBody>
      </p:sp>
      <p:sp>
        <p:nvSpPr>
          <p:cNvPr id="3" name="內容版面配置區 2">
            <a:extLst>
              <a:ext uri="{FF2B5EF4-FFF2-40B4-BE49-F238E27FC236}">
                <a16:creationId xmlns:a16="http://schemas.microsoft.com/office/drawing/2014/main" id="{B272DB7E-54A4-43B5-91C8-24F7B7240023}"/>
              </a:ext>
            </a:extLst>
          </p:cNvPr>
          <p:cNvSpPr>
            <a:spLocks noGrp="1"/>
          </p:cNvSpPr>
          <p:nvPr>
            <p:ph idx="1"/>
          </p:nvPr>
        </p:nvSpPr>
        <p:spPr/>
        <p:txBody>
          <a:bodyPr/>
          <a:lstStyle/>
          <a:p>
            <a:r>
              <a:rPr lang="en-US" altLang="zh-TW" dirty="0"/>
              <a:t>When an argument is passed to a function in Python, the function parameter variable will reference the argument’s value. </a:t>
            </a:r>
          </a:p>
          <a:p>
            <a:r>
              <a:rPr lang="en-US" altLang="zh-TW" dirty="0"/>
              <a:t>However, any changes that are made to the parameter variable will not affect the argument.</a:t>
            </a:r>
            <a:endParaRPr lang="zh-TW" altLang="en-US" dirty="0"/>
          </a:p>
        </p:txBody>
      </p:sp>
    </p:spTree>
    <p:extLst>
      <p:ext uri="{BB962C8B-B14F-4D97-AF65-F5344CB8AC3E}">
        <p14:creationId xmlns:p14="http://schemas.microsoft.com/office/powerpoint/2010/main" val="211878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E620C91-2DC5-46CF-9524-33893CB83463}"/>
              </a:ext>
            </a:extLst>
          </p:cNvPr>
          <p:cNvPicPr>
            <a:picLocks noChangeAspect="1"/>
          </p:cNvPicPr>
          <p:nvPr/>
        </p:nvPicPr>
        <p:blipFill>
          <a:blip r:embed="rId2"/>
          <a:stretch>
            <a:fillRect/>
          </a:stretch>
        </p:blipFill>
        <p:spPr>
          <a:xfrm>
            <a:off x="539552" y="3393311"/>
            <a:ext cx="6766934" cy="2434930"/>
          </a:xfrm>
          <a:prstGeom prst="rect">
            <a:avLst/>
          </a:prstGeom>
        </p:spPr>
      </p:pic>
      <p:pic>
        <p:nvPicPr>
          <p:cNvPr id="5" name="圖片 4">
            <a:extLst>
              <a:ext uri="{FF2B5EF4-FFF2-40B4-BE49-F238E27FC236}">
                <a16:creationId xmlns:a16="http://schemas.microsoft.com/office/drawing/2014/main" id="{D9E9E706-8E4E-4AB4-A4AD-6ECE15B53A77}"/>
              </a:ext>
            </a:extLst>
          </p:cNvPr>
          <p:cNvPicPr>
            <a:picLocks noChangeAspect="1"/>
          </p:cNvPicPr>
          <p:nvPr/>
        </p:nvPicPr>
        <p:blipFill>
          <a:blip r:embed="rId3"/>
          <a:stretch>
            <a:fillRect/>
          </a:stretch>
        </p:blipFill>
        <p:spPr>
          <a:xfrm>
            <a:off x="525068" y="764704"/>
            <a:ext cx="6766935" cy="2304256"/>
          </a:xfrm>
          <a:prstGeom prst="rect">
            <a:avLst/>
          </a:prstGeom>
        </p:spPr>
      </p:pic>
      <p:sp>
        <p:nvSpPr>
          <p:cNvPr id="6" name="弧形 5">
            <a:extLst>
              <a:ext uri="{FF2B5EF4-FFF2-40B4-BE49-F238E27FC236}">
                <a16:creationId xmlns:a16="http://schemas.microsoft.com/office/drawing/2014/main" id="{F87A16BF-5B03-4DD4-AB67-2E4399F89415}"/>
              </a:ext>
            </a:extLst>
          </p:cNvPr>
          <p:cNvSpPr/>
          <p:nvPr/>
        </p:nvSpPr>
        <p:spPr>
          <a:xfrm rot="18009369">
            <a:off x="388704" y="1514394"/>
            <a:ext cx="864096" cy="648072"/>
          </a:xfrm>
          <a:prstGeom prst="arc">
            <a:avLst>
              <a:gd name="adj1" fmla="val 9919889"/>
              <a:gd name="adj2" fmla="val 0"/>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B38AA7F-A2C6-4808-B4EB-C742CBEA86FD}"/>
              </a:ext>
            </a:extLst>
          </p:cNvPr>
          <p:cNvSpPr/>
          <p:nvPr/>
        </p:nvSpPr>
        <p:spPr>
          <a:xfrm>
            <a:off x="525068" y="5301208"/>
            <a:ext cx="181468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D384CA8F-71F9-43F8-B5F9-FD038212881A}"/>
              </a:ext>
            </a:extLst>
          </p:cNvPr>
          <p:cNvCxnSpPr/>
          <p:nvPr/>
        </p:nvCxnSpPr>
        <p:spPr>
          <a:xfrm>
            <a:off x="611560" y="4941168"/>
            <a:ext cx="0"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002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D531D5-4FF1-4920-88E1-BEDF78BFB272}"/>
              </a:ext>
            </a:extLst>
          </p:cNvPr>
          <p:cNvSpPr>
            <a:spLocks noGrp="1"/>
          </p:cNvSpPr>
          <p:nvPr>
            <p:ph type="title"/>
          </p:nvPr>
        </p:nvSpPr>
        <p:spPr/>
        <p:txBody>
          <a:bodyPr/>
          <a:lstStyle/>
          <a:p>
            <a:r>
              <a:rPr lang="en-US" altLang="zh-TW" cap="none" dirty="0"/>
              <a:t>Argument Mechanics</a:t>
            </a:r>
            <a:endParaRPr lang="zh-TW" altLang="en-US" cap="none" dirty="0"/>
          </a:p>
        </p:txBody>
      </p:sp>
      <p:sp>
        <p:nvSpPr>
          <p:cNvPr id="3" name="內容版面配置區 2">
            <a:extLst>
              <a:ext uri="{FF2B5EF4-FFF2-40B4-BE49-F238E27FC236}">
                <a16:creationId xmlns:a16="http://schemas.microsoft.com/office/drawing/2014/main" id="{0A4D88BC-EBBB-4ADD-B1E5-2ACC99C573F9}"/>
              </a:ext>
            </a:extLst>
          </p:cNvPr>
          <p:cNvSpPr>
            <a:spLocks noGrp="1"/>
          </p:cNvSpPr>
          <p:nvPr>
            <p:ph idx="1"/>
          </p:nvPr>
        </p:nvSpPr>
        <p:spPr/>
        <p:txBody>
          <a:bodyPr/>
          <a:lstStyle/>
          <a:p>
            <a:r>
              <a:rPr lang="en-US" altLang="zh-TW" dirty="0"/>
              <a:t>The form of argument passing that is used in Python, where a function </a:t>
            </a:r>
            <a:r>
              <a:rPr lang="en-US" altLang="zh-TW" dirty="0">
                <a:solidFill>
                  <a:srgbClr val="FF0000"/>
                </a:solidFill>
                <a:effectLst>
                  <a:outerShdw blurRad="38100" dist="38100" dir="2700000" algn="tl">
                    <a:srgbClr val="000000">
                      <a:alpha val="43137"/>
                    </a:srgbClr>
                  </a:outerShdw>
                </a:effectLst>
              </a:rPr>
              <a:t>cannot change the value of an argument </a:t>
            </a:r>
            <a:r>
              <a:rPr lang="en-US" altLang="zh-TW" dirty="0"/>
              <a:t>that was passed to it, is commonly called </a:t>
            </a:r>
            <a:r>
              <a:rPr lang="en-US" altLang="zh-TW" i="1" dirty="0">
                <a:solidFill>
                  <a:srgbClr val="FF0000"/>
                </a:solidFill>
                <a:effectLst>
                  <a:outerShdw blurRad="38100" dist="38100" dir="2700000" algn="tl">
                    <a:srgbClr val="000000">
                      <a:alpha val="43137"/>
                    </a:srgbClr>
                  </a:outerShdw>
                </a:effectLst>
              </a:rPr>
              <a:t>pass by value</a:t>
            </a:r>
            <a:r>
              <a:rPr lang="en-US" altLang="zh-TW" dirty="0"/>
              <a:t>.</a:t>
            </a:r>
          </a:p>
          <a:p>
            <a:r>
              <a:rPr lang="en-US" altLang="zh-TW" dirty="0"/>
              <a:t>We are essentially creating two copies of the data that is being passed – one that stays in the main program and one that is passed as an argument into our function.</a:t>
            </a:r>
            <a:endParaRPr lang="zh-TW" altLang="en-US" dirty="0"/>
          </a:p>
        </p:txBody>
      </p:sp>
    </p:spTree>
    <p:extLst>
      <p:ext uri="{BB962C8B-B14F-4D97-AF65-F5344CB8AC3E}">
        <p14:creationId xmlns:p14="http://schemas.microsoft.com/office/powerpoint/2010/main" val="3588662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17533-07DB-421B-8F82-A749DAFBEFFB}"/>
              </a:ext>
            </a:extLst>
          </p:cNvPr>
          <p:cNvSpPr>
            <a:spLocks noGrp="1"/>
          </p:cNvSpPr>
          <p:nvPr>
            <p:ph type="title"/>
          </p:nvPr>
        </p:nvSpPr>
        <p:spPr/>
        <p:txBody>
          <a:bodyPr/>
          <a:lstStyle/>
          <a:p>
            <a:r>
              <a:rPr lang="en-US" altLang="zh-TW" cap="none" dirty="0"/>
              <a:t>Keyword Arguments</a:t>
            </a:r>
            <a:endParaRPr lang="zh-TW" altLang="en-US" cap="none" dirty="0"/>
          </a:p>
        </p:txBody>
      </p:sp>
      <p:sp>
        <p:nvSpPr>
          <p:cNvPr id="3" name="內容版面配置區 2">
            <a:extLst>
              <a:ext uri="{FF2B5EF4-FFF2-40B4-BE49-F238E27FC236}">
                <a16:creationId xmlns:a16="http://schemas.microsoft.com/office/drawing/2014/main" id="{F0094F19-1559-4BB2-9575-4502C7231DE7}"/>
              </a:ext>
            </a:extLst>
          </p:cNvPr>
          <p:cNvSpPr>
            <a:spLocks noGrp="1"/>
          </p:cNvSpPr>
          <p:nvPr>
            <p:ph idx="1"/>
          </p:nvPr>
        </p:nvSpPr>
        <p:spPr/>
        <p:txBody>
          <a:bodyPr>
            <a:normAutofit/>
          </a:bodyPr>
          <a:lstStyle/>
          <a:p>
            <a:r>
              <a:rPr lang="en-US" altLang="zh-TW" dirty="0"/>
              <a:t>Most programming languages match function arguments and parameters this way.</a:t>
            </a:r>
          </a:p>
          <a:p>
            <a:r>
              <a:rPr lang="en-US" altLang="zh-TW" dirty="0"/>
              <a:t>Python language allows you to write an argument in the following format, to specify which parameter variable the argument should be passed to:</a:t>
            </a:r>
          </a:p>
          <a:p>
            <a:pPr marL="0" indent="0" algn="ctr">
              <a:buNone/>
            </a:pPr>
            <a:r>
              <a:rPr lang="en-US" altLang="zh-TW" i="1" dirty="0" err="1"/>
              <a:t>parameter_name</a:t>
            </a:r>
            <a:r>
              <a:rPr lang="en-US" altLang="zh-TW" i="1" dirty="0"/>
              <a:t>=value</a:t>
            </a:r>
          </a:p>
          <a:p>
            <a:r>
              <a:rPr lang="en-US" altLang="zh-TW" dirty="0"/>
              <a:t>An argument that is written in accordance with this syntax is known as </a:t>
            </a:r>
            <a:r>
              <a:rPr lang="en-US" altLang="zh-TW" dirty="0">
                <a:solidFill>
                  <a:srgbClr val="FF0000"/>
                </a:solidFill>
                <a:effectLst>
                  <a:outerShdw blurRad="38100" dist="38100" dir="2700000" algn="tl">
                    <a:srgbClr val="000000">
                      <a:alpha val="43137"/>
                    </a:srgbClr>
                  </a:outerShdw>
                </a:effectLst>
              </a:rPr>
              <a:t>a </a:t>
            </a:r>
            <a:r>
              <a:rPr lang="en-US" altLang="zh-TW" i="1" dirty="0">
                <a:solidFill>
                  <a:srgbClr val="FF0000"/>
                </a:solidFill>
                <a:effectLst>
                  <a:outerShdw blurRad="38100" dist="38100" dir="2700000" algn="tl">
                    <a:srgbClr val="000000">
                      <a:alpha val="43137"/>
                    </a:srgbClr>
                  </a:outerShdw>
                </a:effectLst>
              </a:rPr>
              <a:t>keyword argument</a:t>
            </a:r>
            <a:r>
              <a:rPr lang="en-US" altLang="zh-TW" dirty="0"/>
              <a:t>.</a:t>
            </a:r>
            <a:endParaRPr lang="zh-TW" altLang="en-US" dirty="0"/>
          </a:p>
        </p:txBody>
      </p:sp>
    </p:spTree>
    <p:extLst>
      <p:ext uri="{BB962C8B-B14F-4D97-AF65-F5344CB8AC3E}">
        <p14:creationId xmlns:p14="http://schemas.microsoft.com/office/powerpoint/2010/main" val="5390400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F0C9FD8-D8DE-4917-BBD2-A1E069C74697}"/>
              </a:ext>
            </a:extLst>
          </p:cNvPr>
          <p:cNvPicPr>
            <a:picLocks noChangeAspect="1"/>
          </p:cNvPicPr>
          <p:nvPr/>
        </p:nvPicPr>
        <p:blipFill>
          <a:blip r:embed="rId2"/>
          <a:stretch>
            <a:fillRect/>
          </a:stretch>
        </p:blipFill>
        <p:spPr>
          <a:xfrm>
            <a:off x="683568" y="836712"/>
            <a:ext cx="7190636" cy="2047232"/>
          </a:xfrm>
          <a:prstGeom prst="rect">
            <a:avLst/>
          </a:prstGeom>
        </p:spPr>
      </p:pic>
      <p:pic>
        <p:nvPicPr>
          <p:cNvPr id="6" name="圖片 5">
            <a:extLst>
              <a:ext uri="{FF2B5EF4-FFF2-40B4-BE49-F238E27FC236}">
                <a16:creationId xmlns:a16="http://schemas.microsoft.com/office/drawing/2014/main" id="{CD41A28C-0496-45A3-B088-C21C16D4ED1D}"/>
              </a:ext>
            </a:extLst>
          </p:cNvPr>
          <p:cNvPicPr>
            <a:picLocks noChangeAspect="1"/>
          </p:cNvPicPr>
          <p:nvPr/>
        </p:nvPicPr>
        <p:blipFill>
          <a:blip r:embed="rId3"/>
          <a:stretch>
            <a:fillRect/>
          </a:stretch>
        </p:blipFill>
        <p:spPr>
          <a:xfrm>
            <a:off x="1146037" y="2863555"/>
            <a:ext cx="6265698" cy="3536128"/>
          </a:xfrm>
          <a:prstGeom prst="rect">
            <a:avLst/>
          </a:prstGeom>
        </p:spPr>
      </p:pic>
      <p:cxnSp>
        <p:nvCxnSpPr>
          <p:cNvPr id="8" name="直線接點 7">
            <a:extLst>
              <a:ext uri="{FF2B5EF4-FFF2-40B4-BE49-F238E27FC236}">
                <a16:creationId xmlns:a16="http://schemas.microsoft.com/office/drawing/2014/main" id="{3FA47488-F773-4B51-AF1B-501F4D70ACFC}"/>
              </a:ext>
            </a:extLst>
          </p:cNvPr>
          <p:cNvCxnSpPr/>
          <p:nvPr/>
        </p:nvCxnSpPr>
        <p:spPr>
          <a:xfrm>
            <a:off x="2843808" y="2863555"/>
            <a:ext cx="9361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F45AFE13-02CD-4163-9B26-7633333D7516}"/>
              </a:ext>
            </a:extLst>
          </p:cNvPr>
          <p:cNvCxnSpPr/>
          <p:nvPr/>
        </p:nvCxnSpPr>
        <p:spPr>
          <a:xfrm>
            <a:off x="4103948" y="2863555"/>
            <a:ext cx="9361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49983B81-2864-447C-AF17-B6E6727F226E}"/>
              </a:ext>
            </a:extLst>
          </p:cNvPr>
          <p:cNvCxnSpPr/>
          <p:nvPr/>
        </p:nvCxnSpPr>
        <p:spPr>
          <a:xfrm>
            <a:off x="5364088" y="2883944"/>
            <a:ext cx="9361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D2C98352-C011-4064-A79F-E2FD74DEAB81}"/>
              </a:ext>
            </a:extLst>
          </p:cNvPr>
          <p:cNvCxnSpPr>
            <a:cxnSpLocks/>
          </p:cNvCxnSpPr>
          <p:nvPr/>
        </p:nvCxnSpPr>
        <p:spPr>
          <a:xfrm>
            <a:off x="3293338" y="2909410"/>
            <a:ext cx="1206654" cy="11923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29806BCE-4270-484C-B36E-B5677A8BD9D9}"/>
              </a:ext>
            </a:extLst>
          </p:cNvPr>
          <p:cNvCxnSpPr>
            <a:cxnSpLocks/>
          </p:cNvCxnSpPr>
          <p:nvPr/>
        </p:nvCxnSpPr>
        <p:spPr>
          <a:xfrm>
            <a:off x="4359134" y="2890746"/>
            <a:ext cx="1206654" cy="11923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3DE13845-7965-4E1D-8709-70243E59298E}"/>
              </a:ext>
            </a:extLst>
          </p:cNvPr>
          <p:cNvCxnSpPr>
            <a:cxnSpLocks/>
          </p:cNvCxnSpPr>
          <p:nvPr/>
        </p:nvCxnSpPr>
        <p:spPr>
          <a:xfrm flipH="1">
            <a:off x="3707904" y="2909410"/>
            <a:ext cx="1988961" cy="12396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949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4709E2-F489-4EE7-8647-D58814820331}"/>
              </a:ext>
            </a:extLst>
          </p:cNvPr>
          <p:cNvSpPr>
            <a:spLocks noGrp="1"/>
          </p:cNvSpPr>
          <p:nvPr>
            <p:ph type="title"/>
          </p:nvPr>
        </p:nvSpPr>
        <p:spPr/>
        <p:txBody>
          <a:bodyPr/>
          <a:lstStyle/>
          <a:p>
            <a:r>
              <a:rPr lang="en-US" altLang="zh-TW" cap="none" dirty="0"/>
              <a:t>Global Variables</a:t>
            </a:r>
            <a:endParaRPr lang="zh-TW" altLang="en-US" cap="none" dirty="0"/>
          </a:p>
        </p:txBody>
      </p:sp>
      <p:sp>
        <p:nvSpPr>
          <p:cNvPr id="3" name="內容版面配置區 2">
            <a:extLst>
              <a:ext uri="{FF2B5EF4-FFF2-40B4-BE49-F238E27FC236}">
                <a16:creationId xmlns:a16="http://schemas.microsoft.com/office/drawing/2014/main" id="{9899A76A-9924-4BC6-B72F-464B2EF843F0}"/>
              </a:ext>
            </a:extLst>
          </p:cNvPr>
          <p:cNvSpPr>
            <a:spLocks noGrp="1"/>
          </p:cNvSpPr>
          <p:nvPr>
            <p:ph idx="1"/>
          </p:nvPr>
        </p:nvSpPr>
        <p:spPr/>
        <p:txBody>
          <a:bodyPr/>
          <a:lstStyle/>
          <a:p>
            <a:r>
              <a:rPr lang="en-US" altLang="zh-TW" dirty="0"/>
              <a:t>When a variable is created by an assignment statement that is written outside all the functions in a program file, the variable is </a:t>
            </a:r>
            <a:r>
              <a:rPr lang="en-US" altLang="zh-TW" i="1" dirty="0">
                <a:solidFill>
                  <a:srgbClr val="FF0000"/>
                </a:solidFill>
                <a:effectLst>
                  <a:outerShdw blurRad="38100" dist="38100" dir="2700000" algn="tl">
                    <a:srgbClr val="000000">
                      <a:alpha val="43137"/>
                    </a:srgbClr>
                  </a:outerShdw>
                </a:effectLst>
              </a:rPr>
              <a:t>global</a:t>
            </a:r>
            <a:r>
              <a:rPr lang="en-US" altLang="zh-TW" dirty="0"/>
              <a:t>.</a:t>
            </a:r>
          </a:p>
          <a:p>
            <a:r>
              <a:rPr lang="en-US" altLang="zh-TW" dirty="0"/>
              <a:t>A global variable is accessible to all the functions in a program file.</a:t>
            </a:r>
            <a:endParaRPr lang="zh-TW" altLang="en-US" dirty="0"/>
          </a:p>
        </p:txBody>
      </p:sp>
    </p:spTree>
    <p:extLst>
      <p:ext uri="{BB962C8B-B14F-4D97-AF65-F5344CB8AC3E}">
        <p14:creationId xmlns:p14="http://schemas.microsoft.com/office/powerpoint/2010/main" val="31210503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CAD98EA4-050F-40EA-AF4B-6AFDFF6DD364}"/>
              </a:ext>
            </a:extLst>
          </p:cNvPr>
          <p:cNvPicPr>
            <a:picLocks noGrp="1" noChangeAspect="1"/>
          </p:cNvPicPr>
          <p:nvPr>
            <p:ph idx="1"/>
          </p:nvPr>
        </p:nvPicPr>
        <p:blipFill>
          <a:blip r:embed="rId2"/>
          <a:stretch>
            <a:fillRect/>
          </a:stretch>
        </p:blipFill>
        <p:spPr>
          <a:xfrm>
            <a:off x="573055" y="687474"/>
            <a:ext cx="6266899" cy="5189798"/>
          </a:xfrm>
          <a:prstGeom prst="rect">
            <a:avLst/>
          </a:prstGeom>
        </p:spPr>
      </p:pic>
    </p:spTree>
    <p:extLst>
      <p:ext uri="{BB962C8B-B14F-4D97-AF65-F5344CB8AC3E}">
        <p14:creationId xmlns:p14="http://schemas.microsoft.com/office/powerpoint/2010/main" val="932592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DBD8B125-C509-4557-BA9D-C993E3EA92AA}"/>
              </a:ext>
            </a:extLst>
          </p:cNvPr>
          <p:cNvPicPr>
            <a:picLocks noGrp="1" noChangeAspect="1"/>
          </p:cNvPicPr>
          <p:nvPr>
            <p:ph idx="1"/>
          </p:nvPr>
        </p:nvPicPr>
        <p:blipFill>
          <a:blip r:embed="rId2"/>
          <a:stretch>
            <a:fillRect/>
          </a:stretch>
        </p:blipFill>
        <p:spPr>
          <a:xfrm>
            <a:off x="611560" y="980728"/>
            <a:ext cx="5832648" cy="5102810"/>
          </a:xfrm>
          <a:prstGeom prst="rect">
            <a:avLst/>
          </a:prstGeom>
        </p:spPr>
      </p:pic>
    </p:spTree>
    <p:extLst>
      <p:ext uri="{BB962C8B-B14F-4D97-AF65-F5344CB8AC3E}">
        <p14:creationId xmlns:p14="http://schemas.microsoft.com/office/powerpoint/2010/main" val="37875468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A83912E-F9F4-4AD9-A8A3-51D40E5960D1}"/>
              </a:ext>
            </a:extLst>
          </p:cNvPr>
          <p:cNvSpPr>
            <a:spLocks noGrp="1"/>
          </p:cNvSpPr>
          <p:nvPr>
            <p:ph idx="1"/>
          </p:nvPr>
        </p:nvSpPr>
        <p:spPr>
          <a:xfrm>
            <a:off x="581192" y="764705"/>
            <a:ext cx="7989752" cy="5094094"/>
          </a:xfrm>
        </p:spPr>
        <p:txBody>
          <a:bodyPr/>
          <a:lstStyle/>
          <a:p>
            <a:r>
              <a:rPr lang="en-US" altLang="zh-TW" dirty="0"/>
              <a:t>If you want to be able to change a global variable </a:t>
            </a:r>
            <a:r>
              <a:rPr lang="en-US" altLang="zh-TW" dirty="0" err="1"/>
              <a:t>insideof</a:t>
            </a:r>
            <a:r>
              <a:rPr lang="en-US" altLang="zh-TW" dirty="0"/>
              <a:t> a function you must first tell Python that you wish to</a:t>
            </a:r>
            <a:r>
              <a:rPr lang="zh-TW" altLang="en-US" dirty="0"/>
              <a:t> </a:t>
            </a:r>
            <a:r>
              <a:rPr lang="en-US" altLang="zh-TW" dirty="0"/>
              <a:t>do this using the “global” keyword inside your</a:t>
            </a:r>
            <a:r>
              <a:rPr lang="zh-TW" altLang="en-US" dirty="0"/>
              <a:t> </a:t>
            </a:r>
            <a:r>
              <a:rPr lang="en-US" altLang="zh-TW" dirty="0"/>
              <a:t>function.</a:t>
            </a:r>
          </a:p>
          <a:p>
            <a:r>
              <a:rPr lang="en-US" altLang="zh-TW" dirty="0"/>
              <a:t>Most programmers agree that you should restrict the use of global variables, or not use them at all. The reasons are as follows:</a:t>
            </a:r>
          </a:p>
          <a:p>
            <a:pPr lvl="1"/>
            <a:r>
              <a:rPr lang="en-US" altLang="zh-TW" dirty="0"/>
              <a:t>Global variables make debugging difficult.</a:t>
            </a:r>
          </a:p>
          <a:p>
            <a:pPr lvl="1"/>
            <a:r>
              <a:rPr lang="en-US" altLang="zh-TW" dirty="0"/>
              <a:t>Functions that use global variables are usually dependent on those variables.</a:t>
            </a:r>
          </a:p>
          <a:p>
            <a:pPr lvl="1"/>
            <a:r>
              <a:rPr lang="en-US" altLang="zh-TW" dirty="0"/>
              <a:t>Global variables make a program hard to understand.</a:t>
            </a:r>
            <a:endParaRPr lang="zh-TW" altLang="en-US" dirty="0"/>
          </a:p>
        </p:txBody>
      </p:sp>
    </p:spTree>
    <p:extLst>
      <p:ext uri="{BB962C8B-B14F-4D97-AF65-F5344CB8AC3E}">
        <p14:creationId xmlns:p14="http://schemas.microsoft.com/office/powerpoint/2010/main" val="2246443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348514-DCCC-414D-863D-0F10008D2C63}"/>
              </a:ext>
            </a:extLst>
          </p:cNvPr>
          <p:cNvSpPr>
            <a:spLocks noGrp="1"/>
          </p:cNvSpPr>
          <p:nvPr>
            <p:ph type="title"/>
          </p:nvPr>
        </p:nvSpPr>
        <p:spPr/>
        <p:txBody>
          <a:bodyPr/>
          <a:lstStyle/>
          <a:p>
            <a:r>
              <a:rPr lang="en-US" altLang="zh-TW" cap="none" dirty="0"/>
              <a:t>Value Returning Functions</a:t>
            </a:r>
            <a:endParaRPr lang="zh-TW" altLang="en-US" cap="none" dirty="0"/>
          </a:p>
        </p:txBody>
      </p:sp>
      <p:sp>
        <p:nvSpPr>
          <p:cNvPr id="3" name="內容版面配置區 2">
            <a:extLst>
              <a:ext uri="{FF2B5EF4-FFF2-40B4-BE49-F238E27FC236}">
                <a16:creationId xmlns:a16="http://schemas.microsoft.com/office/drawing/2014/main" id="{177824F6-3693-4712-9FF9-838A367282E8}"/>
              </a:ext>
            </a:extLst>
          </p:cNvPr>
          <p:cNvSpPr>
            <a:spLocks noGrp="1"/>
          </p:cNvSpPr>
          <p:nvPr>
            <p:ph idx="1"/>
          </p:nvPr>
        </p:nvSpPr>
        <p:spPr/>
        <p:txBody>
          <a:bodyPr/>
          <a:lstStyle/>
          <a:p>
            <a:r>
              <a:rPr lang="en-US" altLang="zh-TW" dirty="0"/>
              <a:t>A value-returning function is a function that returns a value back to the part of the program that called it.</a:t>
            </a:r>
          </a:p>
          <a:p>
            <a:r>
              <a:rPr lang="en-US" altLang="zh-TW" dirty="0"/>
              <a:t>A </a:t>
            </a:r>
            <a:r>
              <a:rPr lang="en-US" altLang="zh-TW" i="1" dirty="0">
                <a:solidFill>
                  <a:srgbClr val="FF0000"/>
                </a:solidFill>
                <a:effectLst>
                  <a:outerShdw blurRad="38100" dist="38100" dir="2700000" algn="tl">
                    <a:srgbClr val="000000">
                      <a:alpha val="43137"/>
                    </a:srgbClr>
                  </a:outerShdw>
                </a:effectLst>
              </a:rPr>
              <a:t>value-returning function </a:t>
            </a:r>
            <a:r>
              <a:rPr lang="en-US" altLang="zh-TW" dirty="0"/>
              <a:t>is a special type of function. It is like a void function in the following ways.</a:t>
            </a:r>
          </a:p>
          <a:p>
            <a:pPr lvl="1"/>
            <a:r>
              <a:rPr lang="en-US" altLang="zh-TW" dirty="0"/>
              <a:t>It is a group of statements that perform a specific task.</a:t>
            </a:r>
          </a:p>
          <a:p>
            <a:pPr lvl="1"/>
            <a:r>
              <a:rPr lang="en-US" altLang="zh-TW" dirty="0"/>
              <a:t>When you want to execute the function, you call it.</a:t>
            </a:r>
            <a:endParaRPr lang="zh-TW" altLang="en-US" dirty="0"/>
          </a:p>
        </p:txBody>
      </p:sp>
    </p:spTree>
    <p:extLst>
      <p:ext uri="{BB962C8B-B14F-4D97-AF65-F5344CB8AC3E}">
        <p14:creationId xmlns:p14="http://schemas.microsoft.com/office/powerpoint/2010/main" val="299591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BC5FB0-C590-4984-8768-6B4AF390E5C3}"/>
              </a:ext>
            </a:extLst>
          </p:cNvPr>
          <p:cNvSpPr>
            <a:spLocks noGrp="1"/>
          </p:cNvSpPr>
          <p:nvPr>
            <p:ph type="title"/>
          </p:nvPr>
        </p:nvSpPr>
        <p:spPr/>
        <p:txBody>
          <a:bodyPr/>
          <a:lstStyle/>
          <a:p>
            <a:r>
              <a:rPr lang="en-US" altLang="zh-TW" cap="none" dirty="0"/>
              <a:t>Function Names</a:t>
            </a:r>
          </a:p>
        </p:txBody>
      </p:sp>
      <p:sp>
        <p:nvSpPr>
          <p:cNvPr id="3" name="內容版面配置區 2">
            <a:extLst>
              <a:ext uri="{FF2B5EF4-FFF2-40B4-BE49-F238E27FC236}">
                <a16:creationId xmlns:a16="http://schemas.microsoft.com/office/drawing/2014/main" id="{17A3F52C-9B5D-414E-9DDC-F1E86C59651D}"/>
              </a:ext>
            </a:extLst>
          </p:cNvPr>
          <p:cNvSpPr>
            <a:spLocks noGrp="1"/>
          </p:cNvSpPr>
          <p:nvPr>
            <p:ph idx="1"/>
          </p:nvPr>
        </p:nvSpPr>
        <p:spPr>
          <a:xfrm>
            <a:off x="581192" y="1916832"/>
            <a:ext cx="7989752" cy="4536503"/>
          </a:xfrm>
        </p:spPr>
        <p:txBody>
          <a:bodyPr>
            <a:normAutofit/>
          </a:bodyPr>
          <a:lstStyle/>
          <a:p>
            <a:r>
              <a:rPr lang="en-US" altLang="zh-TW" dirty="0"/>
              <a:t>Just as you name the variables that you use in a program, you also name the functions.</a:t>
            </a:r>
          </a:p>
          <a:p>
            <a:r>
              <a:rPr lang="en-US" altLang="zh-TW" dirty="0"/>
              <a:t>Python requires that you follow the same rules that you follow when naming variables, which we recap here:</a:t>
            </a:r>
          </a:p>
          <a:p>
            <a:pPr lvl="1"/>
            <a:r>
              <a:rPr lang="en-US" altLang="zh-TW" dirty="0"/>
              <a:t>You cannot use one of Python’s key words as a function name.</a:t>
            </a:r>
          </a:p>
          <a:p>
            <a:pPr lvl="1"/>
            <a:r>
              <a:rPr lang="en-US" altLang="zh-TW" dirty="0"/>
              <a:t>A function name cannot contain spaces.</a:t>
            </a:r>
          </a:p>
          <a:p>
            <a:pPr lvl="1"/>
            <a:r>
              <a:rPr lang="en-US" altLang="zh-TW" dirty="0"/>
              <a:t>The first character must be one of the letters a through z, A through Z, or an underscore character (_).</a:t>
            </a:r>
          </a:p>
          <a:p>
            <a:pPr lvl="1"/>
            <a:r>
              <a:rPr lang="en-US" altLang="zh-TW" dirty="0"/>
              <a:t>After the first character you may use the letters a through z or A through Z, the digits 0 through 9, or underscores.</a:t>
            </a:r>
          </a:p>
          <a:p>
            <a:pPr lvl="1"/>
            <a:r>
              <a:rPr lang="en-US" altLang="zh-TW" dirty="0"/>
              <a:t>Uppercase and lowercase characters are distinct.</a:t>
            </a:r>
            <a:endParaRPr lang="zh-TW" altLang="en-US" dirty="0"/>
          </a:p>
        </p:txBody>
      </p:sp>
    </p:spTree>
    <p:extLst>
      <p:ext uri="{BB962C8B-B14F-4D97-AF65-F5344CB8AC3E}">
        <p14:creationId xmlns:p14="http://schemas.microsoft.com/office/powerpoint/2010/main" val="1385627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257BB388-BD58-49B5-A25D-823EE8457470}"/>
              </a:ext>
            </a:extLst>
          </p:cNvPr>
          <p:cNvPicPr>
            <a:picLocks noGrp="1" noChangeAspect="1"/>
          </p:cNvPicPr>
          <p:nvPr>
            <p:ph idx="1"/>
          </p:nvPr>
        </p:nvPicPr>
        <p:blipFill>
          <a:blip r:embed="rId2"/>
          <a:stretch>
            <a:fillRect/>
          </a:stretch>
        </p:blipFill>
        <p:spPr>
          <a:xfrm>
            <a:off x="611560" y="764704"/>
            <a:ext cx="5328592" cy="3588363"/>
          </a:xfrm>
          <a:prstGeom prst="rect">
            <a:avLst/>
          </a:prstGeom>
        </p:spPr>
      </p:pic>
    </p:spTree>
    <p:extLst>
      <p:ext uri="{BB962C8B-B14F-4D97-AF65-F5344CB8AC3E}">
        <p14:creationId xmlns:p14="http://schemas.microsoft.com/office/powerpoint/2010/main" val="361741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EBAA92-5B28-44EB-9521-B5C0F62F94B8}"/>
              </a:ext>
            </a:extLst>
          </p:cNvPr>
          <p:cNvSpPr>
            <a:spLocks noGrp="1"/>
          </p:cNvSpPr>
          <p:nvPr>
            <p:ph type="title"/>
          </p:nvPr>
        </p:nvSpPr>
        <p:spPr/>
        <p:txBody>
          <a:bodyPr/>
          <a:lstStyle/>
          <a:p>
            <a:r>
              <a:rPr lang="en-US" altLang="zh-TW" cap="none" dirty="0"/>
              <a:t>Standard Library Functions and the </a:t>
            </a:r>
            <a:r>
              <a:rPr lang="en-US" altLang="zh-TW" cap="none" dirty="0">
                <a:solidFill>
                  <a:srgbClr val="FF0000"/>
                </a:solidFill>
                <a:effectLst>
                  <a:outerShdw blurRad="38100" dist="38100" dir="2700000" algn="tl">
                    <a:srgbClr val="000000">
                      <a:alpha val="43137"/>
                    </a:srgbClr>
                  </a:outerShdw>
                </a:effectLst>
              </a:rPr>
              <a:t>import</a:t>
            </a:r>
            <a:r>
              <a:rPr lang="en-US" altLang="zh-TW" cap="none" dirty="0"/>
              <a:t> Statement</a:t>
            </a:r>
            <a:endParaRPr lang="zh-TW" altLang="en-US" cap="none" dirty="0"/>
          </a:p>
        </p:txBody>
      </p:sp>
      <p:sp>
        <p:nvSpPr>
          <p:cNvPr id="3" name="內容版面配置區 2">
            <a:extLst>
              <a:ext uri="{FF2B5EF4-FFF2-40B4-BE49-F238E27FC236}">
                <a16:creationId xmlns:a16="http://schemas.microsoft.com/office/drawing/2014/main" id="{43D0FD2E-7A13-470C-9924-BF5EA1448FAA}"/>
              </a:ext>
            </a:extLst>
          </p:cNvPr>
          <p:cNvSpPr>
            <a:spLocks noGrp="1"/>
          </p:cNvSpPr>
          <p:nvPr>
            <p:ph idx="1"/>
          </p:nvPr>
        </p:nvSpPr>
        <p:spPr/>
        <p:txBody>
          <a:bodyPr/>
          <a:lstStyle/>
          <a:p>
            <a:r>
              <a:rPr lang="en-US" altLang="zh-TW" dirty="0"/>
              <a:t>Python, as well as most programming languages, comes with a </a:t>
            </a:r>
            <a:r>
              <a:rPr lang="en-US" altLang="zh-TW" i="1" dirty="0">
                <a:solidFill>
                  <a:srgbClr val="FF0000"/>
                </a:solidFill>
                <a:effectLst>
                  <a:outerShdw blurRad="38100" dist="38100" dir="2700000" algn="tl">
                    <a:srgbClr val="000000">
                      <a:alpha val="43137"/>
                    </a:srgbClr>
                  </a:outerShdw>
                </a:effectLst>
              </a:rPr>
              <a:t>standard library </a:t>
            </a:r>
            <a:r>
              <a:rPr lang="en-US" altLang="zh-TW" dirty="0"/>
              <a:t>of functions that have already been written for you.</a:t>
            </a:r>
          </a:p>
          <a:p>
            <a:r>
              <a:rPr lang="en-US" altLang="zh-TW" dirty="0"/>
              <a:t>These functions, known as </a:t>
            </a:r>
            <a:r>
              <a:rPr lang="en-US" altLang="zh-TW" i="1" dirty="0">
                <a:solidFill>
                  <a:srgbClr val="FF0000"/>
                </a:solidFill>
                <a:effectLst>
                  <a:outerShdw blurRad="38100" dist="38100" dir="2700000" algn="tl">
                    <a:srgbClr val="000000">
                      <a:alpha val="43137"/>
                    </a:srgbClr>
                  </a:outerShdw>
                </a:effectLst>
              </a:rPr>
              <a:t>library functions</a:t>
            </a:r>
            <a:r>
              <a:rPr lang="en-US" altLang="zh-TW" i="1" dirty="0"/>
              <a:t>, </a:t>
            </a:r>
            <a:r>
              <a:rPr lang="en-US" altLang="zh-TW" dirty="0"/>
              <a:t>make a programmer’s job easier because they perform many of the tasks that programmers commonly need to perform.</a:t>
            </a:r>
          </a:p>
          <a:p>
            <a:r>
              <a:rPr lang="en-US" altLang="zh-TW" dirty="0"/>
              <a:t>Some of the functions that you have used are </a:t>
            </a:r>
            <a:r>
              <a:rPr lang="en-US" altLang="zh-TW" dirty="0">
                <a:solidFill>
                  <a:srgbClr val="FF0000"/>
                </a:solidFill>
                <a:effectLst>
                  <a:outerShdw blurRad="38100" dist="38100" dir="2700000" algn="tl">
                    <a:srgbClr val="000000">
                      <a:alpha val="43137"/>
                    </a:srgbClr>
                  </a:outerShdw>
                </a:effectLst>
              </a:rPr>
              <a:t>print</a:t>
            </a:r>
            <a:r>
              <a:rPr lang="en-US" altLang="zh-TW" dirty="0"/>
              <a:t>, </a:t>
            </a:r>
            <a:r>
              <a:rPr lang="en-US" altLang="zh-TW" dirty="0">
                <a:solidFill>
                  <a:srgbClr val="FF0000"/>
                </a:solidFill>
                <a:effectLst>
                  <a:outerShdw blurRad="38100" dist="38100" dir="2700000" algn="tl">
                    <a:srgbClr val="000000">
                      <a:alpha val="43137"/>
                    </a:srgbClr>
                  </a:outerShdw>
                </a:effectLst>
              </a:rPr>
              <a:t>input</a:t>
            </a:r>
            <a:r>
              <a:rPr lang="en-US" altLang="zh-TW" dirty="0"/>
              <a:t>, and </a:t>
            </a:r>
            <a:r>
              <a:rPr lang="en-US" altLang="zh-TW" dirty="0">
                <a:solidFill>
                  <a:srgbClr val="FF0000"/>
                </a:solidFill>
                <a:effectLst>
                  <a:outerShdw blurRad="38100" dist="38100" dir="2700000" algn="tl">
                    <a:srgbClr val="000000">
                      <a:alpha val="43137"/>
                    </a:srgbClr>
                  </a:outerShdw>
                </a:effectLst>
              </a:rPr>
              <a:t>range</a:t>
            </a:r>
            <a:r>
              <a:rPr lang="en-US" altLang="zh-TW" dirty="0"/>
              <a:t>.</a:t>
            </a:r>
            <a:endParaRPr lang="zh-TW" altLang="en-US" dirty="0"/>
          </a:p>
        </p:txBody>
      </p:sp>
    </p:spTree>
    <p:extLst>
      <p:ext uri="{BB962C8B-B14F-4D97-AF65-F5344CB8AC3E}">
        <p14:creationId xmlns:p14="http://schemas.microsoft.com/office/powerpoint/2010/main" val="849439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5C2F8E8-FB38-46B2-A3CF-3B2DDEFE30E6}"/>
              </a:ext>
            </a:extLst>
          </p:cNvPr>
          <p:cNvSpPr>
            <a:spLocks noGrp="1"/>
          </p:cNvSpPr>
          <p:nvPr>
            <p:ph idx="1"/>
          </p:nvPr>
        </p:nvSpPr>
        <p:spPr>
          <a:xfrm>
            <a:off x="581192" y="836713"/>
            <a:ext cx="7989752" cy="5022086"/>
          </a:xfrm>
        </p:spPr>
        <p:txBody>
          <a:bodyPr>
            <a:normAutofit lnSpcReduction="10000"/>
          </a:bodyPr>
          <a:lstStyle/>
          <a:p>
            <a:r>
              <a:rPr lang="en-US" altLang="zh-TW" dirty="0"/>
              <a:t>If you want to use one of these built-in functions in a program, you simply call the function.</a:t>
            </a:r>
          </a:p>
          <a:p>
            <a:r>
              <a:rPr lang="en-US" altLang="zh-TW" dirty="0"/>
              <a:t>Many of the functions in the standard library, however, are stored in files that are known as </a:t>
            </a:r>
            <a:r>
              <a:rPr lang="en-US" altLang="zh-TW" i="1" dirty="0">
                <a:solidFill>
                  <a:srgbClr val="FF0000"/>
                </a:solidFill>
                <a:effectLst>
                  <a:outerShdw blurRad="38100" dist="38100" dir="2700000" algn="tl">
                    <a:srgbClr val="000000">
                      <a:alpha val="43137"/>
                    </a:srgbClr>
                  </a:outerShdw>
                </a:effectLst>
              </a:rPr>
              <a:t>modules</a:t>
            </a:r>
            <a:r>
              <a:rPr lang="en-US" altLang="zh-TW" dirty="0"/>
              <a:t>.</a:t>
            </a:r>
          </a:p>
          <a:p>
            <a:r>
              <a:rPr lang="en-US" altLang="zh-TW" dirty="0"/>
              <a:t>In order to call a function that is stored in a module, you have to write an </a:t>
            </a:r>
            <a:r>
              <a:rPr lang="en-US" altLang="zh-TW" dirty="0">
                <a:solidFill>
                  <a:srgbClr val="FF0000"/>
                </a:solidFill>
                <a:effectLst>
                  <a:outerShdw blurRad="38100" dist="38100" dir="2700000" algn="tl">
                    <a:srgbClr val="000000">
                      <a:alpha val="43137"/>
                    </a:srgbClr>
                  </a:outerShdw>
                </a:effectLst>
              </a:rPr>
              <a:t>import</a:t>
            </a:r>
            <a:r>
              <a:rPr lang="en-US" altLang="zh-TW" dirty="0"/>
              <a:t> statement at the top of your program.</a:t>
            </a:r>
          </a:p>
          <a:p>
            <a:r>
              <a:rPr lang="en-US" altLang="zh-TW" dirty="0"/>
              <a:t>An import statement tells the interpreter the name of the module that contains the function.</a:t>
            </a:r>
          </a:p>
          <a:p>
            <a:r>
              <a:rPr lang="en-US" altLang="zh-TW" dirty="0"/>
              <a:t>For example, one of the Python standard modules is named math.</a:t>
            </a:r>
          </a:p>
          <a:p>
            <a:pPr marL="0" indent="0">
              <a:buNone/>
            </a:pPr>
            <a:r>
              <a:rPr lang="en-US" altLang="zh-TW" dirty="0"/>
              <a:t>	import math</a:t>
            </a:r>
            <a:endParaRPr lang="zh-TW" altLang="en-US" dirty="0"/>
          </a:p>
        </p:txBody>
      </p:sp>
    </p:spTree>
    <p:extLst>
      <p:ext uri="{BB962C8B-B14F-4D97-AF65-F5344CB8AC3E}">
        <p14:creationId xmlns:p14="http://schemas.microsoft.com/office/powerpoint/2010/main" val="2411191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59FA51A-C2AE-4628-9557-2C9C1C1C16F1}"/>
              </a:ext>
            </a:extLst>
          </p:cNvPr>
          <p:cNvSpPr>
            <a:spLocks noGrp="1"/>
          </p:cNvSpPr>
          <p:nvPr>
            <p:ph idx="1"/>
          </p:nvPr>
        </p:nvSpPr>
        <p:spPr>
          <a:xfrm>
            <a:off x="581192" y="764705"/>
            <a:ext cx="7989752" cy="5094094"/>
          </a:xfrm>
        </p:spPr>
        <p:txBody>
          <a:bodyPr/>
          <a:lstStyle/>
          <a:p>
            <a:r>
              <a:rPr lang="en-US" altLang="zh-TW" dirty="0"/>
              <a:t>This statement causes the interpreter to load the contents of the </a:t>
            </a:r>
            <a:r>
              <a:rPr lang="en-US" altLang="zh-TW" dirty="0">
                <a:solidFill>
                  <a:srgbClr val="FF0000"/>
                </a:solidFill>
                <a:effectLst>
                  <a:outerShdw blurRad="38100" dist="38100" dir="2700000" algn="tl">
                    <a:srgbClr val="000000">
                      <a:alpha val="43137"/>
                    </a:srgbClr>
                  </a:outerShdw>
                </a:effectLst>
              </a:rPr>
              <a:t>math</a:t>
            </a:r>
            <a:r>
              <a:rPr lang="en-US" altLang="zh-TW" dirty="0"/>
              <a:t> module into memory and makes all the functions in the </a:t>
            </a:r>
            <a:r>
              <a:rPr lang="en-US" altLang="zh-TW" dirty="0">
                <a:solidFill>
                  <a:srgbClr val="FF0000"/>
                </a:solidFill>
                <a:effectLst>
                  <a:outerShdw blurRad="38100" dist="38100" dir="2700000" algn="tl">
                    <a:srgbClr val="000000">
                      <a:alpha val="43137"/>
                    </a:srgbClr>
                  </a:outerShdw>
                </a:effectLst>
              </a:rPr>
              <a:t>math</a:t>
            </a:r>
            <a:r>
              <a:rPr lang="en-US" altLang="zh-TW" dirty="0"/>
              <a:t> module available to the program.</a:t>
            </a:r>
          </a:p>
          <a:p>
            <a:r>
              <a:rPr lang="en-US" altLang="zh-TW" dirty="0"/>
              <a:t>Because you do not see the internal workings of library functions, many programmers think of them as </a:t>
            </a:r>
            <a:r>
              <a:rPr lang="en-US" altLang="zh-TW" i="1" dirty="0">
                <a:solidFill>
                  <a:srgbClr val="FF0000"/>
                </a:solidFill>
                <a:effectLst>
                  <a:outerShdw blurRad="38100" dist="38100" dir="2700000" algn="tl">
                    <a:srgbClr val="000000">
                      <a:alpha val="43137"/>
                    </a:srgbClr>
                  </a:outerShdw>
                </a:effectLst>
              </a:rPr>
              <a:t>black boxes</a:t>
            </a:r>
            <a:r>
              <a:rPr lang="en-US" altLang="zh-TW" i="1" dirty="0"/>
              <a:t>.</a:t>
            </a:r>
            <a:endParaRPr lang="zh-TW" altLang="en-US" dirty="0"/>
          </a:p>
        </p:txBody>
      </p:sp>
      <p:pic>
        <p:nvPicPr>
          <p:cNvPr id="4" name="圖片 3">
            <a:extLst>
              <a:ext uri="{FF2B5EF4-FFF2-40B4-BE49-F238E27FC236}">
                <a16:creationId xmlns:a16="http://schemas.microsoft.com/office/drawing/2014/main" id="{57E3662D-14F9-42F7-8143-E4B18F15109F}"/>
              </a:ext>
            </a:extLst>
          </p:cNvPr>
          <p:cNvPicPr>
            <a:picLocks noChangeAspect="1"/>
          </p:cNvPicPr>
          <p:nvPr/>
        </p:nvPicPr>
        <p:blipFill>
          <a:blip r:embed="rId2"/>
          <a:stretch>
            <a:fillRect/>
          </a:stretch>
        </p:blipFill>
        <p:spPr>
          <a:xfrm>
            <a:off x="1835696" y="3356992"/>
            <a:ext cx="4969876" cy="1053352"/>
          </a:xfrm>
          <a:prstGeom prst="rect">
            <a:avLst/>
          </a:prstGeom>
        </p:spPr>
      </p:pic>
    </p:spTree>
    <p:extLst>
      <p:ext uri="{BB962C8B-B14F-4D97-AF65-F5344CB8AC3E}">
        <p14:creationId xmlns:p14="http://schemas.microsoft.com/office/powerpoint/2010/main" val="26290025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5BCACC-EF2B-4D5E-B192-769185F58AEF}"/>
              </a:ext>
            </a:extLst>
          </p:cNvPr>
          <p:cNvSpPr>
            <a:spLocks noGrp="1"/>
          </p:cNvSpPr>
          <p:nvPr>
            <p:ph type="title"/>
          </p:nvPr>
        </p:nvSpPr>
        <p:spPr/>
        <p:txBody>
          <a:bodyPr/>
          <a:lstStyle/>
          <a:p>
            <a:r>
              <a:rPr lang="en-US" altLang="zh-TW" cap="none" dirty="0"/>
              <a:t>Generating Random Numbers</a:t>
            </a:r>
            <a:endParaRPr lang="zh-TW" altLang="en-US" cap="none" dirty="0"/>
          </a:p>
        </p:txBody>
      </p:sp>
      <p:sp>
        <p:nvSpPr>
          <p:cNvPr id="3" name="內容版面配置區 2">
            <a:extLst>
              <a:ext uri="{FF2B5EF4-FFF2-40B4-BE49-F238E27FC236}">
                <a16:creationId xmlns:a16="http://schemas.microsoft.com/office/drawing/2014/main" id="{D3223051-4FFE-48DD-BE3A-CA52A05C2E9C}"/>
              </a:ext>
            </a:extLst>
          </p:cNvPr>
          <p:cNvSpPr>
            <a:spLocks noGrp="1"/>
          </p:cNvSpPr>
          <p:nvPr>
            <p:ph idx="1"/>
          </p:nvPr>
        </p:nvSpPr>
        <p:spPr/>
        <p:txBody>
          <a:bodyPr>
            <a:normAutofit fontScale="92500" lnSpcReduction="10000"/>
          </a:bodyPr>
          <a:lstStyle/>
          <a:p>
            <a:r>
              <a:rPr lang="en-US" altLang="zh-TW" dirty="0"/>
              <a:t>Random numbers are useful for lots of different programming tasks. The following are just a few examples.</a:t>
            </a:r>
          </a:p>
          <a:p>
            <a:pPr lvl="1"/>
            <a:r>
              <a:rPr lang="en-US" altLang="zh-TW" dirty="0"/>
              <a:t>Random numbers are commonly used in games.</a:t>
            </a:r>
          </a:p>
          <a:p>
            <a:pPr lvl="1"/>
            <a:r>
              <a:rPr lang="en-US" altLang="zh-TW" dirty="0"/>
              <a:t>Random numbers are useful in simulation programs.</a:t>
            </a:r>
          </a:p>
          <a:p>
            <a:pPr lvl="1"/>
            <a:r>
              <a:rPr lang="en-US" altLang="zh-TW" dirty="0"/>
              <a:t>Random numbers are useful in statistical programs.</a:t>
            </a:r>
          </a:p>
          <a:p>
            <a:pPr lvl="1"/>
            <a:r>
              <a:rPr lang="en-US" altLang="zh-TW" dirty="0"/>
              <a:t>Random numbers are commonly used in computer security.</a:t>
            </a:r>
          </a:p>
          <a:p>
            <a:r>
              <a:rPr lang="en-US" altLang="zh-TW" dirty="0"/>
              <a:t>To use any of these functions, you first need to write this import statement at the top of your program:</a:t>
            </a:r>
          </a:p>
          <a:p>
            <a:pPr marL="0" indent="0">
              <a:buNone/>
            </a:pPr>
            <a:r>
              <a:rPr lang="en-US" altLang="zh-TW" dirty="0"/>
              <a:t>	import random</a:t>
            </a:r>
            <a:endParaRPr lang="zh-TW" altLang="en-US" dirty="0"/>
          </a:p>
        </p:txBody>
      </p:sp>
    </p:spTree>
    <p:extLst>
      <p:ext uri="{BB962C8B-B14F-4D97-AF65-F5344CB8AC3E}">
        <p14:creationId xmlns:p14="http://schemas.microsoft.com/office/powerpoint/2010/main" val="4147676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0E1D1E8-987D-4D72-8F90-4C3E8FD1F145}"/>
              </a:ext>
            </a:extLst>
          </p:cNvPr>
          <p:cNvSpPr>
            <a:spLocks noGrp="1"/>
          </p:cNvSpPr>
          <p:nvPr>
            <p:ph idx="1"/>
          </p:nvPr>
        </p:nvSpPr>
        <p:spPr>
          <a:xfrm>
            <a:off x="581192" y="836713"/>
            <a:ext cx="7989752" cy="5022086"/>
          </a:xfrm>
        </p:spPr>
        <p:txBody>
          <a:bodyPr/>
          <a:lstStyle/>
          <a:p>
            <a:endParaRPr lang="zh-TW" altLang="en-US" dirty="0"/>
          </a:p>
        </p:txBody>
      </p:sp>
      <p:pic>
        <p:nvPicPr>
          <p:cNvPr id="6" name="圖片 5">
            <a:extLst>
              <a:ext uri="{FF2B5EF4-FFF2-40B4-BE49-F238E27FC236}">
                <a16:creationId xmlns:a16="http://schemas.microsoft.com/office/drawing/2014/main" id="{A94066E0-4623-4F8D-899D-5412C51311FB}"/>
              </a:ext>
            </a:extLst>
          </p:cNvPr>
          <p:cNvPicPr>
            <a:picLocks noChangeAspect="1"/>
          </p:cNvPicPr>
          <p:nvPr/>
        </p:nvPicPr>
        <p:blipFill>
          <a:blip r:embed="rId2"/>
          <a:stretch>
            <a:fillRect/>
          </a:stretch>
        </p:blipFill>
        <p:spPr>
          <a:xfrm>
            <a:off x="611560" y="864036"/>
            <a:ext cx="6265244" cy="2060908"/>
          </a:xfrm>
          <a:prstGeom prst="rect">
            <a:avLst/>
          </a:prstGeom>
        </p:spPr>
      </p:pic>
      <p:pic>
        <p:nvPicPr>
          <p:cNvPr id="7" name="圖片 6">
            <a:extLst>
              <a:ext uri="{FF2B5EF4-FFF2-40B4-BE49-F238E27FC236}">
                <a16:creationId xmlns:a16="http://schemas.microsoft.com/office/drawing/2014/main" id="{345FC7D9-C6BC-45C1-803F-3E33AF25B43F}"/>
              </a:ext>
            </a:extLst>
          </p:cNvPr>
          <p:cNvPicPr>
            <a:picLocks noChangeAspect="1"/>
          </p:cNvPicPr>
          <p:nvPr/>
        </p:nvPicPr>
        <p:blipFill>
          <a:blip r:embed="rId3"/>
          <a:stretch>
            <a:fillRect/>
          </a:stretch>
        </p:blipFill>
        <p:spPr>
          <a:xfrm>
            <a:off x="827584" y="2996952"/>
            <a:ext cx="4536504" cy="2165894"/>
          </a:xfrm>
          <a:prstGeom prst="rect">
            <a:avLst/>
          </a:prstGeom>
        </p:spPr>
      </p:pic>
    </p:spTree>
    <p:extLst>
      <p:ext uri="{BB962C8B-B14F-4D97-AF65-F5344CB8AC3E}">
        <p14:creationId xmlns:p14="http://schemas.microsoft.com/office/powerpoint/2010/main" val="1215924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B0713267-401D-4349-8C37-44DD986B4821}"/>
              </a:ext>
            </a:extLst>
          </p:cNvPr>
          <p:cNvPicPr>
            <a:picLocks noGrp="1" noChangeAspect="1"/>
          </p:cNvPicPr>
          <p:nvPr>
            <p:ph idx="1"/>
          </p:nvPr>
        </p:nvPicPr>
        <p:blipFill>
          <a:blip r:embed="rId2"/>
          <a:stretch>
            <a:fillRect/>
          </a:stretch>
        </p:blipFill>
        <p:spPr>
          <a:xfrm>
            <a:off x="467544" y="1052735"/>
            <a:ext cx="5616624" cy="4777975"/>
          </a:xfrm>
          <a:prstGeom prst="rect">
            <a:avLst/>
          </a:prstGeom>
        </p:spPr>
      </p:pic>
    </p:spTree>
    <p:extLst>
      <p:ext uri="{BB962C8B-B14F-4D97-AF65-F5344CB8AC3E}">
        <p14:creationId xmlns:p14="http://schemas.microsoft.com/office/powerpoint/2010/main" val="1737289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F83A901-5D28-43D0-ABFA-3B1E8FB5C465}"/>
              </a:ext>
            </a:extLst>
          </p:cNvPr>
          <p:cNvPicPr>
            <a:picLocks noChangeAspect="1"/>
          </p:cNvPicPr>
          <p:nvPr/>
        </p:nvPicPr>
        <p:blipFill>
          <a:blip r:embed="rId2"/>
          <a:stretch>
            <a:fillRect/>
          </a:stretch>
        </p:blipFill>
        <p:spPr>
          <a:xfrm>
            <a:off x="467544" y="836712"/>
            <a:ext cx="4896544" cy="2184734"/>
          </a:xfrm>
          <a:prstGeom prst="rect">
            <a:avLst/>
          </a:prstGeom>
        </p:spPr>
      </p:pic>
      <p:pic>
        <p:nvPicPr>
          <p:cNvPr id="5" name="圖片 4">
            <a:extLst>
              <a:ext uri="{FF2B5EF4-FFF2-40B4-BE49-F238E27FC236}">
                <a16:creationId xmlns:a16="http://schemas.microsoft.com/office/drawing/2014/main" id="{34C07742-94BB-4D76-87D5-61FB2FB8D850}"/>
              </a:ext>
            </a:extLst>
          </p:cNvPr>
          <p:cNvPicPr>
            <a:picLocks noChangeAspect="1"/>
          </p:cNvPicPr>
          <p:nvPr/>
        </p:nvPicPr>
        <p:blipFill>
          <a:blip r:embed="rId3"/>
          <a:stretch>
            <a:fillRect/>
          </a:stretch>
        </p:blipFill>
        <p:spPr>
          <a:xfrm>
            <a:off x="503080" y="2996952"/>
            <a:ext cx="3771642" cy="2952328"/>
          </a:xfrm>
          <a:prstGeom prst="rect">
            <a:avLst/>
          </a:prstGeom>
        </p:spPr>
      </p:pic>
      <p:pic>
        <p:nvPicPr>
          <p:cNvPr id="6" name="圖片 5">
            <a:extLst>
              <a:ext uri="{FF2B5EF4-FFF2-40B4-BE49-F238E27FC236}">
                <a16:creationId xmlns:a16="http://schemas.microsoft.com/office/drawing/2014/main" id="{559BF3BC-4401-4EF9-AED5-79F91C7EF75D}"/>
              </a:ext>
            </a:extLst>
          </p:cNvPr>
          <p:cNvPicPr>
            <a:picLocks noChangeAspect="1"/>
          </p:cNvPicPr>
          <p:nvPr/>
        </p:nvPicPr>
        <p:blipFill>
          <a:blip r:embed="rId4"/>
          <a:stretch>
            <a:fillRect/>
          </a:stretch>
        </p:blipFill>
        <p:spPr>
          <a:xfrm>
            <a:off x="5148064" y="4149080"/>
            <a:ext cx="3692442" cy="1584176"/>
          </a:xfrm>
          <a:prstGeom prst="rect">
            <a:avLst/>
          </a:prstGeom>
        </p:spPr>
      </p:pic>
    </p:spTree>
    <p:extLst>
      <p:ext uri="{BB962C8B-B14F-4D97-AF65-F5344CB8AC3E}">
        <p14:creationId xmlns:p14="http://schemas.microsoft.com/office/powerpoint/2010/main" val="26265894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2D8151-F2D6-42A8-A9BE-BB3DD8F8F708}"/>
              </a:ext>
            </a:extLst>
          </p:cNvPr>
          <p:cNvSpPr>
            <a:spLocks noGrp="1"/>
          </p:cNvSpPr>
          <p:nvPr>
            <p:ph idx="1"/>
          </p:nvPr>
        </p:nvSpPr>
        <p:spPr>
          <a:xfrm>
            <a:off x="581192" y="764704"/>
            <a:ext cx="7989752" cy="5688632"/>
          </a:xfrm>
        </p:spPr>
        <p:txBody>
          <a:bodyPr>
            <a:normAutofit fontScale="92500"/>
          </a:bodyPr>
          <a:lstStyle/>
          <a:p>
            <a:r>
              <a:rPr lang="en-US" altLang="zh-TW" dirty="0"/>
              <a:t>Dr. Kimura teaches an introductory statistics class and has asked you to write a program that he can use in class to simulate the rolling of dice. The program should randomly generate two numbers in the range of 1 through 6 and display them. In your interview with Dr. Kimura, you learn that he would like to use the program to simulate several rolls of the dice, one after the other. Here is the pseudocode for the program:</a:t>
            </a:r>
          </a:p>
          <a:p>
            <a:r>
              <a:rPr lang="en-US" altLang="zh-TW" i="1" dirty="0"/>
              <a:t>While the user wants to roll the dice:</a:t>
            </a:r>
          </a:p>
          <a:p>
            <a:pPr marL="0" indent="0">
              <a:buNone/>
            </a:pPr>
            <a:r>
              <a:rPr lang="en-US" altLang="zh-TW" i="1" dirty="0"/>
              <a:t>	Display a random number in the range of 1 through 6</a:t>
            </a:r>
          </a:p>
          <a:p>
            <a:pPr marL="0" indent="0">
              <a:buNone/>
            </a:pPr>
            <a:r>
              <a:rPr lang="en-US" altLang="zh-TW" i="1" dirty="0"/>
              <a:t>	Display another random number in the range of 1 through 6</a:t>
            </a:r>
          </a:p>
          <a:p>
            <a:pPr marL="0" indent="0">
              <a:buNone/>
            </a:pPr>
            <a:r>
              <a:rPr lang="en-US" altLang="zh-TW" i="1" dirty="0"/>
              <a:t>	Ask the user if he or she wants to roll the dice again</a:t>
            </a:r>
          </a:p>
          <a:p>
            <a:r>
              <a:rPr lang="en-US" altLang="zh-TW" dirty="0"/>
              <a:t>You will write a while loop that simulates one roll of the dice and then asks the user if another roll should be performed. As long as the user answers “y” for yes, the loop will repeat. </a:t>
            </a:r>
            <a:endParaRPr lang="zh-TW" altLang="en-US" dirty="0"/>
          </a:p>
        </p:txBody>
      </p:sp>
    </p:spTree>
    <p:extLst>
      <p:ext uri="{BB962C8B-B14F-4D97-AF65-F5344CB8AC3E}">
        <p14:creationId xmlns:p14="http://schemas.microsoft.com/office/powerpoint/2010/main" val="345364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3C382628-C0E9-4DCC-9323-3C037765503E}"/>
              </a:ext>
            </a:extLst>
          </p:cNvPr>
          <p:cNvPicPr>
            <a:picLocks noGrp="1" noChangeAspect="1"/>
          </p:cNvPicPr>
          <p:nvPr>
            <p:ph idx="1"/>
          </p:nvPr>
        </p:nvPicPr>
        <p:blipFill>
          <a:blip r:embed="rId2"/>
          <a:stretch>
            <a:fillRect/>
          </a:stretch>
        </p:blipFill>
        <p:spPr>
          <a:xfrm>
            <a:off x="539552" y="836711"/>
            <a:ext cx="5400600" cy="4924169"/>
          </a:xfrm>
          <a:prstGeom prst="rect">
            <a:avLst/>
          </a:prstGeom>
        </p:spPr>
      </p:pic>
    </p:spTree>
    <p:extLst>
      <p:ext uri="{BB962C8B-B14F-4D97-AF65-F5344CB8AC3E}">
        <p14:creationId xmlns:p14="http://schemas.microsoft.com/office/powerpoint/2010/main" val="382931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654938B-9764-492F-AC13-C9B16A744215}"/>
              </a:ext>
            </a:extLst>
          </p:cNvPr>
          <p:cNvSpPr>
            <a:spLocks noGrp="1"/>
          </p:cNvSpPr>
          <p:nvPr>
            <p:ph idx="1"/>
          </p:nvPr>
        </p:nvSpPr>
        <p:spPr>
          <a:xfrm>
            <a:off x="581192" y="836712"/>
            <a:ext cx="7989752" cy="5400599"/>
          </a:xfrm>
        </p:spPr>
        <p:txBody>
          <a:bodyPr>
            <a:normAutofit lnSpcReduction="10000"/>
          </a:bodyPr>
          <a:lstStyle/>
          <a:p>
            <a:r>
              <a:rPr lang="en-US" altLang="zh-TW" dirty="0"/>
              <a:t>Here is the general format of a function definition in Python:</a:t>
            </a:r>
          </a:p>
          <a:p>
            <a:pPr marL="0" indent="0">
              <a:buNone/>
            </a:pPr>
            <a:r>
              <a:rPr lang="en-US" altLang="zh-TW" dirty="0"/>
              <a:t>	def </a:t>
            </a:r>
            <a:r>
              <a:rPr lang="en-US" altLang="zh-TW" i="1" dirty="0" err="1"/>
              <a:t>function_name</a:t>
            </a:r>
            <a:r>
              <a:rPr lang="en-US" altLang="zh-TW" dirty="0"/>
              <a:t>():</a:t>
            </a:r>
          </a:p>
          <a:p>
            <a:pPr marL="0" indent="0">
              <a:buNone/>
            </a:pPr>
            <a:r>
              <a:rPr lang="en-US" altLang="zh-TW" dirty="0"/>
              <a:t>		statement</a:t>
            </a:r>
          </a:p>
          <a:p>
            <a:pPr marL="0" indent="0">
              <a:buNone/>
            </a:pPr>
            <a:r>
              <a:rPr lang="en-US" altLang="zh-TW" dirty="0"/>
              <a:t>		statement</a:t>
            </a:r>
          </a:p>
          <a:p>
            <a:pPr marL="0" indent="0">
              <a:buNone/>
            </a:pPr>
            <a:r>
              <a:rPr lang="en-US" altLang="zh-TW" dirty="0"/>
              <a:t>		etc.</a:t>
            </a:r>
          </a:p>
          <a:p>
            <a:r>
              <a:rPr lang="en-US" altLang="zh-TW" dirty="0"/>
              <a:t>An example of a function.</a:t>
            </a:r>
          </a:p>
          <a:p>
            <a:pPr marL="0" indent="0">
              <a:buNone/>
            </a:pPr>
            <a:r>
              <a:rPr lang="en-US" altLang="zh-TW" dirty="0"/>
              <a:t>	def message():</a:t>
            </a:r>
          </a:p>
          <a:p>
            <a:pPr marL="0" indent="0">
              <a:buNone/>
            </a:pPr>
            <a:r>
              <a:rPr lang="en-US" altLang="zh-TW" dirty="0"/>
              <a:t>		print('I am Arthur,’)</a:t>
            </a:r>
          </a:p>
          <a:p>
            <a:pPr marL="0" indent="0">
              <a:buNone/>
            </a:pPr>
            <a:r>
              <a:rPr lang="en-US" altLang="zh-TW" dirty="0"/>
              <a:t>		print('King of the Britons.’)</a:t>
            </a:r>
          </a:p>
          <a:p>
            <a:r>
              <a:rPr lang="en-US" altLang="zh-TW" dirty="0"/>
              <a:t>To execute a function, you must </a:t>
            </a:r>
            <a:r>
              <a:rPr lang="en-US" altLang="zh-TW" i="1" dirty="0">
                <a:solidFill>
                  <a:srgbClr val="FF0000"/>
                </a:solidFill>
              </a:rPr>
              <a:t>call</a:t>
            </a:r>
            <a:r>
              <a:rPr lang="en-US" altLang="zh-TW" i="1" dirty="0"/>
              <a:t> </a:t>
            </a:r>
            <a:r>
              <a:rPr lang="en-US" altLang="zh-TW" dirty="0"/>
              <a:t>it.</a:t>
            </a:r>
          </a:p>
          <a:p>
            <a:pPr marL="0" indent="0">
              <a:buNone/>
            </a:pPr>
            <a:r>
              <a:rPr lang="en-US" altLang="zh-TW" dirty="0"/>
              <a:t>	message()</a:t>
            </a:r>
            <a:endParaRPr lang="zh-TW" altLang="en-US" dirty="0"/>
          </a:p>
        </p:txBody>
      </p:sp>
    </p:spTree>
    <p:extLst>
      <p:ext uri="{BB962C8B-B14F-4D97-AF65-F5344CB8AC3E}">
        <p14:creationId xmlns:p14="http://schemas.microsoft.com/office/powerpoint/2010/main" val="1993598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DB9476F-A598-4E7A-BB8F-B144EC033FC1}"/>
              </a:ext>
            </a:extLst>
          </p:cNvPr>
          <p:cNvSpPr>
            <a:spLocks noGrp="1"/>
          </p:cNvSpPr>
          <p:nvPr>
            <p:ph idx="1"/>
          </p:nvPr>
        </p:nvSpPr>
        <p:spPr>
          <a:xfrm>
            <a:off x="581192" y="764704"/>
            <a:ext cx="7989752" cy="5544616"/>
          </a:xfrm>
        </p:spPr>
        <p:txBody>
          <a:bodyPr>
            <a:normAutofit fontScale="92500" lnSpcReduction="20000"/>
          </a:bodyPr>
          <a:lstStyle/>
          <a:p>
            <a:r>
              <a:rPr lang="en-US" altLang="zh-TW" dirty="0"/>
              <a:t>Dr. Kimura was so happy with the dice rolling simulator that you wrote for him, he has asked you to write one more program. He would like a program that he can use to simulate ten coin tosses, one after the other. Each time the program simulates a coin toss, it should randomly display either “Heads” or “Tails”.</a:t>
            </a:r>
          </a:p>
          <a:p>
            <a:r>
              <a:rPr lang="en-US" altLang="zh-TW" dirty="0"/>
              <a:t>You decide that you can simulate the tossing of a coin by randomly generating a number in the range of 1 through 2. You will write an if statement that displays “Heads” if the random number is 1, or “Tails” otherwise. Here is the pseudocode:</a:t>
            </a:r>
          </a:p>
          <a:p>
            <a:pPr marL="0" indent="0">
              <a:buNone/>
            </a:pPr>
            <a:r>
              <a:rPr lang="en-US" altLang="zh-TW" i="1" dirty="0"/>
              <a:t>	Repeat 10 times:</a:t>
            </a:r>
          </a:p>
          <a:p>
            <a:pPr marL="0" indent="0">
              <a:buNone/>
            </a:pPr>
            <a:r>
              <a:rPr lang="en-US" altLang="zh-TW" i="1" dirty="0"/>
              <a:t>		If a random number in the range of 1 through 2 equals 1 then:</a:t>
            </a:r>
          </a:p>
          <a:p>
            <a:pPr marL="0" indent="0">
              <a:buNone/>
            </a:pPr>
            <a:r>
              <a:rPr lang="en-US" altLang="zh-TW" i="1" dirty="0"/>
              <a:t>			Display ‘Heads’</a:t>
            </a:r>
          </a:p>
          <a:p>
            <a:pPr marL="0" indent="0">
              <a:buNone/>
            </a:pPr>
            <a:r>
              <a:rPr lang="en-US" altLang="zh-TW" i="1" dirty="0"/>
              <a:t>		Else:</a:t>
            </a:r>
          </a:p>
          <a:p>
            <a:pPr marL="0" indent="0">
              <a:buNone/>
            </a:pPr>
            <a:r>
              <a:rPr lang="en-US" altLang="zh-TW" i="1" dirty="0"/>
              <a:t>			Display ‘Tails’</a:t>
            </a:r>
          </a:p>
          <a:p>
            <a:r>
              <a:rPr lang="en-US" altLang="zh-TW" dirty="0"/>
              <a:t>Because the program should simulate 10 tosses of a coin you decide to use a for loop.</a:t>
            </a:r>
            <a:endParaRPr lang="zh-TW" altLang="en-US" dirty="0"/>
          </a:p>
        </p:txBody>
      </p:sp>
    </p:spTree>
    <p:extLst>
      <p:ext uri="{BB962C8B-B14F-4D97-AF65-F5344CB8AC3E}">
        <p14:creationId xmlns:p14="http://schemas.microsoft.com/office/powerpoint/2010/main" val="1611672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261E3CA-FCD8-40C5-9147-3EA9FF226F05}"/>
              </a:ext>
            </a:extLst>
          </p:cNvPr>
          <p:cNvPicPr>
            <a:picLocks noChangeAspect="1"/>
          </p:cNvPicPr>
          <p:nvPr/>
        </p:nvPicPr>
        <p:blipFill>
          <a:blip r:embed="rId2"/>
          <a:stretch>
            <a:fillRect/>
          </a:stretch>
        </p:blipFill>
        <p:spPr>
          <a:xfrm>
            <a:off x="539552" y="908720"/>
            <a:ext cx="3600400" cy="4565882"/>
          </a:xfrm>
          <a:prstGeom prst="rect">
            <a:avLst/>
          </a:prstGeom>
        </p:spPr>
      </p:pic>
    </p:spTree>
    <p:extLst>
      <p:ext uri="{BB962C8B-B14F-4D97-AF65-F5344CB8AC3E}">
        <p14:creationId xmlns:p14="http://schemas.microsoft.com/office/powerpoint/2010/main" val="2795908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BCA9B8-F1E7-4F6D-A818-466C5B01F7E0}"/>
              </a:ext>
            </a:extLst>
          </p:cNvPr>
          <p:cNvSpPr>
            <a:spLocks noGrp="1"/>
          </p:cNvSpPr>
          <p:nvPr>
            <p:ph type="title"/>
          </p:nvPr>
        </p:nvSpPr>
        <p:spPr/>
        <p:txBody>
          <a:bodyPr/>
          <a:lstStyle/>
          <a:p>
            <a:r>
              <a:rPr lang="en-US" altLang="zh-TW" cap="none" dirty="0"/>
              <a:t>The </a:t>
            </a:r>
            <a:r>
              <a:rPr lang="en-US" altLang="zh-TW" cap="none" dirty="0" err="1">
                <a:solidFill>
                  <a:srgbClr val="FF0000"/>
                </a:solidFill>
                <a:effectLst>
                  <a:outerShdw blurRad="38100" dist="38100" dir="2700000" algn="tl">
                    <a:srgbClr val="000000">
                      <a:alpha val="43137"/>
                    </a:srgbClr>
                  </a:outerShdw>
                </a:effectLst>
              </a:rPr>
              <a:t>randrange</a:t>
            </a:r>
            <a:r>
              <a:rPr lang="en-US" altLang="zh-TW" cap="none" dirty="0"/>
              <a:t>, </a:t>
            </a:r>
            <a:r>
              <a:rPr lang="en-US" altLang="zh-TW" cap="none" dirty="0">
                <a:solidFill>
                  <a:srgbClr val="FF0000"/>
                </a:solidFill>
                <a:effectLst>
                  <a:outerShdw blurRad="38100" dist="38100" dir="2700000" algn="tl">
                    <a:srgbClr val="000000">
                      <a:alpha val="43137"/>
                    </a:srgbClr>
                  </a:outerShdw>
                </a:effectLst>
              </a:rPr>
              <a:t>random</a:t>
            </a:r>
            <a:r>
              <a:rPr lang="en-US" altLang="zh-TW" cap="none" dirty="0"/>
              <a:t>, and </a:t>
            </a:r>
            <a:r>
              <a:rPr lang="en-US" altLang="zh-TW" cap="none" dirty="0">
                <a:solidFill>
                  <a:srgbClr val="FF0000"/>
                </a:solidFill>
                <a:effectLst>
                  <a:outerShdw blurRad="38100" dist="38100" dir="2700000" algn="tl">
                    <a:srgbClr val="000000">
                      <a:alpha val="43137"/>
                    </a:srgbClr>
                  </a:outerShdw>
                </a:effectLst>
              </a:rPr>
              <a:t>uniform</a:t>
            </a:r>
            <a:r>
              <a:rPr lang="en-US" altLang="zh-TW" cap="none" dirty="0"/>
              <a:t> Functions</a:t>
            </a:r>
            <a:endParaRPr lang="zh-TW" altLang="en-US" cap="none" dirty="0"/>
          </a:p>
        </p:txBody>
      </p:sp>
      <p:sp>
        <p:nvSpPr>
          <p:cNvPr id="3" name="內容版面配置區 2">
            <a:extLst>
              <a:ext uri="{FF2B5EF4-FFF2-40B4-BE49-F238E27FC236}">
                <a16:creationId xmlns:a16="http://schemas.microsoft.com/office/drawing/2014/main" id="{6681B83B-D28E-40B0-881A-A84181C659AE}"/>
              </a:ext>
            </a:extLst>
          </p:cNvPr>
          <p:cNvSpPr>
            <a:spLocks noGrp="1"/>
          </p:cNvSpPr>
          <p:nvPr>
            <p:ph idx="1"/>
          </p:nvPr>
        </p:nvSpPr>
        <p:spPr>
          <a:xfrm>
            <a:off x="581192" y="1844825"/>
            <a:ext cx="7989752" cy="4464496"/>
          </a:xfrm>
        </p:spPr>
        <p:txBody>
          <a:bodyPr>
            <a:normAutofit lnSpcReduction="10000"/>
          </a:bodyPr>
          <a:lstStyle/>
          <a:p>
            <a:r>
              <a:rPr lang="en-US" altLang="zh-TW" dirty="0"/>
              <a:t>The standard library’s </a:t>
            </a:r>
            <a:r>
              <a:rPr lang="en-US" altLang="zh-TW" dirty="0">
                <a:solidFill>
                  <a:srgbClr val="FF0000"/>
                </a:solidFill>
                <a:effectLst>
                  <a:outerShdw blurRad="38100" dist="38100" dir="2700000" algn="tl">
                    <a:srgbClr val="000000">
                      <a:alpha val="43137"/>
                    </a:srgbClr>
                  </a:outerShdw>
                </a:effectLst>
              </a:rPr>
              <a:t>random</a:t>
            </a:r>
            <a:r>
              <a:rPr lang="en-US" altLang="zh-TW" dirty="0"/>
              <a:t> module contains numerous functions for working with random numbers.</a:t>
            </a:r>
          </a:p>
          <a:p>
            <a:r>
              <a:rPr lang="en-US" altLang="zh-TW" dirty="0"/>
              <a:t>In addition to the </a:t>
            </a:r>
            <a:r>
              <a:rPr lang="en-US" altLang="zh-TW" dirty="0" err="1">
                <a:solidFill>
                  <a:srgbClr val="FF0000"/>
                </a:solidFill>
                <a:effectLst>
                  <a:outerShdw blurRad="38100" dist="38100" dir="2700000" algn="tl">
                    <a:srgbClr val="000000">
                      <a:alpha val="43137"/>
                    </a:srgbClr>
                  </a:outerShdw>
                </a:effectLst>
              </a:rPr>
              <a:t>randint</a:t>
            </a:r>
            <a:r>
              <a:rPr lang="en-US" altLang="zh-TW" dirty="0"/>
              <a:t> function, you might find the </a:t>
            </a:r>
            <a:r>
              <a:rPr lang="en-US" altLang="zh-TW" dirty="0" err="1">
                <a:solidFill>
                  <a:srgbClr val="FF0000"/>
                </a:solidFill>
                <a:effectLst>
                  <a:outerShdw blurRad="38100" dist="38100" dir="2700000" algn="tl">
                    <a:srgbClr val="000000">
                      <a:alpha val="43137"/>
                    </a:srgbClr>
                  </a:outerShdw>
                </a:effectLst>
              </a:rPr>
              <a:t>randrange</a:t>
            </a:r>
            <a:r>
              <a:rPr lang="en-US" altLang="zh-TW" dirty="0"/>
              <a:t>, </a:t>
            </a:r>
            <a:r>
              <a:rPr lang="en-US" altLang="zh-TW" dirty="0">
                <a:solidFill>
                  <a:srgbClr val="FF0000"/>
                </a:solidFill>
                <a:effectLst>
                  <a:outerShdw blurRad="38100" dist="38100" dir="2700000" algn="tl">
                    <a:srgbClr val="000000">
                      <a:alpha val="43137"/>
                    </a:srgbClr>
                  </a:outerShdw>
                </a:effectLst>
              </a:rPr>
              <a:t>random</a:t>
            </a:r>
            <a:r>
              <a:rPr lang="en-US" altLang="zh-TW" dirty="0"/>
              <a:t>, and </a:t>
            </a:r>
            <a:r>
              <a:rPr lang="en-US" altLang="zh-TW" dirty="0">
                <a:solidFill>
                  <a:srgbClr val="FF0000"/>
                </a:solidFill>
                <a:effectLst>
                  <a:outerShdw blurRad="38100" dist="38100" dir="2700000" algn="tl">
                    <a:srgbClr val="000000">
                      <a:alpha val="43137"/>
                    </a:srgbClr>
                  </a:outerShdw>
                </a:effectLst>
              </a:rPr>
              <a:t>uniform</a:t>
            </a:r>
            <a:r>
              <a:rPr lang="en-US" altLang="zh-TW" dirty="0"/>
              <a:t> functions useful.</a:t>
            </a:r>
          </a:p>
          <a:p>
            <a:r>
              <a:rPr lang="en-US" altLang="zh-TW" dirty="0"/>
              <a:t>For example, the following statement assigns a random number in the range of </a:t>
            </a:r>
            <a:r>
              <a:rPr lang="en-US" altLang="zh-TW" dirty="0">
                <a:solidFill>
                  <a:srgbClr val="FF0000"/>
                </a:solidFill>
                <a:effectLst>
                  <a:outerShdw blurRad="38100" dist="38100" dir="2700000" algn="tl">
                    <a:srgbClr val="000000">
                      <a:alpha val="43137"/>
                    </a:srgbClr>
                  </a:outerShdw>
                </a:effectLst>
              </a:rPr>
              <a:t>0 through 9 </a:t>
            </a:r>
            <a:r>
              <a:rPr lang="en-US" altLang="zh-TW" dirty="0"/>
              <a:t>to the number variable:</a:t>
            </a:r>
          </a:p>
          <a:p>
            <a:pPr marL="0" indent="0">
              <a:buNone/>
            </a:pPr>
            <a:r>
              <a:rPr lang="en-US" altLang="zh-TW" dirty="0"/>
              <a:t>	number = </a:t>
            </a:r>
            <a:r>
              <a:rPr lang="en-US" altLang="zh-TW" dirty="0" err="1"/>
              <a:t>random.randrange</a:t>
            </a:r>
            <a:r>
              <a:rPr lang="en-US" altLang="zh-TW" dirty="0"/>
              <a:t>(10)</a:t>
            </a:r>
          </a:p>
          <a:p>
            <a:r>
              <a:rPr lang="en-US" altLang="zh-TW" dirty="0"/>
              <a:t>The following statement specifies both a starting value and an ending limit for the sequence:</a:t>
            </a:r>
          </a:p>
          <a:p>
            <a:pPr marL="0" indent="0">
              <a:buNone/>
            </a:pPr>
            <a:r>
              <a:rPr lang="en-US" altLang="zh-TW" dirty="0"/>
              <a:t>	number = </a:t>
            </a:r>
            <a:r>
              <a:rPr lang="en-US" altLang="zh-TW" dirty="0" err="1"/>
              <a:t>random.randrange</a:t>
            </a:r>
            <a:r>
              <a:rPr lang="en-US" altLang="zh-TW" dirty="0"/>
              <a:t>(5,10)</a:t>
            </a:r>
            <a:endParaRPr lang="zh-TW" altLang="en-US" dirty="0"/>
          </a:p>
        </p:txBody>
      </p:sp>
    </p:spTree>
    <p:extLst>
      <p:ext uri="{BB962C8B-B14F-4D97-AF65-F5344CB8AC3E}">
        <p14:creationId xmlns:p14="http://schemas.microsoft.com/office/powerpoint/2010/main" val="6590429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3B0F281-7CC6-4D3B-B6CD-F50318DF3208}"/>
              </a:ext>
            </a:extLst>
          </p:cNvPr>
          <p:cNvSpPr>
            <a:spLocks noGrp="1"/>
          </p:cNvSpPr>
          <p:nvPr>
            <p:ph idx="1"/>
          </p:nvPr>
        </p:nvSpPr>
        <p:spPr>
          <a:xfrm>
            <a:off x="581192" y="836713"/>
            <a:ext cx="7989752" cy="5022086"/>
          </a:xfrm>
        </p:spPr>
        <p:txBody>
          <a:bodyPr/>
          <a:lstStyle/>
          <a:p>
            <a:r>
              <a:rPr lang="en-US" altLang="zh-TW" dirty="0"/>
              <a:t>The following statement specifies a starting value, an ending limit, and a step value:</a:t>
            </a:r>
          </a:p>
          <a:p>
            <a:pPr marL="0" indent="0">
              <a:buNone/>
            </a:pPr>
            <a:r>
              <a:rPr lang="sv-SE" altLang="zh-TW" dirty="0"/>
              <a:t>	number = random.randrange(0, 101, 10)</a:t>
            </a:r>
          </a:p>
          <a:p>
            <a:r>
              <a:rPr lang="en-US" altLang="zh-TW" dirty="0"/>
              <a:t>The random function, however, returns a random floating-point number. When you call it, it returns a random floating point number in the range of </a:t>
            </a:r>
            <a:r>
              <a:rPr lang="en-US" altLang="zh-TW" dirty="0">
                <a:solidFill>
                  <a:srgbClr val="FF0000"/>
                </a:solidFill>
                <a:effectLst>
                  <a:outerShdw blurRad="38100" dist="38100" dir="2700000" algn="tl">
                    <a:srgbClr val="000000">
                      <a:alpha val="43137"/>
                    </a:srgbClr>
                  </a:outerShdw>
                </a:effectLst>
              </a:rPr>
              <a:t>0.0 up to 1.0.</a:t>
            </a:r>
          </a:p>
          <a:p>
            <a:pPr marL="0" indent="0">
              <a:buNone/>
            </a:pPr>
            <a:r>
              <a:rPr lang="en-US" altLang="zh-TW" dirty="0"/>
              <a:t>	number = </a:t>
            </a:r>
            <a:r>
              <a:rPr lang="en-US" altLang="zh-TW" dirty="0" err="1"/>
              <a:t>random.random</a:t>
            </a:r>
            <a:r>
              <a:rPr lang="en-US" altLang="zh-TW" dirty="0"/>
              <a:t>()</a:t>
            </a:r>
          </a:p>
          <a:p>
            <a:r>
              <a:rPr lang="en-US" altLang="zh-TW" dirty="0"/>
              <a:t>The uniform function also returns a random floating-point number, but allows you to specify the range of values to select from.</a:t>
            </a:r>
          </a:p>
          <a:p>
            <a:pPr marL="0" indent="0">
              <a:buNone/>
            </a:pPr>
            <a:r>
              <a:rPr lang="en-US" altLang="zh-TW" dirty="0"/>
              <a:t>	number = </a:t>
            </a:r>
            <a:r>
              <a:rPr lang="en-US" altLang="zh-TW" dirty="0" err="1"/>
              <a:t>random.uniform</a:t>
            </a:r>
            <a:r>
              <a:rPr lang="en-US" altLang="zh-TW" dirty="0"/>
              <a:t>(1.0, 10.0)</a:t>
            </a:r>
            <a:endParaRPr lang="zh-TW"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06716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DA386-923A-4A6A-8A63-8343B09123F6}"/>
              </a:ext>
            </a:extLst>
          </p:cNvPr>
          <p:cNvSpPr>
            <a:spLocks noGrp="1"/>
          </p:cNvSpPr>
          <p:nvPr>
            <p:ph type="title"/>
          </p:nvPr>
        </p:nvSpPr>
        <p:spPr/>
        <p:txBody>
          <a:bodyPr/>
          <a:lstStyle/>
          <a:p>
            <a:r>
              <a:rPr lang="en-US" altLang="zh-TW" cap="none" dirty="0"/>
              <a:t>Random Number Seeds</a:t>
            </a:r>
            <a:endParaRPr lang="zh-TW" altLang="en-US" cap="none" dirty="0"/>
          </a:p>
        </p:txBody>
      </p:sp>
      <p:sp>
        <p:nvSpPr>
          <p:cNvPr id="3" name="內容版面配置區 2">
            <a:extLst>
              <a:ext uri="{FF2B5EF4-FFF2-40B4-BE49-F238E27FC236}">
                <a16:creationId xmlns:a16="http://schemas.microsoft.com/office/drawing/2014/main" id="{8B784E18-94F6-40D2-9F25-E00E73264A2B}"/>
              </a:ext>
            </a:extLst>
          </p:cNvPr>
          <p:cNvSpPr>
            <a:spLocks noGrp="1"/>
          </p:cNvSpPr>
          <p:nvPr>
            <p:ph idx="1"/>
          </p:nvPr>
        </p:nvSpPr>
        <p:spPr>
          <a:xfrm>
            <a:off x="581192" y="1988841"/>
            <a:ext cx="7989752" cy="4248472"/>
          </a:xfrm>
        </p:spPr>
        <p:txBody>
          <a:bodyPr>
            <a:normAutofit lnSpcReduction="10000"/>
          </a:bodyPr>
          <a:lstStyle/>
          <a:p>
            <a:r>
              <a:rPr lang="en-US" altLang="zh-TW" dirty="0"/>
              <a:t>The numbers that are generated by the functions in the </a:t>
            </a:r>
            <a:r>
              <a:rPr lang="en-US" altLang="zh-TW" dirty="0">
                <a:solidFill>
                  <a:srgbClr val="FF0000"/>
                </a:solidFill>
                <a:effectLst>
                  <a:outerShdw blurRad="38100" dist="38100" dir="2700000" algn="tl">
                    <a:srgbClr val="000000">
                      <a:alpha val="43137"/>
                    </a:srgbClr>
                  </a:outerShdw>
                </a:effectLst>
              </a:rPr>
              <a:t>random</a:t>
            </a:r>
            <a:r>
              <a:rPr lang="en-US" altLang="zh-TW" dirty="0"/>
              <a:t> module are </a:t>
            </a:r>
            <a:r>
              <a:rPr lang="en-US" altLang="zh-TW" dirty="0">
                <a:solidFill>
                  <a:srgbClr val="FF0000"/>
                </a:solidFill>
                <a:effectLst>
                  <a:outerShdw blurRad="38100" dist="38100" dir="2700000" algn="tl">
                    <a:srgbClr val="000000">
                      <a:alpha val="43137"/>
                    </a:srgbClr>
                  </a:outerShdw>
                </a:effectLst>
              </a:rPr>
              <a:t>not truly random</a:t>
            </a:r>
            <a:r>
              <a:rPr lang="en-US" altLang="zh-TW" dirty="0"/>
              <a:t>.</a:t>
            </a:r>
          </a:p>
          <a:p>
            <a:r>
              <a:rPr lang="en-US" altLang="zh-TW" dirty="0"/>
              <a:t>The formula that generates random numbers has to be initialized with a value known as a </a:t>
            </a:r>
            <a:r>
              <a:rPr lang="en-US" altLang="zh-TW" i="1" dirty="0">
                <a:solidFill>
                  <a:srgbClr val="FF0000"/>
                </a:solidFill>
                <a:effectLst>
                  <a:outerShdw blurRad="38100" dist="38100" dir="2700000" algn="tl">
                    <a:srgbClr val="000000">
                      <a:alpha val="43137"/>
                    </a:srgbClr>
                  </a:outerShdw>
                </a:effectLst>
              </a:rPr>
              <a:t>seed value</a:t>
            </a:r>
            <a:r>
              <a:rPr lang="en-US" altLang="zh-TW" dirty="0"/>
              <a:t>.</a:t>
            </a:r>
          </a:p>
          <a:p>
            <a:r>
              <a:rPr lang="en-US" altLang="zh-TW" dirty="0"/>
              <a:t>If the same seed value were always used, the random number functions would always generate the same series of pseudorandom numbers.</a:t>
            </a:r>
          </a:p>
          <a:p>
            <a:r>
              <a:rPr lang="en-US" altLang="zh-TW" dirty="0"/>
              <a:t>You can call the </a:t>
            </a:r>
            <a:r>
              <a:rPr lang="en-US" altLang="zh-TW" dirty="0" err="1">
                <a:solidFill>
                  <a:srgbClr val="FF0000"/>
                </a:solidFill>
                <a:effectLst>
                  <a:outerShdw blurRad="38100" dist="38100" dir="2700000" algn="tl">
                    <a:srgbClr val="000000">
                      <a:alpha val="43137"/>
                    </a:srgbClr>
                  </a:outerShdw>
                </a:effectLst>
              </a:rPr>
              <a:t>random.seed</a:t>
            </a:r>
            <a:r>
              <a:rPr lang="en-US" altLang="zh-TW" dirty="0">
                <a:solidFill>
                  <a:srgbClr val="FF0000"/>
                </a:solidFill>
                <a:effectLst>
                  <a:outerShdw blurRad="38100" dist="38100" dir="2700000" algn="tl">
                    <a:srgbClr val="000000">
                      <a:alpha val="43137"/>
                    </a:srgbClr>
                  </a:outerShdw>
                </a:effectLst>
              </a:rPr>
              <a:t> </a:t>
            </a:r>
            <a:r>
              <a:rPr lang="en-US" altLang="zh-TW" dirty="0"/>
              <a:t>function to specify a seed value. Here is an example:</a:t>
            </a:r>
          </a:p>
          <a:p>
            <a:pPr marL="0" indent="0">
              <a:buNone/>
            </a:pPr>
            <a:r>
              <a:rPr lang="en-US" altLang="zh-TW" dirty="0"/>
              <a:t>	</a:t>
            </a:r>
            <a:r>
              <a:rPr lang="en-US" altLang="zh-TW" dirty="0" err="1"/>
              <a:t>random.seed</a:t>
            </a:r>
            <a:r>
              <a:rPr lang="en-US" altLang="zh-TW" dirty="0"/>
              <a:t>(10)</a:t>
            </a:r>
            <a:endParaRPr lang="zh-TW" altLang="en-US" dirty="0"/>
          </a:p>
        </p:txBody>
      </p:sp>
    </p:spTree>
    <p:extLst>
      <p:ext uri="{BB962C8B-B14F-4D97-AF65-F5344CB8AC3E}">
        <p14:creationId xmlns:p14="http://schemas.microsoft.com/office/powerpoint/2010/main" val="19252946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98BA027-2FBB-467F-A817-9D62C1B0CFD3}"/>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B1F0CB87-6F05-4FD1-8382-6B94B44FB9D8}"/>
              </a:ext>
            </a:extLst>
          </p:cNvPr>
          <p:cNvPicPr>
            <a:picLocks noChangeAspect="1"/>
          </p:cNvPicPr>
          <p:nvPr/>
        </p:nvPicPr>
        <p:blipFill>
          <a:blip r:embed="rId2"/>
          <a:stretch>
            <a:fillRect/>
          </a:stretch>
        </p:blipFill>
        <p:spPr>
          <a:xfrm>
            <a:off x="467544" y="620688"/>
            <a:ext cx="3509988" cy="5991269"/>
          </a:xfrm>
          <a:prstGeom prst="rect">
            <a:avLst/>
          </a:prstGeom>
        </p:spPr>
      </p:pic>
    </p:spTree>
    <p:extLst>
      <p:ext uri="{BB962C8B-B14F-4D97-AF65-F5344CB8AC3E}">
        <p14:creationId xmlns:p14="http://schemas.microsoft.com/office/powerpoint/2010/main" val="1448818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C12E62-A350-4A98-B9CD-7FF248030D26}"/>
              </a:ext>
            </a:extLst>
          </p:cNvPr>
          <p:cNvSpPr>
            <a:spLocks noGrp="1"/>
          </p:cNvSpPr>
          <p:nvPr>
            <p:ph type="title"/>
          </p:nvPr>
        </p:nvSpPr>
        <p:spPr/>
        <p:txBody>
          <a:bodyPr/>
          <a:lstStyle/>
          <a:p>
            <a:r>
              <a:rPr lang="en-US" altLang="zh-TW" cap="none" dirty="0"/>
              <a:t>Writing Your Own Value-Returning Functions</a:t>
            </a:r>
            <a:endParaRPr lang="zh-TW" altLang="en-US" cap="none" dirty="0"/>
          </a:p>
        </p:txBody>
      </p:sp>
      <p:pic>
        <p:nvPicPr>
          <p:cNvPr id="4" name="內容版面配置區 3">
            <a:extLst>
              <a:ext uri="{FF2B5EF4-FFF2-40B4-BE49-F238E27FC236}">
                <a16:creationId xmlns:a16="http://schemas.microsoft.com/office/drawing/2014/main" id="{5925DA6A-9F61-4357-BA29-5A1ACEF0D385}"/>
              </a:ext>
            </a:extLst>
          </p:cNvPr>
          <p:cNvPicPr>
            <a:picLocks noGrp="1" noChangeAspect="1"/>
          </p:cNvPicPr>
          <p:nvPr>
            <p:ph idx="1"/>
          </p:nvPr>
        </p:nvPicPr>
        <p:blipFill>
          <a:blip r:embed="rId2"/>
          <a:stretch>
            <a:fillRect/>
          </a:stretch>
        </p:blipFill>
        <p:spPr>
          <a:xfrm>
            <a:off x="581192" y="2237659"/>
            <a:ext cx="6327001" cy="2376264"/>
          </a:xfrm>
          <a:prstGeom prst="rect">
            <a:avLst/>
          </a:prstGeom>
        </p:spPr>
      </p:pic>
    </p:spTree>
    <p:extLst>
      <p:ext uri="{BB962C8B-B14F-4D97-AF65-F5344CB8AC3E}">
        <p14:creationId xmlns:p14="http://schemas.microsoft.com/office/powerpoint/2010/main" val="28493273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79AEE2D-4639-4408-8814-DFDAAAD17198}"/>
              </a:ext>
            </a:extLst>
          </p:cNvPr>
          <p:cNvPicPr>
            <a:picLocks noChangeAspect="1"/>
          </p:cNvPicPr>
          <p:nvPr/>
        </p:nvPicPr>
        <p:blipFill>
          <a:blip r:embed="rId2"/>
          <a:stretch>
            <a:fillRect/>
          </a:stretch>
        </p:blipFill>
        <p:spPr>
          <a:xfrm>
            <a:off x="467543" y="908720"/>
            <a:ext cx="5179341" cy="5400600"/>
          </a:xfrm>
          <a:prstGeom prst="rect">
            <a:avLst/>
          </a:prstGeom>
        </p:spPr>
      </p:pic>
      <p:pic>
        <p:nvPicPr>
          <p:cNvPr id="5" name="圖片 4">
            <a:extLst>
              <a:ext uri="{FF2B5EF4-FFF2-40B4-BE49-F238E27FC236}">
                <a16:creationId xmlns:a16="http://schemas.microsoft.com/office/drawing/2014/main" id="{E4580FC1-C3EE-4DDE-9C25-2680DA190E87}"/>
              </a:ext>
            </a:extLst>
          </p:cNvPr>
          <p:cNvPicPr>
            <a:picLocks noChangeAspect="1"/>
          </p:cNvPicPr>
          <p:nvPr/>
        </p:nvPicPr>
        <p:blipFill>
          <a:blip r:embed="rId3"/>
          <a:stretch>
            <a:fillRect/>
          </a:stretch>
        </p:blipFill>
        <p:spPr>
          <a:xfrm>
            <a:off x="5487749" y="2708920"/>
            <a:ext cx="3656251" cy="1800200"/>
          </a:xfrm>
          <a:prstGeom prst="rect">
            <a:avLst/>
          </a:prstGeom>
        </p:spPr>
      </p:pic>
    </p:spTree>
    <p:extLst>
      <p:ext uri="{BB962C8B-B14F-4D97-AF65-F5344CB8AC3E}">
        <p14:creationId xmlns:p14="http://schemas.microsoft.com/office/powerpoint/2010/main" val="2197164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2EDAFAA-1B20-42BC-93E7-30B55BC37BB2}"/>
              </a:ext>
            </a:extLst>
          </p:cNvPr>
          <p:cNvSpPr>
            <a:spLocks noGrp="1"/>
          </p:cNvSpPr>
          <p:nvPr>
            <p:ph idx="1"/>
          </p:nvPr>
        </p:nvSpPr>
        <p:spPr>
          <a:xfrm>
            <a:off x="581192" y="764704"/>
            <a:ext cx="7989752" cy="5616623"/>
          </a:xfrm>
        </p:spPr>
        <p:txBody>
          <a:bodyPr>
            <a:normAutofit fontScale="92500" lnSpcReduction="20000"/>
          </a:bodyPr>
          <a:lstStyle/>
          <a:p>
            <a:r>
              <a:rPr lang="en-US" altLang="zh-TW" dirty="0"/>
              <a:t>Hal owns a business named Make Your Own Music, which sells guitars, drums, banjos, synthesizers, and many other musical instruments. Hal’s sales staff works strictly on commission. At the end of the month, each salesperson’s commission is calculated according to Table.</a:t>
            </a:r>
          </a:p>
          <a:p>
            <a:endParaRPr lang="en-US" altLang="zh-TW" dirty="0"/>
          </a:p>
          <a:p>
            <a:endParaRPr lang="en-US" altLang="zh-TW" dirty="0"/>
          </a:p>
          <a:p>
            <a:endParaRPr lang="en-US" altLang="zh-TW" dirty="0"/>
          </a:p>
          <a:p>
            <a:endParaRPr lang="en-US" altLang="zh-TW" dirty="0"/>
          </a:p>
          <a:p>
            <a:r>
              <a:rPr lang="en-US" altLang="zh-TW" dirty="0"/>
              <a:t>Because the staff gets paid once per month, Hal allows each employee to take up to $2,000 per month in advance. When sales commissions are calculated, the amount of each employee’s advanced pay is subtracted from the commission. If any salesperson’s commissions are less than the amount of their advance, they must reimburse Hal for the difference. To calculate a salesperson’s monthly pay, Hal uses the following formula:</a:t>
            </a:r>
          </a:p>
          <a:p>
            <a:pPr marL="0" indent="0" algn="ctr">
              <a:buNone/>
            </a:pPr>
            <a:r>
              <a:rPr lang="en-US" altLang="zh-TW" i="1" dirty="0"/>
              <a:t>pay </a:t>
            </a:r>
            <a:r>
              <a:rPr lang="en-US" altLang="zh-TW" dirty="0"/>
              <a:t>= </a:t>
            </a:r>
            <a:r>
              <a:rPr lang="en-US" altLang="zh-TW" i="1" dirty="0"/>
              <a:t>sales </a:t>
            </a:r>
            <a:r>
              <a:rPr lang="en-US" altLang="zh-TW" dirty="0"/>
              <a:t>* </a:t>
            </a:r>
            <a:r>
              <a:rPr lang="en-US" altLang="zh-TW" i="1" dirty="0"/>
              <a:t>commission rate </a:t>
            </a:r>
            <a:r>
              <a:rPr lang="en-US" altLang="zh-TW" dirty="0"/>
              <a:t>- </a:t>
            </a:r>
            <a:r>
              <a:rPr lang="en-US" altLang="zh-TW" i="1" dirty="0"/>
              <a:t>advanced pay</a:t>
            </a:r>
            <a:endParaRPr lang="zh-TW" altLang="en-US" dirty="0"/>
          </a:p>
        </p:txBody>
      </p:sp>
      <p:pic>
        <p:nvPicPr>
          <p:cNvPr id="4" name="圖片 3">
            <a:extLst>
              <a:ext uri="{FF2B5EF4-FFF2-40B4-BE49-F238E27FC236}">
                <a16:creationId xmlns:a16="http://schemas.microsoft.com/office/drawing/2014/main" id="{72FF05B8-7575-4F77-9D88-A8D3024DBFE6}"/>
              </a:ext>
            </a:extLst>
          </p:cNvPr>
          <p:cNvPicPr>
            <a:picLocks noChangeAspect="1"/>
          </p:cNvPicPr>
          <p:nvPr/>
        </p:nvPicPr>
        <p:blipFill>
          <a:blip r:embed="rId2"/>
          <a:stretch>
            <a:fillRect/>
          </a:stretch>
        </p:blipFill>
        <p:spPr>
          <a:xfrm>
            <a:off x="1331640" y="2132856"/>
            <a:ext cx="6279986" cy="1731303"/>
          </a:xfrm>
          <a:prstGeom prst="rect">
            <a:avLst/>
          </a:prstGeom>
        </p:spPr>
      </p:pic>
    </p:spTree>
    <p:extLst>
      <p:ext uri="{BB962C8B-B14F-4D97-AF65-F5344CB8AC3E}">
        <p14:creationId xmlns:p14="http://schemas.microsoft.com/office/powerpoint/2010/main" val="3877994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4B55F8E-5B6C-4A12-BDA1-98A7E9B1FA4A}"/>
              </a:ext>
            </a:extLst>
          </p:cNvPr>
          <p:cNvSpPr>
            <a:spLocks noGrp="1"/>
          </p:cNvSpPr>
          <p:nvPr>
            <p:ph idx="1"/>
          </p:nvPr>
        </p:nvSpPr>
        <p:spPr>
          <a:xfrm>
            <a:off x="581192" y="764705"/>
            <a:ext cx="4710888" cy="5094094"/>
          </a:xfrm>
        </p:spPr>
        <p:txBody>
          <a:bodyPr>
            <a:normAutofit lnSpcReduction="10000"/>
          </a:bodyPr>
          <a:lstStyle/>
          <a:p>
            <a:r>
              <a:rPr lang="en-US" altLang="zh-TW" dirty="0"/>
              <a:t>Hal has asked you to write a program that makes this calculation for him. The following general algorithm outlines the steps the program must take.</a:t>
            </a:r>
          </a:p>
          <a:p>
            <a:pPr marL="781200" lvl="1" indent="-457200">
              <a:buFont typeface="+mj-lt"/>
              <a:buAutoNum type="arabicPeriod"/>
            </a:pPr>
            <a:r>
              <a:rPr lang="en-US" altLang="zh-TW" i="1" dirty="0"/>
              <a:t>Get the salesperson's monthly sales.</a:t>
            </a:r>
          </a:p>
          <a:p>
            <a:pPr marL="781200" lvl="1" indent="-457200">
              <a:buFont typeface="+mj-lt"/>
              <a:buAutoNum type="arabicPeriod"/>
            </a:pPr>
            <a:r>
              <a:rPr lang="en-US" altLang="zh-TW" i="1" dirty="0"/>
              <a:t>Get the amount of advanced pay.</a:t>
            </a:r>
          </a:p>
          <a:p>
            <a:pPr marL="781200" lvl="1" indent="-457200">
              <a:buFont typeface="+mj-lt"/>
              <a:buAutoNum type="arabicPeriod"/>
            </a:pPr>
            <a:r>
              <a:rPr lang="en-US" altLang="zh-TW" i="1" dirty="0"/>
              <a:t>Use the amount of monthly sales to determine the commission rate.</a:t>
            </a:r>
          </a:p>
          <a:p>
            <a:pPr marL="781200" lvl="1" indent="-457200">
              <a:buFont typeface="+mj-lt"/>
              <a:buAutoNum type="arabicPeriod"/>
            </a:pPr>
            <a:r>
              <a:rPr lang="en-US" altLang="zh-TW" i="1" dirty="0"/>
              <a:t>Calculate the salesperson's pay using the formula previously shown. If the amount is negative, indicate that the salesperson must reimburse the company.</a:t>
            </a:r>
            <a:endParaRPr lang="zh-TW" altLang="en-US" dirty="0"/>
          </a:p>
        </p:txBody>
      </p:sp>
      <p:pic>
        <p:nvPicPr>
          <p:cNvPr id="4" name="圖片 3">
            <a:extLst>
              <a:ext uri="{FF2B5EF4-FFF2-40B4-BE49-F238E27FC236}">
                <a16:creationId xmlns:a16="http://schemas.microsoft.com/office/drawing/2014/main" id="{58E2C740-279F-4680-8467-D3BA9DFAFA2E}"/>
              </a:ext>
            </a:extLst>
          </p:cNvPr>
          <p:cNvPicPr>
            <a:picLocks noChangeAspect="1"/>
          </p:cNvPicPr>
          <p:nvPr/>
        </p:nvPicPr>
        <p:blipFill>
          <a:blip r:embed="rId2"/>
          <a:stretch>
            <a:fillRect/>
          </a:stretch>
        </p:blipFill>
        <p:spPr>
          <a:xfrm>
            <a:off x="5220072" y="836712"/>
            <a:ext cx="3849333" cy="4248472"/>
          </a:xfrm>
          <a:prstGeom prst="rect">
            <a:avLst/>
          </a:prstGeom>
        </p:spPr>
      </p:pic>
    </p:spTree>
    <p:extLst>
      <p:ext uri="{BB962C8B-B14F-4D97-AF65-F5344CB8AC3E}">
        <p14:creationId xmlns:p14="http://schemas.microsoft.com/office/powerpoint/2010/main" val="94291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BEB51853-3A18-4797-8354-684520E5982C}"/>
              </a:ext>
            </a:extLst>
          </p:cNvPr>
          <p:cNvPicPr>
            <a:picLocks noGrp="1" noChangeAspect="1"/>
          </p:cNvPicPr>
          <p:nvPr>
            <p:ph idx="1"/>
          </p:nvPr>
        </p:nvPicPr>
        <p:blipFill>
          <a:blip r:embed="rId2"/>
          <a:stretch>
            <a:fillRect/>
          </a:stretch>
        </p:blipFill>
        <p:spPr>
          <a:xfrm>
            <a:off x="827584" y="1196752"/>
            <a:ext cx="6408712" cy="4037940"/>
          </a:xfrm>
          <a:prstGeom prst="rect">
            <a:avLst/>
          </a:prstGeom>
        </p:spPr>
      </p:pic>
    </p:spTree>
    <p:extLst>
      <p:ext uri="{BB962C8B-B14F-4D97-AF65-F5344CB8AC3E}">
        <p14:creationId xmlns:p14="http://schemas.microsoft.com/office/powerpoint/2010/main" val="7244760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566CD3-2DFF-451F-9EDD-D2FF08CA3009}"/>
              </a:ext>
            </a:extLst>
          </p:cNvPr>
          <p:cNvSpPr>
            <a:spLocks noGrp="1"/>
          </p:cNvSpPr>
          <p:nvPr>
            <p:ph type="title"/>
          </p:nvPr>
        </p:nvSpPr>
        <p:spPr/>
        <p:txBody>
          <a:bodyPr/>
          <a:lstStyle/>
          <a:p>
            <a:r>
              <a:rPr lang="en-US" altLang="zh-TW" cap="none" dirty="0"/>
              <a:t>Returning Strings</a:t>
            </a:r>
            <a:endParaRPr lang="zh-TW" altLang="en-US" cap="none" dirty="0"/>
          </a:p>
        </p:txBody>
      </p:sp>
      <p:pic>
        <p:nvPicPr>
          <p:cNvPr id="4" name="內容版面配置區 3">
            <a:extLst>
              <a:ext uri="{FF2B5EF4-FFF2-40B4-BE49-F238E27FC236}">
                <a16:creationId xmlns:a16="http://schemas.microsoft.com/office/drawing/2014/main" id="{1F47728F-9B48-4725-8A73-D171CDA51880}"/>
              </a:ext>
            </a:extLst>
          </p:cNvPr>
          <p:cNvPicPr>
            <a:picLocks noGrp="1" noChangeAspect="1"/>
          </p:cNvPicPr>
          <p:nvPr>
            <p:ph idx="1"/>
          </p:nvPr>
        </p:nvPicPr>
        <p:blipFill>
          <a:blip r:embed="rId2"/>
          <a:stretch>
            <a:fillRect/>
          </a:stretch>
        </p:blipFill>
        <p:spPr>
          <a:xfrm>
            <a:off x="755576" y="2060848"/>
            <a:ext cx="5445089" cy="1872208"/>
          </a:xfrm>
          <a:prstGeom prst="rect">
            <a:avLst/>
          </a:prstGeom>
        </p:spPr>
      </p:pic>
    </p:spTree>
    <p:extLst>
      <p:ext uri="{BB962C8B-B14F-4D97-AF65-F5344CB8AC3E}">
        <p14:creationId xmlns:p14="http://schemas.microsoft.com/office/powerpoint/2010/main" val="31274039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13142-29AF-463C-BD9F-1D9D9C6FCCCF}"/>
              </a:ext>
            </a:extLst>
          </p:cNvPr>
          <p:cNvSpPr>
            <a:spLocks noGrp="1"/>
          </p:cNvSpPr>
          <p:nvPr>
            <p:ph type="title"/>
          </p:nvPr>
        </p:nvSpPr>
        <p:spPr/>
        <p:txBody>
          <a:bodyPr/>
          <a:lstStyle/>
          <a:p>
            <a:r>
              <a:rPr lang="en-US" altLang="zh-TW" cap="none" dirty="0"/>
              <a:t>Returning Boolean Values</a:t>
            </a:r>
            <a:endParaRPr lang="zh-TW" altLang="en-US" cap="none" dirty="0"/>
          </a:p>
        </p:txBody>
      </p:sp>
      <p:sp>
        <p:nvSpPr>
          <p:cNvPr id="3" name="內容版面配置區 2">
            <a:extLst>
              <a:ext uri="{FF2B5EF4-FFF2-40B4-BE49-F238E27FC236}">
                <a16:creationId xmlns:a16="http://schemas.microsoft.com/office/drawing/2014/main" id="{DFFB4847-80C1-40C7-892F-65235CA4ADBC}"/>
              </a:ext>
            </a:extLst>
          </p:cNvPr>
          <p:cNvSpPr>
            <a:spLocks noGrp="1"/>
          </p:cNvSpPr>
          <p:nvPr>
            <p:ph idx="1"/>
          </p:nvPr>
        </p:nvSpPr>
        <p:spPr/>
        <p:txBody>
          <a:bodyPr/>
          <a:lstStyle/>
          <a:p>
            <a:r>
              <a:rPr lang="en-US" altLang="zh-TW" dirty="0"/>
              <a:t>Python allows you to write </a:t>
            </a:r>
            <a:r>
              <a:rPr lang="en-US" altLang="zh-TW" i="1" dirty="0">
                <a:solidFill>
                  <a:srgbClr val="FF0000"/>
                </a:solidFill>
                <a:effectLst>
                  <a:outerShdw blurRad="38100" dist="38100" dir="2700000" algn="tl">
                    <a:srgbClr val="000000">
                      <a:alpha val="43137"/>
                    </a:srgbClr>
                  </a:outerShdw>
                </a:effectLst>
              </a:rPr>
              <a:t>Boolean functions</a:t>
            </a:r>
            <a:r>
              <a:rPr lang="en-US" altLang="zh-TW" i="1" dirty="0"/>
              <a:t>, </a:t>
            </a:r>
            <a:r>
              <a:rPr lang="en-US" altLang="zh-TW" dirty="0"/>
              <a:t>which return either True or False.</a:t>
            </a:r>
            <a:endParaRPr lang="zh-TW" altLang="en-US" dirty="0"/>
          </a:p>
        </p:txBody>
      </p:sp>
      <p:pic>
        <p:nvPicPr>
          <p:cNvPr id="4" name="圖片 3">
            <a:extLst>
              <a:ext uri="{FF2B5EF4-FFF2-40B4-BE49-F238E27FC236}">
                <a16:creationId xmlns:a16="http://schemas.microsoft.com/office/drawing/2014/main" id="{2843E70C-6A11-4274-ABC5-3741E3BC6BA2}"/>
              </a:ext>
            </a:extLst>
          </p:cNvPr>
          <p:cNvPicPr>
            <a:picLocks noChangeAspect="1"/>
          </p:cNvPicPr>
          <p:nvPr/>
        </p:nvPicPr>
        <p:blipFill>
          <a:blip r:embed="rId2"/>
          <a:stretch>
            <a:fillRect/>
          </a:stretch>
        </p:blipFill>
        <p:spPr>
          <a:xfrm>
            <a:off x="971599" y="3212976"/>
            <a:ext cx="6222969" cy="2645822"/>
          </a:xfrm>
          <a:prstGeom prst="rect">
            <a:avLst/>
          </a:prstGeom>
        </p:spPr>
      </p:pic>
    </p:spTree>
    <p:extLst>
      <p:ext uri="{BB962C8B-B14F-4D97-AF65-F5344CB8AC3E}">
        <p14:creationId xmlns:p14="http://schemas.microsoft.com/office/powerpoint/2010/main" val="1977345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B8B995-6074-4181-9CAB-E43D735B82AC}"/>
              </a:ext>
            </a:extLst>
          </p:cNvPr>
          <p:cNvSpPr>
            <a:spLocks noGrp="1"/>
          </p:cNvSpPr>
          <p:nvPr>
            <p:ph type="title"/>
          </p:nvPr>
        </p:nvSpPr>
        <p:spPr/>
        <p:txBody>
          <a:bodyPr/>
          <a:lstStyle/>
          <a:p>
            <a:r>
              <a:rPr lang="en-US" altLang="zh-TW" cap="none" dirty="0"/>
              <a:t>Returning Multiple Values</a:t>
            </a:r>
            <a:endParaRPr lang="zh-TW" altLang="en-US" cap="none" dirty="0"/>
          </a:p>
        </p:txBody>
      </p:sp>
      <p:sp>
        <p:nvSpPr>
          <p:cNvPr id="3" name="內容版面配置區 2">
            <a:extLst>
              <a:ext uri="{FF2B5EF4-FFF2-40B4-BE49-F238E27FC236}">
                <a16:creationId xmlns:a16="http://schemas.microsoft.com/office/drawing/2014/main" id="{BEF1A733-ED89-4EE5-9E33-9F1354D9FF09}"/>
              </a:ext>
            </a:extLst>
          </p:cNvPr>
          <p:cNvSpPr>
            <a:spLocks noGrp="1"/>
          </p:cNvSpPr>
          <p:nvPr>
            <p:ph idx="1"/>
          </p:nvPr>
        </p:nvSpPr>
        <p:spPr/>
        <p:txBody>
          <a:bodyPr/>
          <a:lstStyle/>
          <a:p>
            <a:r>
              <a:rPr lang="en-US" altLang="zh-TW" dirty="0"/>
              <a:t>In Python, however, you are not limited to returning only one value. You can specify multiple expressions separated by commas after the return statement.</a:t>
            </a:r>
          </a:p>
          <a:p>
            <a:pPr marL="0" indent="0" algn="ctr">
              <a:buNone/>
            </a:pPr>
            <a:r>
              <a:rPr lang="en-US" altLang="zh-TW" dirty="0"/>
              <a:t>return </a:t>
            </a:r>
            <a:r>
              <a:rPr lang="en-US" altLang="zh-TW" i="1" dirty="0"/>
              <a:t>expression1, expression2, etc.</a:t>
            </a:r>
            <a:endParaRPr lang="zh-TW" altLang="en-US" dirty="0"/>
          </a:p>
        </p:txBody>
      </p:sp>
    </p:spTree>
    <p:extLst>
      <p:ext uri="{BB962C8B-B14F-4D97-AF65-F5344CB8AC3E}">
        <p14:creationId xmlns:p14="http://schemas.microsoft.com/office/powerpoint/2010/main" val="14075178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F69202B9-ED9A-4E17-BA6B-6217C3479694}"/>
              </a:ext>
            </a:extLst>
          </p:cNvPr>
          <p:cNvPicPr>
            <a:picLocks noGrp="1" noChangeAspect="1"/>
          </p:cNvPicPr>
          <p:nvPr>
            <p:ph idx="1"/>
          </p:nvPr>
        </p:nvPicPr>
        <p:blipFill>
          <a:blip r:embed="rId2"/>
          <a:stretch>
            <a:fillRect/>
          </a:stretch>
        </p:blipFill>
        <p:spPr>
          <a:xfrm>
            <a:off x="611560" y="1052736"/>
            <a:ext cx="6458019" cy="2016224"/>
          </a:xfrm>
          <a:prstGeom prst="rect">
            <a:avLst/>
          </a:prstGeom>
        </p:spPr>
      </p:pic>
      <p:pic>
        <p:nvPicPr>
          <p:cNvPr id="5" name="圖片 4">
            <a:extLst>
              <a:ext uri="{FF2B5EF4-FFF2-40B4-BE49-F238E27FC236}">
                <a16:creationId xmlns:a16="http://schemas.microsoft.com/office/drawing/2014/main" id="{13A91D52-D8CA-4E68-9A2C-9733428D4810}"/>
              </a:ext>
            </a:extLst>
          </p:cNvPr>
          <p:cNvPicPr>
            <a:picLocks noChangeAspect="1"/>
          </p:cNvPicPr>
          <p:nvPr/>
        </p:nvPicPr>
        <p:blipFill>
          <a:blip r:embed="rId3"/>
          <a:stretch>
            <a:fillRect/>
          </a:stretch>
        </p:blipFill>
        <p:spPr>
          <a:xfrm>
            <a:off x="827584" y="4293096"/>
            <a:ext cx="5976664" cy="500051"/>
          </a:xfrm>
          <a:prstGeom prst="rect">
            <a:avLst/>
          </a:prstGeom>
        </p:spPr>
      </p:pic>
    </p:spTree>
    <p:extLst>
      <p:ext uri="{BB962C8B-B14F-4D97-AF65-F5344CB8AC3E}">
        <p14:creationId xmlns:p14="http://schemas.microsoft.com/office/powerpoint/2010/main" val="7209362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8A6AF7-09BE-4F92-97BB-CE49F6D7F13A}"/>
              </a:ext>
            </a:extLst>
          </p:cNvPr>
          <p:cNvSpPr>
            <a:spLocks noGrp="1"/>
          </p:cNvSpPr>
          <p:nvPr>
            <p:ph type="title"/>
          </p:nvPr>
        </p:nvSpPr>
        <p:spPr/>
        <p:txBody>
          <a:bodyPr/>
          <a:lstStyle/>
          <a:p>
            <a:r>
              <a:rPr lang="en-US" altLang="zh-TW" cap="none" dirty="0"/>
              <a:t>The </a:t>
            </a:r>
            <a:r>
              <a:rPr lang="en-US" altLang="zh-TW" cap="none" dirty="0">
                <a:solidFill>
                  <a:srgbClr val="FF0000"/>
                </a:solidFill>
                <a:effectLst>
                  <a:outerShdw blurRad="38100" dist="38100" dir="2700000" algn="tl">
                    <a:srgbClr val="000000">
                      <a:alpha val="43137"/>
                    </a:srgbClr>
                  </a:outerShdw>
                </a:effectLst>
              </a:rPr>
              <a:t>math</a:t>
            </a:r>
            <a:r>
              <a:rPr lang="en-US" altLang="zh-TW" cap="none" dirty="0"/>
              <a:t> Module</a:t>
            </a:r>
            <a:endParaRPr lang="zh-TW" altLang="en-US" cap="none" dirty="0"/>
          </a:p>
        </p:txBody>
      </p:sp>
      <p:sp>
        <p:nvSpPr>
          <p:cNvPr id="3" name="內容版面配置區 2">
            <a:extLst>
              <a:ext uri="{FF2B5EF4-FFF2-40B4-BE49-F238E27FC236}">
                <a16:creationId xmlns:a16="http://schemas.microsoft.com/office/drawing/2014/main" id="{E7F94F59-E447-42BF-B97D-AD7008E0335D}"/>
              </a:ext>
            </a:extLst>
          </p:cNvPr>
          <p:cNvSpPr>
            <a:spLocks noGrp="1"/>
          </p:cNvSpPr>
          <p:nvPr>
            <p:ph idx="1"/>
          </p:nvPr>
        </p:nvSpPr>
        <p:spPr>
          <a:xfrm>
            <a:off x="581192" y="1770803"/>
            <a:ext cx="7989752" cy="4087995"/>
          </a:xfrm>
        </p:spPr>
        <p:txBody>
          <a:bodyPr/>
          <a:lstStyle/>
          <a:p>
            <a:r>
              <a:rPr lang="en-US" altLang="zh-TW" dirty="0"/>
              <a:t>The Python standard library’s math module contains numerous functions that can be used in mathematical calculations.</a:t>
            </a:r>
            <a:endParaRPr lang="zh-TW" altLang="en-US" dirty="0"/>
          </a:p>
        </p:txBody>
      </p:sp>
      <p:pic>
        <p:nvPicPr>
          <p:cNvPr id="4" name="圖片 3">
            <a:extLst>
              <a:ext uri="{FF2B5EF4-FFF2-40B4-BE49-F238E27FC236}">
                <a16:creationId xmlns:a16="http://schemas.microsoft.com/office/drawing/2014/main" id="{C5EACFD9-AD65-4D15-B486-ADA8FAA8F973}"/>
              </a:ext>
            </a:extLst>
          </p:cNvPr>
          <p:cNvPicPr>
            <a:picLocks noChangeAspect="1"/>
          </p:cNvPicPr>
          <p:nvPr/>
        </p:nvPicPr>
        <p:blipFill>
          <a:blip r:embed="rId2"/>
          <a:stretch>
            <a:fillRect/>
          </a:stretch>
        </p:blipFill>
        <p:spPr>
          <a:xfrm>
            <a:off x="899592" y="2996952"/>
            <a:ext cx="5256584" cy="3748748"/>
          </a:xfrm>
          <a:prstGeom prst="rect">
            <a:avLst/>
          </a:prstGeom>
        </p:spPr>
      </p:pic>
    </p:spTree>
    <p:extLst>
      <p:ext uri="{BB962C8B-B14F-4D97-AF65-F5344CB8AC3E}">
        <p14:creationId xmlns:p14="http://schemas.microsoft.com/office/powerpoint/2010/main" val="3291937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21B8DBF8-7C1B-43AE-A344-94462D8F9836}"/>
              </a:ext>
            </a:extLst>
          </p:cNvPr>
          <p:cNvPicPr>
            <a:picLocks noChangeAspect="1"/>
          </p:cNvPicPr>
          <p:nvPr/>
        </p:nvPicPr>
        <p:blipFill>
          <a:blip r:embed="rId2"/>
          <a:stretch>
            <a:fillRect/>
          </a:stretch>
        </p:blipFill>
        <p:spPr>
          <a:xfrm>
            <a:off x="92818" y="432048"/>
            <a:ext cx="9015686" cy="6381328"/>
          </a:xfrm>
          <a:prstGeom prst="rect">
            <a:avLst/>
          </a:prstGeom>
        </p:spPr>
      </p:pic>
    </p:spTree>
    <p:extLst>
      <p:ext uri="{BB962C8B-B14F-4D97-AF65-F5344CB8AC3E}">
        <p14:creationId xmlns:p14="http://schemas.microsoft.com/office/powerpoint/2010/main" val="23455534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29884B-47C9-4B9E-96D7-BC0AF7C625C0}"/>
              </a:ext>
            </a:extLst>
          </p:cNvPr>
          <p:cNvSpPr>
            <a:spLocks noGrp="1"/>
          </p:cNvSpPr>
          <p:nvPr>
            <p:ph type="title"/>
          </p:nvPr>
        </p:nvSpPr>
        <p:spPr/>
        <p:txBody>
          <a:bodyPr/>
          <a:lstStyle/>
          <a:p>
            <a:r>
              <a:rPr lang="en-US" altLang="zh-TW" cap="none" dirty="0"/>
              <a:t>The </a:t>
            </a:r>
            <a:r>
              <a:rPr lang="en-US" altLang="zh-TW" cap="none" dirty="0" err="1">
                <a:solidFill>
                  <a:srgbClr val="FF0000"/>
                </a:solidFill>
                <a:effectLst>
                  <a:outerShdw blurRad="38100" dist="38100" dir="2700000" algn="tl">
                    <a:srgbClr val="000000">
                      <a:alpha val="43137"/>
                    </a:srgbClr>
                  </a:outerShdw>
                </a:effectLst>
              </a:rPr>
              <a:t>math.pi</a:t>
            </a:r>
            <a:r>
              <a:rPr lang="en-US" altLang="zh-TW" cap="none" dirty="0">
                <a:solidFill>
                  <a:srgbClr val="FF0000"/>
                </a:solidFill>
                <a:effectLst>
                  <a:outerShdw blurRad="38100" dist="38100" dir="2700000" algn="tl">
                    <a:srgbClr val="000000">
                      <a:alpha val="43137"/>
                    </a:srgbClr>
                  </a:outerShdw>
                </a:effectLst>
              </a:rPr>
              <a:t> </a:t>
            </a:r>
            <a:r>
              <a:rPr lang="en-US" altLang="zh-TW" cap="none" dirty="0"/>
              <a:t>and </a:t>
            </a:r>
            <a:r>
              <a:rPr lang="en-US" altLang="zh-TW" cap="none" dirty="0" err="1">
                <a:solidFill>
                  <a:srgbClr val="FF0000"/>
                </a:solidFill>
                <a:effectLst>
                  <a:outerShdw blurRad="38100" dist="38100" dir="2700000" algn="tl">
                    <a:srgbClr val="000000">
                      <a:alpha val="43137"/>
                    </a:srgbClr>
                  </a:outerShdw>
                </a:effectLst>
              </a:rPr>
              <a:t>math.e</a:t>
            </a:r>
            <a:r>
              <a:rPr lang="en-US" altLang="zh-TW" cap="none" dirty="0">
                <a:solidFill>
                  <a:srgbClr val="FF0000"/>
                </a:solidFill>
                <a:effectLst>
                  <a:outerShdw blurRad="38100" dist="38100" dir="2700000" algn="tl">
                    <a:srgbClr val="000000">
                      <a:alpha val="43137"/>
                    </a:srgbClr>
                  </a:outerShdw>
                </a:effectLst>
              </a:rPr>
              <a:t> </a:t>
            </a:r>
            <a:r>
              <a:rPr lang="en-US" altLang="zh-TW" cap="none" dirty="0"/>
              <a:t>Values</a:t>
            </a:r>
            <a:endParaRPr lang="zh-TW" altLang="en-US" cap="none" dirty="0"/>
          </a:p>
        </p:txBody>
      </p:sp>
      <p:sp>
        <p:nvSpPr>
          <p:cNvPr id="3" name="內容版面配置區 2">
            <a:extLst>
              <a:ext uri="{FF2B5EF4-FFF2-40B4-BE49-F238E27FC236}">
                <a16:creationId xmlns:a16="http://schemas.microsoft.com/office/drawing/2014/main" id="{2A071613-DD0B-492B-B3AB-47D33F571E22}"/>
              </a:ext>
            </a:extLst>
          </p:cNvPr>
          <p:cNvSpPr>
            <a:spLocks noGrp="1"/>
          </p:cNvSpPr>
          <p:nvPr>
            <p:ph idx="1"/>
          </p:nvPr>
        </p:nvSpPr>
        <p:spPr/>
        <p:txBody>
          <a:bodyPr/>
          <a:lstStyle/>
          <a:p>
            <a:r>
              <a:rPr lang="en-US" altLang="zh-TW" dirty="0"/>
              <a:t>The math module also defines two variables, pi and e, which are assigned mathematical values for </a:t>
            </a:r>
            <a:r>
              <a:rPr lang="en-US" altLang="zh-TW" i="1" dirty="0">
                <a:solidFill>
                  <a:srgbClr val="FF0000"/>
                </a:solidFill>
                <a:effectLst>
                  <a:outerShdw blurRad="38100" dist="38100" dir="2700000" algn="tl">
                    <a:srgbClr val="000000">
                      <a:alpha val="43137"/>
                    </a:srgbClr>
                  </a:outerShdw>
                </a:effectLst>
              </a:rPr>
              <a:t>pi</a:t>
            </a:r>
            <a:r>
              <a:rPr lang="en-US" altLang="zh-TW" i="1" dirty="0"/>
              <a:t> </a:t>
            </a:r>
            <a:r>
              <a:rPr lang="en-US" altLang="zh-TW" dirty="0"/>
              <a:t>and </a:t>
            </a:r>
            <a:r>
              <a:rPr lang="en-US" altLang="zh-TW" i="1" dirty="0">
                <a:solidFill>
                  <a:srgbClr val="FF0000"/>
                </a:solidFill>
                <a:effectLst>
                  <a:outerShdw blurRad="38100" dist="38100" dir="2700000" algn="tl">
                    <a:srgbClr val="000000">
                      <a:alpha val="43137"/>
                    </a:srgbClr>
                  </a:outerShdw>
                </a:effectLst>
              </a:rPr>
              <a:t>e</a:t>
            </a:r>
            <a:r>
              <a:rPr lang="en-US" altLang="zh-TW" dirty="0"/>
              <a:t>.</a:t>
            </a:r>
          </a:p>
          <a:p>
            <a:pPr marL="0" indent="0" algn="ctr">
              <a:buNone/>
            </a:pPr>
            <a:r>
              <a:rPr lang="en-US" altLang="zh-TW" dirty="0"/>
              <a:t>area = </a:t>
            </a:r>
            <a:r>
              <a:rPr lang="en-US" altLang="zh-TW" dirty="0" err="1"/>
              <a:t>math.pi</a:t>
            </a:r>
            <a:r>
              <a:rPr lang="en-US" altLang="zh-TW" dirty="0"/>
              <a:t> * radius**2</a:t>
            </a:r>
            <a:endParaRPr lang="zh-TW" altLang="en-US" dirty="0"/>
          </a:p>
        </p:txBody>
      </p:sp>
    </p:spTree>
    <p:extLst>
      <p:ext uri="{BB962C8B-B14F-4D97-AF65-F5344CB8AC3E}">
        <p14:creationId xmlns:p14="http://schemas.microsoft.com/office/powerpoint/2010/main" val="41331594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9C2057-D52C-49F5-9F9E-C65C7779AB18}"/>
              </a:ext>
            </a:extLst>
          </p:cNvPr>
          <p:cNvSpPr>
            <a:spLocks noGrp="1"/>
          </p:cNvSpPr>
          <p:nvPr>
            <p:ph type="title"/>
          </p:nvPr>
        </p:nvSpPr>
        <p:spPr/>
        <p:txBody>
          <a:bodyPr/>
          <a:lstStyle/>
          <a:p>
            <a:r>
              <a:rPr lang="en-US" altLang="zh-TW" cap="none" dirty="0"/>
              <a:t>Storing Functions in Modules</a:t>
            </a:r>
            <a:endParaRPr lang="zh-TW" altLang="en-US" cap="none" dirty="0"/>
          </a:p>
        </p:txBody>
      </p:sp>
      <p:sp>
        <p:nvSpPr>
          <p:cNvPr id="3" name="內容版面配置區 2">
            <a:extLst>
              <a:ext uri="{FF2B5EF4-FFF2-40B4-BE49-F238E27FC236}">
                <a16:creationId xmlns:a16="http://schemas.microsoft.com/office/drawing/2014/main" id="{EDAE16ED-0F28-4925-AEA7-03895BC7F604}"/>
              </a:ext>
            </a:extLst>
          </p:cNvPr>
          <p:cNvSpPr>
            <a:spLocks noGrp="1"/>
          </p:cNvSpPr>
          <p:nvPr>
            <p:ph idx="1"/>
          </p:nvPr>
        </p:nvSpPr>
        <p:spPr/>
        <p:txBody>
          <a:bodyPr>
            <a:normAutofit fontScale="92500" lnSpcReduction="10000"/>
          </a:bodyPr>
          <a:lstStyle/>
          <a:p>
            <a:r>
              <a:rPr lang="en-US" altLang="zh-TW" dirty="0"/>
              <a:t>A module is a file that contains Python code. </a:t>
            </a:r>
          </a:p>
          <a:p>
            <a:r>
              <a:rPr lang="en-US" altLang="zh-TW" dirty="0"/>
              <a:t>Large programs are easier to debug and maintain when they are divided into modules.</a:t>
            </a:r>
          </a:p>
          <a:p>
            <a:r>
              <a:rPr lang="en-US" altLang="zh-TW" dirty="0"/>
              <a:t>When you break a program into modules, each module should contain functions that perform related tasks.</a:t>
            </a:r>
          </a:p>
          <a:p>
            <a:r>
              <a:rPr lang="en-US" altLang="zh-TW" dirty="0"/>
              <a:t>If you have written a set of functions that are needed in several different programs, you can place those functions in a module.</a:t>
            </a:r>
          </a:p>
          <a:p>
            <a:r>
              <a:rPr lang="en-US" altLang="zh-TW" dirty="0"/>
              <a:t>Then, you can import the module in each program that needs to call one of the functions.</a:t>
            </a:r>
            <a:endParaRPr lang="zh-TW" altLang="en-US" dirty="0"/>
          </a:p>
        </p:txBody>
      </p:sp>
    </p:spTree>
    <p:extLst>
      <p:ext uri="{BB962C8B-B14F-4D97-AF65-F5344CB8AC3E}">
        <p14:creationId xmlns:p14="http://schemas.microsoft.com/office/powerpoint/2010/main" val="1292568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8061C90-D5A6-4FE9-BF6A-86D97CAC4EE1}"/>
              </a:ext>
            </a:extLst>
          </p:cNvPr>
          <p:cNvSpPr>
            <a:spLocks noGrp="1"/>
          </p:cNvSpPr>
          <p:nvPr>
            <p:ph idx="1"/>
          </p:nvPr>
        </p:nvSpPr>
        <p:spPr>
          <a:xfrm>
            <a:off x="581192" y="692697"/>
            <a:ext cx="7989752" cy="5166102"/>
          </a:xfrm>
        </p:spPr>
        <p:txBody>
          <a:bodyPr/>
          <a:lstStyle/>
          <a:p>
            <a:r>
              <a:rPr lang="en-US" altLang="zh-TW" dirty="0"/>
              <a:t>Let’s look at a simple example. Suppose your instructor has asked you to write a program that calculates the following:</a:t>
            </a:r>
          </a:p>
          <a:p>
            <a:pPr lvl="1"/>
            <a:r>
              <a:rPr lang="en-US" altLang="zh-TW" dirty="0"/>
              <a:t>The area of a circle</a:t>
            </a:r>
          </a:p>
          <a:p>
            <a:pPr lvl="1"/>
            <a:r>
              <a:rPr lang="en-US" altLang="zh-TW" dirty="0"/>
              <a:t>The circumference of a circle</a:t>
            </a:r>
          </a:p>
          <a:p>
            <a:pPr lvl="1"/>
            <a:r>
              <a:rPr lang="en-US" altLang="zh-TW" dirty="0"/>
              <a:t>The area of a rectangle</a:t>
            </a:r>
          </a:p>
          <a:p>
            <a:pPr lvl="1"/>
            <a:r>
              <a:rPr lang="en-US" altLang="zh-TW" dirty="0"/>
              <a:t>The perimeter of a rectangle</a:t>
            </a:r>
            <a:endParaRPr lang="zh-TW" altLang="en-US" dirty="0"/>
          </a:p>
        </p:txBody>
      </p:sp>
      <p:pic>
        <p:nvPicPr>
          <p:cNvPr id="4" name="圖片 3">
            <a:extLst>
              <a:ext uri="{FF2B5EF4-FFF2-40B4-BE49-F238E27FC236}">
                <a16:creationId xmlns:a16="http://schemas.microsoft.com/office/drawing/2014/main" id="{943976E2-5236-4569-B8CE-065F70BCD358}"/>
              </a:ext>
            </a:extLst>
          </p:cNvPr>
          <p:cNvPicPr>
            <a:picLocks noChangeAspect="1"/>
          </p:cNvPicPr>
          <p:nvPr/>
        </p:nvPicPr>
        <p:blipFill>
          <a:blip r:embed="rId2"/>
          <a:stretch>
            <a:fillRect/>
          </a:stretch>
        </p:blipFill>
        <p:spPr>
          <a:xfrm>
            <a:off x="1503409" y="3407774"/>
            <a:ext cx="5660879" cy="2253473"/>
          </a:xfrm>
          <a:prstGeom prst="rect">
            <a:avLst/>
          </a:prstGeom>
        </p:spPr>
      </p:pic>
      <p:pic>
        <p:nvPicPr>
          <p:cNvPr id="5" name="圖片 4">
            <a:extLst>
              <a:ext uri="{FF2B5EF4-FFF2-40B4-BE49-F238E27FC236}">
                <a16:creationId xmlns:a16="http://schemas.microsoft.com/office/drawing/2014/main" id="{C6F9AA60-7968-4DF3-B3AE-C80DE558F5A2}"/>
              </a:ext>
            </a:extLst>
          </p:cNvPr>
          <p:cNvPicPr>
            <a:picLocks noChangeAspect="1"/>
          </p:cNvPicPr>
          <p:nvPr/>
        </p:nvPicPr>
        <p:blipFill>
          <a:blip r:embed="rId3"/>
          <a:stretch>
            <a:fillRect/>
          </a:stretch>
        </p:blipFill>
        <p:spPr>
          <a:xfrm>
            <a:off x="1477666" y="5661247"/>
            <a:ext cx="5413607" cy="1008112"/>
          </a:xfrm>
          <a:prstGeom prst="rect">
            <a:avLst/>
          </a:prstGeom>
        </p:spPr>
      </p:pic>
      <p:sp>
        <p:nvSpPr>
          <p:cNvPr id="6" name="矩形 5">
            <a:extLst>
              <a:ext uri="{FF2B5EF4-FFF2-40B4-BE49-F238E27FC236}">
                <a16:creationId xmlns:a16="http://schemas.microsoft.com/office/drawing/2014/main" id="{58B15931-F42F-4EBE-B5A4-A3C204E827C7}"/>
              </a:ext>
            </a:extLst>
          </p:cNvPr>
          <p:cNvSpPr/>
          <p:nvPr/>
        </p:nvSpPr>
        <p:spPr>
          <a:xfrm>
            <a:off x="251520" y="3407774"/>
            <a:ext cx="1120820" cy="369332"/>
          </a:xfrm>
          <a:prstGeom prst="rect">
            <a:avLst/>
          </a:prstGeom>
        </p:spPr>
        <p:txBody>
          <a:bodyPr wrap="none">
            <a:spAutoFit/>
          </a:bodyPr>
          <a:lstStyle/>
          <a:p>
            <a:r>
              <a:rPr lang="en-US" altLang="zh-TW" b="1" dirty="0">
                <a:latin typeface="ArialMonoMTPro-Bold"/>
              </a:rPr>
              <a:t>circle.py</a:t>
            </a:r>
            <a:endParaRPr lang="zh-TW" altLang="en-US" dirty="0"/>
          </a:p>
        </p:txBody>
      </p:sp>
    </p:spTree>
    <p:extLst>
      <p:ext uri="{BB962C8B-B14F-4D97-AF65-F5344CB8AC3E}">
        <p14:creationId xmlns:p14="http://schemas.microsoft.com/office/powerpoint/2010/main" val="18841677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9198F04-072F-4F69-AF1D-5D31A2E568B9}"/>
              </a:ext>
            </a:extLst>
          </p:cNvPr>
          <p:cNvPicPr>
            <a:picLocks noChangeAspect="1"/>
          </p:cNvPicPr>
          <p:nvPr/>
        </p:nvPicPr>
        <p:blipFill>
          <a:blip r:embed="rId2"/>
          <a:stretch>
            <a:fillRect/>
          </a:stretch>
        </p:blipFill>
        <p:spPr>
          <a:xfrm>
            <a:off x="467544" y="1005171"/>
            <a:ext cx="5656564" cy="3024336"/>
          </a:xfrm>
          <a:prstGeom prst="rect">
            <a:avLst/>
          </a:prstGeom>
        </p:spPr>
      </p:pic>
      <p:sp>
        <p:nvSpPr>
          <p:cNvPr id="5" name="矩形 4">
            <a:extLst>
              <a:ext uri="{FF2B5EF4-FFF2-40B4-BE49-F238E27FC236}">
                <a16:creationId xmlns:a16="http://schemas.microsoft.com/office/drawing/2014/main" id="{5A5E60C1-706A-4A49-8FB9-E367AD45540A}"/>
              </a:ext>
            </a:extLst>
          </p:cNvPr>
          <p:cNvSpPr/>
          <p:nvPr/>
        </p:nvSpPr>
        <p:spPr>
          <a:xfrm>
            <a:off x="539552" y="620688"/>
            <a:ext cx="1544012" cy="369332"/>
          </a:xfrm>
          <a:prstGeom prst="rect">
            <a:avLst/>
          </a:prstGeom>
        </p:spPr>
        <p:txBody>
          <a:bodyPr wrap="none">
            <a:spAutoFit/>
          </a:bodyPr>
          <a:lstStyle/>
          <a:p>
            <a:r>
              <a:rPr lang="en-US" altLang="zh-TW" b="1" dirty="0">
                <a:latin typeface="ArialMonoMTPro-Bold"/>
              </a:rPr>
              <a:t>rectangle.py</a:t>
            </a:r>
            <a:endParaRPr lang="zh-TW" altLang="en-US" dirty="0"/>
          </a:p>
        </p:txBody>
      </p:sp>
      <p:sp>
        <p:nvSpPr>
          <p:cNvPr id="6" name="矩形 5">
            <a:extLst>
              <a:ext uri="{FF2B5EF4-FFF2-40B4-BE49-F238E27FC236}">
                <a16:creationId xmlns:a16="http://schemas.microsoft.com/office/drawing/2014/main" id="{11500BC4-1248-4A50-A6C2-9CE341EF02A8}"/>
              </a:ext>
            </a:extLst>
          </p:cNvPr>
          <p:cNvSpPr/>
          <p:nvPr/>
        </p:nvSpPr>
        <p:spPr>
          <a:xfrm>
            <a:off x="179512" y="4061333"/>
            <a:ext cx="8496944" cy="2677656"/>
          </a:xfrm>
          <a:prstGeom prst="rect">
            <a:avLst/>
          </a:prstGeom>
        </p:spPr>
        <p:txBody>
          <a:bodyPr wrap="square">
            <a:spAutoFit/>
          </a:bodyPr>
          <a:lstStyle/>
          <a:p>
            <a:pPr marL="285750" indent="-285750">
              <a:buFont typeface="Arial" panose="020B0604020202020204" pitchFamily="34" charset="0"/>
              <a:buChar char="•"/>
            </a:pPr>
            <a:r>
              <a:rPr lang="en-US" altLang="zh-TW" sz="2400" dirty="0">
                <a:solidFill>
                  <a:schemeClr val="tx1">
                    <a:lumMod val="75000"/>
                    <a:lumOff val="25000"/>
                  </a:schemeClr>
                </a:solidFill>
              </a:rPr>
              <a:t>we should mention the following things about module names:</a:t>
            </a:r>
          </a:p>
          <a:p>
            <a:pPr marL="742950" lvl="1" indent="-285750">
              <a:buFont typeface="Arial" panose="020B0604020202020204" pitchFamily="34" charset="0"/>
              <a:buChar char="•"/>
            </a:pPr>
            <a:r>
              <a:rPr lang="en-US" altLang="zh-TW" sz="2400" dirty="0">
                <a:solidFill>
                  <a:schemeClr val="tx1">
                    <a:lumMod val="75000"/>
                    <a:lumOff val="25000"/>
                  </a:schemeClr>
                </a:solidFill>
              </a:rPr>
              <a:t>A module’s file name should end in </a:t>
            </a:r>
            <a:r>
              <a:rPr lang="en-US" altLang="zh-TW" sz="2000" dirty="0">
                <a:solidFill>
                  <a:schemeClr val="tx1">
                    <a:lumMod val="75000"/>
                    <a:lumOff val="25000"/>
                  </a:schemeClr>
                </a:solidFill>
              </a:rPr>
              <a:t>.</a:t>
            </a:r>
            <a:r>
              <a:rPr lang="en-US" altLang="zh-TW" sz="2000" dirty="0" err="1">
                <a:solidFill>
                  <a:schemeClr val="tx1">
                    <a:lumMod val="75000"/>
                    <a:lumOff val="25000"/>
                  </a:schemeClr>
                </a:solidFill>
              </a:rPr>
              <a:t>py</a:t>
            </a:r>
            <a:r>
              <a:rPr lang="en-US" altLang="zh-TW" sz="2400" dirty="0">
                <a:solidFill>
                  <a:schemeClr val="tx1">
                    <a:lumMod val="75000"/>
                    <a:lumOff val="25000"/>
                  </a:schemeClr>
                </a:solidFill>
              </a:rPr>
              <a:t>. If the module’s file name does not end in </a:t>
            </a:r>
            <a:r>
              <a:rPr lang="en-US" altLang="zh-TW" sz="2000" dirty="0">
                <a:solidFill>
                  <a:schemeClr val="tx1">
                    <a:lumMod val="75000"/>
                    <a:lumOff val="25000"/>
                  </a:schemeClr>
                </a:solidFill>
              </a:rPr>
              <a:t>.</a:t>
            </a:r>
            <a:r>
              <a:rPr lang="en-US" altLang="zh-TW" sz="2000" dirty="0" err="1">
                <a:solidFill>
                  <a:schemeClr val="tx1">
                    <a:lumMod val="75000"/>
                    <a:lumOff val="25000"/>
                  </a:schemeClr>
                </a:solidFill>
              </a:rPr>
              <a:t>py</a:t>
            </a:r>
            <a:r>
              <a:rPr lang="en-US" altLang="zh-TW" sz="2000" dirty="0">
                <a:solidFill>
                  <a:schemeClr val="tx1">
                    <a:lumMod val="75000"/>
                    <a:lumOff val="25000"/>
                  </a:schemeClr>
                </a:solidFill>
              </a:rPr>
              <a:t>, </a:t>
            </a:r>
            <a:r>
              <a:rPr lang="en-US" altLang="zh-TW" sz="2400" dirty="0">
                <a:solidFill>
                  <a:schemeClr val="tx1">
                    <a:lumMod val="75000"/>
                    <a:lumOff val="25000"/>
                  </a:schemeClr>
                </a:solidFill>
              </a:rPr>
              <a:t>you will not be able to import it into other programs.</a:t>
            </a:r>
          </a:p>
          <a:p>
            <a:pPr marL="742950" lvl="1" indent="-285750">
              <a:buFont typeface="Arial" panose="020B0604020202020204" pitchFamily="34" charset="0"/>
              <a:buChar char="•"/>
            </a:pPr>
            <a:r>
              <a:rPr lang="en-US" altLang="zh-TW" sz="2400" dirty="0">
                <a:solidFill>
                  <a:schemeClr val="tx1">
                    <a:lumMod val="75000"/>
                    <a:lumOff val="25000"/>
                  </a:schemeClr>
                </a:solidFill>
              </a:rPr>
              <a:t>A module’s name cannot be the same as a Python key word. An error would occur, for example, if you named a module </a:t>
            </a:r>
            <a:r>
              <a:rPr lang="en-US" altLang="zh-TW" sz="2000" dirty="0">
                <a:solidFill>
                  <a:srgbClr val="FF0000"/>
                </a:solidFill>
                <a:effectLst>
                  <a:outerShdw blurRad="38100" dist="38100" dir="2700000" algn="tl">
                    <a:srgbClr val="000000">
                      <a:alpha val="43137"/>
                    </a:srgbClr>
                  </a:outerShdw>
                </a:effectLst>
              </a:rPr>
              <a:t>for</a:t>
            </a:r>
            <a:r>
              <a:rPr lang="en-US" altLang="zh-TW" sz="2400" dirty="0">
                <a:solidFill>
                  <a:schemeClr val="tx1">
                    <a:lumMod val="75000"/>
                    <a:lumOff val="25000"/>
                  </a:schemeClr>
                </a:solidFill>
              </a:rPr>
              <a:t>.</a:t>
            </a:r>
            <a:endParaRPr lang="zh-TW" altLang="en-US" sz="2400" dirty="0">
              <a:solidFill>
                <a:schemeClr val="tx1">
                  <a:lumMod val="75000"/>
                  <a:lumOff val="25000"/>
                </a:schemeClr>
              </a:solidFill>
            </a:endParaRPr>
          </a:p>
        </p:txBody>
      </p:sp>
    </p:spTree>
    <p:extLst>
      <p:ext uri="{BB962C8B-B14F-4D97-AF65-F5344CB8AC3E}">
        <p14:creationId xmlns:p14="http://schemas.microsoft.com/office/powerpoint/2010/main" val="212058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7984FA15-764C-4855-9DC3-37CF3C5A6295}"/>
              </a:ext>
            </a:extLst>
          </p:cNvPr>
          <p:cNvSpPr>
            <a:spLocks noGrp="1"/>
          </p:cNvSpPr>
          <p:nvPr>
            <p:ph idx="1"/>
          </p:nvPr>
        </p:nvSpPr>
        <p:spPr>
          <a:xfrm>
            <a:off x="581192" y="4725143"/>
            <a:ext cx="7989752" cy="1872209"/>
          </a:xfrm>
        </p:spPr>
        <p:txBody>
          <a:bodyPr>
            <a:normAutofit/>
          </a:bodyPr>
          <a:lstStyle/>
          <a:p>
            <a:endParaRPr lang="zh-TW" altLang="en-US" dirty="0"/>
          </a:p>
        </p:txBody>
      </p:sp>
      <p:pic>
        <p:nvPicPr>
          <p:cNvPr id="6" name="內容版面配置區 3">
            <a:extLst>
              <a:ext uri="{FF2B5EF4-FFF2-40B4-BE49-F238E27FC236}">
                <a16:creationId xmlns:a16="http://schemas.microsoft.com/office/drawing/2014/main" id="{F9B08CD5-C7DF-4BA8-A112-75B39C1AD8F1}"/>
              </a:ext>
            </a:extLst>
          </p:cNvPr>
          <p:cNvPicPr>
            <a:picLocks noChangeAspect="1"/>
          </p:cNvPicPr>
          <p:nvPr/>
        </p:nvPicPr>
        <p:blipFill>
          <a:blip r:embed="rId2"/>
          <a:stretch>
            <a:fillRect/>
          </a:stretch>
        </p:blipFill>
        <p:spPr>
          <a:xfrm>
            <a:off x="554554" y="692696"/>
            <a:ext cx="7894903" cy="4032447"/>
          </a:xfrm>
          <a:prstGeom prst="rect">
            <a:avLst/>
          </a:prstGeom>
        </p:spPr>
      </p:pic>
    </p:spTree>
    <p:extLst>
      <p:ext uri="{BB962C8B-B14F-4D97-AF65-F5344CB8AC3E}">
        <p14:creationId xmlns:p14="http://schemas.microsoft.com/office/powerpoint/2010/main" val="11426713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930CBE0-FD20-4D1F-95ED-7C2D2B2C62D7}"/>
              </a:ext>
            </a:extLst>
          </p:cNvPr>
          <p:cNvPicPr>
            <a:picLocks noChangeAspect="1"/>
          </p:cNvPicPr>
          <p:nvPr/>
        </p:nvPicPr>
        <p:blipFill>
          <a:blip r:embed="rId2"/>
          <a:stretch>
            <a:fillRect/>
          </a:stretch>
        </p:blipFill>
        <p:spPr>
          <a:xfrm>
            <a:off x="0" y="44624"/>
            <a:ext cx="5364088" cy="6784426"/>
          </a:xfrm>
          <a:prstGeom prst="rect">
            <a:avLst/>
          </a:prstGeom>
        </p:spPr>
      </p:pic>
      <p:pic>
        <p:nvPicPr>
          <p:cNvPr id="5" name="圖片 4">
            <a:extLst>
              <a:ext uri="{FF2B5EF4-FFF2-40B4-BE49-F238E27FC236}">
                <a16:creationId xmlns:a16="http://schemas.microsoft.com/office/drawing/2014/main" id="{FC016A69-8FF9-494F-9E36-B87DA6B78143}"/>
              </a:ext>
            </a:extLst>
          </p:cNvPr>
          <p:cNvPicPr>
            <a:picLocks noChangeAspect="1"/>
          </p:cNvPicPr>
          <p:nvPr/>
        </p:nvPicPr>
        <p:blipFill>
          <a:blip r:embed="rId3"/>
          <a:stretch>
            <a:fillRect/>
          </a:stretch>
        </p:blipFill>
        <p:spPr>
          <a:xfrm>
            <a:off x="4211960" y="0"/>
            <a:ext cx="4834765" cy="3384376"/>
          </a:xfrm>
          <a:prstGeom prst="rect">
            <a:avLst/>
          </a:prstGeom>
        </p:spPr>
      </p:pic>
      <p:pic>
        <p:nvPicPr>
          <p:cNvPr id="6" name="圖片 5">
            <a:extLst>
              <a:ext uri="{FF2B5EF4-FFF2-40B4-BE49-F238E27FC236}">
                <a16:creationId xmlns:a16="http://schemas.microsoft.com/office/drawing/2014/main" id="{D8CB4982-1B75-4998-9FA7-59F19B64C1E3}"/>
              </a:ext>
            </a:extLst>
          </p:cNvPr>
          <p:cNvPicPr>
            <a:picLocks noChangeAspect="1"/>
          </p:cNvPicPr>
          <p:nvPr/>
        </p:nvPicPr>
        <p:blipFill>
          <a:blip r:embed="rId4"/>
          <a:stretch>
            <a:fillRect/>
          </a:stretch>
        </p:blipFill>
        <p:spPr>
          <a:xfrm>
            <a:off x="6453814" y="3038739"/>
            <a:ext cx="2690186" cy="3808680"/>
          </a:xfrm>
          <a:prstGeom prst="rect">
            <a:avLst/>
          </a:prstGeom>
        </p:spPr>
      </p:pic>
    </p:spTree>
    <p:extLst>
      <p:ext uri="{BB962C8B-B14F-4D97-AF65-F5344CB8AC3E}">
        <p14:creationId xmlns:p14="http://schemas.microsoft.com/office/powerpoint/2010/main" val="1805250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28D4FA-4C3F-4B10-BE41-E8A2422E3757}"/>
              </a:ext>
            </a:extLst>
          </p:cNvPr>
          <p:cNvSpPr>
            <a:spLocks noGrp="1"/>
          </p:cNvSpPr>
          <p:nvPr>
            <p:ph type="title"/>
          </p:nvPr>
        </p:nvSpPr>
        <p:spPr/>
        <p:txBody>
          <a:bodyPr/>
          <a:lstStyle/>
          <a:p>
            <a:r>
              <a:rPr lang="en-US" altLang="zh-TW" cap="none" dirty="0"/>
              <a:t>Turtle Graphics: Modularizing Code with Functions</a:t>
            </a:r>
            <a:endParaRPr lang="zh-TW" altLang="en-US" cap="none" dirty="0"/>
          </a:p>
        </p:txBody>
      </p:sp>
      <p:sp>
        <p:nvSpPr>
          <p:cNvPr id="3" name="內容版面配置區 2">
            <a:extLst>
              <a:ext uri="{FF2B5EF4-FFF2-40B4-BE49-F238E27FC236}">
                <a16:creationId xmlns:a16="http://schemas.microsoft.com/office/drawing/2014/main" id="{744D787E-5FFB-4C8A-8488-D25453477E96}"/>
              </a:ext>
            </a:extLst>
          </p:cNvPr>
          <p:cNvSpPr>
            <a:spLocks noGrp="1"/>
          </p:cNvSpPr>
          <p:nvPr>
            <p:ph idx="1"/>
          </p:nvPr>
        </p:nvSpPr>
        <p:spPr/>
        <p:txBody>
          <a:bodyPr/>
          <a:lstStyle/>
          <a:p>
            <a:r>
              <a:rPr lang="en-US" altLang="zh-TW" dirty="0"/>
              <a:t>Commonly needed turtle graphics operations can be stored in functions and then called whenever needed.</a:t>
            </a:r>
            <a:endParaRPr lang="zh-TW" altLang="en-US" dirty="0"/>
          </a:p>
        </p:txBody>
      </p:sp>
    </p:spTree>
    <p:extLst>
      <p:ext uri="{BB962C8B-B14F-4D97-AF65-F5344CB8AC3E}">
        <p14:creationId xmlns:p14="http://schemas.microsoft.com/office/powerpoint/2010/main" val="17054511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288E229-BC46-4DEF-91F3-53953159C753}"/>
              </a:ext>
            </a:extLst>
          </p:cNvPr>
          <p:cNvPicPr>
            <a:picLocks noChangeAspect="1"/>
          </p:cNvPicPr>
          <p:nvPr/>
        </p:nvPicPr>
        <p:blipFill>
          <a:blip r:embed="rId2"/>
          <a:stretch>
            <a:fillRect/>
          </a:stretch>
        </p:blipFill>
        <p:spPr>
          <a:xfrm>
            <a:off x="467544" y="764703"/>
            <a:ext cx="6264696" cy="4044777"/>
          </a:xfrm>
          <a:prstGeom prst="rect">
            <a:avLst/>
          </a:prstGeom>
        </p:spPr>
      </p:pic>
      <p:pic>
        <p:nvPicPr>
          <p:cNvPr id="5" name="圖片 4">
            <a:extLst>
              <a:ext uri="{FF2B5EF4-FFF2-40B4-BE49-F238E27FC236}">
                <a16:creationId xmlns:a16="http://schemas.microsoft.com/office/drawing/2014/main" id="{C45AB103-F4F6-4FEF-B1FF-165DF4A2B1A7}"/>
              </a:ext>
            </a:extLst>
          </p:cNvPr>
          <p:cNvPicPr>
            <a:picLocks noChangeAspect="1"/>
          </p:cNvPicPr>
          <p:nvPr/>
        </p:nvPicPr>
        <p:blipFill>
          <a:blip r:embed="rId3"/>
          <a:stretch>
            <a:fillRect/>
          </a:stretch>
        </p:blipFill>
        <p:spPr>
          <a:xfrm>
            <a:off x="635910" y="4797152"/>
            <a:ext cx="4800186" cy="1440160"/>
          </a:xfrm>
          <a:prstGeom prst="rect">
            <a:avLst/>
          </a:prstGeom>
        </p:spPr>
      </p:pic>
      <p:pic>
        <p:nvPicPr>
          <p:cNvPr id="6" name="圖片 5">
            <a:extLst>
              <a:ext uri="{FF2B5EF4-FFF2-40B4-BE49-F238E27FC236}">
                <a16:creationId xmlns:a16="http://schemas.microsoft.com/office/drawing/2014/main" id="{396FEE51-3B5E-4E24-A925-229177114838}"/>
              </a:ext>
            </a:extLst>
          </p:cNvPr>
          <p:cNvPicPr>
            <a:picLocks noChangeAspect="1"/>
          </p:cNvPicPr>
          <p:nvPr/>
        </p:nvPicPr>
        <p:blipFill>
          <a:blip r:embed="rId4"/>
          <a:stretch>
            <a:fillRect/>
          </a:stretch>
        </p:blipFill>
        <p:spPr>
          <a:xfrm>
            <a:off x="6588224" y="980728"/>
            <a:ext cx="2232248" cy="2070047"/>
          </a:xfrm>
          <a:prstGeom prst="rect">
            <a:avLst/>
          </a:prstGeom>
        </p:spPr>
      </p:pic>
    </p:spTree>
    <p:extLst>
      <p:ext uri="{BB962C8B-B14F-4D97-AF65-F5344CB8AC3E}">
        <p14:creationId xmlns:p14="http://schemas.microsoft.com/office/powerpoint/2010/main" val="41012980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2EAD395-BB47-4577-99F8-CCCD1681D12B}"/>
              </a:ext>
            </a:extLst>
          </p:cNvPr>
          <p:cNvPicPr>
            <a:picLocks noChangeAspect="1"/>
          </p:cNvPicPr>
          <p:nvPr/>
        </p:nvPicPr>
        <p:blipFill>
          <a:blip r:embed="rId2"/>
          <a:stretch>
            <a:fillRect/>
          </a:stretch>
        </p:blipFill>
        <p:spPr>
          <a:xfrm>
            <a:off x="744798" y="963873"/>
            <a:ext cx="1738970" cy="808943"/>
          </a:xfrm>
          <a:prstGeom prst="rect">
            <a:avLst/>
          </a:prstGeom>
        </p:spPr>
      </p:pic>
      <p:pic>
        <p:nvPicPr>
          <p:cNvPr id="5" name="圖片 4">
            <a:extLst>
              <a:ext uri="{FF2B5EF4-FFF2-40B4-BE49-F238E27FC236}">
                <a16:creationId xmlns:a16="http://schemas.microsoft.com/office/drawing/2014/main" id="{74BD5274-0E9E-430D-83DF-E79D52294554}"/>
              </a:ext>
            </a:extLst>
          </p:cNvPr>
          <p:cNvPicPr>
            <a:picLocks noChangeAspect="1"/>
          </p:cNvPicPr>
          <p:nvPr/>
        </p:nvPicPr>
        <p:blipFill>
          <a:blip r:embed="rId3"/>
          <a:stretch>
            <a:fillRect/>
          </a:stretch>
        </p:blipFill>
        <p:spPr>
          <a:xfrm>
            <a:off x="611560" y="1628800"/>
            <a:ext cx="6048672" cy="4410922"/>
          </a:xfrm>
          <a:prstGeom prst="rect">
            <a:avLst/>
          </a:prstGeom>
        </p:spPr>
      </p:pic>
      <p:pic>
        <p:nvPicPr>
          <p:cNvPr id="6" name="圖片 5">
            <a:extLst>
              <a:ext uri="{FF2B5EF4-FFF2-40B4-BE49-F238E27FC236}">
                <a16:creationId xmlns:a16="http://schemas.microsoft.com/office/drawing/2014/main" id="{6CED78F0-B868-4315-8276-ACD231285FF4}"/>
              </a:ext>
            </a:extLst>
          </p:cNvPr>
          <p:cNvPicPr>
            <a:picLocks noChangeAspect="1"/>
          </p:cNvPicPr>
          <p:nvPr/>
        </p:nvPicPr>
        <p:blipFill>
          <a:blip r:embed="rId4"/>
          <a:stretch>
            <a:fillRect/>
          </a:stretch>
        </p:blipFill>
        <p:spPr>
          <a:xfrm>
            <a:off x="6732240" y="1052736"/>
            <a:ext cx="2016224" cy="1878105"/>
          </a:xfrm>
          <a:prstGeom prst="rect">
            <a:avLst/>
          </a:prstGeom>
        </p:spPr>
      </p:pic>
    </p:spTree>
    <p:extLst>
      <p:ext uri="{BB962C8B-B14F-4D97-AF65-F5344CB8AC3E}">
        <p14:creationId xmlns:p14="http://schemas.microsoft.com/office/powerpoint/2010/main" val="33482373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1DDAF85-0C66-453A-BD5D-A9BC37FA43F9}"/>
              </a:ext>
            </a:extLst>
          </p:cNvPr>
          <p:cNvPicPr>
            <a:picLocks noChangeAspect="1"/>
          </p:cNvPicPr>
          <p:nvPr/>
        </p:nvPicPr>
        <p:blipFill>
          <a:blip r:embed="rId2"/>
          <a:stretch>
            <a:fillRect/>
          </a:stretch>
        </p:blipFill>
        <p:spPr>
          <a:xfrm>
            <a:off x="467543" y="836711"/>
            <a:ext cx="5832649" cy="5471899"/>
          </a:xfrm>
          <a:prstGeom prst="rect">
            <a:avLst/>
          </a:prstGeom>
        </p:spPr>
      </p:pic>
      <p:pic>
        <p:nvPicPr>
          <p:cNvPr id="5" name="圖片 4">
            <a:extLst>
              <a:ext uri="{FF2B5EF4-FFF2-40B4-BE49-F238E27FC236}">
                <a16:creationId xmlns:a16="http://schemas.microsoft.com/office/drawing/2014/main" id="{666836E6-49DC-4FB6-BA1F-F006FA2D1C42}"/>
              </a:ext>
            </a:extLst>
          </p:cNvPr>
          <p:cNvPicPr>
            <a:picLocks noChangeAspect="1"/>
          </p:cNvPicPr>
          <p:nvPr/>
        </p:nvPicPr>
        <p:blipFill>
          <a:blip r:embed="rId3"/>
          <a:stretch>
            <a:fillRect/>
          </a:stretch>
        </p:blipFill>
        <p:spPr>
          <a:xfrm>
            <a:off x="6516216" y="908720"/>
            <a:ext cx="2304256" cy="2311220"/>
          </a:xfrm>
          <a:prstGeom prst="rect">
            <a:avLst/>
          </a:prstGeom>
        </p:spPr>
      </p:pic>
    </p:spTree>
    <p:extLst>
      <p:ext uri="{BB962C8B-B14F-4D97-AF65-F5344CB8AC3E}">
        <p14:creationId xmlns:p14="http://schemas.microsoft.com/office/powerpoint/2010/main" val="3679968095"/>
      </p:ext>
    </p:extLst>
  </p:cSld>
  <p:clrMapOvr>
    <a:masterClrMapping/>
  </p:clrMapOvr>
</p:sld>
</file>

<file path=ppt/theme/theme1.xml><?xml version="1.0" encoding="utf-8"?>
<a:theme xmlns:a="http://schemas.openxmlformats.org/drawingml/2006/main" name="紅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紅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678D26-14AE-40FE-9D3C-4EB512557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TM03457464[[fn=紅利]]</Template>
  <TotalTime>0</TotalTime>
  <Words>2523</Words>
  <Application>Microsoft Office PowerPoint</Application>
  <PresentationFormat>如螢幕大小 (4:3)</PresentationFormat>
  <Paragraphs>221</Paragraphs>
  <Slides>94</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94</vt:i4>
      </vt:variant>
    </vt:vector>
  </HeadingPairs>
  <TitlesOfParts>
    <vt:vector size="102" baseType="lpstr">
      <vt:lpstr>ArialMonoMTPro-Bold</vt:lpstr>
      <vt:lpstr>微軟正黑體</vt:lpstr>
      <vt:lpstr>新細明體</vt:lpstr>
      <vt:lpstr>Arial</vt:lpstr>
      <vt:lpstr>Calibri</vt:lpstr>
      <vt:lpstr>Gill Sans MT</vt:lpstr>
      <vt:lpstr>Wingdings 2</vt:lpstr>
      <vt:lpstr>紅利</vt:lpstr>
      <vt:lpstr>Functions</vt:lpstr>
      <vt:lpstr>Introduction to Functions</vt:lpstr>
      <vt:lpstr>PowerPoint 簡報</vt:lpstr>
      <vt:lpstr>Benefits of Modularizing a Program with Functions</vt:lpstr>
      <vt:lpstr>Void Functions and Value-returning Functions</vt:lpstr>
      <vt:lpstr>Function Names</vt:lpstr>
      <vt:lpstr>PowerPoint 簡報</vt:lpstr>
      <vt:lpstr>PowerPoint 簡報</vt:lpstr>
      <vt:lpstr>PowerPoint 簡報</vt:lpstr>
      <vt:lpstr>Flow of Execution</vt:lpstr>
      <vt:lpstr>Flow of Execution</vt:lpstr>
      <vt:lpstr>Flow of Execution</vt:lpstr>
      <vt:lpstr>Flow of Execution</vt:lpstr>
      <vt:lpstr>Flow of Execution</vt:lpstr>
      <vt:lpstr>Flow of Execution</vt:lpstr>
      <vt:lpstr>Flow of Execution</vt:lpstr>
      <vt:lpstr>Flow of Execution</vt:lpstr>
      <vt:lpstr>Flow of Execution</vt:lpstr>
      <vt:lpstr>Flow of Functions with Functions</vt:lpstr>
      <vt:lpstr>Flow of Functions with Functions</vt:lpstr>
      <vt:lpstr>Flow of Functions with Functions</vt:lpstr>
      <vt:lpstr>Flow of Functions with Functions</vt:lpstr>
      <vt:lpstr>Flow of Functions with Functions</vt:lpstr>
      <vt:lpstr>Flow of Functions with Functions</vt:lpstr>
      <vt:lpstr>Flow of Functions with Functions</vt:lpstr>
      <vt:lpstr>Flow of Functions with Functions</vt:lpstr>
      <vt:lpstr>Flow of Functions with Functions</vt:lpstr>
      <vt:lpstr>Flow of Functions with Functions</vt:lpstr>
      <vt:lpstr>Multiple Functions</vt:lpstr>
      <vt:lpstr>Multiple Functions</vt:lpstr>
      <vt:lpstr>PowerPoint 簡報</vt:lpstr>
      <vt:lpstr>PowerPoint 簡報</vt:lpstr>
      <vt:lpstr>PowerPoint 簡報</vt:lpstr>
      <vt:lpstr>PowerPoint 簡報</vt:lpstr>
      <vt:lpstr>PowerPoint 簡報</vt:lpstr>
      <vt:lpstr>Indentation in Python</vt:lpstr>
      <vt:lpstr>Local Variables</vt:lpstr>
      <vt:lpstr>PowerPoint 簡報</vt:lpstr>
      <vt:lpstr>PowerPoint 簡報</vt:lpstr>
      <vt:lpstr>PowerPoint 簡報</vt:lpstr>
      <vt:lpstr>Passing Arguments to Functions</vt:lpstr>
      <vt:lpstr>PowerPoint 簡報</vt:lpstr>
      <vt:lpstr>PowerPoint 簡報</vt:lpstr>
      <vt:lpstr>Parameter Variable Scope</vt:lpstr>
      <vt:lpstr>PowerPoint 簡報</vt:lpstr>
      <vt:lpstr>PowerPoint 簡報</vt:lpstr>
      <vt:lpstr>PowerPoint 簡報</vt:lpstr>
      <vt:lpstr>Passing Multiple Arguments</vt:lpstr>
      <vt:lpstr>PowerPoint 簡報</vt:lpstr>
      <vt:lpstr>Making Changes to Parameters</vt:lpstr>
      <vt:lpstr>PowerPoint 簡報</vt:lpstr>
      <vt:lpstr>Argument Mechanics</vt:lpstr>
      <vt:lpstr>Keyword Arguments</vt:lpstr>
      <vt:lpstr>PowerPoint 簡報</vt:lpstr>
      <vt:lpstr>Global Variables</vt:lpstr>
      <vt:lpstr>PowerPoint 簡報</vt:lpstr>
      <vt:lpstr>PowerPoint 簡報</vt:lpstr>
      <vt:lpstr>PowerPoint 簡報</vt:lpstr>
      <vt:lpstr>Value Returning Functions</vt:lpstr>
      <vt:lpstr>PowerPoint 簡報</vt:lpstr>
      <vt:lpstr>Standard Library Functions and the import Statement</vt:lpstr>
      <vt:lpstr>PowerPoint 簡報</vt:lpstr>
      <vt:lpstr>PowerPoint 簡報</vt:lpstr>
      <vt:lpstr>Generating Random Numbers</vt:lpstr>
      <vt:lpstr>PowerPoint 簡報</vt:lpstr>
      <vt:lpstr>PowerPoint 簡報</vt:lpstr>
      <vt:lpstr>PowerPoint 簡報</vt:lpstr>
      <vt:lpstr>PowerPoint 簡報</vt:lpstr>
      <vt:lpstr>PowerPoint 簡報</vt:lpstr>
      <vt:lpstr>PowerPoint 簡報</vt:lpstr>
      <vt:lpstr>PowerPoint 簡報</vt:lpstr>
      <vt:lpstr>The randrange, random, and uniform Functions</vt:lpstr>
      <vt:lpstr>PowerPoint 簡報</vt:lpstr>
      <vt:lpstr>Random Number Seeds</vt:lpstr>
      <vt:lpstr>PowerPoint 簡報</vt:lpstr>
      <vt:lpstr>Writing Your Own Value-Returning Functions</vt:lpstr>
      <vt:lpstr>PowerPoint 簡報</vt:lpstr>
      <vt:lpstr>PowerPoint 簡報</vt:lpstr>
      <vt:lpstr>PowerPoint 簡報</vt:lpstr>
      <vt:lpstr>Returning Strings</vt:lpstr>
      <vt:lpstr>Returning Boolean Values</vt:lpstr>
      <vt:lpstr>Returning Multiple Values</vt:lpstr>
      <vt:lpstr>PowerPoint 簡報</vt:lpstr>
      <vt:lpstr>The math Module</vt:lpstr>
      <vt:lpstr>PowerPoint 簡報</vt:lpstr>
      <vt:lpstr>The math.pi and math.e Values</vt:lpstr>
      <vt:lpstr>Storing Functions in Modules</vt:lpstr>
      <vt:lpstr>PowerPoint 簡報</vt:lpstr>
      <vt:lpstr>PowerPoint 簡報</vt:lpstr>
      <vt:lpstr>PowerPoint 簡報</vt:lpstr>
      <vt:lpstr>Turtle Graphics: Modularizing Code with Functions</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2016-06-25T12:48:12Z</dcterms:created>
  <dcterms:modified xsi:type="dcterms:W3CDTF">2019-01-29T09:17:57Z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