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0" r:id="rId2"/>
  </p:sldMasterIdLst>
  <p:notesMasterIdLst>
    <p:notesMasterId r:id="rId73"/>
  </p:notesMasterIdLst>
  <p:handoutMasterIdLst>
    <p:handoutMasterId r:id="rId74"/>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4" d="100"/>
          <a:sy n="114" d="100"/>
        </p:scale>
        <p:origin x="1560" y="1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6DFE88-AB15-4D60-8F3E-8F304D657905}" type="datetimeFigureOut">
              <a:rPr lang="zh-TW" altLang="en-US" smtClean="0"/>
              <a:t>2019/5/13</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C73E2-909A-494E-AD9D-518BD1FD3C21}" type="slidenum">
              <a:rPr lang="zh-TW" altLang="en-US" smtClean="0"/>
              <a:t>‹#›</a:t>
            </a:fld>
            <a:endParaRPr lang="zh-TW" altLang="en-US"/>
          </a:p>
        </p:txBody>
      </p:sp>
    </p:spTree>
    <p:extLst>
      <p:ext uri="{BB962C8B-B14F-4D97-AF65-F5344CB8AC3E}">
        <p14:creationId xmlns:p14="http://schemas.microsoft.com/office/powerpoint/2010/main" val="2847829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3842907C-D0AA-4C58-9F94-58B40AD65B29}" type="datetimeFigureOut">
              <a:pPr/>
              <a:t>2019/5/13</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1D76769E-C829-4283-B80E-CB90D995C291}" type="slidenum">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1D76769E-C829-4283-B80E-CB90D995C291}" type="slidenum">
              <a:rPr lang="zh-TW" smtClean="0"/>
              <a:pPr/>
              <a:t>1</a:t>
            </a:fld>
            <a:endParaRPr 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Rectangle 6"/>
          <p:cNvSpPr/>
          <p:nvPr/>
        </p:nvSpPr>
        <p:spPr>
          <a:xfrm>
            <a:off x="0" y="3573016"/>
            <a:ext cx="9144000" cy="306895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ctr">
            <a:normAutofit/>
          </a:bodyPr>
          <a:lstStyle>
            <a:lvl1pPr>
              <a:defRPr sz="3600">
                <a:solidFill>
                  <a:schemeClr val="accent1"/>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r">
              <a:buNone/>
              <a:defRPr sz="28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6E13C79-1C97-4B32-B2AE-1A69C169643E}" type="datetime2">
              <a:rPr lang="zh-TW" altLang="en-US" smtClean="0"/>
              <a:pPr/>
              <a:t>2019年5月13日</a:t>
            </a:fld>
            <a:endParaRPr lang="zh-TW">
              <a:solidFill>
                <a:srgbClr val="FFFFFF"/>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solidFill>
                <a:schemeClr val="accent1">
                  <a:tint val="20000"/>
                </a:scheme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en-US" altLang="zh-TW" smtClean="0"/>
              <a:pPr/>
              <a:t>‹#›</a:t>
            </a:fld>
            <a:endParaRPr lang="zh-TW" altLang="en-US">
              <a:solidFill>
                <a:srgbClr val="FFFFFF"/>
              </a:solidFill>
            </a:endParaRPr>
          </a:p>
        </p:txBody>
      </p:sp>
    </p:spTree>
    <p:extLst>
      <p:ext uri="{BB962C8B-B14F-4D97-AF65-F5344CB8AC3E}">
        <p14:creationId xmlns:p14="http://schemas.microsoft.com/office/powerpoint/2010/main" val="327391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lgn="ctr"/>
            <a:fld id="{D10E14BF-C004-4398-9186-5EE680724D95}" type="datetime2">
              <a:rPr lang="zh-TW" altLang="en-US" smtClean="0"/>
              <a:pPr algn="ctr"/>
              <a:t>2019年5月13日</a:t>
            </a:fld>
            <a:endParaRPr lang="zh-TW"/>
          </a:p>
        </p:txBody>
      </p:sp>
      <p:sp>
        <p:nvSpPr>
          <p:cNvPr id="5" name="Footer Placeholder 4"/>
          <p:cNvSpPr>
            <a:spLocks noGrp="1"/>
          </p:cNvSpPr>
          <p:nvPr>
            <p:ph type="ftr" sz="quarter" idx="11"/>
          </p:nvPr>
        </p:nvSpPr>
        <p:spPr/>
        <p:txBody>
          <a:bodyPr/>
          <a:lstStyle/>
          <a:p>
            <a:endParaRPr lang="zh-TW"/>
          </a:p>
        </p:txBody>
      </p:sp>
      <p:sp>
        <p:nvSpPr>
          <p:cNvPr id="6" name="Slide Number Placeholder 5"/>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9306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2019年5月13日</a:t>
            </a:fld>
            <a:endParaRPr lang="zh-TW"/>
          </a:p>
        </p:txBody>
      </p:sp>
      <p:sp>
        <p:nvSpPr>
          <p:cNvPr id="5" name="Footer Placeholder 4"/>
          <p:cNvSpPr>
            <a:spLocks noGrp="1"/>
          </p:cNvSpPr>
          <p:nvPr>
            <p:ph type="ftr" sz="quarter" idx="11"/>
          </p:nvPr>
        </p:nvSpPr>
        <p:spPr>
          <a:xfrm>
            <a:off x="581192" y="5951810"/>
            <a:ext cx="5922209" cy="365125"/>
          </a:xfrm>
        </p:spPr>
        <p:txBody>
          <a:bodyPr/>
          <a:lstStyle/>
          <a:p>
            <a:endParaRPr lang="zh-TW"/>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20683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581192" y="2228003"/>
            <a:ext cx="7989752" cy="3630795"/>
          </a:xfrm>
        </p:spPr>
        <p:txBody>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Footer Placeholder 4"/>
          <p:cNvSpPr>
            <a:spLocks noGrp="1"/>
          </p:cNvSpPr>
          <p:nvPr>
            <p:ph type="ftr" sz="quarter" idx="11"/>
          </p:nvPr>
        </p:nvSpPr>
        <p:spPr/>
        <p:txBody>
          <a:bodyPr/>
          <a:lstStyle/>
          <a:p>
            <a:pPr algn="r"/>
            <a:endParaRPr lang="zh-TW" sz="1000" dirty="0">
              <a:solidFill>
                <a:schemeClr val="tx1"/>
              </a:solidFill>
            </a:endParaRP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10773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ctr">
            <a:normAutofit/>
          </a:bodyPr>
          <a:lstStyle>
            <a:lvl1pPr algn="l">
              <a:defRPr sz="3600" b="0" cap="all">
                <a:solidFill>
                  <a:schemeClr val="accent1"/>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2019年5月13日</a:t>
            </a:fld>
            <a:endParaRPr lang="zh-TW" sz="1000">
              <a:solidFill>
                <a:schemeClr val="tx1"/>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lgn="r"/>
            <a:endParaRPr lang="zh-TW" sz="100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4145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p>
            <a:pPr algn="ctr"/>
            <a:fld id="{D10E14BF-C004-4398-9186-5EE680724D95}" type="datetime2">
              <a:rPr lang="zh-TW" altLang="en-US" smtClean="0"/>
              <a:pPr algn="ctr"/>
              <a:t>2019年5月13日</a:t>
            </a:fld>
            <a:endParaRPr lang="zh-TW" sz="1000">
              <a:solidFill>
                <a:schemeClr val="tx1"/>
              </a:solidFill>
            </a:endParaRPr>
          </a:p>
        </p:txBody>
      </p:sp>
      <p:sp>
        <p:nvSpPr>
          <p:cNvPr id="6" name="Footer Placeholder 5"/>
          <p:cNvSpPr>
            <a:spLocks noGrp="1"/>
          </p:cNvSpPr>
          <p:nvPr>
            <p:ph type="ftr" sz="quarter" idx="11"/>
          </p:nvPr>
        </p:nvSpPr>
        <p:spPr/>
        <p:txBody>
          <a:bodyPr/>
          <a:lstStyle/>
          <a:p>
            <a:pPr algn="r"/>
            <a:endParaRPr lang="zh-TW" sz="1000">
              <a:solidFill>
                <a:schemeClr val="tx1"/>
              </a:solidFill>
            </a:endParaRPr>
          </a:p>
        </p:txBody>
      </p:sp>
      <p:sp>
        <p:nvSpPr>
          <p:cNvPr id="7" name="Slide Number Placeholder 6"/>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9" name="圖片 8">
            <a:extLst>
              <a:ext uri="{FF2B5EF4-FFF2-40B4-BE49-F238E27FC236}">
                <a16:creationId xmlns:a16="http://schemas.microsoft.com/office/drawing/2014/main" id="{45868ED2-CC28-4970-8F2A-625F425FEA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40847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lgn="ctr"/>
            <a:fld id="{D10E14BF-C004-4398-9186-5EE680724D95}" type="datetime2">
              <a:rPr lang="zh-TW" altLang="en-US" smtClean="0"/>
              <a:pPr algn="ctr"/>
              <a:t>2019年5月13日</a:t>
            </a:fld>
            <a:endParaRPr lang="zh-TW" sz="1000">
              <a:solidFill>
                <a:schemeClr val="tx1"/>
              </a:solidFill>
            </a:endParaRPr>
          </a:p>
        </p:txBody>
      </p:sp>
      <p:sp>
        <p:nvSpPr>
          <p:cNvPr id="8" name="Footer Placeholder 7"/>
          <p:cNvSpPr>
            <a:spLocks noGrp="1"/>
          </p:cNvSpPr>
          <p:nvPr>
            <p:ph type="ftr" sz="quarter" idx="11"/>
          </p:nvPr>
        </p:nvSpPr>
        <p:spPr/>
        <p:txBody>
          <a:bodyPr/>
          <a:lstStyle/>
          <a:p>
            <a:pPr algn="r"/>
            <a:endParaRPr lang="zh-TW" sz="1000">
              <a:solidFill>
                <a:schemeClr val="tx1"/>
              </a:solidFill>
            </a:endParaRPr>
          </a:p>
        </p:txBody>
      </p:sp>
      <p:sp>
        <p:nvSpPr>
          <p:cNvPr id="9" name="Slide Number Placeholder 8"/>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11" name="圖片 10">
            <a:extLst>
              <a:ext uri="{FF2B5EF4-FFF2-40B4-BE49-F238E27FC236}">
                <a16:creationId xmlns:a16="http://schemas.microsoft.com/office/drawing/2014/main" id="{600C206B-DFD5-4CF9-B7B9-C5BA757BD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8213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a:solidFill>
            <a:schemeClr val="bg1"/>
          </a:solidFill>
          <a:ln>
            <a:noFill/>
          </a:ln>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084827A3-B249-4F87-AB1A-1E06AC1AA2A4}" type="datetime2">
              <a:rPr lang="zh-TW" altLang="en-US" smtClean="0"/>
              <a:pPr/>
              <a:t>2019年5月13日</a:t>
            </a:fld>
            <a:endParaRPr lang="zh-TW"/>
          </a:p>
        </p:txBody>
      </p:sp>
      <p:sp>
        <p:nvSpPr>
          <p:cNvPr id="4" name="Footer Placeholder 3"/>
          <p:cNvSpPr>
            <a:spLocks noGrp="1"/>
          </p:cNvSpPr>
          <p:nvPr>
            <p:ph type="ftr" sz="quarter" idx="11"/>
          </p:nvPr>
        </p:nvSpPr>
        <p:spPr/>
        <p:txBody>
          <a:bodyPr/>
          <a:lstStyle/>
          <a:p>
            <a:endParaRPr lang="zh-TW"/>
          </a:p>
        </p:txBody>
      </p:sp>
      <p:sp>
        <p:nvSpPr>
          <p:cNvPr id="5" name="Slide Number Placeholder 4"/>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7" name="圖片 6">
            <a:extLst>
              <a:ext uri="{FF2B5EF4-FFF2-40B4-BE49-F238E27FC236}">
                <a16:creationId xmlns:a16="http://schemas.microsoft.com/office/drawing/2014/main" id="{8C425F5F-CA86-4511-9752-92AB1A3DEC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6151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zh-TW" altLang="en-US" smtClean="0"/>
              <a:pPr/>
              <a:t>2019年5月13日</a:t>
            </a:fld>
            <a:endParaRPr lang="zh-TW"/>
          </a:p>
        </p:txBody>
      </p:sp>
      <p:sp>
        <p:nvSpPr>
          <p:cNvPr id="3" name="Footer Placeholder 2"/>
          <p:cNvSpPr>
            <a:spLocks noGrp="1"/>
          </p:cNvSpPr>
          <p:nvPr>
            <p:ph type="ftr" sz="quarter" idx="11"/>
          </p:nvPr>
        </p:nvSpPr>
        <p:spPr/>
        <p:txBody>
          <a:bodyPr/>
          <a:lstStyle/>
          <a:p>
            <a:endParaRPr lang="zh-TW"/>
          </a:p>
        </p:txBody>
      </p:sp>
      <p:sp>
        <p:nvSpPr>
          <p:cNvPr id="4" name="Slide Number Placeholder 3"/>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5" name="圖片 4">
            <a:extLst>
              <a:ext uri="{FF2B5EF4-FFF2-40B4-BE49-F238E27FC236}">
                <a16:creationId xmlns:a16="http://schemas.microsoft.com/office/drawing/2014/main" id="{640CC7B0-C5FA-4E60-9892-38F6A4C9BA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32717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6399" y="601200"/>
            <a:ext cx="8240400" cy="4204800"/>
          </a:xfrm>
        </p:spPr>
        <p:txBody>
          <a:bodyPr anchor="t">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86C4691-4882-40A8-AF62-8CF6A18D40B2}" type="datetime2">
              <a:rPr lang="zh-TW" altLang="en-US" smtClean="0"/>
              <a:pPr/>
              <a:t>2019年5月13日</a:t>
            </a:fld>
            <a:endParaRPr lang="zh-TW"/>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TW"/>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181621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1C6776A-4DEC-47EE-8A49-2C150ECB5465}" type="datetime2">
              <a:rPr lang="zh-TW" altLang="en-US" smtClean="0"/>
              <a:pPr/>
              <a:t>2019年5月13日</a:t>
            </a:fld>
            <a:endParaRPr lang="zh-TW">
              <a:solidFill>
                <a:schemeClr val="tx1"/>
              </a:solidFill>
            </a:endParaRPr>
          </a:p>
        </p:txBody>
      </p:sp>
      <p:sp>
        <p:nvSpPr>
          <p:cNvPr id="6" name="Footer Placeholder 5"/>
          <p:cNvSpPr>
            <a:spLocks noGrp="1"/>
          </p:cNvSpPr>
          <p:nvPr>
            <p:ph type="ftr" sz="quarter" idx="11"/>
          </p:nvPr>
        </p:nvSpPr>
        <p:spPr/>
        <p:txBody>
          <a:bodyPr/>
          <a:lstStyle/>
          <a:p>
            <a:endParaRPr lang="zh-TW">
              <a:solidFill>
                <a:schemeClr val="tx1"/>
              </a:solidFill>
            </a:endParaRPr>
          </a:p>
        </p:txBody>
      </p:sp>
      <p:sp>
        <p:nvSpPr>
          <p:cNvPr id="7" name="Slide Number Placeholder 6"/>
          <p:cNvSpPr>
            <a:spLocks noGrp="1"/>
          </p:cNvSpPr>
          <p:nvPr>
            <p:ph type="sldNum" sz="quarter" idx="12"/>
          </p:nvPr>
        </p:nvSpPr>
        <p:spPr/>
        <p:txBody>
          <a:bodyPr/>
          <a:lstStyle/>
          <a:p>
            <a:fld id="{BC410EEA-824F-4D46-AFE7-60426C8C06B0}" type="slidenum">
              <a:rPr lang="en-US" altLang="zh-TW" smtClean="0"/>
              <a:pPr/>
              <a:t>‹#›</a:t>
            </a:fld>
            <a:endParaRPr lang="zh-TW" altLang="en-US">
              <a:solidFill>
                <a:schemeClr val="tx1"/>
              </a:solidFill>
            </a:endParaRPr>
          </a:p>
        </p:txBody>
      </p:sp>
    </p:spTree>
    <p:extLst>
      <p:ext uri="{BB962C8B-B14F-4D97-AF65-F5344CB8AC3E}">
        <p14:creationId xmlns:p14="http://schemas.microsoft.com/office/powerpoint/2010/main" val="387077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lgn="ctr"/>
            <a:fld id="{D10E14BF-C004-4398-9186-5EE680724D95}" type="datetime2">
              <a:rPr lang="zh-TW" altLang="en-US" smtClean="0"/>
              <a:pPr algn="ctr"/>
              <a:t>2019年5月13日</a:t>
            </a:fld>
            <a:endParaRPr lang="zh-TW" sz="1000">
              <a:solidFill>
                <a:schemeClr val="tx1"/>
              </a:solidFill>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lgn="r"/>
            <a:endParaRPr lang="zh-TW" sz="1000">
              <a:solidFill>
                <a:schemeClr val="tx1"/>
              </a:solidFill>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388326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457200" rtl="0" eaLnBrk="1" latinLnBrk="0" hangingPunct="1">
        <a:spcBef>
          <a:spcPct val="0"/>
        </a:spcBef>
        <a:buNone/>
        <a:defRPr sz="3200" b="0" kern="1200" cap="all">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3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github.com/veekun/pokedex/tree/master/pokedex/data/csv"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altLang="zh-TW" cap="none" dirty="0"/>
              <a:t>Lists and Tuples</a:t>
            </a:r>
            <a:endParaRPr lang="zh-TW" cap="none" dirty="0"/>
          </a:p>
        </p:txBody>
      </p:sp>
      <p:sp>
        <p:nvSpPr>
          <p:cNvPr id="3" name="Rectangle 2"/>
          <p:cNvSpPr>
            <a:spLocks noGrp="1"/>
          </p:cNvSpPr>
          <p:nvPr>
            <p:ph type="subTitle" idx="1"/>
          </p:nvPr>
        </p:nvSpPr>
        <p:spPr/>
        <p:txBody>
          <a:bodyPr/>
          <a:lstStyle/>
          <a:p>
            <a:pPr algn="r"/>
            <a:r>
              <a:rPr lang="zh-TW" altLang="en-US" sz="2800" dirty="0"/>
              <a:t>陳建良</a:t>
            </a:r>
            <a:endParaRPr 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3C34B6-DBA0-4B2E-BA8A-21EFE95DF0F7}"/>
              </a:ext>
            </a:extLst>
          </p:cNvPr>
          <p:cNvSpPr>
            <a:spLocks noGrp="1"/>
          </p:cNvSpPr>
          <p:nvPr>
            <p:ph type="title"/>
          </p:nvPr>
        </p:nvSpPr>
        <p:spPr/>
        <p:txBody>
          <a:bodyPr/>
          <a:lstStyle/>
          <a:p>
            <a:r>
              <a:rPr lang="en-US" altLang="zh-TW" cap="none" dirty="0"/>
              <a:t>Lists Are Mutable</a:t>
            </a:r>
            <a:endParaRPr lang="zh-TW" altLang="en-US" cap="none" dirty="0"/>
          </a:p>
        </p:txBody>
      </p:sp>
      <p:sp>
        <p:nvSpPr>
          <p:cNvPr id="3" name="內容版面配置區 2">
            <a:extLst>
              <a:ext uri="{FF2B5EF4-FFF2-40B4-BE49-F238E27FC236}">
                <a16:creationId xmlns:a16="http://schemas.microsoft.com/office/drawing/2014/main" id="{CD87EA38-C0FF-4993-A4E2-6B6B4C99E311}"/>
              </a:ext>
            </a:extLst>
          </p:cNvPr>
          <p:cNvSpPr>
            <a:spLocks noGrp="1"/>
          </p:cNvSpPr>
          <p:nvPr>
            <p:ph idx="1"/>
          </p:nvPr>
        </p:nvSpPr>
        <p:spPr/>
        <p:txBody>
          <a:bodyPr/>
          <a:lstStyle/>
          <a:p>
            <a:r>
              <a:rPr lang="en-US" altLang="zh-TW" dirty="0"/>
              <a:t>Lists in Python are </a:t>
            </a:r>
            <a:r>
              <a:rPr lang="en-US" altLang="zh-TW" i="1" dirty="0">
                <a:solidFill>
                  <a:srgbClr val="FF0000"/>
                </a:solidFill>
                <a:effectLst>
                  <a:outerShdw blurRad="38100" dist="38100" dir="2700000" algn="tl">
                    <a:srgbClr val="000000">
                      <a:alpha val="43137"/>
                    </a:srgbClr>
                  </a:outerShdw>
                </a:effectLst>
              </a:rPr>
              <a:t>mutable</a:t>
            </a:r>
            <a:r>
              <a:rPr lang="en-US" altLang="zh-TW" dirty="0"/>
              <a:t>, which means their elements can be changed. </a:t>
            </a:r>
          </a:p>
          <a:p>
            <a:r>
              <a:rPr lang="en-US" altLang="zh-TW" dirty="0"/>
              <a:t>Consequently, an expression in the form </a:t>
            </a:r>
            <a:r>
              <a:rPr lang="en-US" altLang="zh-TW" i="1" dirty="0">
                <a:solidFill>
                  <a:srgbClr val="FF0000"/>
                </a:solidFill>
                <a:effectLst>
                  <a:outerShdw blurRad="38100" dist="38100" dir="2700000" algn="tl">
                    <a:srgbClr val="000000">
                      <a:alpha val="43137"/>
                    </a:srgbClr>
                  </a:outerShdw>
                </a:effectLst>
              </a:rPr>
              <a:t>list</a:t>
            </a:r>
            <a:r>
              <a:rPr lang="en-US" altLang="zh-TW" dirty="0">
                <a:solidFill>
                  <a:srgbClr val="FF0000"/>
                </a:solidFill>
                <a:effectLst>
                  <a:outerShdw blurRad="38100" dist="38100" dir="2700000" algn="tl">
                    <a:srgbClr val="000000">
                      <a:alpha val="43137"/>
                    </a:srgbClr>
                  </a:outerShdw>
                </a:effectLst>
              </a:rPr>
              <a:t>[</a:t>
            </a:r>
            <a:r>
              <a:rPr lang="en-US" altLang="zh-TW" i="1" dirty="0">
                <a:solidFill>
                  <a:srgbClr val="FF0000"/>
                </a:solidFill>
                <a:effectLst>
                  <a:outerShdw blurRad="38100" dist="38100" dir="2700000" algn="tl">
                    <a:srgbClr val="000000">
                      <a:alpha val="43137"/>
                    </a:srgbClr>
                  </a:outerShdw>
                </a:effectLst>
              </a:rPr>
              <a:t>index</a:t>
            </a:r>
            <a:r>
              <a:rPr lang="en-US" altLang="zh-TW" dirty="0">
                <a:solidFill>
                  <a:srgbClr val="FF0000"/>
                </a:solidFill>
                <a:effectLst>
                  <a:outerShdw blurRad="38100" dist="38100" dir="2700000" algn="tl">
                    <a:srgbClr val="000000">
                      <a:alpha val="43137"/>
                    </a:srgbClr>
                  </a:outerShdw>
                </a:effectLst>
              </a:rPr>
              <a:t>] </a:t>
            </a:r>
            <a:r>
              <a:rPr lang="en-US" altLang="zh-TW" dirty="0"/>
              <a:t>can appear on the left side of an assignment operator.</a:t>
            </a:r>
            <a:endParaRPr lang="zh-TW" altLang="en-US" dirty="0"/>
          </a:p>
        </p:txBody>
      </p:sp>
      <p:pic>
        <p:nvPicPr>
          <p:cNvPr id="4" name="圖片 3">
            <a:extLst>
              <a:ext uri="{FF2B5EF4-FFF2-40B4-BE49-F238E27FC236}">
                <a16:creationId xmlns:a16="http://schemas.microsoft.com/office/drawing/2014/main" id="{12D44A5D-87E4-4123-BCBB-B8184497B053}"/>
              </a:ext>
            </a:extLst>
          </p:cNvPr>
          <p:cNvPicPr>
            <a:picLocks noChangeAspect="1"/>
          </p:cNvPicPr>
          <p:nvPr/>
        </p:nvPicPr>
        <p:blipFill>
          <a:blip r:embed="rId2"/>
          <a:stretch>
            <a:fillRect/>
          </a:stretch>
        </p:blipFill>
        <p:spPr>
          <a:xfrm>
            <a:off x="899592" y="4149080"/>
            <a:ext cx="4287772" cy="1440160"/>
          </a:xfrm>
          <a:prstGeom prst="rect">
            <a:avLst/>
          </a:prstGeom>
        </p:spPr>
      </p:pic>
    </p:spTree>
    <p:extLst>
      <p:ext uri="{BB962C8B-B14F-4D97-AF65-F5344CB8AC3E}">
        <p14:creationId xmlns:p14="http://schemas.microsoft.com/office/powerpoint/2010/main" val="88961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68FBDCC-1886-4A76-9B53-F423AC69B01B}"/>
              </a:ext>
            </a:extLst>
          </p:cNvPr>
          <p:cNvPicPr>
            <a:picLocks noChangeAspect="1"/>
          </p:cNvPicPr>
          <p:nvPr/>
        </p:nvPicPr>
        <p:blipFill>
          <a:blip r:embed="rId2"/>
          <a:stretch>
            <a:fillRect/>
          </a:stretch>
        </p:blipFill>
        <p:spPr>
          <a:xfrm>
            <a:off x="467544" y="692695"/>
            <a:ext cx="5328592" cy="4467873"/>
          </a:xfrm>
          <a:prstGeom prst="rect">
            <a:avLst/>
          </a:prstGeom>
        </p:spPr>
      </p:pic>
      <p:pic>
        <p:nvPicPr>
          <p:cNvPr id="5" name="圖片 4">
            <a:extLst>
              <a:ext uri="{FF2B5EF4-FFF2-40B4-BE49-F238E27FC236}">
                <a16:creationId xmlns:a16="http://schemas.microsoft.com/office/drawing/2014/main" id="{7C351605-95E1-4A33-904A-7BFFB6D3492F}"/>
              </a:ext>
            </a:extLst>
          </p:cNvPr>
          <p:cNvPicPr>
            <a:picLocks noChangeAspect="1"/>
          </p:cNvPicPr>
          <p:nvPr/>
        </p:nvPicPr>
        <p:blipFill>
          <a:blip r:embed="rId3"/>
          <a:stretch>
            <a:fillRect/>
          </a:stretch>
        </p:blipFill>
        <p:spPr>
          <a:xfrm>
            <a:off x="395536" y="5160568"/>
            <a:ext cx="4516098" cy="1584176"/>
          </a:xfrm>
          <a:prstGeom prst="rect">
            <a:avLst/>
          </a:prstGeom>
        </p:spPr>
      </p:pic>
      <p:pic>
        <p:nvPicPr>
          <p:cNvPr id="6" name="圖片 5">
            <a:extLst>
              <a:ext uri="{FF2B5EF4-FFF2-40B4-BE49-F238E27FC236}">
                <a16:creationId xmlns:a16="http://schemas.microsoft.com/office/drawing/2014/main" id="{BDB9A154-8DD3-4A6C-B4EE-96CAAD4B35A3}"/>
              </a:ext>
            </a:extLst>
          </p:cNvPr>
          <p:cNvPicPr>
            <a:picLocks noChangeAspect="1"/>
          </p:cNvPicPr>
          <p:nvPr/>
        </p:nvPicPr>
        <p:blipFill>
          <a:blip r:embed="rId4"/>
          <a:stretch>
            <a:fillRect/>
          </a:stretch>
        </p:blipFill>
        <p:spPr>
          <a:xfrm>
            <a:off x="5148064" y="697458"/>
            <a:ext cx="3861661" cy="2949193"/>
          </a:xfrm>
          <a:prstGeom prst="rect">
            <a:avLst/>
          </a:prstGeom>
        </p:spPr>
      </p:pic>
    </p:spTree>
    <p:extLst>
      <p:ext uri="{BB962C8B-B14F-4D97-AF65-F5344CB8AC3E}">
        <p14:creationId xmlns:p14="http://schemas.microsoft.com/office/powerpoint/2010/main" val="190994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8F4765-34EE-499A-89AD-0EC274AC1F15}"/>
              </a:ext>
            </a:extLst>
          </p:cNvPr>
          <p:cNvSpPr>
            <a:spLocks noGrp="1"/>
          </p:cNvSpPr>
          <p:nvPr>
            <p:ph type="title"/>
          </p:nvPr>
        </p:nvSpPr>
        <p:spPr/>
        <p:txBody>
          <a:bodyPr/>
          <a:lstStyle/>
          <a:p>
            <a:r>
              <a:rPr lang="en-US" altLang="zh-TW" cap="none" dirty="0"/>
              <a:t>Concatenating Lists</a:t>
            </a:r>
            <a:endParaRPr lang="zh-TW" altLang="en-US" cap="none" dirty="0"/>
          </a:p>
        </p:txBody>
      </p:sp>
      <p:sp>
        <p:nvSpPr>
          <p:cNvPr id="3" name="內容版面配置區 2">
            <a:extLst>
              <a:ext uri="{FF2B5EF4-FFF2-40B4-BE49-F238E27FC236}">
                <a16:creationId xmlns:a16="http://schemas.microsoft.com/office/drawing/2014/main" id="{E4F232AF-4174-4416-BC28-5DE3E85E7E07}"/>
              </a:ext>
            </a:extLst>
          </p:cNvPr>
          <p:cNvSpPr>
            <a:spLocks noGrp="1"/>
          </p:cNvSpPr>
          <p:nvPr>
            <p:ph idx="1"/>
          </p:nvPr>
        </p:nvSpPr>
        <p:spPr/>
        <p:txBody>
          <a:bodyPr/>
          <a:lstStyle/>
          <a:p>
            <a:r>
              <a:rPr lang="en-US" altLang="zh-TW" dirty="0"/>
              <a:t>To concatenate means to join two things together. You can use the + operator to concatenate two lists.</a:t>
            </a:r>
          </a:p>
          <a:p>
            <a:pPr marL="0" indent="0">
              <a:buNone/>
            </a:pPr>
            <a:r>
              <a:rPr lang="da-DK" altLang="zh-TW" dirty="0"/>
              <a:t>	list1 = [1, 2, 3, 4]</a:t>
            </a:r>
          </a:p>
          <a:p>
            <a:pPr marL="0" indent="0">
              <a:buNone/>
            </a:pPr>
            <a:r>
              <a:rPr lang="da-DK" altLang="zh-TW" dirty="0"/>
              <a:t>	list2 = [5, 6, 7, 8]</a:t>
            </a:r>
          </a:p>
          <a:p>
            <a:pPr marL="0" indent="0">
              <a:buNone/>
            </a:pPr>
            <a:r>
              <a:rPr lang="en-US" altLang="zh-TW" dirty="0"/>
              <a:t>	list3 = list1 + list2</a:t>
            </a:r>
            <a:endParaRPr lang="zh-TW" altLang="en-US" dirty="0"/>
          </a:p>
        </p:txBody>
      </p:sp>
      <p:pic>
        <p:nvPicPr>
          <p:cNvPr id="4" name="圖片 3">
            <a:extLst>
              <a:ext uri="{FF2B5EF4-FFF2-40B4-BE49-F238E27FC236}">
                <a16:creationId xmlns:a16="http://schemas.microsoft.com/office/drawing/2014/main" id="{041DD53F-3F30-4981-84F0-5B5CB3BAF979}"/>
              </a:ext>
            </a:extLst>
          </p:cNvPr>
          <p:cNvPicPr>
            <a:picLocks noChangeAspect="1"/>
          </p:cNvPicPr>
          <p:nvPr/>
        </p:nvPicPr>
        <p:blipFill>
          <a:blip r:embed="rId2"/>
          <a:stretch>
            <a:fillRect/>
          </a:stretch>
        </p:blipFill>
        <p:spPr>
          <a:xfrm>
            <a:off x="251520" y="4797152"/>
            <a:ext cx="6726537" cy="1590854"/>
          </a:xfrm>
          <a:prstGeom prst="rect">
            <a:avLst/>
          </a:prstGeom>
        </p:spPr>
      </p:pic>
    </p:spTree>
    <p:extLst>
      <p:ext uri="{BB962C8B-B14F-4D97-AF65-F5344CB8AC3E}">
        <p14:creationId xmlns:p14="http://schemas.microsoft.com/office/powerpoint/2010/main" val="14921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214387-94D2-4DD2-9FB0-DE837D2B6FA9}"/>
              </a:ext>
            </a:extLst>
          </p:cNvPr>
          <p:cNvSpPr>
            <a:spLocks noGrp="1"/>
          </p:cNvSpPr>
          <p:nvPr>
            <p:ph type="title"/>
          </p:nvPr>
        </p:nvSpPr>
        <p:spPr/>
        <p:txBody>
          <a:bodyPr/>
          <a:lstStyle/>
          <a:p>
            <a:r>
              <a:rPr lang="en-US" altLang="zh-TW" cap="none" dirty="0"/>
              <a:t>List Slicing</a:t>
            </a:r>
            <a:endParaRPr lang="zh-TW" altLang="en-US" cap="none" dirty="0"/>
          </a:p>
        </p:txBody>
      </p:sp>
      <p:sp>
        <p:nvSpPr>
          <p:cNvPr id="3" name="內容版面配置區 2">
            <a:extLst>
              <a:ext uri="{FF2B5EF4-FFF2-40B4-BE49-F238E27FC236}">
                <a16:creationId xmlns:a16="http://schemas.microsoft.com/office/drawing/2014/main" id="{50C05993-35B1-44A2-91EF-5BB47537C566}"/>
              </a:ext>
            </a:extLst>
          </p:cNvPr>
          <p:cNvSpPr>
            <a:spLocks noGrp="1"/>
          </p:cNvSpPr>
          <p:nvPr>
            <p:ph idx="1"/>
          </p:nvPr>
        </p:nvSpPr>
        <p:spPr>
          <a:xfrm>
            <a:off x="581192" y="1916833"/>
            <a:ext cx="7989752" cy="3312367"/>
          </a:xfrm>
        </p:spPr>
        <p:txBody>
          <a:bodyPr>
            <a:normAutofit fontScale="92500" lnSpcReduction="20000"/>
          </a:bodyPr>
          <a:lstStyle/>
          <a:p>
            <a:r>
              <a:rPr lang="en-US" altLang="zh-TW" dirty="0"/>
              <a:t>In Python, you can write expressions that select subsections of a sequence, known as slices.</a:t>
            </a:r>
          </a:p>
          <a:p>
            <a:r>
              <a:rPr lang="en-US" altLang="zh-TW" dirty="0"/>
              <a:t>A </a:t>
            </a:r>
            <a:r>
              <a:rPr lang="en-US" altLang="zh-TW" i="1" dirty="0"/>
              <a:t>slice </a:t>
            </a:r>
            <a:r>
              <a:rPr lang="en-US" altLang="zh-TW" dirty="0"/>
              <a:t>is a span of items that are taken from a sequence. To get a slice of a list, you write an expression in the following general format:</a:t>
            </a:r>
          </a:p>
          <a:p>
            <a:pPr marL="0" indent="0" algn="ctr">
              <a:buNone/>
            </a:pPr>
            <a:r>
              <a:rPr lang="en-US" altLang="zh-TW" i="1" dirty="0" err="1"/>
              <a:t>list_name</a:t>
            </a:r>
            <a:r>
              <a:rPr lang="en-US" altLang="zh-TW" dirty="0"/>
              <a:t>[</a:t>
            </a:r>
            <a:r>
              <a:rPr lang="en-US" altLang="zh-TW" i="1" dirty="0"/>
              <a:t>start </a:t>
            </a:r>
            <a:r>
              <a:rPr lang="en-US" altLang="zh-TW" dirty="0"/>
              <a:t>: </a:t>
            </a:r>
            <a:r>
              <a:rPr lang="en-US" altLang="zh-TW" i="1" dirty="0"/>
              <a:t>end</a:t>
            </a:r>
            <a:r>
              <a:rPr lang="en-US" altLang="zh-TW" dirty="0"/>
              <a:t>]</a:t>
            </a:r>
          </a:p>
          <a:p>
            <a:r>
              <a:rPr lang="en-US" altLang="zh-TW" dirty="0"/>
              <a:t>days = ['Sunday', 'Monday', 'Tuesday', 'Wednesday’, 'Thursday', 'Friday', 'Saturday']</a:t>
            </a:r>
          </a:p>
          <a:p>
            <a:r>
              <a:rPr lang="en-US" altLang="zh-TW" dirty="0" err="1"/>
              <a:t>mid_days</a:t>
            </a:r>
            <a:r>
              <a:rPr lang="en-US" altLang="zh-TW" dirty="0"/>
              <a:t> = days[2:5]</a:t>
            </a:r>
            <a:endParaRPr lang="zh-TW" altLang="en-US" dirty="0"/>
          </a:p>
        </p:txBody>
      </p:sp>
      <p:pic>
        <p:nvPicPr>
          <p:cNvPr id="4" name="圖片 3">
            <a:extLst>
              <a:ext uri="{FF2B5EF4-FFF2-40B4-BE49-F238E27FC236}">
                <a16:creationId xmlns:a16="http://schemas.microsoft.com/office/drawing/2014/main" id="{A6FE8327-1569-4B1A-8FB3-7514571AD526}"/>
              </a:ext>
            </a:extLst>
          </p:cNvPr>
          <p:cNvPicPr>
            <a:picLocks noChangeAspect="1"/>
          </p:cNvPicPr>
          <p:nvPr/>
        </p:nvPicPr>
        <p:blipFill>
          <a:blip r:embed="rId2"/>
          <a:stretch>
            <a:fillRect/>
          </a:stretch>
        </p:blipFill>
        <p:spPr>
          <a:xfrm>
            <a:off x="755577" y="5013176"/>
            <a:ext cx="4968552" cy="1078220"/>
          </a:xfrm>
          <a:prstGeom prst="rect">
            <a:avLst/>
          </a:prstGeom>
        </p:spPr>
      </p:pic>
      <p:pic>
        <p:nvPicPr>
          <p:cNvPr id="5" name="圖片 4">
            <a:extLst>
              <a:ext uri="{FF2B5EF4-FFF2-40B4-BE49-F238E27FC236}">
                <a16:creationId xmlns:a16="http://schemas.microsoft.com/office/drawing/2014/main" id="{0A3763E6-C6A6-491C-9CA0-CDC686DDCBE6}"/>
              </a:ext>
            </a:extLst>
          </p:cNvPr>
          <p:cNvPicPr>
            <a:picLocks noChangeAspect="1"/>
          </p:cNvPicPr>
          <p:nvPr/>
        </p:nvPicPr>
        <p:blipFill>
          <a:blip r:embed="rId3"/>
          <a:stretch>
            <a:fillRect/>
          </a:stretch>
        </p:blipFill>
        <p:spPr>
          <a:xfrm>
            <a:off x="787074" y="5894326"/>
            <a:ext cx="4369998" cy="936104"/>
          </a:xfrm>
          <a:prstGeom prst="rect">
            <a:avLst/>
          </a:prstGeom>
        </p:spPr>
      </p:pic>
    </p:spTree>
    <p:extLst>
      <p:ext uri="{BB962C8B-B14F-4D97-AF65-F5344CB8AC3E}">
        <p14:creationId xmlns:p14="http://schemas.microsoft.com/office/powerpoint/2010/main" val="291630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D7948DD-D9D3-4E5E-A248-134654B903B1}"/>
              </a:ext>
            </a:extLst>
          </p:cNvPr>
          <p:cNvSpPr>
            <a:spLocks noGrp="1"/>
          </p:cNvSpPr>
          <p:nvPr>
            <p:ph idx="1"/>
          </p:nvPr>
        </p:nvSpPr>
        <p:spPr>
          <a:xfrm>
            <a:off x="581192" y="2228003"/>
            <a:ext cx="7989752" cy="4441357"/>
          </a:xfrm>
        </p:spPr>
        <p:txBody>
          <a:bodyPr>
            <a:normAutofit/>
          </a:bodyPr>
          <a:lstStyle/>
          <a:p>
            <a:endParaRPr lang="en-US" altLang="zh-TW" dirty="0"/>
          </a:p>
          <a:p>
            <a:r>
              <a:rPr lang="en-US" altLang="zh-TW" dirty="0"/>
              <a:t>Because the starting index was omitted, the slice contains the elements from index 0 up to 3.</a:t>
            </a:r>
          </a:p>
          <a:p>
            <a:endParaRPr lang="en-US" altLang="zh-TW" dirty="0"/>
          </a:p>
          <a:p>
            <a:endParaRPr lang="en-US" altLang="zh-TW" dirty="0"/>
          </a:p>
          <a:p>
            <a:endParaRPr lang="en-US" altLang="zh-TW" dirty="0"/>
          </a:p>
          <a:p>
            <a:endParaRPr lang="en-US" altLang="zh-TW" dirty="0"/>
          </a:p>
          <a:p>
            <a:r>
              <a:rPr lang="en-US" altLang="zh-TW" dirty="0"/>
              <a:t>Because the ending index was omitted, the slice contains the elements from index 2 through the end of the list.</a:t>
            </a:r>
            <a:endParaRPr lang="zh-TW" altLang="en-US" dirty="0"/>
          </a:p>
        </p:txBody>
      </p:sp>
      <p:pic>
        <p:nvPicPr>
          <p:cNvPr id="4" name="圖片 3">
            <a:extLst>
              <a:ext uri="{FF2B5EF4-FFF2-40B4-BE49-F238E27FC236}">
                <a16:creationId xmlns:a16="http://schemas.microsoft.com/office/drawing/2014/main" id="{9B19FC76-B860-4BB1-94A5-269F16EDC57C}"/>
              </a:ext>
            </a:extLst>
          </p:cNvPr>
          <p:cNvPicPr>
            <a:picLocks noChangeAspect="1"/>
          </p:cNvPicPr>
          <p:nvPr/>
        </p:nvPicPr>
        <p:blipFill>
          <a:blip r:embed="rId2"/>
          <a:stretch>
            <a:fillRect/>
          </a:stretch>
        </p:blipFill>
        <p:spPr>
          <a:xfrm>
            <a:off x="1079632" y="836712"/>
            <a:ext cx="5386019" cy="1872208"/>
          </a:xfrm>
          <a:prstGeom prst="rect">
            <a:avLst/>
          </a:prstGeom>
        </p:spPr>
      </p:pic>
      <p:pic>
        <p:nvPicPr>
          <p:cNvPr id="5" name="圖片 4">
            <a:extLst>
              <a:ext uri="{FF2B5EF4-FFF2-40B4-BE49-F238E27FC236}">
                <a16:creationId xmlns:a16="http://schemas.microsoft.com/office/drawing/2014/main" id="{08BC5682-ED8C-4E50-967D-F3CFAC6AB4FF}"/>
              </a:ext>
            </a:extLst>
          </p:cNvPr>
          <p:cNvPicPr>
            <a:picLocks noChangeAspect="1"/>
          </p:cNvPicPr>
          <p:nvPr/>
        </p:nvPicPr>
        <p:blipFill>
          <a:blip r:embed="rId3"/>
          <a:stretch>
            <a:fillRect/>
          </a:stretch>
        </p:blipFill>
        <p:spPr>
          <a:xfrm>
            <a:off x="1043608" y="3657477"/>
            <a:ext cx="5407314" cy="1944216"/>
          </a:xfrm>
          <a:prstGeom prst="rect">
            <a:avLst/>
          </a:prstGeom>
        </p:spPr>
      </p:pic>
    </p:spTree>
    <p:extLst>
      <p:ext uri="{BB962C8B-B14F-4D97-AF65-F5344CB8AC3E}">
        <p14:creationId xmlns:p14="http://schemas.microsoft.com/office/powerpoint/2010/main" val="9512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1A5E6B7-8B05-4D49-9095-1ECC0F67F7C8}"/>
              </a:ext>
            </a:extLst>
          </p:cNvPr>
          <p:cNvSpPr>
            <a:spLocks noGrp="1"/>
          </p:cNvSpPr>
          <p:nvPr>
            <p:ph idx="1"/>
          </p:nvPr>
        </p:nvSpPr>
        <p:spPr/>
        <p:txBody>
          <a:bodyPr/>
          <a:lstStyle/>
          <a:p>
            <a:endParaRPr lang="en-US" altLang="zh-TW" dirty="0"/>
          </a:p>
          <a:p>
            <a:r>
              <a:rPr lang="en-US" altLang="zh-TW" dirty="0"/>
              <a:t>If you leave out both the </a:t>
            </a:r>
            <a:r>
              <a:rPr lang="en-US" altLang="zh-TW" i="1" dirty="0"/>
              <a:t>start </a:t>
            </a:r>
            <a:r>
              <a:rPr lang="en-US" altLang="zh-TW" dirty="0"/>
              <a:t>and </a:t>
            </a:r>
            <a:r>
              <a:rPr lang="en-US" altLang="zh-TW" i="1" dirty="0"/>
              <a:t>end </a:t>
            </a:r>
            <a:r>
              <a:rPr lang="en-US" altLang="zh-TW" dirty="0"/>
              <a:t>index in a slicing expression, you get a copy of the entire list.</a:t>
            </a:r>
            <a:endParaRPr lang="zh-TW" altLang="en-US" dirty="0"/>
          </a:p>
        </p:txBody>
      </p:sp>
      <p:pic>
        <p:nvPicPr>
          <p:cNvPr id="4" name="圖片 3">
            <a:extLst>
              <a:ext uri="{FF2B5EF4-FFF2-40B4-BE49-F238E27FC236}">
                <a16:creationId xmlns:a16="http://schemas.microsoft.com/office/drawing/2014/main" id="{EE5E88F8-8263-46BE-9E9A-F3F3FCA4609B}"/>
              </a:ext>
            </a:extLst>
          </p:cNvPr>
          <p:cNvPicPr>
            <a:picLocks noChangeAspect="1"/>
          </p:cNvPicPr>
          <p:nvPr/>
        </p:nvPicPr>
        <p:blipFill>
          <a:blip r:embed="rId2"/>
          <a:stretch>
            <a:fillRect/>
          </a:stretch>
        </p:blipFill>
        <p:spPr>
          <a:xfrm>
            <a:off x="827584" y="764704"/>
            <a:ext cx="5531502" cy="2016224"/>
          </a:xfrm>
          <a:prstGeom prst="rect">
            <a:avLst/>
          </a:prstGeom>
        </p:spPr>
      </p:pic>
      <p:pic>
        <p:nvPicPr>
          <p:cNvPr id="5" name="圖片 4">
            <a:extLst>
              <a:ext uri="{FF2B5EF4-FFF2-40B4-BE49-F238E27FC236}">
                <a16:creationId xmlns:a16="http://schemas.microsoft.com/office/drawing/2014/main" id="{ABFD6596-529A-4645-B070-16C1C3DA4942}"/>
              </a:ext>
            </a:extLst>
          </p:cNvPr>
          <p:cNvPicPr>
            <a:picLocks noChangeAspect="1"/>
          </p:cNvPicPr>
          <p:nvPr/>
        </p:nvPicPr>
        <p:blipFill>
          <a:blip r:embed="rId3"/>
          <a:stretch>
            <a:fillRect/>
          </a:stretch>
        </p:blipFill>
        <p:spPr>
          <a:xfrm>
            <a:off x="833377" y="3776877"/>
            <a:ext cx="6478346" cy="1740355"/>
          </a:xfrm>
          <a:prstGeom prst="rect">
            <a:avLst/>
          </a:prstGeom>
        </p:spPr>
      </p:pic>
    </p:spTree>
    <p:extLst>
      <p:ext uri="{BB962C8B-B14F-4D97-AF65-F5344CB8AC3E}">
        <p14:creationId xmlns:p14="http://schemas.microsoft.com/office/powerpoint/2010/main" val="264359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8C6A0B5-772D-462A-B6A2-4F4936723CA6}"/>
              </a:ext>
            </a:extLst>
          </p:cNvPr>
          <p:cNvSpPr>
            <a:spLocks noGrp="1"/>
          </p:cNvSpPr>
          <p:nvPr>
            <p:ph idx="1"/>
          </p:nvPr>
        </p:nvSpPr>
        <p:spPr/>
        <p:txBody>
          <a:bodyPr/>
          <a:lstStyle/>
          <a:p>
            <a:endParaRPr lang="en-US" altLang="zh-TW" dirty="0"/>
          </a:p>
          <a:p>
            <a:endParaRPr lang="zh-TW" altLang="en-US" dirty="0"/>
          </a:p>
        </p:txBody>
      </p:sp>
      <p:pic>
        <p:nvPicPr>
          <p:cNvPr id="4" name="圖片 3">
            <a:extLst>
              <a:ext uri="{FF2B5EF4-FFF2-40B4-BE49-F238E27FC236}">
                <a16:creationId xmlns:a16="http://schemas.microsoft.com/office/drawing/2014/main" id="{98DC3201-CEB1-48E9-A818-0476AFAF9DA0}"/>
              </a:ext>
            </a:extLst>
          </p:cNvPr>
          <p:cNvPicPr>
            <a:picLocks noChangeAspect="1"/>
          </p:cNvPicPr>
          <p:nvPr/>
        </p:nvPicPr>
        <p:blipFill>
          <a:blip r:embed="rId2"/>
          <a:stretch>
            <a:fillRect/>
          </a:stretch>
        </p:blipFill>
        <p:spPr>
          <a:xfrm>
            <a:off x="755575" y="836712"/>
            <a:ext cx="7614931" cy="1872208"/>
          </a:xfrm>
          <a:prstGeom prst="rect">
            <a:avLst/>
          </a:prstGeom>
        </p:spPr>
      </p:pic>
    </p:spTree>
    <p:extLst>
      <p:ext uri="{BB962C8B-B14F-4D97-AF65-F5344CB8AC3E}">
        <p14:creationId xmlns:p14="http://schemas.microsoft.com/office/powerpoint/2010/main" val="318799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DEF0E7-50CA-47E4-B933-00B343092E46}"/>
              </a:ext>
            </a:extLst>
          </p:cNvPr>
          <p:cNvSpPr>
            <a:spLocks noGrp="1"/>
          </p:cNvSpPr>
          <p:nvPr>
            <p:ph type="title"/>
          </p:nvPr>
        </p:nvSpPr>
        <p:spPr/>
        <p:txBody>
          <a:bodyPr/>
          <a:lstStyle/>
          <a:p>
            <a:r>
              <a:rPr lang="en-US" altLang="zh-TW" cap="none" dirty="0"/>
              <a:t>Finding Items in Lists with the </a:t>
            </a:r>
            <a:r>
              <a:rPr lang="en-US" altLang="zh-TW" cap="none" dirty="0">
                <a:solidFill>
                  <a:srgbClr val="FF0000"/>
                </a:solidFill>
                <a:effectLst>
                  <a:outerShdw blurRad="38100" dist="38100" dir="2700000" algn="tl">
                    <a:srgbClr val="000000">
                      <a:alpha val="43137"/>
                    </a:srgbClr>
                  </a:outerShdw>
                </a:effectLst>
              </a:rPr>
              <a:t>in</a:t>
            </a:r>
            <a:r>
              <a:rPr lang="en-US" altLang="zh-TW" cap="none" dirty="0"/>
              <a:t> Operator</a:t>
            </a:r>
            <a:endParaRPr lang="zh-TW" altLang="en-US" cap="none" dirty="0"/>
          </a:p>
        </p:txBody>
      </p:sp>
      <p:sp>
        <p:nvSpPr>
          <p:cNvPr id="3" name="內容版面配置區 2">
            <a:extLst>
              <a:ext uri="{FF2B5EF4-FFF2-40B4-BE49-F238E27FC236}">
                <a16:creationId xmlns:a16="http://schemas.microsoft.com/office/drawing/2014/main" id="{EE61E44F-5EAF-4BF5-B5E1-19FA2EF4C8AC}"/>
              </a:ext>
            </a:extLst>
          </p:cNvPr>
          <p:cNvSpPr>
            <a:spLocks noGrp="1"/>
          </p:cNvSpPr>
          <p:nvPr>
            <p:ph idx="1"/>
          </p:nvPr>
        </p:nvSpPr>
        <p:spPr/>
        <p:txBody>
          <a:bodyPr/>
          <a:lstStyle/>
          <a:p>
            <a:r>
              <a:rPr lang="en-US" altLang="zh-TW" dirty="0"/>
              <a:t>You can search for an item in a list using the in operator.</a:t>
            </a:r>
          </a:p>
          <a:p>
            <a:r>
              <a:rPr lang="en-US" altLang="zh-TW" dirty="0"/>
              <a:t>Here is the general format of an expression written with the </a:t>
            </a:r>
            <a:r>
              <a:rPr lang="en-US" altLang="zh-TW" dirty="0">
                <a:solidFill>
                  <a:srgbClr val="FF0000"/>
                </a:solidFill>
                <a:effectLst>
                  <a:outerShdw blurRad="38100" dist="38100" dir="2700000" algn="tl">
                    <a:srgbClr val="000000">
                      <a:alpha val="43137"/>
                    </a:srgbClr>
                  </a:outerShdw>
                </a:effectLst>
              </a:rPr>
              <a:t>in</a:t>
            </a:r>
            <a:r>
              <a:rPr lang="en-US" altLang="zh-TW" dirty="0"/>
              <a:t> operator to search for an item in a list:</a:t>
            </a:r>
          </a:p>
          <a:p>
            <a:pPr marL="0" indent="0">
              <a:buNone/>
            </a:pPr>
            <a:r>
              <a:rPr lang="en-US" altLang="zh-TW" i="1" dirty="0"/>
              <a:t>	item </a:t>
            </a:r>
            <a:r>
              <a:rPr lang="en-US" altLang="zh-TW" dirty="0"/>
              <a:t>in </a:t>
            </a:r>
            <a:r>
              <a:rPr lang="en-US" altLang="zh-TW" i="1" dirty="0"/>
              <a:t>list</a:t>
            </a:r>
          </a:p>
          <a:p>
            <a:r>
              <a:rPr lang="en-US" altLang="zh-TW" dirty="0"/>
              <a:t>The expression returns true if </a:t>
            </a:r>
            <a:r>
              <a:rPr lang="en-US" altLang="zh-TW" i="1" dirty="0">
                <a:solidFill>
                  <a:srgbClr val="FF0000"/>
                </a:solidFill>
                <a:effectLst>
                  <a:outerShdw blurRad="38100" dist="38100" dir="2700000" algn="tl">
                    <a:srgbClr val="000000">
                      <a:alpha val="43137"/>
                    </a:srgbClr>
                  </a:outerShdw>
                </a:effectLst>
              </a:rPr>
              <a:t>item</a:t>
            </a:r>
            <a:r>
              <a:rPr lang="en-US" altLang="zh-TW" i="1" dirty="0"/>
              <a:t> </a:t>
            </a:r>
            <a:r>
              <a:rPr lang="en-US" altLang="zh-TW" dirty="0"/>
              <a:t>is found in the </a:t>
            </a:r>
            <a:r>
              <a:rPr lang="en-US" altLang="zh-TW" i="1" dirty="0"/>
              <a:t>list</a:t>
            </a:r>
            <a:r>
              <a:rPr lang="en-US" altLang="zh-TW" dirty="0"/>
              <a:t>, or false otherwise.</a:t>
            </a:r>
            <a:endParaRPr lang="zh-TW" altLang="en-US" dirty="0"/>
          </a:p>
        </p:txBody>
      </p:sp>
    </p:spTree>
    <p:extLst>
      <p:ext uri="{BB962C8B-B14F-4D97-AF65-F5344CB8AC3E}">
        <p14:creationId xmlns:p14="http://schemas.microsoft.com/office/powerpoint/2010/main" val="4246473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94907C8-C71B-4329-B6B7-B1F0AE163BC5}"/>
              </a:ext>
            </a:extLst>
          </p:cNvPr>
          <p:cNvPicPr>
            <a:picLocks noChangeAspect="1"/>
          </p:cNvPicPr>
          <p:nvPr/>
        </p:nvPicPr>
        <p:blipFill>
          <a:blip r:embed="rId2"/>
          <a:stretch>
            <a:fillRect/>
          </a:stretch>
        </p:blipFill>
        <p:spPr>
          <a:xfrm>
            <a:off x="539551" y="836712"/>
            <a:ext cx="5662607" cy="3888432"/>
          </a:xfrm>
          <a:prstGeom prst="rect">
            <a:avLst/>
          </a:prstGeom>
        </p:spPr>
      </p:pic>
      <p:pic>
        <p:nvPicPr>
          <p:cNvPr id="5" name="圖片 4">
            <a:extLst>
              <a:ext uri="{FF2B5EF4-FFF2-40B4-BE49-F238E27FC236}">
                <a16:creationId xmlns:a16="http://schemas.microsoft.com/office/drawing/2014/main" id="{93C6FECC-A303-4143-8FDA-DE4EAC186E5B}"/>
              </a:ext>
            </a:extLst>
          </p:cNvPr>
          <p:cNvPicPr>
            <a:picLocks noChangeAspect="1"/>
          </p:cNvPicPr>
          <p:nvPr/>
        </p:nvPicPr>
        <p:blipFill>
          <a:blip r:embed="rId3"/>
          <a:stretch>
            <a:fillRect/>
          </a:stretch>
        </p:blipFill>
        <p:spPr>
          <a:xfrm>
            <a:off x="899592" y="4797152"/>
            <a:ext cx="4752528" cy="1929426"/>
          </a:xfrm>
          <a:prstGeom prst="rect">
            <a:avLst/>
          </a:prstGeom>
        </p:spPr>
      </p:pic>
    </p:spTree>
    <p:extLst>
      <p:ext uri="{BB962C8B-B14F-4D97-AF65-F5344CB8AC3E}">
        <p14:creationId xmlns:p14="http://schemas.microsoft.com/office/powerpoint/2010/main" val="221757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127EF7-5DBE-47C2-9CBF-F6EBD6758745}"/>
              </a:ext>
            </a:extLst>
          </p:cNvPr>
          <p:cNvSpPr>
            <a:spLocks noGrp="1"/>
          </p:cNvSpPr>
          <p:nvPr>
            <p:ph type="title"/>
          </p:nvPr>
        </p:nvSpPr>
        <p:spPr/>
        <p:txBody>
          <a:bodyPr/>
          <a:lstStyle/>
          <a:p>
            <a:r>
              <a:rPr lang="en-US" altLang="zh-TW" cap="none" dirty="0"/>
              <a:t>List Methods and Useful Built-in Functions</a:t>
            </a:r>
            <a:endParaRPr lang="zh-TW" altLang="en-US" cap="none" dirty="0"/>
          </a:p>
        </p:txBody>
      </p:sp>
      <p:sp>
        <p:nvSpPr>
          <p:cNvPr id="3" name="內容版面配置區 2">
            <a:extLst>
              <a:ext uri="{FF2B5EF4-FFF2-40B4-BE49-F238E27FC236}">
                <a16:creationId xmlns:a16="http://schemas.microsoft.com/office/drawing/2014/main" id="{2961ED60-13A4-4F4D-9112-2A7DEF2A91BD}"/>
              </a:ext>
            </a:extLst>
          </p:cNvPr>
          <p:cNvSpPr>
            <a:spLocks noGrp="1"/>
          </p:cNvSpPr>
          <p:nvPr>
            <p:ph idx="1"/>
          </p:nvPr>
        </p:nvSpPr>
        <p:spPr>
          <a:xfrm>
            <a:off x="581192" y="1770803"/>
            <a:ext cx="7989752" cy="4087995"/>
          </a:xfrm>
        </p:spPr>
        <p:txBody>
          <a:bodyPr/>
          <a:lstStyle/>
          <a:p>
            <a:r>
              <a:rPr lang="en-US" altLang="zh-TW" dirty="0"/>
              <a:t>Lists have numerous methods that allow you to add elements, remove elements, change the ordering of elements, and so forth.</a:t>
            </a:r>
            <a:endParaRPr lang="zh-TW" altLang="en-US" dirty="0"/>
          </a:p>
        </p:txBody>
      </p:sp>
      <p:pic>
        <p:nvPicPr>
          <p:cNvPr id="4" name="圖片 3">
            <a:extLst>
              <a:ext uri="{FF2B5EF4-FFF2-40B4-BE49-F238E27FC236}">
                <a16:creationId xmlns:a16="http://schemas.microsoft.com/office/drawing/2014/main" id="{5281C43D-1D62-433D-A537-6B039059FE1D}"/>
              </a:ext>
            </a:extLst>
          </p:cNvPr>
          <p:cNvPicPr>
            <a:picLocks noChangeAspect="1"/>
          </p:cNvPicPr>
          <p:nvPr/>
        </p:nvPicPr>
        <p:blipFill>
          <a:blip r:embed="rId2"/>
          <a:stretch>
            <a:fillRect/>
          </a:stretch>
        </p:blipFill>
        <p:spPr>
          <a:xfrm>
            <a:off x="467544" y="2996952"/>
            <a:ext cx="6355380" cy="3528392"/>
          </a:xfrm>
          <a:prstGeom prst="rect">
            <a:avLst/>
          </a:prstGeom>
        </p:spPr>
      </p:pic>
    </p:spTree>
    <p:extLst>
      <p:ext uri="{BB962C8B-B14F-4D97-AF65-F5344CB8AC3E}">
        <p14:creationId xmlns:p14="http://schemas.microsoft.com/office/powerpoint/2010/main" val="47756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128545-B28A-4572-9D9C-5CCA93F32837}"/>
              </a:ext>
            </a:extLst>
          </p:cNvPr>
          <p:cNvSpPr>
            <a:spLocks noGrp="1"/>
          </p:cNvSpPr>
          <p:nvPr>
            <p:ph type="title"/>
          </p:nvPr>
        </p:nvSpPr>
        <p:spPr/>
        <p:txBody>
          <a:bodyPr/>
          <a:lstStyle/>
          <a:p>
            <a:r>
              <a:rPr lang="en-US" altLang="zh-TW" cap="none" dirty="0"/>
              <a:t>Sequences</a:t>
            </a:r>
            <a:endParaRPr lang="zh-TW" altLang="en-US" cap="none" dirty="0"/>
          </a:p>
        </p:txBody>
      </p:sp>
      <p:sp>
        <p:nvSpPr>
          <p:cNvPr id="3" name="內容版面配置區 2">
            <a:extLst>
              <a:ext uri="{FF2B5EF4-FFF2-40B4-BE49-F238E27FC236}">
                <a16:creationId xmlns:a16="http://schemas.microsoft.com/office/drawing/2014/main" id="{252D5037-0D80-4F6A-A452-38DB6E962C53}"/>
              </a:ext>
            </a:extLst>
          </p:cNvPr>
          <p:cNvSpPr>
            <a:spLocks noGrp="1"/>
          </p:cNvSpPr>
          <p:nvPr>
            <p:ph idx="1"/>
          </p:nvPr>
        </p:nvSpPr>
        <p:spPr>
          <a:xfrm>
            <a:off x="581192" y="1844825"/>
            <a:ext cx="7989752" cy="4680520"/>
          </a:xfrm>
        </p:spPr>
        <p:txBody>
          <a:bodyPr>
            <a:normAutofit fontScale="92500" lnSpcReduction="10000"/>
          </a:bodyPr>
          <a:lstStyle/>
          <a:p>
            <a:r>
              <a:rPr lang="en-US" altLang="zh-TW" dirty="0"/>
              <a:t>A sequence is an object that holds multiple items of data, stored one after the other. </a:t>
            </a:r>
          </a:p>
          <a:p>
            <a:r>
              <a:rPr lang="en-US" altLang="zh-TW" dirty="0"/>
              <a:t>Python provides various ways to perform operations on the items that are stored in a sequence.</a:t>
            </a:r>
          </a:p>
          <a:p>
            <a:r>
              <a:rPr lang="en-US" altLang="zh-TW" dirty="0"/>
              <a:t>There are several different types of sequence objects in Python.</a:t>
            </a:r>
          </a:p>
          <a:p>
            <a:r>
              <a:rPr lang="en-US" altLang="zh-TW" dirty="0"/>
              <a:t>Two of the fundamental sequence types: lists and tuples.</a:t>
            </a:r>
          </a:p>
          <a:p>
            <a:r>
              <a:rPr lang="en-US" altLang="zh-TW" dirty="0"/>
              <a:t>Both lists and tuples are sequences that can hold various types of data. </a:t>
            </a:r>
          </a:p>
          <a:p>
            <a:r>
              <a:rPr lang="en-US" altLang="zh-TW" dirty="0"/>
              <a:t>The difference between lists and tuples is simple: </a:t>
            </a:r>
          </a:p>
          <a:p>
            <a:pPr lvl="1"/>
            <a:r>
              <a:rPr lang="en-US" altLang="zh-TW" dirty="0"/>
              <a:t>a list is mutable, which means that a program can change its contents, </a:t>
            </a:r>
          </a:p>
          <a:p>
            <a:pPr lvl="1"/>
            <a:r>
              <a:rPr lang="en-US" altLang="zh-TW" dirty="0"/>
              <a:t>but a tuple is immutable, which means that once it is created, its contents cannot be changed.</a:t>
            </a:r>
            <a:endParaRPr lang="zh-TW" altLang="en-US" dirty="0"/>
          </a:p>
        </p:txBody>
      </p:sp>
    </p:spTree>
    <p:extLst>
      <p:ext uri="{BB962C8B-B14F-4D97-AF65-F5344CB8AC3E}">
        <p14:creationId xmlns:p14="http://schemas.microsoft.com/office/powerpoint/2010/main" val="1809111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D3F39CF-AAF7-40E1-A76E-C2E4FB885FE0}"/>
              </a:ext>
            </a:extLst>
          </p:cNvPr>
          <p:cNvPicPr>
            <a:picLocks noChangeAspect="1"/>
          </p:cNvPicPr>
          <p:nvPr/>
        </p:nvPicPr>
        <p:blipFill>
          <a:blip r:embed="rId2"/>
          <a:stretch>
            <a:fillRect/>
          </a:stretch>
        </p:blipFill>
        <p:spPr>
          <a:xfrm>
            <a:off x="539552" y="980728"/>
            <a:ext cx="4824536" cy="5371691"/>
          </a:xfrm>
          <a:prstGeom prst="rect">
            <a:avLst/>
          </a:prstGeom>
        </p:spPr>
      </p:pic>
    </p:spTree>
    <p:extLst>
      <p:ext uri="{BB962C8B-B14F-4D97-AF65-F5344CB8AC3E}">
        <p14:creationId xmlns:p14="http://schemas.microsoft.com/office/powerpoint/2010/main" val="135107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CB615066-DC67-481D-8EF1-EE09E475CB2B}"/>
              </a:ext>
            </a:extLst>
          </p:cNvPr>
          <p:cNvPicPr>
            <a:picLocks noChangeAspect="1"/>
          </p:cNvPicPr>
          <p:nvPr/>
        </p:nvPicPr>
        <p:blipFill>
          <a:blip r:embed="rId2"/>
          <a:stretch>
            <a:fillRect/>
          </a:stretch>
        </p:blipFill>
        <p:spPr>
          <a:xfrm>
            <a:off x="755576" y="620687"/>
            <a:ext cx="4550888" cy="4531416"/>
          </a:xfrm>
          <a:prstGeom prst="rect">
            <a:avLst/>
          </a:prstGeom>
        </p:spPr>
      </p:pic>
      <p:pic>
        <p:nvPicPr>
          <p:cNvPr id="5" name="圖片 4">
            <a:extLst>
              <a:ext uri="{FF2B5EF4-FFF2-40B4-BE49-F238E27FC236}">
                <a16:creationId xmlns:a16="http://schemas.microsoft.com/office/drawing/2014/main" id="{AB386DA1-1C7E-44FF-A26B-417137F922E1}"/>
              </a:ext>
            </a:extLst>
          </p:cNvPr>
          <p:cNvPicPr>
            <a:picLocks noChangeAspect="1"/>
          </p:cNvPicPr>
          <p:nvPr/>
        </p:nvPicPr>
        <p:blipFill>
          <a:blip r:embed="rId3"/>
          <a:stretch>
            <a:fillRect/>
          </a:stretch>
        </p:blipFill>
        <p:spPr>
          <a:xfrm>
            <a:off x="827584" y="5085184"/>
            <a:ext cx="3384376" cy="1590668"/>
          </a:xfrm>
          <a:prstGeom prst="rect">
            <a:avLst/>
          </a:prstGeom>
        </p:spPr>
      </p:pic>
    </p:spTree>
    <p:extLst>
      <p:ext uri="{BB962C8B-B14F-4D97-AF65-F5344CB8AC3E}">
        <p14:creationId xmlns:p14="http://schemas.microsoft.com/office/powerpoint/2010/main" val="178008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AF4EA9D-06E1-4053-9228-88724DCA8A0B}"/>
              </a:ext>
            </a:extLst>
          </p:cNvPr>
          <p:cNvPicPr>
            <a:picLocks noChangeAspect="1"/>
          </p:cNvPicPr>
          <p:nvPr/>
        </p:nvPicPr>
        <p:blipFill>
          <a:blip r:embed="rId2"/>
          <a:stretch>
            <a:fillRect/>
          </a:stretch>
        </p:blipFill>
        <p:spPr>
          <a:xfrm>
            <a:off x="611560" y="1052736"/>
            <a:ext cx="5831528" cy="2288783"/>
          </a:xfrm>
          <a:prstGeom prst="rect">
            <a:avLst/>
          </a:prstGeom>
        </p:spPr>
      </p:pic>
    </p:spTree>
    <p:extLst>
      <p:ext uri="{BB962C8B-B14F-4D97-AF65-F5344CB8AC3E}">
        <p14:creationId xmlns:p14="http://schemas.microsoft.com/office/powerpoint/2010/main" val="2412156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D14D1AE-3855-4608-B7BA-28347D7B6E83}"/>
              </a:ext>
            </a:extLst>
          </p:cNvPr>
          <p:cNvPicPr>
            <a:picLocks noChangeAspect="1"/>
          </p:cNvPicPr>
          <p:nvPr/>
        </p:nvPicPr>
        <p:blipFill>
          <a:blip r:embed="rId2"/>
          <a:stretch>
            <a:fillRect/>
          </a:stretch>
        </p:blipFill>
        <p:spPr>
          <a:xfrm>
            <a:off x="467544" y="692696"/>
            <a:ext cx="4464496" cy="6052497"/>
          </a:xfrm>
          <a:prstGeom prst="rect">
            <a:avLst/>
          </a:prstGeom>
        </p:spPr>
      </p:pic>
    </p:spTree>
    <p:extLst>
      <p:ext uri="{BB962C8B-B14F-4D97-AF65-F5344CB8AC3E}">
        <p14:creationId xmlns:p14="http://schemas.microsoft.com/office/powerpoint/2010/main" val="1518530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81B0163-97F9-47FB-9D85-E5A01FF08066}"/>
              </a:ext>
            </a:extLst>
          </p:cNvPr>
          <p:cNvPicPr>
            <a:picLocks noChangeAspect="1"/>
          </p:cNvPicPr>
          <p:nvPr/>
        </p:nvPicPr>
        <p:blipFill>
          <a:blip r:embed="rId2"/>
          <a:stretch>
            <a:fillRect/>
          </a:stretch>
        </p:blipFill>
        <p:spPr>
          <a:xfrm>
            <a:off x="539552" y="836712"/>
            <a:ext cx="4680520" cy="5896101"/>
          </a:xfrm>
          <a:prstGeom prst="rect">
            <a:avLst/>
          </a:prstGeom>
        </p:spPr>
      </p:pic>
    </p:spTree>
    <p:extLst>
      <p:ext uri="{BB962C8B-B14F-4D97-AF65-F5344CB8AC3E}">
        <p14:creationId xmlns:p14="http://schemas.microsoft.com/office/powerpoint/2010/main" val="1359179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61E2E83F-01FB-4E46-A07C-CD9D495530FC}"/>
              </a:ext>
            </a:extLst>
          </p:cNvPr>
          <p:cNvPicPr>
            <a:picLocks noChangeAspect="1"/>
          </p:cNvPicPr>
          <p:nvPr/>
        </p:nvPicPr>
        <p:blipFill>
          <a:blip r:embed="rId2"/>
          <a:stretch>
            <a:fillRect/>
          </a:stretch>
        </p:blipFill>
        <p:spPr>
          <a:xfrm>
            <a:off x="539552" y="4797152"/>
            <a:ext cx="3925761" cy="2000522"/>
          </a:xfrm>
          <a:prstGeom prst="rect">
            <a:avLst/>
          </a:prstGeom>
        </p:spPr>
      </p:pic>
      <p:pic>
        <p:nvPicPr>
          <p:cNvPr id="4" name="圖片 3">
            <a:extLst>
              <a:ext uri="{FF2B5EF4-FFF2-40B4-BE49-F238E27FC236}">
                <a16:creationId xmlns:a16="http://schemas.microsoft.com/office/drawing/2014/main" id="{CCEDED39-5AB3-4BE5-AA12-6931192248FE}"/>
              </a:ext>
            </a:extLst>
          </p:cNvPr>
          <p:cNvPicPr>
            <a:picLocks noChangeAspect="1"/>
          </p:cNvPicPr>
          <p:nvPr/>
        </p:nvPicPr>
        <p:blipFill>
          <a:blip r:embed="rId3"/>
          <a:stretch>
            <a:fillRect/>
          </a:stretch>
        </p:blipFill>
        <p:spPr>
          <a:xfrm>
            <a:off x="539552" y="836712"/>
            <a:ext cx="3960440" cy="4061432"/>
          </a:xfrm>
          <a:prstGeom prst="rect">
            <a:avLst/>
          </a:prstGeom>
        </p:spPr>
      </p:pic>
    </p:spTree>
    <p:extLst>
      <p:ext uri="{BB962C8B-B14F-4D97-AF65-F5344CB8AC3E}">
        <p14:creationId xmlns:p14="http://schemas.microsoft.com/office/powerpoint/2010/main" val="450798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8D0D98-9F1E-418B-998D-0F5E75D3E7A1}"/>
              </a:ext>
            </a:extLst>
          </p:cNvPr>
          <p:cNvSpPr>
            <a:spLocks noGrp="1"/>
          </p:cNvSpPr>
          <p:nvPr>
            <p:ph type="title"/>
          </p:nvPr>
        </p:nvSpPr>
        <p:spPr/>
        <p:txBody>
          <a:bodyPr/>
          <a:lstStyle/>
          <a:p>
            <a:r>
              <a:rPr lang="en-US" altLang="zh-TW" cap="none" dirty="0"/>
              <a:t>The </a:t>
            </a:r>
            <a:r>
              <a:rPr lang="en-US" altLang="zh-TW" cap="none" dirty="0">
                <a:solidFill>
                  <a:srgbClr val="FF0000"/>
                </a:solidFill>
                <a:effectLst>
                  <a:outerShdw blurRad="38100" dist="38100" dir="2700000" algn="tl">
                    <a:srgbClr val="000000">
                      <a:alpha val="43137"/>
                    </a:srgbClr>
                  </a:outerShdw>
                </a:effectLst>
              </a:rPr>
              <a:t>del</a:t>
            </a:r>
            <a:r>
              <a:rPr lang="en-US" altLang="zh-TW" cap="none" dirty="0"/>
              <a:t> Statement</a:t>
            </a:r>
            <a:endParaRPr lang="zh-TW" altLang="en-US" cap="none" dirty="0"/>
          </a:p>
        </p:txBody>
      </p:sp>
      <p:sp>
        <p:nvSpPr>
          <p:cNvPr id="3" name="內容版面配置區 2">
            <a:extLst>
              <a:ext uri="{FF2B5EF4-FFF2-40B4-BE49-F238E27FC236}">
                <a16:creationId xmlns:a16="http://schemas.microsoft.com/office/drawing/2014/main" id="{59FC6BBF-62E7-44CA-96F6-0F461D070DD9}"/>
              </a:ext>
            </a:extLst>
          </p:cNvPr>
          <p:cNvSpPr>
            <a:spLocks noGrp="1"/>
          </p:cNvSpPr>
          <p:nvPr>
            <p:ph idx="1"/>
          </p:nvPr>
        </p:nvSpPr>
        <p:spPr/>
        <p:txBody>
          <a:bodyPr/>
          <a:lstStyle/>
          <a:p>
            <a:pPr marL="0" indent="0">
              <a:buNone/>
            </a:pPr>
            <a:r>
              <a:rPr lang="en-US" altLang="zh-TW" dirty="0" err="1"/>
              <a:t>my_list</a:t>
            </a:r>
            <a:r>
              <a:rPr lang="en-US" altLang="zh-TW" dirty="0"/>
              <a:t> = [1, 2, 3, 4, 5]</a:t>
            </a:r>
          </a:p>
          <a:p>
            <a:pPr marL="0" indent="0">
              <a:buNone/>
            </a:pPr>
            <a:r>
              <a:rPr lang="en-US" altLang="zh-TW" dirty="0"/>
              <a:t>print('Before deletion:', </a:t>
            </a:r>
            <a:r>
              <a:rPr lang="en-US" altLang="zh-TW" dirty="0" err="1"/>
              <a:t>my_list</a:t>
            </a:r>
            <a:r>
              <a:rPr lang="en-US" altLang="zh-TW" dirty="0"/>
              <a:t>)</a:t>
            </a:r>
          </a:p>
          <a:p>
            <a:pPr marL="0" indent="0">
              <a:buNone/>
            </a:pPr>
            <a:r>
              <a:rPr lang="en-US" altLang="zh-TW" dirty="0"/>
              <a:t>del </a:t>
            </a:r>
            <a:r>
              <a:rPr lang="en-US" altLang="zh-TW" dirty="0" err="1"/>
              <a:t>my_list</a:t>
            </a:r>
            <a:r>
              <a:rPr lang="en-US" altLang="zh-TW" dirty="0"/>
              <a:t>[2]</a:t>
            </a:r>
          </a:p>
          <a:p>
            <a:pPr marL="0" indent="0">
              <a:buNone/>
            </a:pPr>
            <a:r>
              <a:rPr lang="en-US" altLang="zh-TW" dirty="0"/>
              <a:t>print('After deletion:', </a:t>
            </a:r>
            <a:r>
              <a:rPr lang="en-US" altLang="zh-TW" dirty="0" err="1"/>
              <a:t>my_list</a:t>
            </a:r>
            <a:r>
              <a:rPr lang="en-US" altLang="zh-TW" dirty="0"/>
              <a:t>)</a:t>
            </a:r>
            <a:endParaRPr lang="zh-TW" altLang="en-US" dirty="0"/>
          </a:p>
        </p:txBody>
      </p:sp>
    </p:spTree>
    <p:extLst>
      <p:ext uri="{BB962C8B-B14F-4D97-AF65-F5344CB8AC3E}">
        <p14:creationId xmlns:p14="http://schemas.microsoft.com/office/powerpoint/2010/main" val="2589756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E0FF2E-E062-454A-810F-7FDA15EC4011}"/>
              </a:ext>
            </a:extLst>
          </p:cNvPr>
          <p:cNvSpPr>
            <a:spLocks noGrp="1"/>
          </p:cNvSpPr>
          <p:nvPr>
            <p:ph type="title"/>
          </p:nvPr>
        </p:nvSpPr>
        <p:spPr/>
        <p:txBody>
          <a:bodyPr/>
          <a:lstStyle/>
          <a:p>
            <a:r>
              <a:rPr lang="en-US" altLang="zh-TW" cap="none" dirty="0"/>
              <a:t>The </a:t>
            </a:r>
            <a:r>
              <a:rPr lang="en-US" altLang="zh-TW" cap="none" dirty="0">
                <a:solidFill>
                  <a:srgbClr val="FF0000"/>
                </a:solidFill>
                <a:effectLst>
                  <a:outerShdw blurRad="38100" dist="38100" dir="2700000" algn="tl">
                    <a:srgbClr val="000000">
                      <a:alpha val="43137"/>
                    </a:srgbClr>
                  </a:outerShdw>
                </a:effectLst>
              </a:rPr>
              <a:t>min</a:t>
            </a:r>
            <a:r>
              <a:rPr lang="en-US" altLang="zh-TW" cap="none" dirty="0"/>
              <a:t> and </a:t>
            </a:r>
            <a:r>
              <a:rPr lang="en-US" altLang="zh-TW" cap="none" dirty="0">
                <a:solidFill>
                  <a:srgbClr val="FF0000"/>
                </a:solidFill>
                <a:effectLst>
                  <a:outerShdw blurRad="38100" dist="38100" dir="2700000" algn="tl">
                    <a:srgbClr val="000000">
                      <a:alpha val="43137"/>
                    </a:srgbClr>
                  </a:outerShdw>
                </a:effectLst>
              </a:rPr>
              <a:t>max</a:t>
            </a:r>
            <a:r>
              <a:rPr lang="en-US" altLang="zh-TW" cap="none" dirty="0"/>
              <a:t> Functions</a:t>
            </a:r>
            <a:endParaRPr lang="zh-TW" altLang="en-US" cap="none" dirty="0"/>
          </a:p>
        </p:txBody>
      </p:sp>
      <p:sp>
        <p:nvSpPr>
          <p:cNvPr id="3" name="內容版面配置區 2">
            <a:extLst>
              <a:ext uri="{FF2B5EF4-FFF2-40B4-BE49-F238E27FC236}">
                <a16:creationId xmlns:a16="http://schemas.microsoft.com/office/drawing/2014/main" id="{7EA7D314-A35A-4CD9-9F01-A5AAE39E8553}"/>
              </a:ext>
            </a:extLst>
          </p:cNvPr>
          <p:cNvSpPr>
            <a:spLocks noGrp="1"/>
          </p:cNvSpPr>
          <p:nvPr>
            <p:ph idx="1"/>
          </p:nvPr>
        </p:nvSpPr>
        <p:spPr/>
        <p:txBody>
          <a:bodyPr/>
          <a:lstStyle/>
          <a:p>
            <a:pPr marL="0" indent="0">
              <a:buNone/>
            </a:pPr>
            <a:r>
              <a:rPr lang="en-US" altLang="zh-TW" dirty="0" err="1"/>
              <a:t>my_list</a:t>
            </a:r>
            <a:r>
              <a:rPr lang="en-US" altLang="zh-TW" dirty="0"/>
              <a:t> = [5, 4, 3, 2, 50, 40, 30]</a:t>
            </a:r>
          </a:p>
          <a:p>
            <a:pPr marL="0" indent="0">
              <a:buNone/>
            </a:pPr>
            <a:r>
              <a:rPr lang="en-US" altLang="zh-TW" dirty="0"/>
              <a:t>print('The lowest value is', min(</a:t>
            </a:r>
            <a:r>
              <a:rPr lang="en-US" altLang="zh-TW" dirty="0" err="1"/>
              <a:t>my_list</a:t>
            </a:r>
            <a:r>
              <a:rPr lang="en-US" altLang="zh-TW" dirty="0"/>
              <a:t>))</a:t>
            </a:r>
          </a:p>
          <a:p>
            <a:pPr marL="0" indent="0">
              <a:buNone/>
            </a:pPr>
            <a:r>
              <a:rPr lang="en-US" altLang="zh-TW" dirty="0"/>
              <a:t>print('The highest value is', max(</a:t>
            </a:r>
            <a:r>
              <a:rPr lang="en-US" altLang="zh-TW" dirty="0" err="1"/>
              <a:t>my_list</a:t>
            </a:r>
            <a:r>
              <a:rPr lang="en-US" altLang="zh-TW" dirty="0"/>
              <a:t>))</a:t>
            </a:r>
            <a:endParaRPr lang="zh-TW" altLang="en-US" dirty="0"/>
          </a:p>
        </p:txBody>
      </p:sp>
    </p:spTree>
    <p:extLst>
      <p:ext uri="{BB962C8B-B14F-4D97-AF65-F5344CB8AC3E}">
        <p14:creationId xmlns:p14="http://schemas.microsoft.com/office/powerpoint/2010/main" val="2546411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41C9BD-99AE-4045-85CB-64FCC99EDB3E}"/>
              </a:ext>
            </a:extLst>
          </p:cNvPr>
          <p:cNvSpPr>
            <a:spLocks noGrp="1"/>
          </p:cNvSpPr>
          <p:nvPr>
            <p:ph type="title"/>
          </p:nvPr>
        </p:nvSpPr>
        <p:spPr/>
        <p:txBody>
          <a:bodyPr/>
          <a:lstStyle/>
          <a:p>
            <a:r>
              <a:rPr lang="en-US" altLang="zh-TW" cap="none" dirty="0"/>
              <a:t>Copying Lists</a:t>
            </a:r>
            <a:endParaRPr lang="zh-TW" altLang="en-US" cap="none" dirty="0"/>
          </a:p>
        </p:txBody>
      </p:sp>
      <p:sp>
        <p:nvSpPr>
          <p:cNvPr id="3" name="內容版面配置區 2">
            <a:extLst>
              <a:ext uri="{FF2B5EF4-FFF2-40B4-BE49-F238E27FC236}">
                <a16:creationId xmlns:a16="http://schemas.microsoft.com/office/drawing/2014/main" id="{ED8CDF58-3A69-46F9-9C10-F60EC8D19754}"/>
              </a:ext>
            </a:extLst>
          </p:cNvPr>
          <p:cNvSpPr>
            <a:spLocks noGrp="1"/>
          </p:cNvSpPr>
          <p:nvPr>
            <p:ph idx="1"/>
          </p:nvPr>
        </p:nvSpPr>
        <p:spPr/>
        <p:txBody>
          <a:bodyPr/>
          <a:lstStyle/>
          <a:p>
            <a:pPr marL="0" indent="0">
              <a:buNone/>
            </a:pPr>
            <a:r>
              <a:rPr lang="en-US" altLang="zh-TW" dirty="0"/>
              <a:t># Create a list.</a:t>
            </a:r>
          </a:p>
          <a:p>
            <a:pPr marL="0" indent="0">
              <a:buNone/>
            </a:pPr>
            <a:r>
              <a:rPr lang="da-DK" altLang="zh-TW" dirty="0"/>
              <a:t>list1 = [1, 2, 3, 4]</a:t>
            </a:r>
          </a:p>
          <a:p>
            <a:pPr marL="0" indent="0">
              <a:buNone/>
            </a:pPr>
            <a:r>
              <a:rPr lang="en-US" altLang="zh-TW" dirty="0"/>
              <a:t># Assign the list to the list2 variable.</a:t>
            </a:r>
          </a:p>
          <a:p>
            <a:pPr marL="0" indent="0">
              <a:buNone/>
            </a:pPr>
            <a:r>
              <a:rPr lang="en-US" altLang="zh-TW" dirty="0"/>
              <a:t>list2 = list1</a:t>
            </a:r>
            <a:endParaRPr lang="zh-TW" altLang="en-US" dirty="0"/>
          </a:p>
        </p:txBody>
      </p:sp>
      <p:pic>
        <p:nvPicPr>
          <p:cNvPr id="4" name="圖片 3">
            <a:extLst>
              <a:ext uri="{FF2B5EF4-FFF2-40B4-BE49-F238E27FC236}">
                <a16:creationId xmlns:a16="http://schemas.microsoft.com/office/drawing/2014/main" id="{CD36884F-CDE8-4034-BD5A-AFEBD9865A45}"/>
              </a:ext>
            </a:extLst>
          </p:cNvPr>
          <p:cNvPicPr>
            <a:picLocks noChangeAspect="1"/>
          </p:cNvPicPr>
          <p:nvPr/>
        </p:nvPicPr>
        <p:blipFill>
          <a:blip r:embed="rId2"/>
          <a:stretch>
            <a:fillRect/>
          </a:stretch>
        </p:blipFill>
        <p:spPr>
          <a:xfrm>
            <a:off x="4644008" y="4293096"/>
            <a:ext cx="4276209" cy="1296144"/>
          </a:xfrm>
          <a:prstGeom prst="rect">
            <a:avLst/>
          </a:prstGeom>
        </p:spPr>
      </p:pic>
    </p:spTree>
    <p:extLst>
      <p:ext uri="{BB962C8B-B14F-4D97-AF65-F5344CB8AC3E}">
        <p14:creationId xmlns:p14="http://schemas.microsoft.com/office/powerpoint/2010/main" val="1999553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E83E285-A748-4BE9-8133-875AB040DC50}"/>
              </a:ext>
            </a:extLst>
          </p:cNvPr>
          <p:cNvPicPr>
            <a:picLocks noChangeAspect="1"/>
          </p:cNvPicPr>
          <p:nvPr/>
        </p:nvPicPr>
        <p:blipFill>
          <a:blip r:embed="rId2"/>
          <a:stretch>
            <a:fillRect/>
          </a:stretch>
        </p:blipFill>
        <p:spPr>
          <a:xfrm>
            <a:off x="611560" y="766811"/>
            <a:ext cx="4248472" cy="2934540"/>
          </a:xfrm>
          <a:prstGeom prst="rect">
            <a:avLst/>
          </a:prstGeom>
        </p:spPr>
      </p:pic>
      <p:pic>
        <p:nvPicPr>
          <p:cNvPr id="5" name="圖片 4">
            <a:extLst>
              <a:ext uri="{FF2B5EF4-FFF2-40B4-BE49-F238E27FC236}">
                <a16:creationId xmlns:a16="http://schemas.microsoft.com/office/drawing/2014/main" id="{84548907-7494-4177-83AC-5E2B571F13D2}"/>
              </a:ext>
            </a:extLst>
          </p:cNvPr>
          <p:cNvPicPr>
            <a:picLocks noChangeAspect="1"/>
          </p:cNvPicPr>
          <p:nvPr/>
        </p:nvPicPr>
        <p:blipFill>
          <a:blip r:embed="rId3"/>
          <a:stretch>
            <a:fillRect/>
          </a:stretch>
        </p:blipFill>
        <p:spPr>
          <a:xfrm>
            <a:off x="611560" y="4293096"/>
            <a:ext cx="5244466" cy="2438634"/>
          </a:xfrm>
          <a:prstGeom prst="rect">
            <a:avLst/>
          </a:prstGeom>
        </p:spPr>
      </p:pic>
      <p:pic>
        <p:nvPicPr>
          <p:cNvPr id="6" name="圖片 5">
            <a:extLst>
              <a:ext uri="{FF2B5EF4-FFF2-40B4-BE49-F238E27FC236}">
                <a16:creationId xmlns:a16="http://schemas.microsoft.com/office/drawing/2014/main" id="{F0D249CC-985F-49DE-BD8F-83F58B62BC03}"/>
              </a:ext>
            </a:extLst>
          </p:cNvPr>
          <p:cNvPicPr>
            <a:picLocks noChangeAspect="1"/>
          </p:cNvPicPr>
          <p:nvPr/>
        </p:nvPicPr>
        <p:blipFill>
          <a:blip r:embed="rId4"/>
          <a:stretch>
            <a:fillRect/>
          </a:stretch>
        </p:blipFill>
        <p:spPr>
          <a:xfrm>
            <a:off x="5028700" y="2020203"/>
            <a:ext cx="3503740" cy="1089402"/>
          </a:xfrm>
          <a:prstGeom prst="rect">
            <a:avLst/>
          </a:prstGeom>
        </p:spPr>
      </p:pic>
      <p:sp>
        <p:nvSpPr>
          <p:cNvPr id="7" name="文字方塊 6">
            <a:extLst>
              <a:ext uri="{FF2B5EF4-FFF2-40B4-BE49-F238E27FC236}">
                <a16:creationId xmlns:a16="http://schemas.microsoft.com/office/drawing/2014/main" id="{79335D2A-7870-411E-A84A-0A1080C660E3}"/>
              </a:ext>
            </a:extLst>
          </p:cNvPr>
          <p:cNvSpPr txBox="1"/>
          <p:nvPr/>
        </p:nvSpPr>
        <p:spPr>
          <a:xfrm>
            <a:off x="5076056" y="1268760"/>
            <a:ext cx="3024336" cy="523220"/>
          </a:xfrm>
          <a:prstGeom prst="rect">
            <a:avLst/>
          </a:prstGeom>
          <a:noFill/>
        </p:spPr>
        <p:txBody>
          <a:bodyPr wrap="square" rtlCol="0">
            <a:spAutoFit/>
          </a:bodyPr>
          <a:lstStyle/>
          <a:p>
            <a:r>
              <a:rPr lang="en-US" altLang="zh-TW" sz="2800" dirty="0"/>
              <a:t>A simpler way</a:t>
            </a:r>
            <a:endParaRPr lang="zh-TW" altLang="en-US" sz="2800" dirty="0"/>
          </a:p>
        </p:txBody>
      </p:sp>
    </p:spTree>
    <p:extLst>
      <p:ext uri="{BB962C8B-B14F-4D97-AF65-F5344CB8AC3E}">
        <p14:creationId xmlns:p14="http://schemas.microsoft.com/office/powerpoint/2010/main" val="284810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DB6B0B-3CD8-4194-BD67-8D4C1C98D556}"/>
              </a:ext>
            </a:extLst>
          </p:cNvPr>
          <p:cNvSpPr>
            <a:spLocks noGrp="1"/>
          </p:cNvSpPr>
          <p:nvPr>
            <p:ph type="title"/>
          </p:nvPr>
        </p:nvSpPr>
        <p:spPr/>
        <p:txBody>
          <a:bodyPr/>
          <a:lstStyle/>
          <a:p>
            <a:r>
              <a:rPr lang="en-US" altLang="zh-TW" cap="none" dirty="0"/>
              <a:t>Introduction to Lists</a:t>
            </a:r>
            <a:endParaRPr lang="zh-TW" altLang="en-US" cap="none" dirty="0"/>
          </a:p>
        </p:txBody>
      </p:sp>
      <p:sp>
        <p:nvSpPr>
          <p:cNvPr id="3" name="內容版面配置區 2">
            <a:extLst>
              <a:ext uri="{FF2B5EF4-FFF2-40B4-BE49-F238E27FC236}">
                <a16:creationId xmlns:a16="http://schemas.microsoft.com/office/drawing/2014/main" id="{5744DCAB-E0FB-4EF8-B044-5B5890445FCE}"/>
              </a:ext>
            </a:extLst>
          </p:cNvPr>
          <p:cNvSpPr>
            <a:spLocks noGrp="1"/>
          </p:cNvSpPr>
          <p:nvPr>
            <p:ph idx="1"/>
          </p:nvPr>
        </p:nvSpPr>
        <p:spPr/>
        <p:txBody>
          <a:bodyPr/>
          <a:lstStyle/>
          <a:p>
            <a:r>
              <a:rPr lang="en-US" altLang="zh-TW" dirty="0"/>
              <a:t>A </a:t>
            </a:r>
            <a:r>
              <a:rPr lang="en-US" altLang="zh-TW" i="1" dirty="0">
                <a:solidFill>
                  <a:srgbClr val="FF0000"/>
                </a:solidFill>
                <a:effectLst>
                  <a:outerShdw blurRad="38100" dist="38100" dir="2700000" algn="tl">
                    <a:srgbClr val="000000">
                      <a:alpha val="43137"/>
                    </a:srgbClr>
                  </a:outerShdw>
                </a:effectLst>
              </a:rPr>
              <a:t>list</a:t>
            </a:r>
            <a:r>
              <a:rPr lang="en-US" altLang="zh-TW" i="1" dirty="0"/>
              <a:t> </a:t>
            </a:r>
            <a:r>
              <a:rPr lang="en-US" altLang="zh-TW" dirty="0"/>
              <a:t>is an object that contains multiple data items. Each item that is stored in a list is called an </a:t>
            </a:r>
            <a:r>
              <a:rPr lang="en-US" altLang="zh-TW" i="1" dirty="0">
                <a:solidFill>
                  <a:srgbClr val="FF0000"/>
                </a:solidFill>
                <a:effectLst>
                  <a:outerShdw blurRad="38100" dist="38100" dir="2700000" algn="tl">
                    <a:srgbClr val="000000">
                      <a:alpha val="43137"/>
                    </a:srgbClr>
                  </a:outerShdw>
                </a:effectLst>
              </a:rPr>
              <a:t>element</a:t>
            </a:r>
            <a:r>
              <a:rPr lang="en-US" altLang="zh-TW" dirty="0"/>
              <a:t>.</a:t>
            </a:r>
          </a:p>
          <a:p>
            <a:pPr marL="0" indent="0">
              <a:buNone/>
            </a:pPr>
            <a:r>
              <a:rPr lang="en-US" altLang="zh-TW" dirty="0"/>
              <a:t>	</a:t>
            </a:r>
            <a:r>
              <a:rPr lang="en-US" altLang="zh-TW" dirty="0" err="1"/>
              <a:t>even_numbers</a:t>
            </a:r>
            <a:r>
              <a:rPr lang="en-US" altLang="zh-TW" dirty="0"/>
              <a:t> = [2, 4, 6, 8, 10]</a:t>
            </a:r>
          </a:p>
          <a:p>
            <a:pPr marL="0" indent="0">
              <a:buNone/>
            </a:pPr>
            <a:r>
              <a:rPr lang="en-US" altLang="zh-TW" dirty="0"/>
              <a:t>	names = ['Molly', 'Steven', 'Will', 'Alicia', 'Adriana’]</a:t>
            </a:r>
          </a:p>
          <a:p>
            <a:pPr marL="0" indent="0">
              <a:buNone/>
            </a:pPr>
            <a:r>
              <a:rPr lang="en-US" altLang="zh-TW" dirty="0"/>
              <a:t>	info = ['Alicia', 27, 1550.87]</a:t>
            </a:r>
            <a:endParaRPr lang="zh-TW" altLang="en-US" dirty="0"/>
          </a:p>
        </p:txBody>
      </p:sp>
      <p:pic>
        <p:nvPicPr>
          <p:cNvPr id="4" name="圖片 3">
            <a:extLst>
              <a:ext uri="{FF2B5EF4-FFF2-40B4-BE49-F238E27FC236}">
                <a16:creationId xmlns:a16="http://schemas.microsoft.com/office/drawing/2014/main" id="{408B0420-B49F-4E6E-B290-4B12414E5ED4}"/>
              </a:ext>
            </a:extLst>
          </p:cNvPr>
          <p:cNvPicPr>
            <a:picLocks noChangeAspect="1"/>
          </p:cNvPicPr>
          <p:nvPr/>
        </p:nvPicPr>
        <p:blipFill>
          <a:blip r:embed="rId2"/>
          <a:stretch>
            <a:fillRect/>
          </a:stretch>
        </p:blipFill>
        <p:spPr>
          <a:xfrm>
            <a:off x="899592" y="4941168"/>
            <a:ext cx="4232800" cy="720080"/>
          </a:xfrm>
          <a:prstGeom prst="rect">
            <a:avLst/>
          </a:prstGeom>
        </p:spPr>
      </p:pic>
      <p:pic>
        <p:nvPicPr>
          <p:cNvPr id="5" name="圖片 4">
            <a:extLst>
              <a:ext uri="{FF2B5EF4-FFF2-40B4-BE49-F238E27FC236}">
                <a16:creationId xmlns:a16="http://schemas.microsoft.com/office/drawing/2014/main" id="{B23219AD-313C-4981-9394-C4F3E278501A}"/>
              </a:ext>
            </a:extLst>
          </p:cNvPr>
          <p:cNvPicPr>
            <a:picLocks noChangeAspect="1"/>
          </p:cNvPicPr>
          <p:nvPr/>
        </p:nvPicPr>
        <p:blipFill>
          <a:blip r:embed="rId3"/>
          <a:stretch>
            <a:fillRect/>
          </a:stretch>
        </p:blipFill>
        <p:spPr>
          <a:xfrm>
            <a:off x="1607200" y="5453235"/>
            <a:ext cx="5053032" cy="613576"/>
          </a:xfrm>
          <a:prstGeom prst="rect">
            <a:avLst/>
          </a:prstGeom>
        </p:spPr>
      </p:pic>
      <p:pic>
        <p:nvPicPr>
          <p:cNvPr id="6" name="圖片 5">
            <a:extLst>
              <a:ext uri="{FF2B5EF4-FFF2-40B4-BE49-F238E27FC236}">
                <a16:creationId xmlns:a16="http://schemas.microsoft.com/office/drawing/2014/main" id="{4CC42A93-643F-4275-8EED-4369B7CFE0E2}"/>
              </a:ext>
            </a:extLst>
          </p:cNvPr>
          <p:cNvPicPr>
            <a:picLocks noChangeAspect="1"/>
          </p:cNvPicPr>
          <p:nvPr/>
        </p:nvPicPr>
        <p:blipFill>
          <a:blip r:embed="rId4"/>
          <a:stretch>
            <a:fillRect/>
          </a:stretch>
        </p:blipFill>
        <p:spPr>
          <a:xfrm>
            <a:off x="1519881" y="5996158"/>
            <a:ext cx="4060231" cy="571346"/>
          </a:xfrm>
          <a:prstGeom prst="rect">
            <a:avLst/>
          </a:prstGeom>
        </p:spPr>
      </p:pic>
    </p:spTree>
    <p:extLst>
      <p:ext uri="{BB962C8B-B14F-4D97-AF65-F5344CB8AC3E}">
        <p14:creationId xmlns:p14="http://schemas.microsoft.com/office/powerpoint/2010/main" val="395992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22C9EC-6640-485C-9CB1-52FB88536370}"/>
              </a:ext>
            </a:extLst>
          </p:cNvPr>
          <p:cNvSpPr>
            <a:spLocks noGrp="1"/>
          </p:cNvSpPr>
          <p:nvPr>
            <p:ph type="title"/>
          </p:nvPr>
        </p:nvSpPr>
        <p:spPr/>
        <p:txBody>
          <a:bodyPr/>
          <a:lstStyle/>
          <a:p>
            <a:r>
              <a:rPr lang="en-US" altLang="zh-TW" cap="none" dirty="0"/>
              <a:t>Processing Lists</a:t>
            </a:r>
            <a:endParaRPr lang="zh-TW" altLang="en-US" cap="none" dirty="0"/>
          </a:p>
        </p:txBody>
      </p:sp>
      <p:sp>
        <p:nvSpPr>
          <p:cNvPr id="3" name="內容版面配置區 2">
            <a:extLst>
              <a:ext uri="{FF2B5EF4-FFF2-40B4-BE49-F238E27FC236}">
                <a16:creationId xmlns:a16="http://schemas.microsoft.com/office/drawing/2014/main" id="{B510FD54-2635-491C-A64A-345A976FD5AF}"/>
              </a:ext>
            </a:extLst>
          </p:cNvPr>
          <p:cNvSpPr>
            <a:spLocks noGrp="1"/>
          </p:cNvSpPr>
          <p:nvPr>
            <p:ph idx="1"/>
          </p:nvPr>
        </p:nvSpPr>
        <p:spPr/>
        <p:txBody>
          <a:bodyPr>
            <a:normAutofit fontScale="92500" lnSpcReduction="10000"/>
          </a:bodyPr>
          <a:lstStyle/>
          <a:p>
            <a:r>
              <a:rPr lang="en-US" altLang="zh-TW" dirty="0"/>
              <a:t>Megan owns a small neighborhood coffee shop, and she has six employees who work as baristas (coffee bartenders). All of the employees have the same hourly pay rate. Megan has asked you to design a program that will allow her to enter the number of hours worked by each employee, then display the amounts of all the employees’ gross pay. You determine the program should perform the following steps:</a:t>
            </a:r>
          </a:p>
          <a:p>
            <a:pPr marL="781200" lvl="1" indent="-457200">
              <a:buFont typeface="+mj-lt"/>
              <a:buAutoNum type="arabicPeriod"/>
            </a:pPr>
            <a:r>
              <a:rPr lang="en-US" altLang="zh-TW" dirty="0"/>
              <a:t>For each employee: get the number of hours worked and store it in a list element.</a:t>
            </a:r>
          </a:p>
          <a:p>
            <a:pPr marL="781200" lvl="1" indent="-457200">
              <a:buFont typeface="+mj-lt"/>
              <a:buAutoNum type="arabicPeriod"/>
            </a:pPr>
            <a:r>
              <a:rPr lang="en-US" altLang="zh-TW" dirty="0"/>
              <a:t>For each list element: use the value stored in the element to calculate an employee’s gross pay. Display the amount of the gross pay.</a:t>
            </a:r>
            <a:endParaRPr lang="zh-TW" altLang="en-US" dirty="0"/>
          </a:p>
        </p:txBody>
      </p:sp>
    </p:spTree>
    <p:extLst>
      <p:ext uri="{BB962C8B-B14F-4D97-AF65-F5344CB8AC3E}">
        <p14:creationId xmlns:p14="http://schemas.microsoft.com/office/powerpoint/2010/main" val="237276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4D43152-EB82-45CE-9528-55E17EF3E34E}"/>
              </a:ext>
            </a:extLst>
          </p:cNvPr>
          <p:cNvPicPr>
            <a:picLocks noChangeAspect="1"/>
          </p:cNvPicPr>
          <p:nvPr/>
        </p:nvPicPr>
        <p:blipFill>
          <a:blip r:embed="rId2"/>
          <a:stretch>
            <a:fillRect/>
          </a:stretch>
        </p:blipFill>
        <p:spPr>
          <a:xfrm>
            <a:off x="467544" y="692696"/>
            <a:ext cx="4968941" cy="3456384"/>
          </a:xfrm>
          <a:prstGeom prst="rect">
            <a:avLst/>
          </a:prstGeom>
        </p:spPr>
      </p:pic>
      <p:pic>
        <p:nvPicPr>
          <p:cNvPr id="5" name="圖片 4">
            <a:extLst>
              <a:ext uri="{FF2B5EF4-FFF2-40B4-BE49-F238E27FC236}">
                <a16:creationId xmlns:a16="http://schemas.microsoft.com/office/drawing/2014/main" id="{A6034A88-1F95-4F39-805E-69F62AFE616A}"/>
              </a:ext>
            </a:extLst>
          </p:cNvPr>
          <p:cNvPicPr>
            <a:picLocks noChangeAspect="1"/>
          </p:cNvPicPr>
          <p:nvPr/>
        </p:nvPicPr>
        <p:blipFill>
          <a:blip r:embed="rId3"/>
          <a:stretch>
            <a:fillRect/>
          </a:stretch>
        </p:blipFill>
        <p:spPr>
          <a:xfrm>
            <a:off x="5508104" y="830499"/>
            <a:ext cx="3559745" cy="3318581"/>
          </a:xfrm>
          <a:prstGeom prst="rect">
            <a:avLst/>
          </a:prstGeom>
        </p:spPr>
      </p:pic>
    </p:spTree>
    <p:extLst>
      <p:ext uri="{BB962C8B-B14F-4D97-AF65-F5344CB8AC3E}">
        <p14:creationId xmlns:p14="http://schemas.microsoft.com/office/powerpoint/2010/main" val="364063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4D1F8E-93FF-4FFE-8137-3D865E1BA2F2}"/>
              </a:ext>
            </a:extLst>
          </p:cNvPr>
          <p:cNvSpPr>
            <a:spLocks noGrp="1"/>
          </p:cNvSpPr>
          <p:nvPr>
            <p:ph type="title"/>
          </p:nvPr>
        </p:nvSpPr>
        <p:spPr/>
        <p:txBody>
          <a:bodyPr/>
          <a:lstStyle/>
          <a:p>
            <a:r>
              <a:rPr lang="en-US" altLang="zh-TW" cap="none" dirty="0"/>
              <a:t>Totaling the Values in a List</a:t>
            </a:r>
            <a:endParaRPr lang="zh-TW" altLang="en-US" cap="none" dirty="0"/>
          </a:p>
        </p:txBody>
      </p:sp>
      <p:pic>
        <p:nvPicPr>
          <p:cNvPr id="4" name="圖片 3">
            <a:extLst>
              <a:ext uri="{FF2B5EF4-FFF2-40B4-BE49-F238E27FC236}">
                <a16:creationId xmlns:a16="http://schemas.microsoft.com/office/drawing/2014/main" id="{220CE9E1-A563-4211-9FBA-A1DA4E4333D0}"/>
              </a:ext>
            </a:extLst>
          </p:cNvPr>
          <p:cNvPicPr>
            <a:picLocks noChangeAspect="1"/>
          </p:cNvPicPr>
          <p:nvPr/>
        </p:nvPicPr>
        <p:blipFill>
          <a:blip r:embed="rId2"/>
          <a:stretch>
            <a:fillRect/>
          </a:stretch>
        </p:blipFill>
        <p:spPr>
          <a:xfrm>
            <a:off x="581192" y="1700808"/>
            <a:ext cx="4968552" cy="4838094"/>
          </a:xfrm>
          <a:prstGeom prst="rect">
            <a:avLst/>
          </a:prstGeom>
        </p:spPr>
      </p:pic>
    </p:spTree>
    <p:extLst>
      <p:ext uri="{BB962C8B-B14F-4D97-AF65-F5344CB8AC3E}">
        <p14:creationId xmlns:p14="http://schemas.microsoft.com/office/powerpoint/2010/main" val="561275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B178C9-96AA-4991-8DA7-0417304FCC44}"/>
              </a:ext>
            </a:extLst>
          </p:cNvPr>
          <p:cNvSpPr>
            <a:spLocks noGrp="1"/>
          </p:cNvSpPr>
          <p:nvPr>
            <p:ph type="title"/>
          </p:nvPr>
        </p:nvSpPr>
        <p:spPr/>
        <p:txBody>
          <a:bodyPr/>
          <a:lstStyle/>
          <a:p>
            <a:r>
              <a:rPr lang="en-US" altLang="zh-TW" cap="none" dirty="0"/>
              <a:t>Averaging the Values in a List</a:t>
            </a:r>
            <a:endParaRPr lang="zh-TW" altLang="en-US" cap="none" dirty="0"/>
          </a:p>
        </p:txBody>
      </p:sp>
      <p:pic>
        <p:nvPicPr>
          <p:cNvPr id="4" name="圖片 3">
            <a:extLst>
              <a:ext uri="{FF2B5EF4-FFF2-40B4-BE49-F238E27FC236}">
                <a16:creationId xmlns:a16="http://schemas.microsoft.com/office/drawing/2014/main" id="{B25962B3-59D5-4E06-BC50-1859D85AF90F}"/>
              </a:ext>
            </a:extLst>
          </p:cNvPr>
          <p:cNvPicPr>
            <a:picLocks noChangeAspect="1"/>
          </p:cNvPicPr>
          <p:nvPr/>
        </p:nvPicPr>
        <p:blipFill>
          <a:blip r:embed="rId2"/>
          <a:stretch>
            <a:fillRect/>
          </a:stretch>
        </p:blipFill>
        <p:spPr>
          <a:xfrm>
            <a:off x="683568" y="1770803"/>
            <a:ext cx="4536504" cy="4929372"/>
          </a:xfrm>
          <a:prstGeom prst="rect">
            <a:avLst/>
          </a:prstGeom>
        </p:spPr>
      </p:pic>
    </p:spTree>
    <p:extLst>
      <p:ext uri="{BB962C8B-B14F-4D97-AF65-F5344CB8AC3E}">
        <p14:creationId xmlns:p14="http://schemas.microsoft.com/office/powerpoint/2010/main" val="669464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C072D8-D2C0-45D9-9108-F9E63DFF4576}"/>
              </a:ext>
            </a:extLst>
          </p:cNvPr>
          <p:cNvSpPr>
            <a:spLocks noGrp="1"/>
          </p:cNvSpPr>
          <p:nvPr>
            <p:ph type="title"/>
          </p:nvPr>
        </p:nvSpPr>
        <p:spPr>
          <a:xfrm>
            <a:off x="581192" y="687475"/>
            <a:ext cx="7989752" cy="797310"/>
          </a:xfrm>
        </p:spPr>
        <p:txBody>
          <a:bodyPr/>
          <a:lstStyle/>
          <a:p>
            <a:r>
              <a:rPr lang="en-US" altLang="zh-TW" cap="none" dirty="0"/>
              <a:t>Passing a List as an Argument to a Function</a:t>
            </a:r>
            <a:endParaRPr lang="zh-TW" altLang="en-US" cap="none" dirty="0"/>
          </a:p>
        </p:txBody>
      </p:sp>
      <p:pic>
        <p:nvPicPr>
          <p:cNvPr id="4" name="圖片 3">
            <a:extLst>
              <a:ext uri="{FF2B5EF4-FFF2-40B4-BE49-F238E27FC236}">
                <a16:creationId xmlns:a16="http://schemas.microsoft.com/office/drawing/2014/main" id="{0289EA25-470C-47DD-B00D-381A82302D49}"/>
              </a:ext>
            </a:extLst>
          </p:cNvPr>
          <p:cNvPicPr>
            <a:picLocks noChangeAspect="1"/>
          </p:cNvPicPr>
          <p:nvPr/>
        </p:nvPicPr>
        <p:blipFill>
          <a:blip r:embed="rId2"/>
          <a:stretch>
            <a:fillRect/>
          </a:stretch>
        </p:blipFill>
        <p:spPr>
          <a:xfrm>
            <a:off x="640960" y="1471497"/>
            <a:ext cx="4075056" cy="5305631"/>
          </a:xfrm>
          <a:prstGeom prst="rect">
            <a:avLst/>
          </a:prstGeom>
        </p:spPr>
      </p:pic>
    </p:spTree>
    <p:extLst>
      <p:ext uri="{BB962C8B-B14F-4D97-AF65-F5344CB8AC3E}">
        <p14:creationId xmlns:p14="http://schemas.microsoft.com/office/powerpoint/2010/main" val="63228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50D532-83F3-492E-9779-2B946AC494C2}"/>
              </a:ext>
            </a:extLst>
          </p:cNvPr>
          <p:cNvSpPr>
            <a:spLocks noGrp="1"/>
          </p:cNvSpPr>
          <p:nvPr>
            <p:ph type="title"/>
          </p:nvPr>
        </p:nvSpPr>
        <p:spPr>
          <a:xfrm>
            <a:off x="581192" y="687475"/>
            <a:ext cx="7989752" cy="725302"/>
          </a:xfrm>
        </p:spPr>
        <p:txBody>
          <a:bodyPr/>
          <a:lstStyle/>
          <a:p>
            <a:r>
              <a:rPr lang="en-US" altLang="zh-TW" cap="none" dirty="0"/>
              <a:t>Returning a List from a Function</a:t>
            </a:r>
            <a:endParaRPr lang="zh-TW" altLang="en-US" cap="none" dirty="0"/>
          </a:p>
        </p:txBody>
      </p:sp>
      <p:pic>
        <p:nvPicPr>
          <p:cNvPr id="4" name="圖片 3">
            <a:extLst>
              <a:ext uri="{FF2B5EF4-FFF2-40B4-BE49-F238E27FC236}">
                <a16:creationId xmlns:a16="http://schemas.microsoft.com/office/drawing/2014/main" id="{0A5694CD-B894-420A-B8A7-AAC39D17137B}"/>
              </a:ext>
            </a:extLst>
          </p:cNvPr>
          <p:cNvPicPr>
            <a:picLocks noChangeAspect="1"/>
          </p:cNvPicPr>
          <p:nvPr/>
        </p:nvPicPr>
        <p:blipFill>
          <a:blip r:embed="rId2"/>
          <a:stretch>
            <a:fillRect/>
          </a:stretch>
        </p:blipFill>
        <p:spPr>
          <a:xfrm>
            <a:off x="609792" y="1412777"/>
            <a:ext cx="3530160" cy="5364890"/>
          </a:xfrm>
          <a:prstGeom prst="rect">
            <a:avLst/>
          </a:prstGeom>
        </p:spPr>
      </p:pic>
      <p:pic>
        <p:nvPicPr>
          <p:cNvPr id="5" name="圖片 4">
            <a:extLst>
              <a:ext uri="{FF2B5EF4-FFF2-40B4-BE49-F238E27FC236}">
                <a16:creationId xmlns:a16="http://schemas.microsoft.com/office/drawing/2014/main" id="{B8DD3634-3225-4CC0-8790-7CB838E45146}"/>
              </a:ext>
            </a:extLst>
          </p:cNvPr>
          <p:cNvPicPr>
            <a:picLocks noChangeAspect="1"/>
          </p:cNvPicPr>
          <p:nvPr/>
        </p:nvPicPr>
        <p:blipFill>
          <a:blip r:embed="rId3"/>
          <a:stretch>
            <a:fillRect/>
          </a:stretch>
        </p:blipFill>
        <p:spPr>
          <a:xfrm>
            <a:off x="4788023" y="1751522"/>
            <a:ext cx="3732273" cy="2160240"/>
          </a:xfrm>
          <a:prstGeom prst="rect">
            <a:avLst/>
          </a:prstGeom>
        </p:spPr>
      </p:pic>
      <p:pic>
        <p:nvPicPr>
          <p:cNvPr id="6" name="圖片 5">
            <a:extLst>
              <a:ext uri="{FF2B5EF4-FFF2-40B4-BE49-F238E27FC236}">
                <a16:creationId xmlns:a16="http://schemas.microsoft.com/office/drawing/2014/main" id="{2C130A6A-0DA7-44F5-A893-5D0F523BD695}"/>
              </a:ext>
            </a:extLst>
          </p:cNvPr>
          <p:cNvPicPr>
            <a:picLocks noChangeAspect="1"/>
          </p:cNvPicPr>
          <p:nvPr/>
        </p:nvPicPr>
        <p:blipFill>
          <a:blip r:embed="rId4"/>
          <a:stretch>
            <a:fillRect/>
          </a:stretch>
        </p:blipFill>
        <p:spPr>
          <a:xfrm>
            <a:off x="4788023" y="3905479"/>
            <a:ext cx="3024336" cy="1683761"/>
          </a:xfrm>
          <a:prstGeom prst="rect">
            <a:avLst/>
          </a:prstGeom>
        </p:spPr>
      </p:pic>
    </p:spTree>
    <p:extLst>
      <p:ext uri="{BB962C8B-B14F-4D97-AF65-F5344CB8AC3E}">
        <p14:creationId xmlns:p14="http://schemas.microsoft.com/office/powerpoint/2010/main" val="2820127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D6F1B3F-0BD6-4CCB-9D2D-3D9C882C801C}"/>
              </a:ext>
            </a:extLst>
          </p:cNvPr>
          <p:cNvSpPr>
            <a:spLocks noGrp="1"/>
          </p:cNvSpPr>
          <p:nvPr>
            <p:ph idx="1"/>
          </p:nvPr>
        </p:nvSpPr>
        <p:spPr>
          <a:xfrm>
            <a:off x="581192" y="764704"/>
            <a:ext cx="7989752" cy="5094095"/>
          </a:xfrm>
        </p:spPr>
        <p:txBody>
          <a:bodyPr>
            <a:normAutofit fontScale="92500" lnSpcReduction="10000"/>
          </a:bodyPr>
          <a:lstStyle/>
          <a:p>
            <a:r>
              <a:rPr lang="en-US" altLang="zh-TW" dirty="0"/>
              <a:t>Dr. </a:t>
            </a:r>
            <a:r>
              <a:rPr lang="en-US" altLang="zh-TW" dirty="0" err="1"/>
              <a:t>LaClaire</a:t>
            </a:r>
            <a:r>
              <a:rPr lang="en-US" altLang="zh-TW" dirty="0"/>
              <a:t> gives a series of exams during the semester in her chemistry class. At the end of the semester, she drops each student’s lowest test score before averaging the scores. She has asked you to design a program that will read a student’s test scores as input and calculate the average with the lowest score dropped. Here is the algorithm that you developed:</a:t>
            </a:r>
          </a:p>
          <a:p>
            <a:pPr marL="457200" indent="-457200">
              <a:buFont typeface="+mj-lt"/>
              <a:buAutoNum type="arabicPeriod"/>
            </a:pPr>
            <a:r>
              <a:rPr lang="en-US" altLang="zh-TW" i="1" dirty="0"/>
              <a:t>Get the student’s test scores.</a:t>
            </a:r>
          </a:p>
          <a:p>
            <a:pPr marL="457200" indent="-457200">
              <a:buFont typeface="+mj-lt"/>
              <a:buAutoNum type="arabicPeriod"/>
            </a:pPr>
            <a:r>
              <a:rPr lang="en-US" altLang="zh-TW" i="1" dirty="0"/>
              <a:t>Calculate the total of the scores.</a:t>
            </a:r>
          </a:p>
          <a:p>
            <a:pPr marL="457200" indent="-457200">
              <a:buFont typeface="+mj-lt"/>
              <a:buAutoNum type="arabicPeriod"/>
            </a:pPr>
            <a:r>
              <a:rPr lang="en-US" altLang="zh-TW" i="1" dirty="0"/>
              <a:t>Find the lowest score.</a:t>
            </a:r>
          </a:p>
          <a:p>
            <a:pPr marL="457200" indent="-457200">
              <a:buFont typeface="+mj-lt"/>
              <a:buAutoNum type="arabicPeriod"/>
            </a:pPr>
            <a:r>
              <a:rPr lang="en-US" altLang="zh-TW" i="1" dirty="0"/>
              <a:t>Subtract the lowest score from the total. This gives the adjusted total.</a:t>
            </a:r>
          </a:p>
          <a:p>
            <a:pPr marL="457200" indent="-457200">
              <a:buFont typeface="+mj-lt"/>
              <a:buAutoNum type="arabicPeriod"/>
            </a:pPr>
            <a:r>
              <a:rPr lang="en-US" altLang="zh-TW" i="1" dirty="0"/>
              <a:t>Divide the adjusted total by 1 less than the number of test scores. This is the average.</a:t>
            </a:r>
          </a:p>
          <a:p>
            <a:pPr marL="457200" indent="-457200">
              <a:buFont typeface="+mj-lt"/>
              <a:buAutoNum type="arabicPeriod"/>
            </a:pPr>
            <a:r>
              <a:rPr lang="en-US" altLang="zh-TW" i="1" dirty="0"/>
              <a:t>Display the average.</a:t>
            </a:r>
            <a:endParaRPr lang="zh-TW" altLang="en-US" dirty="0"/>
          </a:p>
        </p:txBody>
      </p:sp>
    </p:spTree>
    <p:extLst>
      <p:ext uri="{BB962C8B-B14F-4D97-AF65-F5344CB8AC3E}">
        <p14:creationId xmlns:p14="http://schemas.microsoft.com/office/powerpoint/2010/main" val="2305709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D50E1C9-F807-45F0-8030-DB5F192CEBFD}"/>
              </a:ext>
            </a:extLst>
          </p:cNvPr>
          <p:cNvPicPr>
            <a:picLocks noChangeAspect="1"/>
          </p:cNvPicPr>
          <p:nvPr/>
        </p:nvPicPr>
        <p:blipFill>
          <a:blip r:embed="rId2"/>
          <a:stretch>
            <a:fillRect/>
          </a:stretch>
        </p:blipFill>
        <p:spPr>
          <a:xfrm>
            <a:off x="539552" y="1124744"/>
            <a:ext cx="4480566" cy="1872208"/>
          </a:xfrm>
          <a:prstGeom prst="rect">
            <a:avLst/>
          </a:prstGeom>
        </p:spPr>
      </p:pic>
      <p:pic>
        <p:nvPicPr>
          <p:cNvPr id="5" name="圖片 4">
            <a:extLst>
              <a:ext uri="{FF2B5EF4-FFF2-40B4-BE49-F238E27FC236}">
                <a16:creationId xmlns:a16="http://schemas.microsoft.com/office/drawing/2014/main" id="{AE6E06AC-DE0F-49D7-9C1C-1E6FC630227A}"/>
              </a:ext>
            </a:extLst>
          </p:cNvPr>
          <p:cNvPicPr>
            <a:picLocks noChangeAspect="1"/>
          </p:cNvPicPr>
          <p:nvPr/>
        </p:nvPicPr>
        <p:blipFill>
          <a:blip r:embed="rId3"/>
          <a:stretch>
            <a:fillRect/>
          </a:stretch>
        </p:blipFill>
        <p:spPr>
          <a:xfrm>
            <a:off x="539552" y="2996952"/>
            <a:ext cx="5408960" cy="1872208"/>
          </a:xfrm>
          <a:prstGeom prst="rect">
            <a:avLst/>
          </a:prstGeom>
        </p:spPr>
      </p:pic>
    </p:spTree>
    <p:extLst>
      <p:ext uri="{BB962C8B-B14F-4D97-AF65-F5344CB8AC3E}">
        <p14:creationId xmlns:p14="http://schemas.microsoft.com/office/powerpoint/2010/main" val="1241476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6E063D-FDC3-4EB9-8F18-AA419AE019CA}"/>
              </a:ext>
            </a:extLst>
          </p:cNvPr>
          <p:cNvSpPr>
            <a:spLocks noGrp="1"/>
          </p:cNvSpPr>
          <p:nvPr>
            <p:ph type="title"/>
          </p:nvPr>
        </p:nvSpPr>
        <p:spPr/>
        <p:txBody>
          <a:bodyPr/>
          <a:lstStyle/>
          <a:p>
            <a:r>
              <a:rPr lang="en-US" altLang="zh-TW" cap="none" dirty="0"/>
              <a:t>Two-Dimensional Lists</a:t>
            </a:r>
            <a:endParaRPr lang="zh-TW" altLang="en-US" cap="none" dirty="0"/>
          </a:p>
        </p:txBody>
      </p:sp>
      <p:sp>
        <p:nvSpPr>
          <p:cNvPr id="3" name="內容版面配置區 2">
            <a:extLst>
              <a:ext uri="{FF2B5EF4-FFF2-40B4-BE49-F238E27FC236}">
                <a16:creationId xmlns:a16="http://schemas.microsoft.com/office/drawing/2014/main" id="{A8110252-DDB1-4A92-92CF-882C02DDD4C3}"/>
              </a:ext>
            </a:extLst>
          </p:cNvPr>
          <p:cNvSpPr>
            <a:spLocks noGrp="1"/>
          </p:cNvSpPr>
          <p:nvPr>
            <p:ph idx="1"/>
          </p:nvPr>
        </p:nvSpPr>
        <p:spPr>
          <a:xfrm>
            <a:off x="581192" y="2228003"/>
            <a:ext cx="7989752" cy="3630795"/>
          </a:xfrm>
        </p:spPr>
        <p:txBody>
          <a:bodyPr/>
          <a:lstStyle/>
          <a:p>
            <a:r>
              <a:rPr lang="en-US" altLang="zh-TW" dirty="0"/>
              <a:t>A two-dimensional list is a list that has other lists as its elements.</a:t>
            </a:r>
            <a:endParaRPr lang="zh-TW" altLang="en-US" dirty="0"/>
          </a:p>
        </p:txBody>
      </p:sp>
      <p:pic>
        <p:nvPicPr>
          <p:cNvPr id="4" name="圖片 3">
            <a:extLst>
              <a:ext uri="{FF2B5EF4-FFF2-40B4-BE49-F238E27FC236}">
                <a16:creationId xmlns:a16="http://schemas.microsoft.com/office/drawing/2014/main" id="{7EF9734B-42A9-4ACD-AA35-438171FA3EC2}"/>
              </a:ext>
            </a:extLst>
          </p:cNvPr>
          <p:cNvPicPr>
            <a:picLocks noChangeAspect="1"/>
          </p:cNvPicPr>
          <p:nvPr/>
        </p:nvPicPr>
        <p:blipFill>
          <a:blip r:embed="rId2"/>
          <a:stretch>
            <a:fillRect/>
          </a:stretch>
        </p:blipFill>
        <p:spPr>
          <a:xfrm>
            <a:off x="1043607" y="3212976"/>
            <a:ext cx="7409252" cy="1440160"/>
          </a:xfrm>
          <a:prstGeom prst="rect">
            <a:avLst/>
          </a:prstGeom>
        </p:spPr>
      </p:pic>
      <p:pic>
        <p:nvPicPr>
          <p:cNvPr id="5" name="圖片 4">
            <a:extLst>
              <a:ext uri="{FF2B5EF4-FFF2-40B4-BE49-F238E27FC236}">
                <a16:creationId xmlns:a16="http://schemas.microsoft.com/office/drawing/2014/main" id="{FA876422-3B60-41AA-96BF-6A77831A5094}"/>
              </a:ext>
            </a:extLst>
          </p:cNvPr>
          <p:cNvPicPr>
            <a:picLocks noChangeAspect="1"/>
          </p:cNvPicPr>
          <p:nvPr/>
        </p:nvPicPr>
        <p:blipFill>
          <a:blip r:embed="rId3"/>
          <a:stretch>
            <a:fillRect/>
          </a:stretch>
        </p:blipFill>
        <p:spPr>
          <a:xfrm>
            <a:off x="932950" y="4653799"/>
            <a:ext cx="4287121" cy="993264"/>
          </a:xfrm>
          <a:prstGeom prst="rect">
            <a:avLst/>
          </a:prstGeom>
        </p:spPr>
      </p:pic>
      <p:pic>
        <p:nvPicPr>
          <p:cNvPr id="6" name="圖片 5">
            <a:extLst>
              <a:ext uri="{FF2B5EF4-FFF2-40B4-BE49-F238E27FC236}">
                <a16:creationId xmlns:a16="http://schemas.microsoft.com/office/drawing/2014/main" id="{8E485FFB-A5FA-40E2-96B5-63041EEE7017}"/>
              </a:ext>
            </a:extLst>
          </p:cNvPr>
          <p:cNvPicPr>
            <a:picLocks noChangeAspect="1"/>
          </p:cNvPicPr>
          <p:nvPr/>
        </p:nvPicPr>
        <p:blipFill>
          <a:blip r:embed="rId4"/>
          <a:stretch>
            <a:fillRect/>
          </a:stretch>
        </p:blipFill>
        <p:spPr>
          <a:xfrm>
            <a:off x="6228184" y="4039920"/>
            <a:ext cx="2774808" cy="1787976"/>
          </a:xfrm>
          <a:prstGeom prst="rect">
            <a:avLst/>
          </a:prstGeom>
        </p:spPr>
      </p:pic>
    </p:spTree>
    <p:extLst>
      <p:ext uri="{BB962C8B-B14F-4D97-AF65-F5344CB8AC3E}">
        <p14:creationId xmlns:p14="http://schemas.microsoft.com/office/powerpoint/2010/main" val="132990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7903B62-65E2-4A70-BD0A-D049D9E95679}"/>
              </a:ext>
            </a:extLst>
          </p:cNvPr>
          <p:cNvSpPr>
            <a:spLocks noGrp="1"/>
          </p:cNvSpPr>
          <p:nvPr>
            <p:ph idx="1"/>
          </p:nvPr>
        </p:nvSpPr>
        <p:spPr>
          <a:xfrm>
            <a:off x="581192" y="1196752"/>
            <a:ext cx="7989752" cy="4662046"/>
          </a:xfrm>
        </p:spPr>
        <p:txBody>
          <a:bodyPr/>
          <a:lstStyle/>
          <a:p>
            <a:pPr marL="0" indent="0">
              <a:buNone/>
            </a:pPr>
            <a:r>
              <a:rPr lang="en-US" altLang="zh-TW" dirty="0"/>
              <a:t>scores = [[0, 0, 0],</a:t>
            </a:r>
          </a:p>
          <a:p>
            <a:pPr marL="0" indent="0">
              <a:buNone/>
            </a:pPr>
            <a:r>
              <a:rPr lang="en-US" altLang="zh-TW" dirty="0"/>
              <a:t>		    [0, 0, 0],</a:t>
            </a:r>
          </a:p>
          <a:p>
            <a:pPr marL="0" indent="0">
              <a:buNone/>
            </a:pPr>
            <a:r>
              <a:rPr lang="en-US" altLang="zh-TW" dirty="0"/>
              <a:t>		    [0, 0, 0]]</a:t>
            </a:r>
            <a:endParaRPr lang="zh-TW" altLang="en-US" dirty="0"/>
          </a:p>
        </p:txBody>
      </p:sp>
      <p:pic>
        <p:nvPicPr>
          <p:cNvPr id="4" name="圖片 3">
            <a:extLst>
              <a:ext uri="{FF2B5EF4-FFF2-40B4-BE49-F238E27FC236}">
                <a16:creationId xmlns:a16="http://schemas.microsoft.com/office/drawing/2014/main" id="{B6E6F0E3-9169-4943-8A33-AEBB2AB0A5D5}"/>
              </a:ext>
            </a:extLst>
          </p:cNvPr>
          <p:cNvPicPr>
            <a:picLocks noChangeAspect="1"/>
          </p:cNvPicPr>
          <p:nvPr/>
        </p:nvPicPr>
        <p:blipFill>
          <a:blip r:embed="rId2"/>
          <a:stretch>
            <a:fillRect/>
          </a:stretch>
        </p:blipFill>
        <p:spPr>
          <a:xfrm>
            <a:off x="3635896" y="908720"/>
            <a:ext cx="4541188" cy="2304256"/>
          </a:xfrm>
          <a:prstGeom prst="rect">
            <a:avLst/>
          </a:prstGeom>
        </p:spPr>
      </p:pic>
      <p:pic>
        <p:nvPicPr>
          <p:cNvPr id="5" name="圖片 4">
            <a:extLst>
              <a:ext uri="{FF2B5EF4-FFF2-40B4-BE49-F238E27FC236}">
                <a16:creationId xmlns:a16="http://schemas.microsoft.com/office/drawing/2014/main" id="{FA15978F-FD4D-47FA-9B4D-3291375B3C35}"/>
              </a:ext>
            </a:extLst>
          </p:cNvPr>
          <p:cNvPicPr>
            <a:picLocks noChangeAspect="1"/>
          </p:cNvPicPr>
          <p:nvPr/>
        </p:nvPicPr>
        <p:blipFill>
          <a:blip r:embed="rId3"/>
          <a:stretch>
            <a:fillRect/>
          </a:stretch>
        </p:blipFill>
        <p:spPr>
          <a:xfrm>
            <a:off x="827584" y="3861048"/>
            <a:ext cx="4192294" cy="1656184"/>
          </a:xfrm>
          <a:prstGeom prst="rect">
            <a:avLst/>
          </a:prstGeom>
        </p:spPr>
      </p:pic>
    </p:spTree>
    <p:extLst>
      <p:ext uri="{BB962C8B-B14F-4D97-AF65-F5344CB8AC3E}">
        <p14:creationId xmlns:p14="http://schemas.microsoft.com/office/powerpoint/2010/main" val="194372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81CE1C0-C173-4AC5-B718-AA0F4D6C9F6A}"/>
              </a:ext>
            </a:extLst>
          </p:cNvPr>
          <p:cNvSpPr>
            <a:spLocks noGrp="1"/>
          </p:cNvSpPr>
          <p:nvPr>
            <p:ph idx="1"/>
          </p:nvPr>
        </p:nvSpPr>
        <p:spPr>
          <a:xfrm>
            <a:off x="581192" y="908720"/>
            <a:ext cx="7989752" cy="5112567"/>
          </a:xfrm>
        </p:spPr>
        <p:txBody>
          <a:bodyPr>
            <a:normAutofit/>
          </a:bodyPr>
          <a:lstStyle/>
          <a:p>
            <a:r>
              <a:rPr lang="en-US" altLang="zh-TW" dirty="0"/>
              <a:t>Python also has a built-in list() function that can convert certain types of objects to lists.</a:t>
            </a:r>
          </a:p>
          <a:p>
            <a:pPr marL="0" indent="0">
              <a:buNone/>
            </a:pPr>
            <a:r>
              <a:rPr lang="en-US" altLang="zh-TW" dirty="0"/>
              <a:t>	numbers = list(range(5))</a:t>
            </a:r>
          </a:p>
          <a:p>
            <a:r>
              <a:rPr lang="en-US" altLang="zh-TW" dirty="0"/>
              <a:t>The range function is called with 5 passed as an argument. The function returns an </a:t>
            </a:r>
            <a:r>
              <a:rPr lang="en-US" altLang="zh-TW" dirty="0" err="1"/>
              <a:t>iterable</a:t>
            </a:r>
            <a:r>
              <a:rPr lang="en-US" altLang="zh-TW" dirty="0"/>
              <a:t> containing the values 0, 1, 2, 3, 4.</a:t>
            </a:r>
          </a:p>
          <a:p>
            <a:r>
              <a:rPr lang="en-US" altLang="zh-TW" dirty="0"/>
              <a:t>The </a:t>
            </a:r>
            <a:r>
              <a:rPr lang="en-US" altLang="zh-TW" dirty="0" err="1"/>
              <a:t>iterable</a:t>
            </a:r>
            <a:r>
              <a:rPr lang="en-US" altLang="zh-TW" dirty="0"/>
              <a:t> is passed as an argument to the list() function. The list() function returns the list [0, 1, 2, 3, 4].</a:t>
            </a:r>
          </a:p>
          <a:p>
            <a:r>
              <a:rPr lang="en-US" altLang="zh-TW" dirty="0"/>
              <a:t>The list [0, 1, 2, 3, 4] is assigned to the numbers variable.</a:t>
            </a:r>
          </a:p>
          <a:p>
            <a:r>
              <a:rPr lang="en-US" altLang="zh-TW" dirty="0"/>
              <a:t>Here is another example:</a:t>
            </a:r>
          </a:p>
          <a:p>
            <a:pPr marL="0" indent="0">
              <a:buNone/>
            </a:pPr>
            <a:r>
              <a:rPr lang="en-US" altLang="zh-TW" dirty="0"/>
              <a:t>	numbers = list(range(1, 10, 2))</a:t>
            </a:r>
            <a:endParaRPr lang="zh-TW" altLang="en-US" dirty="0"/>
          </a:p>
        </p:txBody>
      </p:sp>
    </p:spTree>
    <p:extLst>
      <p:ext uri="{BB962C8B-B14F-4D97-AF65-F5344CB8AC3E}">
        <p14:creationId xmlns:p14="http://schemas.microsoft.com/office/powerpoint/2010/main" val="2142512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1D19F7E-8D4F-4DE8-B0E9-0C64AF28BC4B}"/>
              </a:ext>
            </a:extLst>
          </p:cNvPr>
          <p:cNvPicPr>
            <a:picLocks noChangeAspect="1"/>
          </p:cNvPicPr>
          <p:nvPr/>
        </p:nvPicPr>
        <p:blipFill>
          <a:blip r:embed="rId2"/>
          <a:stretch>
            <a:fillRect/>
          </a:stretch>
        </p:blipFill>
        <p:spPr>
          <a:xfrm>
            <a:off x="395536" y="764704"/>
            <a:ext cx="4824536" cy="5781606"/>
          </a:xfrm>
          <a:prstGeom prst="rect">
            <a:avLst/>
          </a:prstGeom>
        </p:spPr>
      </p:pic>
    </p:spTree>
    <p:extLst>
      <p:ext uri="{BB962C8B-B14F-4D97-AF65-F5344CB8AC3E}">
        <p14:creationId xmlns:p14="http://schemas.microsoft.com/office/powerpoint/2010/main" val="1224631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28927B-7FCF-4533-A59D-D941DC619A9C}"/>
              </a:ext>
            </a:extLst>
          </p:cNvPr>
          <p:cNvSpPr>
            <a:spLocks noGrp="1"/>
          </p:cNvSpPr>
          <p:nvPr>
            <p:ph type="title"/>
          </p:nvPr>
        </p:nvSpPr>
        <p:spPr>
          <a:xfrm>
            <a:off x="581192" y="687475"/>
            <a:ext cx="7989752" cy="725302"/>
          </a:xfrm>
        </p:spPr>
        <p:txBody>
          <a:bodyPr/>
          <a:lstStyle/>
          <a:p>
            <a:r>
              <a:rPr lang="en-US" altLang="zh-TW" cap="none" dirty="0"/>
              <a:t>Tuples</a:t>
            </a:r>
            <a:endParaRPr lang="zh-TW" altLang="en-US" cap="none" dirty="0"/>
          </a:p>
        </p:txBody>
      </p:sp>
      <p:sp>
        <p:nvSpPr>
          <p:cNvPr id="3" name="內容版面配置區 2">
            <a:extLst>
              <a:ext uri="{FF2B5EF4-FFF2-40B4-BE49-F238E27FC236}">
                <a16:creationId xmlns:a16="http://schemas.microsoft.com/office/drawing/2014/main" id="{696C125E-272C-4E05-BD37-55DC75D59015}"/>
              </a:ext>
            </a:extLst>
          </p:cNvPr>
          <p:cNvSpPr>
            <a:spLocks noGrp="1"/>
          </p:cNvSpPr>
          <p:nvPr>
            <p:ph idx="1"/>
          </p:nvPr>
        </p:nvSpPr>
        <p:spPr>
          <a:xfrm>
            <a:off x="581192" y="1742421"/>
            <a:ext cx="7989752" cy="3630795"/>
          </a:xfrm>
        </p:spPr>
        <p:txBody>
          <a:bodyPr/>
          <a:lstStyle/>
          <a:p>
            <a:r>
              <a:rPr lang="en-US" altLang="zh-TW" dirty="0"/>
              <a:t>A </a:t>
            </a:r>
            <a:r>
              <a:rPr lang="en-US" altLang="zh-TW" i="1" dirty="0">
                <a:solidFill>
                  <a:srgbClr val="FF0000"/>
                </a:solidFill>
                <a:effectLst>
                  <a:outerShdw blurRad="38100" dist="38100" dir="2700000" algn="tl">
                    <a:srgbClr val="000000">
                      <a:alpha val="43137"/>
                    </a:srgbClr>
                  </a:outerShdw>
                </a:effectLst>
              </a:rPr>
              <a:t>tuple</a:t>
            </a:r>
            <a:r>
              <a:rPr lang="en-US" altLang="zh-TW" i="1" dirty="0"/>
              <a:t> </a:t>
            </a:r>
            <a:r>
              <a:rPr lang="en-US" altLang="zh-TW" dirty="0"/>
              <a:t>is a sequence, very much like a list. </a:t>
            </a:r>
          </a:p>
          <a:p>
            <a:r>
              <a:rPr lang="en-US" altLang="zh-TW" dirty="0"/>
              <a:t>The primary difference between tuples and lists is that tuples are </a:t>
            </a:r>
            <a:r>
              <a:rPr lang="en-US" altLang="zh-TW" dirty="0">
                <a:solidFill>
                  <a:srgbClr val="FF0000"/>
                </a:solidFill>
                <a:effectLst>
                  <a:outerShdw blurRad="38100" dist="38100" dir="2700000" algn="tl">
                    <a:srgbClr val="000000">
                      <a:alpha val="43137"/>
                    </a:srgbClr>
                  </a:outerShdw>
                </a:effectLst>
              </a:rPr>
              <a:t>immutable</a:t>
            </a:r>
            <a:r>
              <a:rPr lang="en-US" altLang="zh-TW" dirty="0"/>
              <a:t>.</a:t>
            </a:r>
          </a:p>
          <a:p>
            <a:r>
              <a:rPr lang="en-US" altLang="zh-TW" dirty="0"/>
              <a:t>That means once a tuple is created, it cannot be changed.</a:t>
            </a:r>
            <a:endParaRPr lang="zh-TW" altLang="en-US" dirty="0"/>
          </a:p>
        </p:txBody>
      </p:sp>
      <p:pic>
        <p:nvPicPr>
          <p:cNvPr id="5" name="圖片 4">
            <a:extLst>
              <a:ext uri="{FF2B5EF4-FFF2-40B4-BE49-F238E27FC236}">
                <a16:creationId xmlns:a16="http://schemas.microsoft.com/office/drawing/2014/main" id="{8C8F5524-D337-40C1-A2BD-EFFFA2C70559}"/>
              </a:ext>
            </a:extLst>
          </p:cNvPr>
          <p:cNvPicPr>
            <a:picLocks noChangeAspect="1"/>
          </p:cNvPicPr>
          <p:nvPr/>
        </p:nvPicPr>
        <p:blipFill>
          <a:blip r:embed="rId2"/>
          <a:stretch>
            <a:fillRect/>
          </a:stretch>
        </p:blipFill>
        <p:spPr>
          <a:xfrm>
            <a:off x="107504" y="3717032"/>
            <a:ext cx="3848624" cy="936104"/>
          </a:xfrm>
          <a:prstGeom prst="rect">
            <a:avLst/>
          </a:prstGeom>
        </p:spPr>
      </p:pic>
      <p:pic>
        <p:nvPicPr>
          <p:cNvPr id="6" name="圖片 5">
            <a:extLst>
              <a:ext uri="{FF2B5EF4-FFF2-40B4-BE49-F238E27FC236}">
                <a16:creationId xmlns:a16="http://schemas.microsoft.com/office/drawing/2014/main" id="{C77E2317-0680-4C5E-9F4F-D1F15C5CF295}"/>
              </a:ext>
            </a:extLst>
          </p:cNvPr>
          <p:cNvPicPr>
            <a:picLocks noChangeAspect="1"/>
          </p:cNvPicPr>
          <p:nvPr/>
        </p:nvPicPr>
        <p:blipFill>
          <a:blip r:embed="rId3"/>
          <a:stretch>
            <a:fillRect/>
          </a:stretch>
        </p:blipFill>
        <p:spPr>
          <a:xfrm>
            <a:off x="107504" y="4643760"/>
            <a:ext cx="4579302" cy="1521544"/>
          </a:xfrm>
          <a:prstGeom prst="rect">
            <a:avLst/>
          </a:prstGeom>
        </p:spPr>
      </p:pic>
      <p:pic>
        <p:nvPicPr>
          <p:cNvPr id="7" name="圖片 6">
            <a:extLst>
              <a:ext uri="{FF2B5EF4-FFF2-40B4-BE49-F238E27FC236}">
                <a16:creationId xmlns:a16="http://schemas.microsoft.com/office/drawing/2014/main" id="{F4D20638-490B-4F88-9F58-1084D344B3E3}"/>
              </a:ext>
            </a:extLst>
          </p:cNvPr>
          <p:cNvPicPr>
            <a:picLocks noChangeAspect="1"/>
          </p:cNvPicPr>
          <p:nvPr/>
        </p:nvPicPr>
        <p:blipFill>
          <a:blip r:embed="rId4"/>
          <a:stretch>
            <a:fillRect/>
          </a:stretch>
        </p:blipFill>
        <p:spPr>
          <a:xfrm>
            <a:off x="4644588" y="3706590"/>
            <a:ext cx="4402000" cy="1666626"/>
          </a:xfrm>
          <a:prstGeom prst="rect">
            <a:avLst/>
          </a:prstGeom>
        </p:spPr>
      </p:pic>
    </p:spTree>
    <p:extLst>
      <p:ext uri="{BB962C8B-B14F-4D97-AF65-F5344CB8AC3E}">
        <p14:creationId xmlns:p14="http://schemas.microsoft.com/office/powerpoint/2010/main" val="66789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DBA0B2C-29EA-4BE7-AFB5-D4CEE155DC5E}"/>
              </a:ext>
            </a:extLst>
          </p:cNvPr>
          <p:cNvSpPr>
            <a:spLocks noGrp="1"/>
          </p:cNvSpPr>
          <p:nvPr>
            <p:ph idx="1"/>
          </p:nvPr>
        </p:nvSpPr>
        <p:spPr>
          <a:xfrm>
            <a:off x="581192" y="692697"/>
            <a:ext cx="7989752" cy="5166102"/>
          </a:xfrm>
        </p:spPr>
        <p:txBody>
          <a:bodyPr/>
          <a:lstStyle/>
          <a:p>
            <a:r>
              <a:rPr lang="en-US" altLang="zh-TW" dirty="0"/>
              <a:t>Tuples support all the same operations as lists, except those that change the contents of the list. Tuples support the following:</a:t>
            </a:r>
          </a:p>
          <a:p>
            <a:pPr marL="781200" lvl="1" indent="-457200">
              <a:buFont typeface="+mj-lt"/>
              <a:buAutoNum type="arabicPeriod"/>
            </a:pPr>
            <a:r>
              <a:rPr lang="en-US" altLang="zh-TW" dirty="0"/>
              <a:t>Subscript indexing (for retrieving element values only)</a:t>
            </a:r>
          </a:p>
          <a:p>
            <a:pPr marL="781200" lvl="1" indent="-457200">
              <a:buFont typeface="+mj-lt"/>
              <a:buAutoNum type="arabicPeriod"/>
            </a:pPr>
            <a:r>
              <a:rPr lang="en-US" altLang="zh-TW" dirty="0"/>
              <a:t>Methods such as index</a:t>
            </a:r>
          </a:p>
          <a:p>
            <a:pPr marL="781200" lvl="1" indent="-457200">
              <a:buFont typeface="+mj-lt"/>
              <a:buAutoNum type="arabicPeriod"/>
            </a:pPr>
            <a:r>
              <a:rPr lang="en-US" altLang="zh-TW" dirty="0"/>
              <a:t>Built-in functions such as </a:t>
            </a:r>
            <a:r>
              <a:rPr lang="en-US" altLang="zh-TW" dirty="0" err="1"/>
              <a:t>len</a:t>
            </a:r>
            <a:r>
              <a:rPr lang="en-US" altLang="zh-TW" dirty="0"/>
              <a:t>, min, and max</a:t>
            </a:r>
          </a:p>
          <a:p>
            <a:pPr marL="781200" lvl="1" indent="-457200">
              <a:buFont typeface="+mj-lt"/>
              <a:buAutoNum type="arabicPeriod"/>
            </a:pPr>
            <a:r>
              <a:rPr lang="en-US" altLang="zh-TW" dirty="0"/>
              <a:t>Slicing expressions</a:t>
            </a:r>
          </a:p>
          <a:p>
            <a:pPr marL="781200" lvl="1" indent="-457200">
              <a:buFont typeface="+mj-lt"/>
              <a:buAutoNum type="arabicPeriod"/>
            </a:pPr>
            <a:r>
              <a:rPr lang="en-US" altLang="zh-TW" dirty="0"/>
              <a:t>The in operator</a:t>
            </a:r>
          </a:p>
          <a:p>
            <a:pPr marL="781200" lvl="1" indent="-457200">
              <a:buFont typeface="+mj-lt"/>
              <a:buAutoNum type="arabicPeriod"/>
            </a:pPr>
            <a:r>
              <a:rPr lang="en-US" altLang="zh-TW" dirty="0"/>
              <a:t>The + and * operators</a:t>
            </a:r>
          </a:p>
          <a:p>
            <a:r>
              <a:rPr lang="en-US" altLang="zh-TW" dirty="0"/>
              <a:t>Tuples do not support methods such as </a:t>
            </a:r>
            <a:r>
              <a:rPr lang="en-US" altLang="zh-TW" dirty="0">
                <a:effectLst>
                  <a:outerShdw blurRad="38100" dist="38100" dir="2700000" algn="tl">
                    <a:srgbClr val="000000">
                      <a:alpha val="43137"/>
                    </a:srgbClr>
                  </a:outerShdw>
                </a:effectLst>
              </a:rPr>
              <a:t>append</a:t>
            </a:r>
            <a:r>
              <a:rPr lang="en-US" altLang="zh-TW" dirty="0"/>
              <a:t>, </a:t>
            </a:r>
            <a:r>
              <a:rPr lang="en-US" altLang="zh-TW" dirty="0">
                <a:effectLst>
                  <a:outerShdw blurRad="38100" dist="38100" dir="2700000" algn="tl">
                    <a:srgbClr val="000000">
                      <a:alpha val="43137"/>
                    </a:srgbClr>
                  </a:outerShdw>
                </a:effectLst>
              </a:rPr>
              <a:t>remove</a:t>
            </a:r>
            <a:r>
              <a:rPr lang="en-US" altLang="zh-TW" dirty="0"/>
              <a:t>, </a:t>
            </a:r>
            <a:r>
              <a:rPr lang="en-US" altLang="zh-TW" dirty="0">
                <a:effectLst>
                  <a:outerShdw blurRad="38100" dist="38100" dir="2700000" algn="tl">
                    <a:srgbClr val="000000">
                      <a:alpha val="43137"/>
                    </a:srgbClr>
                  </a:outerShdw>
                </a:effectLst>
              </a:rPr>
              <a:t>insert</a:t>
            </a:r>
            <a:r>
              <a:rPr lang="en-US" altLang="zh-TW" dirty="0"/>
              <a:t>, </a:t>
            </a:r>
            <a:r>
              <a:rPr lang="en-US" altLang="zh-TW" dirty="0">
                <a:effectLst>
                  <a:outerShdw blurRad="38100" dist="38100" dir="2700000" algn="tl">
                    <a:srgbClr val="000000">
                      <a:alpha val="43137"/>
                    </a:srgbClr>
                  </a:outerShdw>
                </a:effectLst>
              </a:rPr>
              <a:t>reverse</a:t>
            </a:r>
            <a:r>
              <a:rPr lang="en-US" altLang="zh-TW" dirty="0"/>
              <a:t>, and </a:t>
            </a:r>
            <a:r>
              <a:rPr lang="en-US" altLang="zh-TW" dirty="0">
                <a:effectLst>
                  <a:outerShdw blurRad="38100" dist="38100" dir="2700000" algn="tl">
                    <a:srgbClr val="000000">
                      <a:alpha val="43137"/>
                    </a:srgbClr>
                  </a:outerShdw>
                </a:effectLst>
              </a:rPr>
              <a:t>sort</a:t>
            </a:r>
            <a:r>
              <a:rPr lang="en-US" altLang="zh-TW" dirty="0"/>
              <a:t>.</a:t>
            </a:r>
            <a:endParaRPr lang="zh-TW" altLang="en-US" dirty="0"/>
          </a:p>
        </p:txBody>
      </p:sp>
    </p:spTree>
    <p:extLst>
      <p:ext uri="{BB962C8B-B14F-4D97-AF65-F5344CB8AC3E}">
        <p14:creationId xmlns:p14="http://schemas.microsoft.com/office/powerpoint/2010/main" val="2769089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E2C63A-F1F2-4227-A4F7-A68ACE14A1B3}"/>
              </a:ext>
            </a:extLst>
          </p:cNvPr>
          <p:cNvSpPr>
            <a:spLocks noGrp="1"/>
          </p:cNvSpPr>
          <p:nvPr>
            <p:ph type="title"/>
          </p:nvPr>
        </p:nvSpPr>
        <p:spPr/>
        <p:txBody>
          <a:bodyPr>
            <a:normAutofit/>
          </a:bodyPr>
          <a:lstStyle/>
          <a:p>
            <a:r>
              <a:rPr lang="en-US" altLang="zh-TW" cap="none" dirty="0"/>
              <a:t>Converting Between Lists and Tuples</a:t>
            </a:r>
            <a:endParaRPr lang="zh-TW" altLang="en-US" cap="none" dirty="0"/>
          </a:p>
        </p:txBody>
      </p:sp>
      <p:sp>
        <p:nvSpPr>
          <p:cNvPr id="3" name="內容版面配置區 2">
            <a:extLst>
              <a:ext uri="{FF2B5EF4-FFF2-40B4-BE49-F238E27FC236}">
                <a16:creationId xmlns:a16="http://schemas.microsoft.com/office/drawing/2014/main" id="{35308C1D-5962-491E-93AA-BA1EE0D6CCFD}"/>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C18C9125-2E1A-49F1-8817-974F6919D95B}"/>
              </a:ext>
            </a:extLst>
          </p:cNvPr>
          <p:cNvPicPr>
            <a:picLocks noChangeAspect="1"/>
          </p:cNvPicPr>
          <p:nvPr/>
        </p:nvPicPr>
        <p:blipFill>
          <a:blip r:embed="rId2"/>
          <a:stretch>
            <a:fillRect/>
          </a:stretch>
        </p:blipFill>
        <p:spPr>
          <a:xfrm>
            <a:off x="611559" y="2228002"/>
            <a:ext cx="5954325" cy="2641157"/>
          </a:xfrm>
          <a:prstGeom prst="rect">
            <a:avLst/>
          </a:prstGeom>
        </p:spPr>
      </p:pic>
    </p:spTree>
    <p:extLst>
      <p:ext uri="{BB962C8B-B14F-4D97-AF65-F5344CB8AC3E}">
        <p14:creationId xmlns:p14="http://schemas.microsoft.com/office/powerpoint/2010/main" val="686076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E31A81-CBC1-479B-9FEE-9ACB8A7F7DD3}"/>
              </a:ext>
            </a:extLst>
          </p:cNvPr>
          <p:cNvSpPr>
            <a:spLocks noGrp="1"/>
          </p:cNvSpPr>
          <p:nvPr>
            <p:ph type="title"/>
          </p:nvPr>
        </p:nvSpPr>
        <p:spPr/>
        <p:txBody>
          <a:bodyPr/>
          <a:lstStyle/>
          <a:p>
            <a:r>
              <a:rPr lang="en-US" altLang="zh-TW" cap="none" dirty="0"/>
              <a:t>Plotting List Data With the </a:t>
            </a:r>
            <a:r>
              <a:rPr lang="en-US" altLang="zh-TW" cap="none" dirty="0">
                <a:solidFill>
                  <a:srgbClr val="FF0000"/>
                </a:solidFill>
                <a:effectLst>
                  <a:outerShdw blurRad="38100" dist="38100" dir="2700000" algn="tl">
                    <a:srgbClr val="000000">
                      <a:alpha val="43137"/>
                    </a:srgbClr>
                  </a:outerShdw>
                </a:effectLst>
              </a:rPr>
              <a:t>matplotlib</a:t>
            </a:r>
            <a:r>
              <a:rPr lang="en-US" altLang="zh-TW" cap="none" dirty="0"/>
              <a:t> Package</a:t>
            </a:r>
            <a:endParaRPr lang="zh-TW" altLang="en-US" cap="none" dirty="0"/>
          </a:p>
        </p:txBody>
      </p:sp>
      <p:sp>
        <p:nvSpPr>
          <p:cNvPr id="3" name="內容版面配置區 2">
            <a:extLst>
              <a:ext uri="{FF2B5EF4-FFF2-40B4-BE49-F238E27FC236}">
                <a16:creationId xmlns:a16="http://schemas.microsoft.com/office/drawing/2014/main" id="{B030043D-624E-4B6D-BDC0-BD36C7F1E314}"/>
              </a:ext>
            </a:extLst>
          </p:cNvPr>
          <p:cNvSpPr>
            <a:spLocks noGrp="1"/>
          </p:cNvSpPr>
          <p:nvPr>
            <p:ph idx="1"/>
          </p:nvPr>
        </p:nvSpPr>
        <p:spPr/>
        <p:txBody>
          <a:bodyPr>
            <a:normAutofit lnSpcReduction="10000"/>
          </a:bodyPr>
          <a:lstStyle/>
          <a:p>
            <a:r>
              <a:rPr lang="en-US" altLang="zh-TW" dirty="0"/>
              <a:t>The matplotlib package is a library for creating two-dimensional charts and graphs.</a:t>
            </a:r>
          </a:p>
          <a:p>
            <a:r>
              <a:rPr lang="en-US" altLang="zh-TW" dirty="0"/>
              <a:t>It is not part of the standard Python library, so you will have to install it.</a:t>
            </a:r>
          </a:p>
          <a:p>
            <a:r>
              <a:rPr lang="en-US" altLang="zh-TW" dirty="0"/>
              <a:t>To install matplotlib, You can enter the following command:</a:t>
            </a:r>
          </a:p>
          <a:p>
            <a:pPr marL="0" indent="0">
              <a:buNone/>
            </a:pPr>
            <a:r>
              <a:rPr lang="en-US" altLang="zh-TW" dirty="0"/>
              <a:t>	pip install matplotlib</a:t>
            </a:r>
          </a:p>
          <a:p>
            <a:r>
              <a:rPr lang="en-US" altLang="zh-TW" dirty="0"/>
              <a:t>Starting IDLE and entering the command</a:t>
            </a:r>
          </a:p>
          <a:p>
            <a:pPr marL="0" indent="0">
              <a:buNone/>
            </a:pPr>
            <a:r>
              <a:rPr lang="en-US" altLang="zh-TW" dirty="0"/>
              <a:t>	&gt;&gt;&gt; import matplotlib</a:t>
            </a:r>
            <a:endParaRPr lang="zh-TW" altLang="en-US" dirty="0"/>
          </a:p>
        </p:txBody>
      </p:sp>
    </p:spTree>
    <p:extLst>
      <p:ext uri="{BB962C8B-B14F-4D97-AF65-F5344CB8AC3E}">
        <p14:creationId xmlns:p14="http://schemas.microsoft.com/office/powerpoint/2010/main" val="863108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13304-B3A0-4BE3-8A7B-14C58388494B}"/>
              </a:ext>
            </a:extLst>
          </p:cNvPr>
          <p:cNvSpPr>
            <a:spLocks noGrp="1"/>
          </p:cNvSpPr>
          <p:nvPr>
            <p:ph type="title"/>
          </p:nvPr>
        </p:nvSpPr>
        <p:spPr/>
        <p:txBody>
          <a:bodyPr/>
          <a:lstStyle/>
          <a:p>
            <a:r>
              <a:rPr lang="en-US" altLang="zh-TW" cap="none" dirty="0"/>
              <a:t>Importing the </a:t>
            </a:r>
            <a:r>
              <a:rPr lang="en-US" altLang="zh-TW" cap="none" dirty="0" err="1">
                <a:solidFill>
                  <a:srgbClr val="FF0000"/>
                </a:solidFill>
                <a:effectLst>
                  <a:outerShdw blurRad="38100" dist="38100" dir="2700000" algn="tl">
                    <a:srgbClr val="000000">
                      <a:alpha val="43137"/>
                    </a:srgbClr>
                  </a:outerShdw>
                </a:effectLst>
              </a:rPr>
              <a:t>pyplot</a:t>
            </a:r>
            <a:r>
              <a:rPr lang="en-US" altLang="zh-TW" cap="none" dirty="0"/>
              <a:t> Module</a:t>
            </a:r>
            <a:endParaRPr lang="zh-TW" altLang="en-US" cap="none" dirty="0"/>
          </a:p>
        </p:txBody>
      </p:sp>
      <p:sp>
        <p:nvSpPr>
          <p:cNvPr id="3" name="內容版面配置區 2">
            <a:extLst>
              <a:ext uri="{FF2B5EF4-FFF2-40B4-BE49-F238E27FC236}">
                <a16:creationId xmlns:a16="http://schemas.microsoft.com/office/drawing/2014/main" id="{8144A549-586A-4BDB-BEDA-D9F72A95FBF8}"/>
              </a:ext>
            </a:extLst>
          </p:cNvPr>
          <p:cNvSpPr>
            <a:spLocks noGrp="1"/>
          </p:cNvSpPr>
          <p:nvPr>
            <p:ph idx="1"/>
          </p:nvPr>
        </p:nvSpPr>
        <p:spPr>
          <a:xfrm>
            <a:off x="581192" y="2228003"/>
            <a:ext cx="7989752" cy="3942523"/>
          </a:xfrm>
        </p:spPr>
        <p:txBody>
          <a:bodyPr>
            <a:normAutofit/>
          </a:bodyPr>
          <a:lstStyle/>
          <a:p>
            <a:r>
              <a:rPr lang="en-US" altLang="zh-TW" dirty="0"/>
              <a:t>The matplotlib package contains a module named </a:t>
            </a:r>
            <a:r>
              <a:rPr lang="en-US" altLang="zh-TW" dirty="0" err="1">
                <a:solidFill>
                  <a:srgbClr val="FF0000"/>
                </a:solidFill>
                <a:effectLst>
                  <a:outerShdw blurRad="38100" dist="38100" dir="2700000" algn="tl">
                    <a:srgbClr val="000000">
                      <a:alpha val="43137"/>
                    </a:srgbClr>
                  </a:outerShdw>
                </a:effectLst>
              </a:rPr>
              <a:t>pyplot</a:t>
            </a:r>
            <a:r>
              <a:rPr lang="en-US" altLang="zh-TW" dirty="0"/>
              <a:t> that you will need to import in order to create all of the graphs.</a:t>
            </a:r>
          </a:p>
          <a:p>
            <a:pPr marL="0" indent="0">
              <a:buNone/>
            </a:pPr>
            <a:r>
              <a:rPr lang="en-US" altLang="zh-TW" dirty="0"/>
              <a:t>	import </a:t>
            </a:r>
            <a:r>
              <a:rPr lang="en-US" altLang="zh-TW" dirty="0" err="1"/>
              <a:t>matplotlib.pyplot</a:t>
            </a:r>
            <a:endParaRPr lang="en-US" altLang="zh-TW" dirty="0"/>
          </a:p>
          <a:p>
            <a:pPr marL="0" indent="0">
              <a:buNone/>
            </a:pPr>
            <a:r>
              <a:rPr lang="en-US" altLang="zh-TW" dirty="0"/>
              <a:t>	</a:t>
            </a:r>
            <a:r>
              <a:rPr lang="en-US" altLang="zh-TW" dirty="0" err="1"/>
              <a:t>matplotlib.pyplot.plot</a:t>
            </a:r>
            <a:r>
              <a:rPr lang="en-US" altLang="zh-TW" dirty="0"/>
              <a:t>(</a:t>
            </a:r>
            <a:r>
              <a:rPr lang="en-US" altLang="zh-TW" i="1" dirty="0"/>
              <a:t>arguments</a:t>
            </a:r>
            <a:r>
              <a:rPr lang="en-US" altLang="zh-TW" dirty="0"/>
              <a:t>...)</a:t>
            </a:r>
          </a:p>
          <a:p>
            <a:r>
              <a:rPr lang="en-US" altLang="zh-TW" dirty="0"/>
              <a:t>Or</a:t>
            </a:r>
          </a:p>
          <a:p>
            <a:pPr marL="0" indent="0">
              <a:buNone/>
            </a:pPr>
            <a:r>
              <a:rPr lang="en-US" altLang="zh-TW" dirty="0"/>
              <a:t>	import </a:t>
            </a:r>
            <a:r>
              <a:rPr lang="en-US" altLang="zh-TW" dirty="0" err="1"/>
              <a:t>matplotlib.pyplot</a:t>
            </a:r>
            <a:r>
              <a:rPr lang="en-US" altLang="zh-TW" dirty="0"/>
              <a:t> as </a:t>
            </a:r>
            <a:r>
              <a:rPr lang="en-US" altLang="zh-TW" dirty="0" err="1"/>
              <a:t>plt</a:t>
            </a:r>
            <a:endParaRPr lang="en-US" altLang="zh-TW" dirty="0"/>
          </a:p>
          <a:p>
            <a:pPr marL="0" indent="0">
              <a:buNone/>
            </a:pPr>
            <a:r>
              <a:rPr lang="en-US" altLang="zh-TW" dirty="0"/>
              <a:t>	</a:t>
            </a:r>
            <a:r>
              <a:rPr lang="en-US" altLang="zh-TW" dirty="0" err="1"/>
              <a:t>plt.plot</a:t>
            </a:r>
            <a:r>
              <a:rPr lang="en-US" altLang="zh-TW" dirty="0"/>
              <a:t>(</a:t>
            </a:r>
            <a:r>
              <a:rPr lang="en-US" altLang="zh-TW" i="1" dirty="0"/>
              <a:t>arguments</a:t>
            </a:r>
            <a:r>
              <a:rPr lang="en-US" altLang="zh-TW" dirty="0"/>
              <a:t>...)</a:t>
            </a:r>
            <a:endParaRPr lang="zh-TW" altLang="en-US" dirty="0"/>
          </a:p>
        </p:txBody>
      </p:sp>
    </p:spTree>
    <p:extLst>
      <p:ext uri="{BB962C8B-B14F-4D97-AF65-F5344CB8AC3E}">
        <p14:creationId xmlns:p14="http://schemas.microsoft.com/office/powerpoint/2010/main" val="1540817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54BD25-F59C-4693-ABA5-D1A9E71DE47B}"/>
              </a:ext>
            </a:extLst>
          </p:cNvPr>
          <p:cNvSpPr>
            <a:spLocks noGrp="1"/>
          </p:cNvSpPr>
          <p:nvPr>
            <p:ph type="title"/>
          </p:nvPr>
        </p:nvSpPr>
        <p:spPr/>
        <p:txBody>
          <a:bodyPr/>
          <a:lstStyle/>
          <a:p>
            <a:r>
              <a:rPr lang="en-US" altLang="zh-TW" cap="none" dirty="0"/>
              <a:t>Plotting a Line Graph</a:t>
            </a:r>
            <a:endParaRPr lang="zh-TW" altLang="en-US" cap="none" dirty="0"/>
          </a:p>
        </p:txBody>
      </p:sp>
      <p:sp>
        <p:nvSpPr>
          <p:cNvPr id="3" name="內容版面配置區 2">
            <a:extLst>
              <a:ext uri="{FF2B5EF4-FFF2-40B4-BE49-F238E27FC236}">
                <a16:creationId xmlns:a16="http://schemas.microsoft.com/office/drawing/2014/main" id="{8837BE88-2E1C-4F67-A55E-BC6BD7C0AD21}"/>
              </a:ext>
            </a:extLst>
          </p:cNvPr>
          <p:cNvSpPr>
            <a:spLocks noGrp="1"/>
          </p:cNvSpPr>
          <p:nvPr>
            <p:ph idx="1"/>
          </p:nvPr>
        </p:nvSpPr>
        <p:spPr/>
        <p:txBody>
          <a:bodyPr>
            <a:normAutofit lnSpcReduction="10000"/>
          </a:bodyPr>
          <a:lstStyle/>
          <a:p>
            <a:r>
              <a:rPr lang="en-US" altLang="zh-TW" dirty="0"/>
              <a:t>For example, suppose we have five data points, located at the following coordinates:</a:t>
            </a:r>
          </a:p>
          <a:p>
            <a:pPr marL="0" indent="0">
              <a:buNone/>
            </a:pPr>
            <a:r>
              <a:rPr lang="en-US" altLang="zh-TW" dirty="0"/>
              <a:t>	(0, 0)</a:t>
            </a:r>
            <a:r>
              <a:rPr lang="zh-TW" altLang="en-US" dirty="0"/>
              <a:t>、</a:t>
            </a:r>
            <a:r>
              <a:rPr lang="en-US" altLang="zh-TW" dirty="0"/>
              <a:t>(1, 3)</a:t>
            </a:r>
            <a:r>
              <a:rPr lang="zh-TW" altLang="en-US" dirty="0"/>
              <a:t>、</a:t>
            </a:r>
            <a:r>
              <a:rPr lang="en-US" altLang="zh-TW" dirty="0"/>
              <a:t>(2, 1)</a:t>
            </a:r>
            <a:r>
              <a:rPr lang="zh-TW" altLang="en-US" dirty="0"/>
              <a:t>、</a:t>
            </a:r>
            <a:r>
              <a:rPr lang="en-US" altLang="zh-TW" dirty="0"/>
              <a:t>(3, 5)</a:t>
            </a:r>
            <a:r>
              <a:rPr lang="zh-TW" altLang="en-US" dirty="0"/>
              <a:t>、</a:t>
            </a:r>
            <a:r>
              <a:rPr lang="en-US" altLang="zh-TW" dirty="0"/>
              <a:t>(4, 2)</a:t>
            </a:r>
          </a:p>
          <a:p>
            <a:r>
              <a:rPr lang="en-US" altLang="zh-TW" dirty="0"/>
              <a:t>code</a:t>
            </a:r>
          </a:p>
          <a:p>
            <a:pPr marL="0" indent="0">
              <a:buNone/>
            </a:pPr>
            <a:r>
              <a:rPr lang="en-US" altLang="zh-TW" dirty="0"/>
              <a:t>	</a:t>
            </a:r>
            <a:r>
              <a:rPr lang="en-US" altLang="zh-TW" dirty="0" err="1"/>
              <a:t>x_coords</a:t>
            </a:r>
            <a:r>
              <a:rPr lang="en-US" altLang="zh-TW" dirty="0"/>
              <a:t> = [0, 1, 2, 3, 4]</a:t>
            </a:r>
          </a:p>
          <a:p>
            <a:pPr marL="0" indent="0">
              <a:buNone/>
            </a:pPr>
            <a:r>
              <a:rPr lang="es-ES" altLang="zh-TW" dirty="0"/>
              <a:t>	y_coords = [0, 3, 1, 5, 2]</a:t>
            </a:r>
          </a:p>
          <a:p>
            <a:pPr marL="0" indent="0">
              <a:buNone/>
            </a:pPr>
            <a:r>
              <a:rPr lang="en-US" altLang="zh-TW" dirty="0"/>
              <a:t>	</a:t>
            </a:r>
            <a:r>
              <a:rPr lang="en-US" altLang="zh-TW" dirty="0" err="1"/>
              <a:t>plt.plot</a:t>
            </a:r>
            <a:r>
              <a:rPr lang="en-US" altLang="zh-TW" dirty="0"/>
              <a:t>(</a:t>
            </a:r>
            <a:r>
              <a:rPr lang="en-US" altLang="zh-TW" dirty="0" err="1"/>
              <a:t>x_coords</a:t>
            </a:r>
            <a:r>
              <a:rPr lang="en-US" altLang="zh-TW" dirty="0"/>
              <a:t>, </a:t>
            </a:r>
            <a:r>
              <a:rPr lang="en-US" altLang="zh-TW" dirty="0" err="1"/>
              <a:t>y_coords</a:t>
            </a:r>
            <a:r>
              <a:rPr lang="en-US" altLang="zh-TW" dirty="0"/>
              <a:t>)</a:t>
            </a:r>
          </a:p>
          <a:p>
            <a:pPr marL="0" indent="0">
              <a:buNone/>
            </a:pPr>
            <a:r>
              <a:rPr lang="en-US" altLang="zh-TW" dirty="0"/>
              <a:t>	</a:t>
            </a:r>
            <a:r>
              <a:rPr lang="en-US" altLang="zh-TW" dirty="0" err="1"/>
              <a:t>plt.show</a:t>
            </a:r>
            <a:r>
              <a:rPr lang="en-US" altLang="zh-TW" dirty="0"/>
              <a:t>()</a:t>
            </a:r>
            <a:endParaRPr lang="zh-TW" altLang="en-US" dirty="0"/>
          </a:p>
        </p:txBody>
      </p:sp>
      <p:pic>
        <p:nvPicPr>
          <p:cNvPr id="4" name="圖片 3">
            <a:extLst>
              <a:ext uri="{FF2B5EF4-FFF2-40B4-BE49-F238E27FC236}">
                <a16:creationId xmlns:a16="http://schemas.microsoft.com/office/drawing/2014/main" id="{B65D2459-FB66-46E0-A16A-5D5C34BF4301}"/>
              </a:ext>
            </a:extLst>
          </p:cNvPr>
          <p:cNvPicPr>
            <a:picLocks noChangeAspect="1"/>
          </p:cNvPicPr>
          <p:nvPr/>
        </p:nvPicPr>
        <p:blipFill>
          <a:blip r:embed="rId2"/>
          <a:stretch>
            <a:fillRect/>
          </a:stretch>
        </p:blipFill>
        <p:spPr>
          <a:xfrm>
            <a:off x="5796136" y="3212976"/>
            <a:ext cx="3270802" cy="2448272"/>
          </a:xfrm>
          <a:prstGeom prst="rect">
            <a:avLst/>
          </a:prstGeom>
        </p:spPr>
      </p:pic>
    </p:spTree>
    <p:extLst>
      <p:ext uri="{BB962C8B-B14F-4D97-AF65-F5344CB8AC3E}">
        <p14:creationId xmlns:p14="http://schemas.microsoft.com/office/powerpoint/2010/main" val="4129335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8832BC-EDE8-4B4C-A736-4A5B35739392}"/>
              </a:ext>
            </a:extLst>
          </p:cNvPr>
          <p:cNvSpPr>
            <a:spLocks noGrp="1"/>
          </p:cNvSpPr>
          <p:nvPr>
            <p:ph type="title"/>
          </p:nvPr>
        </p:nvSpPr>
        <p:spPr/>
        <p:txBody>
          <a:bodyPr/>
          <a:lstStyle/>
          <a:p>
            <a:r>
              <a:rPr lang="en-US" altLang="zh-TW" cap="none" dirty="0"/>
              <a:t>Adding a Title, Axis Labels, and a Grid</a:t>
            </a:r>
            <a:endParaRPr lang="zh-TW" altLang="en-US" cap="none" dirty="0"/>
          </a:p>
        </p:txBody>
      </p:sp>
      <p:sp>
        <p:nvSpPr>
          <p:cNvPr id="3" name="內容版面配置區 2">
            <a:extLst>
              <a:ext uri="{FF2B5EF4-FFF2-40B4-BE49-F238E27FC236}">
                <a16:creationId xmlns:a16="http://schemas.microsoft.com/office/drawing/2014/main" id="{5498474D-815A-447C-997F-C986521E3D20}"/>
              </a:ext>
            </a:extLst>
          </p:cNvPr>
          <p:cNvSpPr>
            <a:spLocks noGrp="1"/>
          </p:cNvSpPr>
          <p:nvPr>
            <p:ph idx="1"/>
          </p:nvPr>
        </p:nvSpPr>
        <p:spPr/>
        <p:txBody>
          <a:bodyPr/>
          <a:lstStyle/>
          <a:p>
            <a:pPr marL="0" indent="0">
              <a:buNone/>
            </a:pPr>
            <a:r>
              <a:rPr lang="en-US" altLang="zh-TW" dirty="0"/>
              <a:t># Add a title.</a:t>
            </a:r>
          </a:p>
          <a:p>
            <a:pPr marL="0" indent="0">
              <a:buNone/>
            </a:pPr>
            <a:r>
              <a:rPr lang="en-US" altLang="zh-TW" dirty="0" err="1"/>
              <a:t>plt.title</a:t>
            </a:r>
            <a:r>
              <a:rPr lang="en-US" altLang="zh-TW" dirty="0"/>
              <a:t>('Sample Data’)</a:t>
            </a:r>
          </a:p>
          <a:p>
            <a:pPr marL="0" indent="0">
              <a:buNone/>
            </a:pPr>
            <a:r>
              <a:rPr lang="en-US" altLang="zh-TW" dirty="0"/>
              <a:t># Add labels to the axes.</a:t>
            </a:r>
          </a:p>
          <a:p>
            <a:pPr marL="0" indent="0">
              <a:buNone/>
            </a:pPr>
            <a:r>
              <a:rPr lang="en-US" altLang="zh-TW" dirty="0" err="1"/>
              <a:t>plt.xlabel</a:t>
            </a:r>
            <a:r>
              <a:rPr lang="en-US" altLang="zh-TW" dirty="0"/>
              <a:t>('This is the X axis')</a:t>
            </a:r>
          </a:p>
          <a:p>
            <a:pPr marL="0" indent="0">
              <a:buNone/>
            </a:pPr>
            <a:r>
              <a:rPr lang="en-US" altLang="zh-TW" dirty="0" err="1"/>
              <a:t>plt.ylabel</a:t>
            </a:r>
            <a:r>
              <a:rPr lang="en-US" altLang="zh-TW" dirty="0"/>
              <a:t>('This is the Y axis’)</a:t>
            </a:r>
          </a:p>
          <a:p>
            <a:pPr marL="0" indent="0">
              <a:buNone/>
            </a:pPr>
            <a:r>
              <a:rPr lang="en-US" altLang="zh-TW" dirty="0"/>
              <a:t># Add a grid.</a:t>
            </a:r>
          </a:p>
          <a:p>
            <a:pPr marL="0" indent="0">
              <a:buNone/>
            </a:pPr>
            <a:r>
              <a:rPr lang="en-US" altLang="zh-TW" dirty="0" err="1"/>
              <a:t>plt.grid</a:t>
            </a:r>
            <a:r>
              <a:rPr lang="en-US" altLang="zh-TW" dirty="0"/>
              <a:t>(True)</a:t>
            </a:r>
            <a:endParaRPr lang="zh-TW" altLang="en-US" dirty="0"/>
          </a:p>
        </p:txBody>
      </p:sp>
      <p:pic>
        <p:nvPicPr>
          <p:cNvPr id="4" name="圖片 3">
            <a:extLst>
              <a:ext uri="{FF2B5EF4-FFF2-40B4-BE49-F238E27FC236}">
                <a16:creationId xmlns:a16="http://schemas.microsoft.com/office/drawing/2014/main" id="{B0BF306B-6EC8-4C56-9C87-B2E61A4EAAA2}"/>
              </a:ext>
            </a:extLst>
          </p:cNvPr>
          <p:cNvPicPr>
            <a:picLocks noChangeAspect="1"/>
          </p:cNvPicPr>
          <p:nvPr/>
        </p:nvPicPr>
        <p:blipFill>
          <a:blip r:embed="rId2"/>
          <a:stretch>
            <a:fillRect/>
          </a:stretch>
        </p:blipFill>
        <p:spPr>
          <a:xfrm>
            <a:off x="4644008" y="2228003"/>
            <a:ext cx="4136601" cy="3096344"/>
          </a:xfrm>
          <a:prstGeom prst="rect">
            <a:avLst/>
          </a:prstGeom>
        </p:spPr>
      </p:pic>
    </p:spTree>
    <p:extLst>
      <p:ext uri="{BB962C8B-B14F-4D97-AF65-F5344CB8AC3E}">
        <p14:creationId xmlns:p14="http://schemas.microsoft.com/office/powerpoint/2010/main" val="3209536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F57AB9-38B0-41BB-BB44-AAC4F21BBB05}"/>
              </a:ext>
            </a:extLst>
          </p:cNvPr>
          <p:cNvSpPr>
            <a:spLocks noGrp="1"/>
          </p:cNvSpPr>
          <p:nvPr>
            <p:ph type="title"/>
          </p:nvPr>
        </p:nvSpPr>
        <p:spPr/>
        <p:txBody>
          <a:bodyPr/>
          <a:lstStyle/>
          <a:p>
            <a:r>
              <a:rPr lang="en-US" altLang="zh-TW" cap="none" dirty="0"/>
              <a:t>Customizing the </a:t>
            </a:r>
            <a:r>
              <a:rPr lang="en-US" altLang="zh-TW" i="1" cap="none" dirty="0"/>
              <a:t>X </a:t>
            </a:r>
            <a:r>
              <a:rPr lang="en-US" altLang="zh-TW" cap="none" dirty="0"/>
              <a:t>and </a:t>
            </a:r>
            <a:r>
              <a:rPr lang="en-US" altLang="zh-TW" i="1" cap="none" dirty="0"/>
              <a:t>Y </a:t>
            </a:r>
            <a:r>
              <a:rPr lang="en-US" altLang="zh-TW" cap="none" dirty="0"/>
              <a:t>Axes</a:t>
            </a:r>
            <a:endParaRPr lang="zh-TW" altLang="en-US" cap="none" dirty="0"/>
          </a:p>
        </p:txBody>
      </p:sp>
      <p:sp>
        <p:nvSpPr>
          <p:cNvPr id="3" name="內容版面配置區 2">
            <a:extLst>
              <a:ext uri="{FF2B5EF4-FFF2-40B4-BE49-F238E27FC236}">
                <a16:creationId xmlns:a16="http://schemas.microsoft.com/office/drawing/2014/main" id="{5897C010-5AD3-441A-8534-77F223CC4AEF}"/>
              </a:ext>
            </a:extLst>
          </p:cNvPr>
          <p:cNvSpPr>
            <a:spLocks noGrp="1"/>
          </p:cNvSpPr>
          <p:nvPr>
            <p:ph idx="1"/>
          </p:nvPr>
        </p:nvSpPr>
        <p:spPr/>
        <p:txBody>
          <a:bodyPr/>
          <a:lstStyle/>
          <a:p>
            <a:r>
              <a:rPr lang="en-US" altLang="zh-TW" dirty="0"/>
              <a:t>You can change the lower and upper limits of the </a:t>
            </a:r>
            <a:r>
              <a:rPr lang="en-US" altLang="zh-TW" i="1" dirty="0"/>
              <a:t>X </a:t>
            </a:r>
            <a:r>
              <a:rPr lang="en-US" altLang="zh-TW" dirty="0"/>
              <a:t>and </a:t>
            </a:r>
            <a:r>
              <a:rPr lang="en-US" altLang="zh-TW" i="1" dirty="0"/>
              <a:t>Y </a:t>
            </a:r>
            <a:r>
              <a:rPr lang="en-US" altLang="zh-TW" dirty="0"/>
              <a:t>axes by calling the </a:t>
            </a:r>
            <a:r>
              <a:rPr lang="en-US" altLang="zh-TW" dirty="0" err="1">
                <a:solidFill>
                  <a:srgbClr val="FF0000"/>
                </a:solidFill>
                <a:effectLst>
                  <a:outerShdw blurRad="38100" dist="38100" dir="2700000" algn="tl">
                    <a:srgbClr val="000000">
                      <a:alpha val="43137"/>
                    </a:srgbClr>
                  </a:outerShdw>
                </a:effectLst>
              </a:rPr>
              <a:t>xlim</a:t>
            </a:r>
            <a:r>
              <a:rPr lang="en-US" altLang="zh-TW" dirty="0"/>
              <a:t> and </a:t>
            </a:r>
            <a:r>
              <a:rPr lang="en-US" altLang="zh-TW" dirty="0" err="1">
                <a:solidFill>
                  <a:srgbClr val="FF0000"/>
                </a:solidFill>
                <a:effectLst>
                  <a:outerShdw blurRad="38100" dist="38100" dir="2700000" algn="tl">
                    <a:srgbClr val="000000">
                      <a:alpha val="43137"/>
                    </a:srgbClr>
                  </a:outerShdw>
                </a:effectLst>
              </a:rPr>
              <a:t>ylim</a:t>
            </a:r>
            <a:r>
              <a:rPr lang="en-US" altLang="zh-TW" dirty="0"/>
              <a:t> functions.</a:t>
            </a:r>
          </a:p>
          <a:p>
            <a:pPr marL="0" indent="0">
              <a:buNone/>
            </a:pPr>
            <a:r>
              <a:rPr lang="en-US" altLang="zh-TW" dirty="0"/>
              <a:t>	# Set the axis limits.</a:t>
            </a:r>
          </a:p>
          <a:p>
            <a:pPr marL="0" indent="0">
              <a:buNone/>
            </a:pPr>
            <a:r>
              <a:rPr lang="en-US" altLang="zh-TW" dirty="0"/>
              <a:t>	</a:t>
            </a:r>
            <a:r>
              <a:rPr lang="en-US" altLang="zh-TW" dirty="0" err="1"/>
              <a:t>plt.xlim</a:t>
            </a:r>
            <a:r>
              <a:rPr lang="en-US" altLang="zh-TW" dirty="0"/>
              <a:t>(</a:t>
            </a:r>
            <a:r>
              <a:rPr lang="en-US" altLang="zh-TW" dirty="0" err="1"/>
              <a:t>xmin</a:t>
            </a:r>
            <a:r>
              <a:rPr lang="en-US" altLang="zh-TW" dirty="0"/>
              <a:t>=-1, </a:t>
            </a:r>
            <a:r>
              <a:rPr lang="en-US" altLang="zh-TW" dirty="0" err="1"/>
              <a:t>xmax</a:t>
            </a:r>
            <a:r>
              <a:rPr lang="en-US" altLang="zh-TW" dirty="0"/>
              <a:t>=10)</a:t>
            </a:r>
          </a:p>
          <a:p>
            <a:pPr marL="0" indent="0">
              <a:buNone/>
            </a:pPr>
            <a:r>
              <a:rPr lang="fi-FI" altLang="zh-TW" dirty="0"/>
              <a:t>	plt.ylim(ymin=-1, ymax=6)</a:t>
            </a:r>
            <a:endParaRPr lang="zh-TW" altLang="en-US" dirty="0"/>
          </a:p>
        </p:txBody>
      </p:sp>
      <p:pic>
        <p:nvPicPr>
          <p:cNvPr id="4" name="圖片 3">
            <a:extLst>
              <a:ext uri="{FF2B5EF4-FFF2-40B4-BE49-F238E27FC236}">
                <a16:creationId xmlns:a16="http://schemas.microsoft.com/office/drawing/2014/main" id="{AA7E2931-E6AA-45AE-8EAC-FE4F2BD3ACD6}"/>
              </a:ext>
            </a:extLst>
          </p:cNvPr>
          <p:cNvPicPr>
            <a:picLocks noChangeAspect="1"/>
          </p:cNvPicPr>
          <p:nvPr/>
        </p:nvPicPr>
        <p:blipFill>
          <a:blip r:embed="rId2"/>
          <a:stretch>
            <a:fillRect/>
          </a:stretch>
        </p:blipFill>
        <p:spPr>
          <a:xfrm>
            <a:off x="5220072" y="3056014"/>
            <a:ext cx="3744416" cy="2802784"/>
          </a:xfrm>
          <a:prstGeom prst="rect">
            <a:avLst/>
          </a:prstGeom>
        </p:spPr>
      </p:pic>
    </p:spTree>
    <p:extLst>
      <p:ext uri="{BB962C8B-B14F-4D97-AF65-F5344CB8AC3E}">
        <p14:creationId xmlns:p14="http://schemas.microsoft.com/office/powerpoint/2010/main" val="3544194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494CBE7-F121-4944-B7CF-19FB831A2355}"/>
              </a:ext>
            </a:extLst>
          </p:cNvPr>
          <p:cNvSpPr>
            <a:spLocks noGrp="1"/>
          </p:cNvSpPr>
          <p:nvPr>
            <p:ph idx="1"/>
          </p:nvPr>
        </p:nvSpPr>
        <p:spPr>
          <a:xfrm>
            <a:off x="581192" y="764705"/>
            <a:ext cx="7989752" cy="5094094"/>
          </a:xfrm>
        </p:spPr>
        <p:txBody>
          <a:bodyPr/>
          <a:lstStyle/>
          <a:p>
            <a:r>
              <a:rPr lang="en-US" altLang="zh-TW" dirty="0"/>
              <a:t>You can customize each tick mark’s label with the </a:t>
            </a:r>
            <a:r>
              <a:rPr lang="en-US" altLang="zh-TW" dirty="0" err="1">
                <a:solidFill>
                  <a:srgbClr val="FF0000"/>
                </a:solidFill>
                <a:effectLst>
                  <a:outerShdw blurRad="38100" dist="38100" dir="2700000" algn="tl">
                    <a:srgbClr val="000000">
                      <a:alpha val="43137"/>
                    </a:srgbClr>
                  </a:outerShdw>
                </a:effectLst>
              </a:rPr>
              <a:t>xticks</a:t>
            </a:r>
            <a:r>
              <a:rPr lang="en-US" altLang="zh-TW" dirty="0"/>
              <a:t> and </a:t>
            </a:r>
            <a:r>
              <a:rPr lang="en-US" altLang="zh-TW" dirty="0" err="1">
                <a:solidFill>
                  <a:srgbClr val="FF0000"/>
                </a:solidFill>
                <a:effectLst>
                  <a:outerShdw blurRad="38100" dist="38100" dir="2700000" algn="tl">
                    <a:srgbClr val="000000">
                      <a:alpha val="43137"/>
                    </a:srgbClr>
                  </a:outerShdw>
                </a:effectLst>
              </a:rPr>
              <a:t>yticks</a:t>
            </a:r>
            <a:r>
              <a:rPr lang="en-US" altLang="zh-TW" dirty="0"/>
              <a:t> functions.</a:t>
            </a:r>
          </a:p>
          <a:p>
            <a:pPr marL="0" indent="0">
              <a:buNone/>
            </a:pPr>
            <a:r>
              <a:rPr lang="en-US" altLang="zh-TW" dirty="0"/>
              <a:t>	# Customize the tick marks.</a:t>
            </a:r>
          </a:p>
          <a:p>
            <a:pPr marL="0" indent="0">
              <a:buNone/>
            </a:pPr>
            <a:r>
              <a:rPr lang="en-US" altLang="zh-TW" dirty="0"/>
              <a:t>	</a:t>
            </a:r>
            <a:r>
              <a:rPr lang="en-US" altLang="zh-TW" dirty="0" err="1"/>
              <a:t>plt.xticks</a:t>
            </a:r>
            <a:r>
              <a:rPr lang="en-US" altLang="zh-TW" dirty="0"/>
              <a:t>([0, 1, 2, 3, 4], </a:t>
            </a:r>
          </a:p>
          <a:p>
            <a:pPr marL="0" indent="0">
              <a:buNone/>
            </a:pPr>
            <a:r>
              <a:rPr lang="en-US" altLang="zh-TW" dirty="0"/>
              <a:t>			    ['2016', '2017', '2018', '2019', '2020’])</a:t>
            </a:r>
          </a:p>
          <a:p>
            <a:pPr marL="0" indent="0">
              <a:buNone/>
            </a:pPr>
            <a:r>
              <a:rPr lang="sv-SE" altLang="zh-TW" dirty="0"/>
              <a:t>	plt.yticks([0, 1, 2, 3, 4, 5], </a:t>
            </a:r>
          </a:p>
          <a:p>
            <a:pPr marL="0" indent="0">
              <a:buNone/>
            </a:pPr>
            <a:r>
              <a:rPr lang="sv-SE" altLang="zh-TW" dirty="0"/>
              <a:t>			    </a:t>
            </a:r>
            <a:r>
              <a:rPr lang="nl-NL" altLang="zh-TW" dirty="0"/>
              <a:t>['$0m', '$1m', '$2m', '$3m', '$4m', '$5m'])</a:t>
            </a:r>
            <a:endParaRPr lang="zh-TW" altLang="en-US" dirty="0"/>
          </a:p>
        </p:txBody>
      </p:sp>
      <p:pic>
        <p:nvPicPr>
          <p:cNvPr id="4" name="圖片 3">
            <a:extLst>
              <a:ext uri="{FF2B5EF4-FFF2-40B4-BE49-F238E27FC236}">
                <a16:creationId xmlns:a16="http://schemas.microsoft.com/office/drawing/2014/main" id="{075828AB-8125-4AAD-ABF6-9C8391645195}"/>
              </a:ext>
            </a:extLst>
          </p:cNvPr>
          <p:cNvPicPr>
            <a:picLocks noChangeAspect="1"/>
          </p:cNvPicPr>
          <p:nvPr/>
        </p:nvPicPr>
        <p:blipFill>
          <a:blip r:embed="rId2"/>
          <a:stretch>
            <a:fillRect/>
          </a:stretch>
        </p:blipFill>
        <p:spPr>
          <a:xfrm>
            <a:off x="1115616" y="4293095"/>
            <a:ext cx="3312368" cy="2472073"/>
          </a:xfrm>
          <a:prstGeom prst="rect">
            <a:avLst/>
          </a:prstGeom>
        </p:spPr>
      </p:pic>
    </p:spTree>
    <p:extLst>
      <p:ext uri="{BB962C8B-B14F-4D97-AF65-F5344CB8AC3E}">
        <p14:creationId xmlns:p14="http://schemas.microsoft.com/office/powerpoint/2010/main" val="126429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E678C-F066-4C9A-BCEC-3512ED55BA87}"/>
              </a:ext>
            </a:extLst>
          </p:cNvPr>
          <p:cNvSpPr>
            <a:spLocks noGrp="1"/>
          </p:cNvSpPr>
          <p:nvPr>
            <p:ph type="title"/>
          </p:nvPr>
        </p:nvSpPr>
        <p:spPr/>
        <p:txBody>
          <a:bodyPr/>
          <a:lstStyle/>
          <a:p>
            <a:r>
              <a:rPr lang="en-US" altLang="zh-TW" cap="none" dirty="0"/>
              <a:t>The Repetition Operator</a:t>
            </a:r>
            <a:endParaRPr lang="zh-TW" altLang="en-US" cap="none" dirty="0"/>
          </a:p>
        </p:txBody>
      </p:sp>
      <p:sp>
        <p:nvSpPr>
          <p:cNvPr id="3" name="內容版面配置區 2">
            <a:extLst>
              <a:ext uri="{FF2B5EF4-FFF2-40B4-BE49-F238E27FC236}">
                <a16:creationId xmlns:a16="http://schemas.microsoft.com/office/drawing/2014/main" id="{AAF6E892-B90D-42F3-8EDF-DEB325284212}"/>
              </a:ext>
            </a:extLst>
          </p:cNvPr>
          <p:cNvSpPr>
            <a:spLocks noGrp="1"/>
          </p:cNvSpPr>
          <p:nvPr>
            <p:ph idx="1"/>
          </p:nvPr>
        </p:nvSpPr>
        <p:spPr/>
        <p:txBody>
          <a:bodyPr/>
          <a:lstStyle/>
          <a:p>
            <a:r>
              <a:rPr lang="en-US" altLang="zh-TW" dirty="0"/>
              <a:t>The repetition operator makes multiple copies of a list and joins them all together. Here is the general format:</a:t>
            </a:r>
          </a:p>
          <a:p>
            <a:pPr marL="0" indent="0">
              <a:buNone/>
            </a:pPr>
            <a:r>
              <a:rPr lang="en-US" altLang="zh-TW" i="1" dirty="0"/>
              <a:t>	list * n</a:t>
            </a:r>
            <a:endParaRPr lang="zh-TW" altLang="en-US" dirty="0"/>
          </a:p>
        </p:txBody>
      </p:sp>
      <p:pic>
        <p:nvPicPr>
          <p:cNvPr id="4" name="圖片 3">
            <a:extLst>
              <a:ext uri="{FF2B5EF4-FFF2-40B4-BE49-F238E27FC236}">
                <a16:creationId xmlns:a16="http://schemas.microsoft.com/office/drawing/2014/main" id="{BD27DF82-1179-4FCD-B78B-BDB2BA26FFD9}"/>
              </a:ext>
            </a:extLst>
          </p:cNvPr>
          <p:cNvPicPr>
            <a:picLocks noChangeAspect="1"/>
          </p:cNvPicPr>
          <p:nvPr/>
        </p:nvPicPr>
        <p:blipFill>
          <a:blip r:embed="rId2"/>
          <a:stretch>
            <a:fillRect/>
          </a:stretch>
        </p:blipFill>
        <p:spPr>
          <a:xfrm>
            <a:off x="1043608" y="3789040"/>
            <a:ext cx="3937956" cy="1152128"/>
          </a:xfrm>
          <a:prstGeom prst="rect">
            <a:avLst/>
          </a:prstGeom>
        </p:spPr>
      </p:pic>
      <p:pic>
        <p:nvPicPr>
          <p:cNvPr id="5" name="圖片 4">
            <a:extLst>
              <a:ext uri="{FF2B5EF4-FFF2-40B4-BE49-F238E27FC236}">
                <a16:creationId xmlns:a16="http://schemas.microsoft.com/office/drawing/2014/main" id="{91A8052A-6FE3-4F2C-AFF7-2DCB46DA0553}"/>
              </a:ext>
            </a:extLst>
          </p:cNvPr>
          <p:cNvPicPr>
            <a:picLocks noChangeAspect="1"/>
          </p:cNvPicPr>
          <p:nvPr/>
        </p:nvPicPr>
        <p:blipFill>
          <a:blip r:embed="rId3"/>
          <a:stretch>
            <a:fillRect/>
          </a:stretch>
        </p:blipFill>
        <p:spPr>
          <a:xfrm>
            <a:off x="971600" y="5229200"/>
            <a:ext cx="4871792" cy="1368152"/>
          </a:xfrm>
          <a:prstGeom prst="rect">
            <a:avLst/>
          </a:prstGeom>
        </p:spPr>
      </p:pic>
    </p:spTree>
    <p:extLst>
      <p:ext uri="{BB962C8B-B14F-4D97-AF65-F5344CB8AC3E}">
        <p14:creationId xmlns:p14="http://schemas.microsoft.com/office/powerpoint/2010/main" val="3808280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926EB4-4E79-4B1F-9488-EA46F4459A62}"/>
              </a:ext>
            </a:extLst>
          </p:cNvPr>
          <p:cNvSpPr>
            <a:spLocks noGrp="1"/>
          </p:cNvSpPr>
          <p:nvPr>
            <p:ph type="title"/>
          </p:nvPr>
        </p:nvSpPr>
        <p:spPr/>
        <p:txBody>
          <a:bodyPr/>
          <a:lstStyle/>
          <a:p>
            <a:r>
              <a:rPr lang="en-US" altLang="zh-TW" cap="none" dirty="0"/>
              <a:t>Displaying Markers at the Data Points</a:t>
            </a:r>
            <a:endParaRPr lang="zh-TW" altLang="en-US" cap="none" dirty="0"/>
          </a:p>
        </p:txBody>
      </p:sp>
      <p:sp>
        <p:nvSpPr>
          <p:cNvPr id="3" name="內容版面配置區 2">
            <a:extLst>
              <a:ext uri="{FF2B5EF4-FFF2-40B4-BE49-F238E27FC236}">
                <a16:creationId xmlns:a16="http://schemas.microsoft.com/office/drawing/2014/main" id="{ECA58AF7-7E87-4512-B70A-527F841C74A3}"/>
              </a:ext>
            </a:extLst>
          </p:cNvPr>
          <p:cNvSpPr>
            <a:spLocks noGrp="1"/>
          </p:cNvSpPr>
          <p:nvPr>
            <p:ph idx="1"/>
          </p:nvPr>
        </p:nvSpPr>
        <p:spPr/>
        <p:txBody>
          <a:bodyPr/>
          <a:lstStyle/>
          <a:p>
            <a:pPr marL="0" indent="0">
              <a:buNone/>
            </a:pPr>
            <a:r>
              <a:rPr lang="en-US" altLang="zh-TW" dirty="0"/>
              <a:t># Build the line graph.</a:t>
            </a:r>
          </a:p>
          <a:p>
            <a:pPr marL="0" indent="0">
              <a:buNone/>
            </a:pPr>
            <a:r>
              <a:rPr lang="en-US" altLang="zh-TW" dirty="0" err="1"/>
              <a:t>plt.plot</a:t>
            </a:r>
            <a:r>
              <a:rPr lang="en-US" altLang="zh-TW" dirty="0"/>
              <a:t>(</a:t>
            </a:r>
            <a:r>
              <a:rPr lang="en-US" altLang="zh-TW" dirty="0" err="1"/>
              <a:t>x_coords</a:t>
            </a:r>
            <a:r>
              <a:rPr lang="en-US" altLang="zh-TW" dirty="0"/>
              <a:t>, </a:t>
            </a:r>
            <a:r>
              <a:rPr lang="en-US" altLang="zh-TW" dirty="0" err="1"/>
              <a:t>y_coords</a:t>
            </a:r>
            <a:r>
              <a:rPr lang="en-US" altLang="zh-TW" dirty="0"/>
              <a:t>, marker='o')</a:t>
            </a:r>
            <a:endParaRPr lang="zh-TW" altLang="en-US" dirty="0"/>
          </a:p>
        </p:txBody>
      </p:sp>
      <p:pic>
        <p:nvPicPr>
          <p:cNvPr id="4" name="圖片 3">
            <a:extLst>
              <a:ext uri="{FF2B5EF4-FFF2-40B4-BE49-F238E27FC236}">
                <a16:creationId xmlns:a16="http://schemas.microsoft.com/office/drawing/2014/main" id="{5E84520E-E23F-467B-925D-5634CEFA44B8}"/>
              </a:ext>
            </a:extLst>
          </p:cNvPr>
          <p:cNvPicPr>
            <a:picLocks noChangeAspect="1"/>
          </p:cNvPicPr>
          <p:nvPr/>
        </p:nvPicPr>
        <p:blipFill>
          <a:blip r:embed="rId2"/>
          <a:stretch>
            <a:fillRect/>
          </a:stretch>
        </p:blipFill>
        <p:spPr>
          <a:xfrm>
            <a:off x="755576" y="3429000"/>
            <a:ext cx="4392488" cy="3270485"/>
          </a:xfrm>
          <a:prstGeom prst="rect">
            <a:avLst/>
          </a:prstGeom>
        </p:spPr>
      </p:pic>
    </p:spTree>
    <p:extLst>
      <p:ext uri="{BB962C8B-B14F-4D97-AF65-F5344CB8AC3E}">
        <p14:creationId xmlns:p14="http://schemas.microsoft.com/office/powerpoint/2010/main" val="27922675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4BC8268A-14A7-4D65-90E5-900209109CA2}"/>
              </a:ext>
            </a:extLst>
          </p:cNvPr>
          <p:cNvPicPr>
            <a:picLocks noChangeAspect="1"/>
          </p:cNvPicPr>
          <p:nvPr/>
        </p:nvPicPr>
        <p:blipFill>
          <a:blip r:embed="rId2"/>
          <a:stretch>
            <a:fillRect/>
          </a:stretch>
        </p:blipFill>
        <p:spPr>
          <a:xfrm>
            <a:off x="615919" y="980728"/>
            <a:ext cx="7912161" cy="2952328"/>
          </a:xfrm>
          <a:prstGeom prst="rect">
            <a:avLst/>
          </a:prstGeom>
        </p:spPr>
      </p:pic>
    </p:spTree>
    <p:extLst>
      <p:ext uri="{BB962C8B-B14F-4D97-AF65-F5344CB8AC3E}">
        <p14:creationId xmlns:p14="http://schemas.microsoft.com/office/powerpoint/2010/main" val="3821573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129F02-44FC-413A-9143-488921C0F40D}"/>
              </a:ext>
            </a:extLst>
          </p:cNvPr>
          <p:cNvSpPr>
            <a:spLocks noGrp="1"/>
          </p:cNvSpPr>
          <p:nvPr>
            <p:ph type="title"/>
          </p:nvPr>
        </p:nvSpPr>
        <p:spPr/>
        <p:txBody>
          <a:bodyPr/>
          <a:lstStyle/>
          <a:p>
            <a:r>
              <a:rPr lang="en-US" altLang="zh-TW" cap="none" dirty="0"/>
              <a:t>Plotting a Bar Chart</a:t>
            </a:r>
            <a:endParaRPr lang="zh-TW" altLang="en-US" cap="none" dirty="0"/>
          </a:p>
        </p:txBody>
      </p:sp>
      <p:sp>
        <p:nvSpPr>
          <p:cNvPr id="3" name="內容版面配置區 2">
            <a:extLst>
              <a:ext uri="{FF2B5EF4-FFF2-40B4-BE49-F238E27FC236}">
                <a16:creationId xmlns:a16="http://schemas.microsoft.com/office/drawing/2014/main" id="{0F7467CC-7BE5-4138-95D9-1D0FB6FBBD31}"/>
              </a:ext>
            </a:extLst>
          </p:cNvPr>
          <p:cNvSpPr>
            <a:spLocks noGrp="1"/>
          </p:cNvSpPr>
          <p:nvPr>
            <p:ph idx="1"/>
          </p:nvPr>
        </p:nvSpPr>
        <p:spPr/>
        <p:txBody>
          <a:bodyPr/>
          <a:lstStyle/>
          <a:p>
            <a:pPr marL="0" indent="0">
              <a:buNone/>
            </a:pPr>
            <a:r>
              <a:rPr lang="en-US" altLang="zh-TW" dirty="0"/>
              <a:t>import </a:t>
            </a:r>
            <a:r>
              <a:rPr lang="en-US" altLang="zh-TW" dirty="0" err="1"/>
              <a:t>matplotlib.pyplot</a:t>
            </a:r>
            <a:r>
              <a:rPr lang="en-US" altLang="zh-TW" dirty="0"/>
              <a:t> as </a:t>
            </a:r>
            <a:r>
              <a:rPr lang="en-US" altLang="zh-TW" dirty="0" err="1"/>
              <a:t>plt</a:t>
            </a:r>
            <a:endParaRPr lang="en-US" altLang="zh-TW" dirty="0"/>
          </a:p>
          <a:p>
            <a:pPr marL="0" indent="0">
              <a:buNone/>
            </a:pPr>
            <a:r>
              <a:rPr lang="en-US" altLang="zh-TW" dirty="0" err="1"/>
              <a:t>left_edges</a:t>
            </a:r>
            <a:r>
              <a:rPr lang="en-US" altLang="zh-TW" dirty="0"/>
              <a:t> = [0, 10, 20, 30, 40]</a:t>
            </a:r>
          </a:p>
          <a:p>
            <a:pPr marL="0" indent="0">
              <a:buNone/>
            </a:pPr>
            <a:r>
              <a:rPr lang="en-US" altLang="zh-TW" dirty="0"/>
              <a:t>heights = [100, 200, 300, 400, 500]</a:t>
            </a:r>
          </a:p>
          <a:p>
            <a:pPr marL="0" indent="0">
              <a:buNone/>
            </a:pPr>
            <a:r>
              <a:rPr lang="en-US" altLang="zh-TW" dirty="0" err="1"/>
              <a:t>plt.bar</a:t>
            </a:r>
            <a:r>
              <a:rPr lang="en-US" altLang="zh-TW" dirty="0"/>
              <a:t>(</a:t>
            </a:r>
            <a:r>
              <a:rPr lang="en-US" altLang="zh-TW" dirty="0" err="1"/>
              <a:t>left_edges</a:t>
            </a:r>
            <a:r>
              <a:rPr lang="en-US" altLang="zh-TW" dirty="0"/>
              <a:t>, heights)</a:t>
            </a:r>
          </a:p>
          <a:p>
            <a:pPr marL="0" indent="0">
              <a:buNone/>
            </a:pPr>
            <a:r>
              <a:rPr lang="en-US" altLang="zh-TW" dirty="0" err="1"/>
              <a:t>plt.show</a:t>
            </a:r>
            <a:r>
              <a:rPr lang="en-US" altLang="zh-TW" dirty="0"/>
              <a:t>()</a:t>
            </a:r>
            <a:endParaRPr lang="zh-TW" altLang="en-US" dirty="0"/>
          </a:p>
        </p:txBody>
      </p:sp>
      <p:pic>
        <p:nvPicPr>
          <p:cNvPr id="4" name="圖片 3">
            <a:extLst>
              <a:ext uri="{FF2B5EF4-FFF2-40B4-BE49-F238E27FC236}">
                <a16:creationId xmlns:a16="http://schemas.microsoft.com/office/drawing/2014/main" id="{DB690E5F-A22F-4DB0-8466-CDF4D040AA01}"/>
              </a:ext>
            </a:extLst>
          </p:cNvPr>
          <p:cNvPicPr>
            <a:picLocks noChangeAspect="1"/>
          </p:cNvPicPr>
          <p:nvPr/>
        </p:nvPicPr>
        <p:blipFill>
          <a:blip r:embed="rId2"/>
          <a:stretch>
            <a:fillRect/>
          </a:stretch>
        </p:blipFill>
        <p:spPr>
          <a:xfrm>
            <a:off x="4932040" y="2228003"/>
            <a:ext cx="4158605" cy="3096344"/>
          </a:xfrm>
          <a:prstGeom prst="rect">
            <a:avLst/>
          </a:prstGeom>
        </p:spPr>
      </p:pic>
    </p:spTree>
    <p:extLst>
      <p:ext uri="{BB962C8B-B14F-4D97-AF65-F5344CB8AC3E}">
        <p14:creationId xmlns:p14="http://schemas.microsoft.com/office/powerpoint/2010/main" val="2230393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99213B-665E-4D36-A9AC-66905A0D7A38}"/>
              </a:ext>
            </a:extLst>
          </p:cNvPr>
          <p:cNvSpPr>
            <a:spLocks noGrp="1"/>
          </p:cNvSpPr>
          <p:nvPr>
            <p:ph type="title"/>
          </p:nvPr>
        </p:nvSpPr>
        <p:spPr/>
        <p:txBody>
          <a:bodyPr/>
          <a:lstStyle/>
          <a:p>
            <a:r>
              <a:rPr lang="en-US" altLang="zh-TW" cap="none" dirty="0"/>
              <a:t>Customizing the Bar Width</a:t>
            </a:r>
            <a:endParaRPr lang="zh-TW" altLang="en-US" cap="none" dirty="0"/>
          </a:p>
        </p:txBody>
      </p:sp>
      <p:sp>
        <p:nvSpPr>
          <p:cNvPr id="3" name="內容版面配置區 2">
            <a:extLst>
              <a:ext uri="{FF2B5EF4-FFF2-40B4-BE49-F238E27FC236}">
                <a16:creationId xmlns:a16="http://schemas.microsoft.com/office/drawing/2014/main" id="{E4E030A2-563F-438C-A9B9-855E1708402E}"/>
              </a:ext>
            </a:extLst>
          </p:cNvPr>
          <p:cNvSpPr>
            <a:spLocks noGrp="1"/>
          </p:cNvSpPr>
          <p:nvPr>
            <p:ph idx="1"/>
          </p:nvPr>
        </p:nvSpPr>
        <p:spPr/>
        <p:txBody>
          <a:bodyPr/>
          <a:lstStyle/>
          <a:p>
            <a:r>
              <a:rPr lang="en-US" altLang="zh-TW" dirty="0" err="1"/>
              <a:t>bar_width</a:t>
            </a:r>
            <a:r>
              <a:rPr lang="en-US" altLang="zh-TW" dirty="0"/>
              <a:t> = 5</a:t>
            </a:r>
          </a:p>
          <a:p>
            <a:r>
              <a:rPr lang="en-US" altLang="zh-TW" dirty="0" err="1"/>
              <a:t>plt.bar</a:t>
            </a:r>
            <a:r>
              <a:rPr lang="en-US" altLang="zh-TW" dirty="0"/>
              <a:t>(</a:t>
            </a:r>
            <a:r>
              <a:rPr lang="en-US" altLang="zh-TW" dirty="0" err="1"/>
              <a:t>left_edges</a:t>
            </a:r>
            <a:r>
              <a:rPr lang="en-US" altLang="zh-TW" dirty="0"/>
              <a:t>, heights, </a:t>
            </a:r>
            <a:r>
              <a:rPr lang="en-US" altLang="zh-TW" dirty="0" err="1"/>
              <a:t>bar_width</a:t>
            </a:r>
            <a:r>
              <a:rPr lang="en-US" altLang="zh-TW" dirty="0"/>
              <a:t>)</a:t>
            </a:r>
            <a:endParaRPr lang="zh-TW" altLang="en-US" dirty="0"/>
          </a:p>
        </p:txBody>
      </p:sp>
      <p:pic>
        <p:nvPicPr>
          <p:cNvPr id="4" name="圖片 3">
            <a:extLst>
              <a:ext uri="{FF2B5EF4-FFF2-40B4-BE49-F238E27FC236}">
                <a16:creationId xmlns:a16="http://schemas.microsoft.com/office/drawing/2014/main" id="{F1E92B53-546E-46C1-AB77-AE73C9B5FCAA}"/>
              </a:ext>
            </a:extLst>
          </p:cNvPr>
          <p:cNvPicPr>
            <a:picLocks noChangeAspect="1"/>
          </p:cNvPicPr>
          <p:nvPr/>
        </p:nvPicPr>
        <p:blipFill>
          <a:blip r:embed="rId2"/>
          <a:stretch>
            <a:fillRect/>
          </a:stretch>
        </p:blipFill>
        <p:spPr>
          <a:xfrm>
            <a:off x="971600" y="3428921"/>
            <a:ext cx="4032448" cy="3002412"/>
          </a:xfrm>
          <a:prstGeom prst="rect">
            <a:avLst/>
          </a:prstGeom>
        </p:spPr>
      </p:pic>
    </p:spTree>
    <p:extLst>
      <p:ext uri="{BB962C8B-B14F-4D97-AF65-F5344CB8AC3E}">
        <p14:creationId xmlns:p14="http://schemas.microsoft.com/office/powerpoint/2010/main" val="2815091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1542CB-BAFD-4E8D-A848-99D967ECE113}"/>
              </a:ext>
            </a:extLst>
          </p:cNvPr>
          <p:cNvSpPr>
            <a:spLocks noGrp="1"/>
          </p:cNvSpPr>
          <p:nvPr>
            <p:ph type="title"/>
          </p:nvPr>
        </p:nvSpPr>
        <p:spPr/>
        <p:txBody>
          <a:bodyPr/>
          <a:lstStyle/>
          <a:p>
            <a:r>
              <a:rPr lang="en-US" altLang="zh-TW" cap="none" dirty="0"/>
              <a:t>Changing the Colors of the Bars</a:t>
            </a:r>
            <a:endParaRPr lang="zh-TW" altLang="en-US" cap="none" dirty="0"/>
          </a:p>
        </p:txBody>
      </p:sp>
      <p:sp>
        <p:nvSpPr>
          <p:cNvPr id="3" name="內容版面配置區 2">
            <a:extLst>
              <a:ext uri="{FF2B5EF4-FFF2-40B4-BE49-F238E27FC236}">
                <a16:creationId xmlns:a16="http://schemas.microsoft.com/office/drawing/2014/main" id="{DE4F5FFD-CEE8-44AC-9156-288F4220AF61}"/>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EE06DE47-2A00-481E-8AF8-C891C1E70038}"/>
              </a:ext>
            </a:extLst>
          </p:cNvPr>
          <p:cNvPicPr>
            <a:picLocks noChangeAspect="1"/>
          </p:cNvPicPr>
          <p:nvPr/>
        </p:nvPicPr>
        <p:blipFill>
          <a:blip r:embed="rId2"/>
          <a:stretch>
            <a:fillRect/>
          </a:stretch>
        </p:blipFill>
        <p:spPr>
          <a:xfrm>
            <a:off x="683568" y="2276872"/>
            <a:ext cx="7776864" cy="2945234"/>
          </a:xfrm>
          <a:prstGeom prst="rect">
            <a:avLst/>
          </a:prstGeom>
        </p:spPr>
      </p:pic>
    </p:spTree>
    <p:extLst>
      <p:ext uri="{BB962C8B-B14F-4D97-AF65-F5344CB8AC3E}">
        <p14:creationId xmlns:p14="http://schemas.microsoft.com/office/powerpoint/2010/main" val="3841802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D641674-2E4B-44CC-BEAF-770F600E5144}"/>
              </a:ext>
            </a:extLst>
          </p:cNvPr>
          <p:cNvSpPr>
            <a:spLocks noGrp="1"/>
          </p:cNvSpPr>
          <p:nvPr>
            <p:ph idx="1"/>
          </p:nvPr>
        </p:nvSpPr>
        <p:spPr>
          <a:xfrm>
            <a:off x="581192" y="836713"/>
            <a:ext cx="7989752" cy="5022086"/>
          </a:xfrm>
        </p:spPr>
        <p:txBody>
          <a:bodyPr/>
          <a:lstStyle/>
          <a:p>
            <a:r>
              <a:rPr lang="en-US" altLang="zh-TW" dirty="0" err="1"/>
              <a:t>plt.bar</a:t>
            </a:r>
            <a:r>
              <a:rPr lang="en-US" altLang="zh-TW" dirty="0"/>
              <a:t>(</a:t>
            </a:r>
            <a:r>
              <a:rPr lang="en-US" altLang="zh-TW" dirty="0" err="1"/>
              <a:t>left_edges</a:t>
            </a:r>
            <a:r>
              <a:rPr lang="en-US" altLang="zh-TW" dirty="0"/>
              <a:t>, heights, </a:t>
            </a:r>
            <a:r>
              <a:rPr lang="en-US" altLang="zh-TW" dirty="0" err="1"/>
              <a:t>bar_width</a:t>
            </a:r>
            <a:r>
              <a:rPr lang="en-US" altLang="zh-TW" dirty="0"/>
              <a:t>, color=('r', 'g', 'b', ‘y', 'k'))</a:t>
            </a:r>
            <a:endParaRPr lang="zh-TW" altLang="en-US" dirty="0"/>
          </a:p>
        </p:txBody>
      </p:sp>
      <p:pic>
        <p:nvPicPr>
          <p:cNvPr id="4" name="圖片 3">
            <a:extLst>
              <a:ext uri="{FF2B5EF4-FFF2-40B4-BE49-F238E27FC236}">
                <a16:creationId xmlns:a16="http://schemas.microsoft.com/office/drawing/2014/main" id="{6E0D347B-6715-48DD-A408-AF7471D883BC}"/>
              </a:ext>
            </a:extLst>
          </p:cNvPr>
          <p:cNvPicPr>
            <a:picLocks noChangeAspect="1"/>
          </p:cNvPicPr>
          <p:nvPr/>
        </p:nvPicPr>
        <p:blipFill>
          <a:blip r:embed="rId2"/>
          <a:stretch>
            <a:fillRect/>
          </a:stretch>
        </p:blipFill>
        <p:spPr>
          <a:xfrm>
            <a:off x="2087724" y="1772816"/>
            <a:ext cx="4968552" cy="3699401"/>
          </a:xfrm>
          <a:prstGeom prst="rect">
            <a:avLst/>
          </a:prstGeom>
        </p:spPr>
      </p:pic>
    </p:spTree>
    <p:extLst>
      <p:ext uri="{BB962C8B-B14F-4D97-AF65-F5344CB8AC3E}">
        <p14:creationId xmlns:p14="http://schemas.microsoft.com/office/powerpoint/2010/main" val="1765030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C5F924-12E5-4D94-A5A6-BC973F586ED1}"/>
              </a:ext>
            </a:extLst>
          </p:cNvPr>
          <p:cNvSpPr>
            <a:spLocks noGrp="1"/>
          </p:cNvSpPr>
          <p:nvPr>
            <p:ph type="title"/>
          </p:nvPr>
        </p:nvSpPr>
        <p:spPr/>
        <p:txBody>
          <a:bodyPr/>
          <a:lstStyle/>
          <a:p>
            <a:r>
              <a:rPr lang="en-US" altLang="zh-TW" cap="none" dirty="0"/>
              <a:t>Plotting a Pie Chart</a:t>
            </a:r>
            <a:endParaRPr lang="zh-TW" altLang="en-US" cap="none" dirty="0"/>
          </a:p>
        </p:txBody>
      </p:sp>
      <p:sp>
        <p:nvSpPr>
          <p:cNvPr id="3" name="內容版面配置區 2">
            <a:extLst>
              <a:ext uri="{FF2B5EF4-FFF2-40B4-BE49-F238E27FC236}">
                <a16:creationId xmlns:a16="http://schemas.microsoft.com/office/drawing/2014/main" id="{4F51049A-A1BB-48EB-9B22-DE9FFD222F02}"/>
              </a:ext>
            </a:extLst>
          </p:cNvPr>
          <p:cNvSpPr>
            <a:spLocks noGrp="1"/>
          </p:cNvSpPr>
          <p:nvPr>
            <p:ph idx="1"/>
          </p:nvPr>
        </p:nvSpPr>
        <p:spPr/>
        <p:txBody>
          <a:bodyPr/>
          <a:lstStyle/>
          <a:p>
            <a:pPr marL="0" indent="0">
              <a:buNone/>
            </a:pPr>
            <a:r>
              <a:rPr lang="en-US" altLang="zh-TW" dirty="0"/>
              <a:t>import </a:t>
            </a:r>
            <a:r>
              <a:rPr lang="en-US" altLang="zh-TW" dirty="0" err="1"/>
              <a:t>matplotlib.pyplot</a:t>
            </a:r>
            <a:r>
              <a:rPr lang="en-US" altLang="zh-TW" dirty="0"/>
              <a:t> as </a:t>
            </a:r>
            <a:r>
              <a:rPr lang="en-US" altLang="zh-TW" dirty="0" err="1"/>
              <a:t>plt</a:t>
            </a:r>
            <a:endParaRPr lang="en-US" altLang="zh-TW" dirty="0"/>
          </a:p>
          <a:p>
            <a:pPr marL="0" indent="0">
              <a:buNone/>
            </a:pPr>
            <a:r>
              <a:rPr lang="en-US" altLang="zh-TW" dirty="0"/>
              <a:t>values = [20, 60, 80, 40]</a:t>
            </a:r>
          </a:p>
          <a:p>
            <a:pPr marL="0" indent="0">
              <a:buNone/>
            </a:pPr>
            <a:r>
              <a:rPr lang="en-US" altLang="zh-TW" dirty="0" err="1"/>
              <a:t>plt.pie</a:t>
            </a:r>
            <a:r>
              <a:rPr lang="en-US" altLang="zh-TW" dirty="0"/>
              <a:t>(values)</a:t>
            </a:r>
          </a:p>
          <a:p>
            <a:pPr marL="0" indent="0">
              <a:buNone/>
            </a:pPr>
            <a:r>
              <a:rPr lang="en-US" altLang="zh-TW" dirty="0" err="1"/>
              <a:t>plt.show</a:t>
            </a:r>
            <a:r>
              <a:rPr lang="en-US" altLang="zh-TW" dirty="0"/>
              <a:t>()</a:t>
            </a:r>
            <a:endParaRPr lang="zh-TW" altLang="en-US" dirty="0"/>
          </a:p>
        </p:txBody>
      </p:sp>
      <p:pic>
        <p:nvPicPr>
          <p:cNvPr id="4" name="圖片 3">
            <a:extLst>
              <a:ext uri="{FF2B5EF4-FFF2-40B4-BE49-F238E27FC236}">
                <a16:creationId xmlns:a16="http://schemas.microsoft.com/office/drawing/2014/main" id="{AC44FE09-A4F8-4318-B8C5-D7D146F8C110}"/>
              </a:ext>
            </a:extLst>
          </p:cNvPr>
          <p:cNvPicPr>
            <a:picLocks noChangeAspect="1"/>
          </p:cNvPicPr>
          <p:nvPr/>
        </p:nvPicPr>
        <p:blipFill>
          <a:blip r:embed="rId2"/>
          <a:stretch>
            <a:fillRect/>
          </a:stretch>
        </p:blipFill>
        <p:spPr>
          <a:xfrm>
            <a:off x="4788024" y="2348880"/>
            <a:ext cx="4014913" cy="3005256"/>
          </a:xfrm>
          <a:prstGeom prst="rect">
            <a:avLst/>
          </a:prstGeom>
        </p:spPr>
      </p:pic>
    </p:spTree>
    <p:extLst>
      <p:ext uri="{BB962C8B-B14F-4D97-AF65-F5344CB8AC3E}">
        <p14:creationId xmlns:p14="http://schemas.microsoft.com/office/powerpoint/2010/main" val="34930350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C2438E-5CC9-4500-AFDF-ABC759060D6C}"/>
              </a:ext>
            </a:extLst>
          </p:cNvPr>
          <p:cNvSpPr>
            <a:spLocks noGrp="1"/>
          </p:cNvSpPr>
          <p:nvPr>
            <p:ph type="title"/>
          </p:nvPr>
        </p:nvSpPr>
        <p:spPr/>
        <p:txBody>
          <a:bodyPr/>
          <a:lstStyle/>
          <a:p>
            <a:r>
              <a:rPr lang="en-US" altLang="zh-TW" cap="none" dirty="0"/>
              <a:t>Displaying Slice Labels and a Chart Title</a:t>
            </a:r>
            <a:endParaRPr lang="zh-TW" altLang="en-US" cap="none" dirty="0"/>
          </a:p>
        </p:txBody>
      </p:sp>
      <p:sp>
        <p:nvSpPr>
          <p:cNvPr id="3" name="內容版面配置區 2">
            <a:extLst>
              <a:ext uri="{FF2B5EF4-FFF2-40B4-BE49-F238E27FC236}">
                <a16:creationId xmlns:a16="http://schemas.microsoft.com/office/drawing/2014/main" id="{1A9F9230-443B-411D-BA5B-4B0D83BACE84}"/>
              </a:ext>
            </a:extLst>
          </p:cNvPr>
          <p:cNvSpPr>
            <a:spLocks noGrp="1"/>
          </p:cNvSpPr>
          <p:nvPr>
            <p:ph idx="1"/>
          </p:nvPr>
        </p:nvSpPr>
        <p:spPr/>
        <p:txBody>
          <a:bodyPr/>
          <a:lstStyle/>
          <a:p>
            <a:pPr marL="0" indent="0">
              <a:buNone/>
            </a:pPr>
            <a:r>
              <a:rPr lang="en-US" altLang="zh-TW" dirty="0"/>
              <a:t>import </a:t>
            </a:r>
            <a:r>
              <a:rPr lang="en-US" altLang="zh-TW" dirty="0" err="1"/>
              <a:t>matplotlib.pyplot</a:t>
            </a:r>
            <a:r>
              <a:rPr lang="en-US" altLang="zh-TW" dirty="0"/>
              <a:t> as </a:t>
            </a:r>
            <a:r>
              <a:rPr lang="en-US" altLang="zh-TW" dirty="0" err="1"/>
              <a:t>plt</a:t>
            </a:r>
            <a:endParaRPr lang="en-US" altLang="zh-TW" dirty="0"/>
          </a:p>
          <a:p>
            <a:pPr marL="0" indent="0">
              <a:buNone/>
            </a:pPr>
            <a:r>
              <a:rPr lang="en-US" altLang="zh-TW" dirty="0"/>
              <a:t>sales = [100, 400, 300, 600]</a:t>
            </a:r>
          </a:p>
          <a:p>
            <a:pPr marL="0" indent="0">
              <a:buNone/>
            </a:pPr>
            <a:r>
              <a:rPr lang="en-US" altLang="zh-TW" dirty="0" err="1"/>
              <a:t>slice_labels</a:t>
            </a:r>
            <a:r>
              <a:rPr lang="en-US" altLang="zh-TW" dirty="0"/>
              <a:t> = ['1st </a:t>
            </a:r>
            <a:r>
              <a:rPr lang="en-US" altLang="zh-TW" dirty="0" err="1"/>
              <a:t>Qtr</a:t>
            </a:r>
            <a:r>
              <a:rPr lang="en-US" altLang="zh-TW" dirty="0"/>
              <a:t>', '2nd </a:t>
            </a:r>
            <a:r>
              <a:rPr lang="en-US" altLang="zh-TW" dirty="0" err="1"/>
              <a:t>Qtr</a:t>
            </a:r>
            <a:r>
              <a:rPr lang="en-US" altLang="zh-TW" dirty="0"/>
              <a:t>', '3rd </a:t>
            </a:r>
            <a:r>
              <a:rPr lang="en-US" altLang="zh-TW" dirty="0" err="1"/>
              <a:t>Qtr</a:t>
            </a:r>
            <a:r>
              <a:rPr lang="en-US" altLang="zh-TW" dirty="0"/>
              <a:t>', '4th </a:t>
            </a:r>
            <a:r>
              <a:rPr lang="en-US" altLang="zh-TW" dirty="0" err="1"/>
              <a:t>Qtr</a:t>
            </a:r>
            <a:r>
              <a:rPr lang="en-US" altLang="zh-TW" dirty="0"/>
              <a:t>’]</a:t>
            </a:r>
          </a:p>
          <a:p>
            <a:pPr marL="0" indent="0">
              <a:buNone/>
            </a:pPr>
            <a:r>
              <a:rPr lang="en-US" altLang="zh-TW" dirty="0" err="1"/>
              <a:t>plt.pie</a:t>
            </a:r>
            <a:r>
              <a:rPr lang="en-US" altLang="zh-TW" dirty="0"/>
              <a:t>(sales, labels=</a:t>
            </a:r>
            <a:r>
              <a:rPr lang="en-US" altLang="zh-TW" dirty="0" err="1"/>
              <a:t>slice_labels</a:t>
            </a:r>
            <a:r>
              <a:rPr lang="en-US" altLang="zh-TW" dirty="0"/>
              <a:t>)</a:t>
            </a:r>
          </a:p>
          <a:p>
            <a:pPr marL="0" indent="0">
              <a:buNone/>
            </a:pPr>
            <a:r>
              <a:rPr lang="en-US" altLang="zh-TW" dirty="0" err="1"/>
              <a:t>plt.title</a:t>
            </a:r>
            <a:r>
              <a:rPr lang="en-US" altLang="zh-TW" dirty="0"/>
              <a:t>('Sales by Quarter’)</a:t>
            </a:r>
          </a:p>
          <a:p>
            <a:pPr marL="0" indent="0">
              <a:buNone/>
            </a:pPr>
            <a:r>
              <a:rPr lang="en-US" altLang="zh-TW" dirty="0" err="1"/>
              <a:t>plt.show</a:t>
            </a:r>
            <a:r>
              <a:rPr lang="en-US" altLang="zh-TW" dirty="0"/>
              <a:t>()</a:t>
            </a:r>
            <a:endParaRPr lang="zh-TW" altLang="en-US" dirty="0"/>
          </a:p>
        </p:txBody>
      </p:sp>
      <p:pic>
        <p:nvPicPr>
          <p:cNvPr id="4" name="圖片 3">
            <a:extLst>
              <a:ext uri="{FF2B5EF4-FFF2-40B4-BE49-F238E27FC236}">
                <a16:creationId xmlns:a16="http://schemas.microsoft.com/office/drawing/2014/main" id="{6C7C3432-4934-4D3E-BC3F-E8C6034872C9}"/>
              </a:ext>
            </a:extLst>
          </p:cNvPr>
          <p:cNvPicPr>
            <a:picLocks noChangeAspect="1"/>
          </p:cNvPicPr>
          <p:nvPr/>
        </p:nvPicPr>
        <p:blipFill>
          <a:blip r:embed="rId2"/>
          <a:stretch>
            <a:fillRect/>
          </a:stretch>
        </p:blipFill>
        <p:spPr>
          <a:xfrm>
            <a:off x="5076056" y="3789040"/>
            <a:ext cx="4032448" cy="3002412"/>
          </a:xfrm>
          <a:prstGeom prst="rect">
            <a:avLst/>
          </a:prstGeom>
        </p:spPr>
      </p:pic>
    </p:spTree>
    <p:extLst>
      <p:ext uri="{BB962C8B-B14F-4D97-AF65-F5344CB8AC3E}">
        <p14:creationId xmlns:p14="http://schemas.microsoft.com/office/powerpoint/2010/main" val="2542822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7C2BB2-B746-43C2-B3EF-AEA2F9737B2E}"/>
              </a:ext>
            </a:extLst>
          </p:cNvPr>
          <p:cNvSpPr>
            <a:spLocks noGrp="1"/>
          </p:cNvSpPr>
          <p:nvPr>
            <p:ph type="title"/>
          </p:nvPr>
        </p:nvSpPr>
        <p:spPr/>
        <p:txBody>
          <a:bodyPr/>
          <a:lstStyle/>
          <a:p>
            <a:r>
              <a:rPr lang="en-US" altLang="zh-TW" cap="none" dirty="0"/>
              <a:t>Changing the Colors of the Slices</a:t>
            </a:r>
            <a:endParaRPr lang="zh-TW" altLang="en-US" cap="none" dirty="0"/>
          </a:p>
        </p:txBody>
      </p:sp>
      <p:sp>
        <p:nvSpPr>
          <p:cNvPr id="3" name="內容版面配置區 2">
            <a:extLst>
              <a:ext uri="{FF2B5EF4-FFF2-40B4-BE49-F238E27FC236}">
                <a16:creationId xmlns:a16="http://schemas.microsoft.com/office/drawing/2014/main" id="{F5764476-0249-41D1-977E-96423B9A8772}"/>
              </a:ext>
            </a:extLst>
          </p:cNvPr>
          <p:cNvSpPr>
            <a:spLocks noGrp="1"/>
          </p:cNvSpPr>
          <p:nvPr>
            <p:ph idx="1"/>
          </p:nvPr>
        </p:nvSpPr>
        <p:spPr/>
        <p:txBody>
          <a:bodyPr/>
          <a:lstStyle/>
          <a:p>
            <a:r>
              <a:rPr lang="en-US" altLang="zh-TW" dirty="0" err="1"/>
              <a:t>plt.pie</a:t>
            </a:r>
            <a:r>
              <a:rPr lang="en-US" altLang="zh-TW" dirty="0"/>
              <a:t>(values, colors=('r', 'g', 'b', 'w', 'k'))</a:t>
            </a:r>
            <a:endParaRPr lang="zh-TW" altLang="en-US" dirty="0"/>
          </a:p>
        </p:txBody>
      </p:sp>
    </p:spTree>
    <p:extLst>
      <p:ext uri="{BB962C8B-B14F-4D97-AF65-F5344CB8AC3E}">
        <p14:creationId xmlns:p14="http://schemas.microsoft.com/office/powerpoint/2010/main" val="38536756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BE850-04AF-40EB-AF78-D899A050905C}"/>
              </a:ext>
            </a:extLst>
          </p:cNvPr>
          <p:cNvSpPr>
            <a:spLocks noGrp="1"/>
          </p:cNvSpPr>
          <p:nvPr>
            <p:ph type="title"/>
          </p:nvPr>
        </p:nvSpPr>
        <p:spPr/>
        <p:txBody>
          <a:bodyPr/>
          <a:lstStyle/>
          <a:p>
            <a:r>
              <a:rPr lang="zh-TW" altLang="en-US" dirty="0"/>
              <a:t>什麼是 </a:t>
            </a:r>
            <a:r>
              <a:rPr lang="en-US" altLang="zh-TW" cap="none" dirty="0" err="1"/>
              <a:t>Numpy</a:t>
            </a:r>
            <a:r>
              <a:rPr lang="zh-TW" altLang="en-US" dirty="0"/>
              <a:t>？</a:t>
            </a:r>
          </a:p>
        </p:txBody>
      </p:sp>
      <p:sp>
        <p:nvSpPr>
          <p:cNvPr id="3" name="內容版面配置區 2">
            <a:extLst>
              <a:ext uri="{FF2B5EF4-FFF2-40B4-BE49-F238E27FC236}">
                <a16:creationId xmlns:a16="http://schemas.microsoft.com/office/drawing/2014/main" id="{D4E292C6-3D88-4CBC-B580-B7EBDD7C42C6}"/>
              </a:ext>
            </a:extLst>
          </p:cNvPr>
          <p:cNvSpPr>
            <a:spLocks noGrp="1"/>
          </p:cNvSpPr>
          <p:nvPr>
            <p:ph idx="1"/>
          </p:nvPr>
        </p:nvSpPr>
        <p:spPr>
          <a:xfrm>
            <a:off x="581192" y="2228003"/>
            <a:ext cx="7989752" cy="3942523"/>
          </a:xfrm>
        </p:spPr>
        <p:txBody>
          <a:bodyPr>
            <a:normAutofit lnSpcReduction="10000"/>
          </a:bodyPr>
          <a:lstStyle/>
          <a:p>
            <a:r>
              <a:rPr lang="en-US" altLang="zh-TW" dirty="0" err="1"/>
              <a:t>Numpy</a:t>
            </a:r>
            <a:r>
              <a:rPr lang="en-US" altLang="zh-TW" dirty="0"/>
              <a:t> </a:t>
            </a:r>
            <a:r>
              <a:rPr lang="zh-TW" altLang="en-US" dirty="0"/>
              <a:t>是 </a:t>
            </a:r>
            <a:r>
              <a:rPr lang="en-US" altLang="zh-TW" dirty="0"/>
              <a:t>Python </a:t>
            </a:r>
            <a:r>
              <a:rPr lang="zh-TW" altLang="en-US" dirty="0"/>
              <a:t>的一個重要模組，主要用於資料處理上。</a:t>
            </a:r>
            <a:endParaRPr lang="en-US" altLang="zh-TW" dirty="0"/>
          </a:p>
          <a:p>
            <a:r>
              <a:rPr lang="en-US" altLang="zh-TW" dirty="0" err="1"/>
              <a:t>Numpy</a:t>
            </a:r>
            <a:r>
              <a:rPr lang="en-US" altLang="zh-TW" dirty="0"/>
              <a:t> </a:t>
            </a:r>
            <a:r>
              <a:rPr lang="zh-TW" altLang="en-US" dirty="0"/>
              <a:t>底層以 </a:t>
            </a:r>
            <a:r>
              <a:rPr lang="en-US" altLang="zh-TW" dirty="0"/>
              <a:t>C </a:t>
            </a:r>
            <a:r>
              <a:rPr lang="zh-TW" altLang="en-US" dirty="0"/>
              <a:t>和 </a:t>
            </a:r>
            <a:r>
              <a:rPr lang="en-US" altLang="zh-TW" dirty="0"/>
              <a:t>Fortran </a:t>
            </a:r>
            <a:r>
              <a:rPr lang="zh-TW" altLang="en-US" dirty="0"/>
              <a:t>語言實作，所以能快速操作多重維度的陣列。</a:t>
            </a:r>
            <a:endParaRPr lang="en-US" altLang="zh-TW" dirty="0"/>
          </a:p>
          <a:p>
            <a:r>
              <a:rPr lang="zh-TW" altLang="en-US" dirty="0"/>
              <a:t>當 </a:t>
            </a:r>
            <a:r>
              <a:rPr lang="en-US" altLang="zh-TW" dirty="0"/>
              <a:t>Python </a:t>
            </a:r>
            <a:r>
              <a:rPr lang="zh-TW" altLang="en-US" dirty="0"/>
              <a:t>處理龐大資料時，其原生 </a:t>
            </a:r>
            <a:r>
              <a:rPr lang="en-US" altLang="zh-TW" dirty="0"/>
              <a:t>list </a:t>
            </a:r>
            <a:r>
              <a:rPr lang="zh-TW" altLang="en-US" dirty="0"/>
              <a:t>效能表現並不理想，而 </a:t>
            </a:r>
            <a:r>
              <a:rPr lang="en-US" altLang="zh-TW" dirty="0" err="1"/>
              <a:t>Numpy</a:t>
            </a:r>
            <a:r>
              <a:rPr lang="en-US" altLang="zh-TW" dirty="0"/>
              <a:t> </a:t>
            </a:r>
            <a:r>
              <a:rPr lang="zh-TW" altLang="en-US" dirty="0"/>
              <a:t>具備平行處理的能力，可以將操作動作一次套用在大型陣列上。</a:t>
            </a:r>
            <a:endParaRPr lang="en-US" altLang="zh-TW" dirty="0"/>
          </a:p>
          <a:p>
            <a:r>
              <a:rPr lang="zh-TW" altLang="en-US" dirty="0"/>
              <a:t>此外 </a:t>
            </a:r>
            <a:r>
              <a:rPr lang="en-US" altLang="zh-TW" dirty="0"/>
              <a:t>Python </a:t>
            </a:r>
            <a:r>
              <a:rPr lang="zh-TW" altLang="en-US" dirty="0"/>
              <a:t>其餘重量級的資料科學相關套件（例如：</a:t>
            </a:r>
            <a:r>
              <a:rPr lang="en-US" altLang="zh-TW" dirty="0"/>
              <a:t>Pandas</a:t>
            </a:r>
            <a:r>
              <a:rPr lang="zh-TW" altLang="en-US" dirty="0"/>
              <a:t>、</a:t>
            </a:r>
            <a:r>
              <a:rPr lang="en-US" altLang="zh-TW" dirty="0"/>
              <a:t>SciPy</a:t>
            </a:r>
            <a:r>
              <a:rPr lang="zh-TW" altLang="en-US" dirty="0"/>
              <a:t>、</a:t>
            </a:r>
            <a:r>
              <a:rPr lang="en-US" altLang="zh-TW" dirty="0" err="1"/>
              <a:t>Scikit</a:t>
            </a:r>
            <a:r>
              <a:rPr lang="en-US" altLang="zh-TW" dirty="0"/>
              <a:t>-learn </a:t>
            </a:r>
            <a:r>
              <a:rPr lang="zh-TW" altLang="en-US" dirty="0"/>
              <a:t>等）都幾乎是奠基在 </a:t>
            </a:r>
            <a:r>
              <a:rPr lang="en-US" altLang="zh-TW" dirty="0" err="1"/>
              <a:t>Numpy</a:t>
            </a:r>
            <a:r>
              <a:rPr lang="en-US" altLang="zh-TW" dirty="0"/>
              <a:t> </a:t>
            </a:r>
            <a:r>
              <a:rPr lang="zh-TW" altLang="en-US" dirty="0"/>
              <a:t>的基礎上。</a:t>
            </a:r>
          </a:p>
        </p:txBody>
      </p:sp>
    </p:spTree>
    <p:extLst>
      <p:ext uri="{BB962C8B-B14F-4D97-AF65-F5344CB8AC3E}">
        <p14:creationId xmlns:p14="http://schemas.microsoft.com/office/powerpoint/2010/main" val="26974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B0A9C5-AF36-4628-AF05-A416C5BED5E9}"/>
              </a:ext>
            </a:extLst>
          </p:cNvPr>
          <p:cNvSpPr>
            <a:spLocks noGrp="1"/>
          </p:cNvSpPr>
          <p:nvPr>
            <p:ph type="title"/>
          </p:nvPr>
        </p:nvSpPr>
        <p:spPr/>
        <p:txBody>
          <a:bodyPr/>
          <a:lstStyle/>
          <a:p>
            <a:r>
              <a:rPr lang="en-US" altLang="zh-TW" cap="none" dirty="0"/>
              <a:t>Iterating over a List with the </a:t>
            </a:r>
            <a:r>
              <a:rPr lang="en-US" altLang="zh-TW" cap="none" dirty="0">
                <a:solidFill>
                  <a:srgbClr val="FF0000"/>
                </a:solidFill>
                <a:effectLst>
                  <a:outerShdw blurRad="38100" dist="38100" dir="2700000" algn="tl">
                    <a:srgbClr val="000000">
                      <a:alpha val="43137"/>
                    </a:srgbClr>
                  </a:outerShdw>
                </a:effectLst>
              </a:rPr>
              <a:t>for</a:t>
            </a:r>
            <a:r>
              <a:rPr lang="en-US" altLang="zh-TW" cap="none" dirty="0"/>
              <a:t> Loop</a:t>
            </a:r>
            <a:endParaRPr lang="zh-TW" altLang="en-US" cap="none" dirty="0"/>
          </a:p>
        </p:txBody>
      </p:sp>
      <p:sp>
        <p:nvSpPr>
          <p:cNvPr id="3" name="內容版面配置區 2">
            <a:extLst>
              <a:ext uri="{FF2B5EF4-FFF2-40B4-BE49-F238E27FC236}">
                <a16:creationId xmlns:a16="http://schemas.microsoft.com/office/drawing/2014/main" id="{4BCFAC54-562B-45B1-9A74-EC5EDC65324F}"/>
              </a:ext>
            </a:extLst>
          </p:cNvPr>
          <p:cNvSpPr>
            <a:spLocks noGrp="1"/>
          </p:cNvSpPr>
          <p:nvPr>
            <p:ph idx="1"/>
          </p:nvPr>
        </p:nvSpPr>
        <p:spPr/>
        <p:txBody>
          <a:bodyPr/>
          <a:lstStyle/>
          <a:p>
            <a:pPr marL="0" indent="0">
              <a:buNone/>
            </a:pPr>
            <a:r>
              <a:rPr lang="en-US" altLang="zh-TW" dirty="0"/>
              <a:t>	numbers = [99, 100, 101, 102]</a:t>
            </a:r>
          </a:p>
          <a:p>
            <a:pPr marL="0" indent="0">
              <a:buNone/>
            </a:pPr>
            <a:r>
              <a:rPr lang="en-US" altLang="zh-TW" dirty="0"/>
              <a:t>	for n in numbers:</a:t>
            </a:r>
          </a:p>
          <a:p>
            <a:pPr marL="0" indent="0">
              <a:buNone/>
            </a:pPr>
            <a:r>
              <a:rPr lang="en-US" altLang="zh-TW" dirty="0"/>
              <a:t>		print(n)</a:t>
            </a:r>
            <a:endParaRPr lang="zh-TW" altLang="en-US" dirty="0"/>
          </a:p>
        </p:txBody>
      </p:sp>
    </p:spTree>
    <p:extLst>
      <p:ext uri="{BB962C8B-B14F-4D97-AF65-F5344CB8AC3E}">
        <p14:creationId xmlns:p14="http://schemas.microsoft.com/office/powerpoint/2010/main" val="17110497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9DF959-C0B3-4815-ADC4-FC64A74C3AAC}"/>
              </a:ext>
            </a:extLst>
          </p:cNvPr>
          <p:cNvSpPr>
            <a:spLocks noGrp="1"/>
          </p:cNvSpPr>
          <p:nvPr>
            <p:ph type="title"/>
          </p:nvPr>
        </p:nvSpPr>
        <p:spPr/>
        <p:txBody>
          <a:bodyPr/>
          <a:lstStyle/>
          <a:p>
            <a:r>
              <a:rPr lang="en-US" altLang="zh-TW" cap="none" dirty="0" err="1"/>
              <a:t>Numpy</a:t>
            </a:r>
            <a:r>
              <a:rPr lang="en-US" altLang="zh-TW" dirty="0"/>
              <a:t> </a:t>
            </a:r>
            <a:r>
              <a:rPr lang="zh-TW" altLang="en-US" dirty="0"/>
              <a:t>基礎操作</a:t>
            </a:r>
          </a:p>
        </p:txBody>
      </p:sp>
      <p:sp>
        <p:nvSpPr>
          <p:cNvPr id="3" name="內容版面配置區 2">
            <a:extLst>
              <a:ext uri="{FF2B5EF4-FFF2-40B4-BE49-F238E27FC236}">
                <a16:creationId xmlns:a16="http://schemas.microsoft.com/office/drawing/2014/main" id="{CDC12F08-94B9-414D-90EA-4AFF7282B15B}"/>
              </a:ext>
            </a:extLst>
          </p:cNvPr>
          <p:cNvSpPr>
            <a:spLocks noGrp="1"/>
          </p:cNvSpPr>
          <p:nvPr>
            <p:ph idx="1"/>
          </p:nvPr>
        </p:nvSpPr>
        <p:spPr/>
        <p:txBody>
          <a:bodyPr/>
          <a:lstStyle/>
          <a:p>
            <a:endParaRPr lang="zh-TW" altLang="en-US" dirty="0"/>
          </a:p>
        </p:txBody>
      </p:sp>
      <p:pic>
        <p:nvPicPr>
          <p:cNvPr id="1026" name="Picture 2" descr=" å¾é¶éå§å­¸è³æç§å­¸ï¼Numpy åºç¤å¥é">
            <a:extLst>
              <a:ext uri="{FF2B5EF4-FFF2-40B4-BE49-F238E27FC236}">
                <a16:creationId xmlns:a16="http://schemas.microsoft.com/office/drawing/2014/main" id="{64B0489F-19F7-41BD-B119-1CF93D6AD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15" y="2228003"/>
            <a:ext cx="61531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388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7AAEE1-0C78-4343-8DEA-8B274C3E65E3}"/>
              </a:ext>
            </a:extLst>
          </p:cNvPr>
          <p:cNvSpPr>
            <a:spLocks noGrp="1"/>
          </p:cNvSpPr>
          <p:nvPr>
            <p:ph type="title"/>
          </p:nvPr>
        </p:nvSpPr>
        <p:spPr/>
        <p:txBody>
          <a:bodyPr/>
          <a:lstStyle/>
          <a:p>
            <a:r>
              <a:rPr lang="en-US" altLang="zh-TW" cap="none" dirty="0" err="1"/>
              <a:t>Numpy</a:t>
            </a:r>
            <a:r>
              <a:rPr lang="en-US" altLang="zh-TW" dirty="0"/>
              <a:t> </a:t>
            </a:r>
            <a:r>
              <a:rPr lang="zh-TW" altLang="en-US" dirty="0"/>
              <a:t>陣列</a:t>
            </a:r>
          </a:p>
        </p:txBody>
      </p:sp>
      <p:sp>
        <p:nvSpPr>
          <p:cNvPr id="3" name="內容版面配置區 2">
            <a:extLst>
              <a:ext uri="{FF2B5EF4-FFF2-40B4-BE49-F238E27FC236}">
                <a16:creationId xmlns:a16="http://schemas.microsoft.com/office/drawing/2014/main" id="{35F71E98-8B99-4847-B833-34DF7391177D}"/>
              </a:ext>
            </a:extLst>
          </p:cNvPr>
          <p:cNvSpPr>
            <a:spLocks noGrp="1"/>
          </p:cNvSpPr>
          <p:nvPr>
            <p:ph idx="1"/>
          </p:nvPr>
        </p:nvSpPr>
        <p:spPr/>
        <p:txBody>
          <a:bodyPr/>
          <a:lstStyle/>
          <a:p>
            <a:r>
              <a:rPr lang="en-US" altLang="zh-TW" dirty="0" err="1"/>
              <a:t>Numpy</a:t>
            </a:r>
            <a:r>
              <a:rPr lang="en-US" altLang="zh-TW" dirty="0"/>
              <a:t> </a:t>
            </a:r>
            <a:r>
              <a:rPr lang="zh-TW" altLang="en-US" dirty="0"/>
              <a:t>的重點在於陣列的操作，其所有功能特色都建築在同質且多重維度的</a:t>
            </a:r>
            <a:r>
              <a:rPr lang="en-US" altLang="zh-TW" dirty="0" err="1"/>
              <a:t>ndarray</a:t>
            </a:r>
            <a:r>
              <a:rPr lang="zh-TW" altLang="en-US" dirty="0"/>
              <a:t>（</a:t>
            </a:r>
            <a:r>
              <a:rPr lang="en-US" altLang="zh-TW" dirty="0"/>
              <a:t>N-dimensional array</a:t>
            </a:r>
            <a:r>
              <a:rPr lang="zh-TW" altLang="en-US" dirty="0"/>
              <a:t>）上。</a:t>
            </a:r>
            <a:endParaRPr lang="en-US" altLang="zh-TW" dirty="0"/>
          </a:p>
          <a:p>
            <a:r>
              <a:rPr lang="en-US" altLang="zh-TW" dirty="0" err="1"/>
              <a:t>ndarray</a:t>
            </a:r>
            <a:r>
              <a:rPr lang="zh-TW" altLang="en-US" dirty="0"/>
              <a:t>的關鍵屬性是維度（</a:t>
            </a:r>
            <a:r>
              <a:rPr lang="en-US" altLang="zh-TW" dirty="0" err="1"/>
              <a:t>ndim</a:t>
            </a:r>
            <a:r>
              <a:rPr lang="zh-TW" altLang="en-US" dirty="0"/>
              <a:t>）、形狀（</a:t>
            </a:r>
            <a:r>
              <a:rPr lang="en-US" altLang="zh-TW" dirty="0"/>
              <a:t>shape</a:t>
            </a:r>
            <a:r>
              <a:rPr lang="zh-TW" altLang="en-US" dirty="0"/>
              <a:t>）和數值類型（</a:t>
            </a:r>
            <a:r>
              <a:rPr lang="en-US" altLang="zh-TW" dirty="0" err="1"/>
              <a:t>dtype</a:t>
            </a:r>
            <a:r>
              <a:rPr lang="zh-TW" altLang="en-US" dirty="0"/>
              <a:t>）。</a:t>
            </a:r>
            <a:endParaRPr lang="en-US" altLang="zh-TW" dirty="0"/>
          </a:p>
          <a:p>
            <a:r>
              <a:rPr lang="zh-TW" altLang="en-US" dirty="0"/>
              <a:t>一般我們稱一維陣列為</a:t>
            </a:r>
            <a:r>
              <a:rPr lang="en-US" altLang="zh-TW" dirty="0"/>
              <a:t>vector</a:t>
            </a:r>
            <a:r>
              <a:rPr lang="zh-TW" altLang="en-US" dirty="0"/>
              <a:t>而二維陣列為</a:t>
            </a:r>
            <a:r>
              <a:rPr lang="en-US" altLang="zh-TW" dirty="0"/>
              <a:t>matrix</a:t>
            </a:r>
            <a:r>
              <a:rPr lang="zh-TW" altLang="en-US" dirty="0"/>
              <a:t>。</a:t>
            </a:r>
            <a:endParaRPr lang="en-US" altLang="zh-TW" dirty="0"/>
          </a:p>
          <a:p>
            <a:r>
              <a:rPr lang="zh-TW" altLang="en-US" dirty="0"/>
              <a:t>一開始我們會引入</a:t>
            </a:r>
            <a:r>
              <a:rPr lang="en-US" altLang="zh-TW" dirty="0" err="1"/>
              <a:t>numpy</a:t>
            </a:r>
            <a:r>
              <a:rPr lang="zh-TW" altLang="en-US" dirty="0"/>
              <a:t>模組，透過傳入</a:t>
            </a:r>
            <a:r>
              <a:rPr lang="en-US" altLang="zh-TW" dirty="0"/>
              <a:t>list</a:t>
            </a:r>
            <a:r>
              <a:rPr lang="zh-TW" altLang="en-US" dirty="0"/>
              <a:t>到 </a:t>
            </a:r>
            <a:r>
              <a:rPr lang="en-US" altLang="zh-TW" dirty="0" err="1"/>
              <a:t>numpy.array</a:t>
            </a:r>
            <a:r>
              <a:rPr lang="en-US" altLang="zh-TW" dirty="0"/>
              <a:t>()</a:t>
            </a:r>
            <a:r>
              <a:rPr lang="zh-TW" altLang="en-US" dirty="0"/>
              <a:t>創建陣列。</a:t>
            </a:r>
          </a:p>
        </p:txBody>
      </p:sp>
    </p:spTree>
    <p:extLst>
      <p:ext uri="{BB962C8B-B14F-4D97-AF65-F5344CB8AC3E}">
        <p14:creationId xmlns:p14="http://schemas.microsoft.com/office/powerpoint/2010/main" val="673612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4C4CA2-3CE6-4146-984C-8BFCAB076AF5}"/>
              </a:ext>
            </a:extLst>
          </p:cNvPr>
          <p:cNvSpPr>
            <a:spLocks noGrp="1"/>
          </p:cNvSpPr>
          <p:nvPr>
            <p:ph type="title"/>
          </p:nvPr>
        </p:nvSpPr>
        <p:spPr/>
        <p:txBody>
          <a:bodyPr/>
          <a:lstStyle/>
          <a:p>
            <a:r>
              <a:rPr lang="zh-TW" altLang="en-US" dirty="0"/>
              <a:t>創建陣列</a:t>
            </a:r>
          </a:p>
        </p:txBody>
      </p:sp>
      <p:sp>
        <p:nvSpPr>
          <p:cNvPr id="3" name="內容版面配置區 2">
            <a:extLst>
              <a:ext uri="{FF2B5EF4-FFF2-40B4-BE49-F238E27FC236}">
                <a16:creationId xmlns:a16="http://schemas.microsoft.com/office/drawing/2014/main" id="{302AB5B4-D18C-4DAC-A3DE-5AA34D09FD86}"/>
              </a:ext>
            </a:extLst>
          </p:cNvPr>
          <p:cNvSpPr>
            <a:spLocks noGrp="1"/>
          </p:cNvSpPr>
          <p:nvPr>
            <p:ph idx="1"/>
          </p:nvPr>
        </p:nvSpPr>
        <p:spPr/>
        <p:txBody>
          <a:bodyPr>
            <a:normAutofit fontScale="85000" lnSpcReduction="20000"/>
          </a:bodyPr>
          <a:lstStyle/>
          <a:p>
            <a:pPr marL="0" indent="0">
              <a:buNone/>
            </a:pPr>
            <a:r>
              <a:rPr lang="en-US" altLang="zh-TW" dirty="0"/>
              <a:t># </a:t>
            </a:r>
            <a:r>
              <a:rPr lang="zh-TW" altLang="en-US" dirty="0"/>
              <a:t>引入 </a:t>
            </a:r>
            <a:r>
              <a:rPr lang="en-US" altLang="zh-TW" dirty="0" err="1"/>
              <a:t>numpy</a:t>
            </a:r>
            <a:r>
              <a:rPr lang="en-US" altLang="zh-TW" dirty="0"/>
              <a:t> </a:t>
            </a:r>
            <a:r>
              <a:rPr lang="zh-TW" altLang="en-US" dirty="0"/>
              <a:t>模組</a:t>
            </a:r>
          </a:p>
          <a:p>
            <a:pPr marL="0" indent="0">
              <a:buNone/>
            </a:pPr>
            <a:r>
              <a:rPr lang="en-US" altLang="zh-TW" dirty="0"/>
              <a:t>import </a:t>
            </a:r>
            <a:r>
              <a:rPr lang="en-US" altLang="zh-TW" dirty="0" err="1"/>
              <a:t>numpy</a:t>
            </a:r>
            <a:r>
              <a:rPr lang="en-US" altLang="zh-TW" dirty="0"/>
              <a:t> as np</a:t>
            </a:r>
          </a:p>
          <a:p>
            <a:pPr marL="0" indent="0">
              <a:buNone/>
            </a:pPr>
            <a:r>
              <a:rPr lang="en-US" altLang="zh-TW" dirty="0"/>
              <a:t>np1 = </a:t>
            </a:r>
            <a:r>
              <a:rPr lang="en-US" altLang="zh-TW" dirty="0" err="1"/>
              <a:t>np.array</a:t>
            </a:r>
            <a:r>
              <a:rPr lang="en-US" altLang="zh-TW" dirty="0"/>
              <a:t>([1, 2, 3])</a:t>
            </a:r>
          </a:p>
          <a:p>
            <a:pPr marL="0" indent="0">
              <a:buNone/>
            </a:pPr>
            <a:r>
              <a:rPr lang="en-US" altLang="zh-TW" dirty="0"/>
              <a:t>np2 = </a:t>
            </a:r>
            <a:r>
              <a:rPr lang="en-US" altLang="zh-TW" dirty="0" err="1"/>
              <a:t>np.array</a:t>
            </a:r>
            <a:r>
              <a:rPr lang="en-US" altLang="zh-TW" dirty="0"/>
              <a:t>([3, 4, 5])</a:t>
            </a:r>
          </a:p>
          <a:p>
            <a:pPr marL="0" indent="0">
              <a:buNone/>
            </a:pPr>
            <a:r>
              <a:rPr lang="en-US" altLang="zh-TW" dirty="0"/>
              <a:t># </a:t>
            </a:r>
            <a:r>
              <a:rPr lang="zh-TW" altLang="en-US" dirty="0"/>
              <a:t>陣列相加</a:t>
            </a:r>
          </a:p>
          <a:p>
            <a:pPr marL="0" indent="0">
              <a:buNone/>
            </a:pPr>
            <a:r>
              <a:rPr lang="en-US" altLang="zh-TW" dirty="0"/>
              <a:t>print(np1 + np2) # [4 6 8]</a:t>
            </a:r>
          </a:p>
          <a:p>
            <a:pPr marL="0" indent="0">
              <a:buNone/>
            </a:pPr>
            <a:r>
              <a:rPr lang="en-US" altLang="zh-TW" dirty="0"/>
              <a:t># </a:t>
            </a:r>
            <a:r>
              <a:rPr lang="zh-TW" altLang="en-US" dirty="0"/>
              <a:t>顯示相關資訊</a:t>
            </a:r>
          </a:p>
          <a:p>
            <a:pPr marL="0" indent="0">
              <a:buNone/>
            </a:pPr>
            <a:r>
              <a:rPr lang="en-US" altLang="zh-TW" dirty="0"/>
              <a:t>print(np1.ndim, np1.shape, np1.dtype) # 1 (3,) int64 =&gt; </a:t>
            </a:r>
            <a:r>
              <a:rPr lang="zh-TW" altLang="en-US" dirty="0"/>
              <a:t>一維陣列</a:t>
            </a:r>
            <a:r>
              <a:rPr lang="en-US" altLang="zh-TW" dirty="0"/>
              <a:t>, </a:t>
            </a:r>
            <a:r>
              <a:rPr lang="zh-TW" altLang="en-US" dirty="0"/>
              <a:t>三個元素</a:t>
            </a:r>
            <a:r>
              <a:rPr lang="en-US" altLang="zh-TW" dirty="0"/>
              <a:t>, </a:t>
            </a:r>
            <a:r>
              <a:rPr lang="zh-TW" altLang="en-US" dirty="0"/>
              <a:t>資料型別</a:t>
            </a:r>
          </a:p>
          <a:p>
            <a:pPr marL="0" indent="0">
              <a:buNone/>
            </a:pPr>
            <a:r>
              <a:rPr lang="en-US" altLang="zh-TW" dirty="0"/>
              <a:t>np3 = </a:t>
            </a:r>
            <a:r>
              <a:rPr lang="en-US" altLang="zh-TW" dirty="0" err="1"/>
              <a:t>np.array</a:t>
            </a:r>
            <a:r>
              <a:rPr lang="en-US" altLang="zh-TW" dirty="0"/>
              <a:t>([1, 2, 3, 4, 5, 6])</a:t>
            </a:r>
            <a:endParaRPr lang="zh-TW" altLang="en-US" dirty="0"/>
          </a:p>
        </p:txBody>
      </p:sp>
    </p:spTree>
    <p:extLst>
      <p:ext uri="{BB962C8B-B14F-4D97-AF65-F5344CB8AC3E}">
        <p14:creationId xmlns:p14="http://schemas.microsoft.com/office/powerpoint/2010/main" val="3593332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833DA1-CE57-4194-9CDF-801D4C001B4B}"/>
              </a:ext>
            </a:extLst>
          </p:cNvPr>
          <p:cNvSpPr>
            <a:spLocks noGrp="1"/>
          </p:cNvSpPr>
          <p:nvPr>
            <p:ph type="title"/>
          </p:nvPr>
        </p:nvSpPr>
        <p:spPr/>
        <p:txBody>
          <a:bodyPr/>
          <a:lstStyle/>
          <a:p>
            <a:r>
              <a:rPr lang="zh-TW" altLang="en-US" dirty="0"/>
              <a:t>從檔案取資料</a:t>
            </a:r>
          </a:p>
        </p:txBody>
      </p:sp>
      <p:sp>
        <p:nvSpPr>
          <p:cNvPr id="3" name="內容版面配置區 2">
            <a:extLst>
              <a:ext uri="{FF2B5EF4-FFF2-40B4-BE49-F238E27FC236}">
                <a16:creationId xmlns:a16="http://schemas.microsoft.com/office/drawing/2014/main" id="{1E693B7C-38B7-4F9E-BAB7-8D07C9819ED2}"/>
              </a:ext>
            </a:extLst>
          </p:cNvPr>
          <p:cNvSpPr>
            <a:spLocks noGrp="1"/>
          </p:cNvSpPr>
          <p:nvPr>
            <p:ph idx="1"/>
          </p:nvPr>
        </p:nvSpPr>
        <p:spPr/>
        <p:txBody>
          <a:bodyPr/>
          <a:lstStyle/>
          <a:p>
            <a:r>
              <a:rPr lang="en-US" altLang="zh-TW" dirty="0" err="1"/>
              <a:t>npd</a:t>
            </a:r>
            <a:r>
              <a:rPr lang="en-US" altLang="zh-TW" dirty="0"/>
              <a:t> = </a:t>
            </a:r>
            <a:r>
              <a:rPr lang="en-US" altLang="zh-TW" dirty="0" err="1"/>
              <a:t>np.genfromtxt</a:t>
            </a:r>
            <a:r>
              <a:rPr lang="en-US" altLang="zh-TW" dirty="0"/>
              <a:t>('data.csv', delimiter=',’)</a:t>
            </a:r>
          </a:p>
          <a:p>
            <a:r>
              <a:rPr lang="en-US" altLang="zh-TW" dirty="0">
                <a:hlinkClick r:id="rId2"/>
              </a:rPr>
              <a:t>https://github.com/veekun/pokedex/tree/master/pokedex/data/csv</a:t>
            </a:r>
            <a:endParaRPr lang="zh-TW" altLang="en-US" dirty="0"/>
          </a:p>
        </p:txBody>
      </p:sp>
    </p:spTree>
    <p:extLst>
      <p:ext uri="{BB962C8B-B14F-4D97-AF65-F5344CB8AC3E}">
        <p14:creationId xmlns:p14="http://schemas.microsoft.com/office/powerpoint/2010/main" val="4291051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3735E4-39F7-426F-B4DD-B3B44CD88F2B}"/>
              </a:ext>
            </a:extLst>
          </p:cNvPr>
          <p:cNvSpPr>
            <a:spLocks noGrp="1"/>
          </p:cNvSpPr>
          <p:nvPr>
            <p:ph type="title"/>
          </p:nvPr>
        </p:nvSpPr>
        <p:spPr/>
        <p:txBody>
          <a:bodyPr/>
          <a:lstStyle/>
          <a:p>
            <a:r>
              <a:rPr lang="zh-TW" altLang="en-US" dirty="0"/>
              <a:t>改變陣列維度</a:t>
            </a:r>
          </a:p>
        </p:txBody>
      </p:sp>
      <p:sp>
        <p:nvSpPr>
          <p:cNvPr id="3" name="內容版面配置區 2">
            <a:extLst>
              <a:ext uri="{FF2B5EF4-FFF2-40B4-BE49-F238E27FC236}">
                <a16:creationId xmlns:a16="http://schemas.microsoft.com/office/drawing/2014/main" id="{3DCD1698-F8A7-4258-BEDB-13A6889ED70D}"/>
              </a:ext>
            </a:extLst>
          </p:cNvPr>
          <p:cNvSpPr>
            <a:spLocks noGrp="1"/>
          </p:cNvSpPr>
          <p:nvPr>
            <p:ph idx="1"/>
          </p:nvPr>
        </p:nvSpPr>
        <p:spPr/>
        <p:txBody>
          <a:bodyPr/>
          <a:lstStyle/>
          <a:p>
            <a:r>
              <a:rPr lang="pl-PL" altLang="zh-TW" dirty="0"/>
              <a:t>np3 = np3.reshape([2, 3])</a:t>
            </a:r>
          </a:p>
          <a:p>
            <a:r>
              <a:rPr lang="pl-PL" altLang="zh-TW" dirty="0"/>
              <a:t>print(np3.ndim, np3.shape, np3.dtype) # 2 (2, 3) int64</a:t>
            </a:r>
            <a:endParaRPr lang="zh-TW" altLang="en-US" dirty="0"/>
          </a:p>
        </p:txBody>
      </p:sp>
    </p:spTree>
    <p:extLst>
      <p:ext uri="{BB962C8B-B14F-4D97-AF65-F5344CB8AC3E}">
        <p14:creationId xmlns:p14="http://schemas.microsoft.com/office/powerpoint/2010/main" val="2306075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5AA608-C24A-4070-A4DE-B8EC362F23B1}"/>
              </a:ext>
            </a:extLst>
          </p:cNvPr>
          <p:cNvSpPr>
            <a:spLocks noGrp="1"/>
          </p:cNvSpPr>
          <p:nvPr>
            <p:ph type="title"/>
          </p:nvPr>
        </p:nvSpPr>
        <p:spPr/>
        <p:txBody>
          <a:bodyPr/>
          <a:lstStyle/>
          <a:p>
            <a:r>
              <a:rPr lang="zh-TW" altLang="en-US" dirty="0"/>
              <a:t>改變陣列型別（</a:t>
            </a:r>
            <a:r>
              <a:rPr lang="en-US" altLang="zh-TW" dirty="0"/>
              <a:t>bool</a:t>
            </a:r>
            <a:r>
              <a:rPr lang="zh-TW" altLang="en-US" dirty="0"/>
              <a:t>、</a:t>
            </a:r>
            <a:r>
              <a:rPr lang="en-US" altLang="zh-TW" dirty="0"/>
              <a:t>int</a:t>
            </a:r>
            <a:r>
              <a:rPr lang="zh-TW" altLang="en-US" dirty="0"/>
              <a:t>、</a:t>
            </a:r>
            <a:r>
              <a:rPr lang="en-US" altLang="zh-TW" dirty="0"/>
              <a:t>float</a:t>
            </a:r>
            <a:r>
              <a:rPr lang="zh-TW" altLang="en-US" dirty="0"/>
              <a:t>、</a:t>
            </a:r>
            <a:r>
              <a:rPr lang="en-US" altLang="zh-TW" dirty="0"/>
              <a:t>string</a:t>
            </a:r>
            <a:r>
              <a:rPr lang="zh-TW" altLang="en-US" dirty="0"/>
              <a:t>）</a:t>
            </a:r>
          </a:p>
        </p:txBody>
      </p:sp>
      <p:sp>
        <p:nvSpPr>
          <p:cNvPr id="3" name="內容版面配置區 2">
            <a:extLst>
              <a:ext uri="{FF2B5EF4-FFF2-40B4-BE49-F238E27FC236}">
                <a16:creationId xmlns:a16="http://schemas.microsoft.com/office/drawing/2014/main" id="{219CF0C2-1143-4BCA-909B-A3049A40924A}"/>
              </a:ext>
            </a:extLst>
          </p:cNvPr>
          <p:cNvSpPr>
            <a:spLocks noGrp="1"/>
          </p:cNvSpPr>
          <p:nvPr>
            <p:ph idx="1"/>
          </p:nvPr>
        </p:nvSpPr>
        <p:spPr/>
        <p:txBody>
          <a:bodyPr>
            <a:normAutofit fontScale="92500" lnSpcReduction="10000"/>
          </a:bodyPr>
          <a:lstStyle/>
          <a:p>
            <a:r>
              <a:rPr lang="en-US" altLang="zh-TW" dirty="0"/>
              <a:t>bool </a:t>
            </a:r>
            <a:r>
              <a:rPr lang="zh-TW" altLang="en-US" dirty="0"/>
              <a:t>可以包含 </a:t>
            </a:r>
            <a:r>
              <a:rPr lang="en-US" altLang="zh-TW" dirty="0"/>
              <a:t>True</a:t>
            </a:r>
            <a:r>
              <a:rPr lang="zh-TW" altLang="en-US" dirty="0"/>
              <a:t>、</a:t>
            </a:r>
            <a:r>
              <a:rPr lang="en-US" altLang="zh-TW" dirty="0"/>
              <a:t>False</a:t>
            </a:r>
          </a:p>
          <a:p>
            <a:r>
              <a:rPr lang="en-US" altLang="zh-TW" dirty="0"/>
              <a:t>int </a:t>
            </a:r>
            <a:r>
              <a:rPr lang="zh-TW" altLang="en-US" dirty="0"/>
              <a:t>可以包含 </a:t>
            </a:r>
            <a:r>
              <a:rPr lang="en-US" altLang="zh-TW" dirty="0"/>
              <a:t>int16</a:t>
            </a:r>
            <a:r>
              <a:rPr lang="zh-TW" altLang="en-US" dirty="0"/>
              <a:t>、</a:t>
            </a:r>
            <a:r>
              <a:rPr lang="en-US" altLang="zh-TW" dirty="0"/>
              <a:t>int32</a:t>
            </a:r>
            <a:r>
              <a:rPr lang="zh-TW" altLang="en-US" dirty="0"/>
              <a:t>、</a:t>
            </a:r>
            <a:r>
              <a:rPr lang="en-US" altLang="zh-TW" dirty="0"/>
              <a:t>int64</a:t>
            </a:r>
            <a:r>
              <a:rPr lang="zh-TW" altLang="en-US" dirty="0"/>
              <a:t>。其中數字是指 </a:t>
            </a:r>
            <a:r>
              <a:rPr lang="en-US" altLang="zh-TW" dirty="0"/>
              <a:t>bits</a:t>
            </a:r>
            <a:r>
              <a:rPr lang="zh-TW" altLang="en-US" dirty="0"/>
              <a:t>。</a:t>
            </a:r>
            <a:endParaRPr lang="en-US" altLang="zh-TW" dirty="0"/>
          </a:p>
          <a:p>
            <a:r>
              <a:rPr lang="en-US" altLang="zh-TW" dirty="0"/>
              <a:t>float </a:t>
            </a:r>
            <a:r>
              <a:rPr lang="zh-TW" altLang="en-US" dirty="0"/>
              <a:t>可以包含 </a:t>
            </a:r>
            <a:r>
              <a:rPr lang="en-US" altLang="zh-TW" dirty="0"/>
              <a:t>16</a:t>
            </a:r>
            <a:r>
              <a:rPr lang="zh-TW" altLang="en-US" dirty="0"/>
              <a:t>、</a:t>
            </a:r>
            <a:r>
              <a:rPr lang="en-US" altLang="zh-TW" dirty="0"/>
              <a:t>32</a:t>
            </a:r>
            <a:r>
              <a:rPr lang="zh-TW" altLang="en-US" dirty="0"/>
              <a:t>、</a:t>
            </a:r>
            <a:r>
              <a:rPr lang="en-US" altLang="zh-TW" dirty="0"/>
              <a:t>64 </a:t>
            </a:r>
            <a:r>
              <a:rPr lang="zh-TW" altLang="en-US" dirty="0"/>
              <a:t>表示小數點後幾位。</a:t>
            </a:r>
            <a:endParaRPr lang="en-US" altLang="zh-TW" dirty="0"/>
          </a:p>
          <a:p>
            <a:r>
              <a:rPr lang="en-US" altLang="zh-TW" dirty="0"/>
              <a:t>string </a:t>
            </a:r>
            <a:r>
              <a:rPr lang="zh-TW" altLang="en-US" dirty="0"/>
              <a:t>可以是 </a:t>
            </a:r>
            <a:r>
              <a:rPr lang="en-US" altLang="zh-TW" dirty="0"/>
              <a:t>string</a:t>
            </a:r>
            <a:r>
              <a:rPr lang="zh-TW" altLang="en-US" dirty="0"/>
              <a:t>、</a:t>
            </a:r>
            <a:r>
              <a:rPr lang="en-US" altLang="zh-TW" dirty="0" err="1"/>
              <a:t>unicode</a:t>
            </a:r>
            <a:r>
              <a:rPr lang="zh-TW" altLang="en-US" dirty="0"/>
              <a:t>。</a:t>
            </a:r>
            <a:endParaRPr lang="en-US" altLang="zh-TW" dirty="0"/>
          </a:p>
          <a:p>
            <a:r>
              <a:rPr lang="en-US" altLang="zh-TW" dirty="0"/>
              <a:t>nan </a:t>
            </a:r>
            <a:r>
              <a:rPr lang="zh-TW" altLang="en-US" dirty="0"/>
              <a:t>則表示遺失值。</a:t>
            </a:r>
            <a:endParaRPr lang="en-US" altLang="zh-TW" dirty="0"/>
          </a:p>
          <a:p>
            <a:pPr marL="0" indent="0">
              <a:buNone/>
            </a:pPr>
            <a:r>
              <a:rPr lang="pl-PL" altLang="zh-TW" dirty="0"/>
              <a:t>np3 = np3.astype('int64')</a:t>
            </a:r>
          </a:p>
          <a:p>
            <a:pPr marL="0" indent="0">
              <a:buNone/>
            </a:pPr>
            <a:r>
              <a:rPr lang="pl-PL" altLang="zh-TW" dirty="0"/>
              <a:t>np3.dtype</a:t>
            </a:r>
          </a:p>
          <a:p>
            <a:pPr marL="0" indent="0">
              <a:buNone/>
            </a:pPr>
            <a:r>
              <a:rPr lang="pl-PL" altLang="zh-TW" dirty="0"/>
              <a:t># dtype('int64')</a:t>
            </a:r>
            <a:endParaRPr lang="zh-TW" altLang="en-US" dirty="0"/>
          </a:p>
        </p:txBody>
      </p:sp>
    </p:spTree>
    <p:extLst>
      <p:ext uri="{BB962C8B-B14F-4D97-AF65-F5344CB8AC3E}">
        <p14:creationId xmlns:p14="http://schemas.microsoft.com/office/powerpoint/2010/main" val="3962484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BEF140-BBEE-40A3-93B9-5BB9E74233D6}"/>
              </a:ext>
            </a:extLst>
          </p:cNvPr>
          <p:cNvSpPr>
            <a:spLocks noGrp="1"/>
          </p:cNvSpPr>
          <p:nvPr>
            <p:ph type="title"/>
          </p:nvPr>
        </p:nvSpPr>
        <p:spPr/>
        <p:txBody>
          <a:bodyPr/>
          <a:lstStyle/>
          <a:p>
            <a:r>
              <a:rPr lang="zh-TW" altLang="en-US" dirty="0"/>
              <a:t>建立陣列</a:t>
            </a:r>
            <a:r>
              <a:rPr lang="en-US" altLang="zh-TW" dirty="0"/>
              <a:t>: </a:t>
            </a:r>
            <a:r>
              <a:rPr lang="zh-TW" altLang="en-US" dirty="0"/>
              <a:t>建立填滿 </a:t>
            </a:r>
            <a:r>
              <a:rPr lang="en-US" altLang="zh-TW" dirty="0"/>
              <a:t>0 </a:t>
            </a:r>
            <a:r>
              <a:rPr lang="zh-TW" altLang="en-US" dirty="0"/>
              <a:t>或 </a:t>
            </a:r>
            <a:r>
              <a:rPr lang="en-US" altLang="zh-TW" dirty="0"/>
              <a:t>1 </a:t>
            </a:r>
            <a:r>
              <a:rPr lang="zh-TW" altLang="en-US" dirty="0"/>
              <a:t>的陣列</a:t>
            </a:r>
          </a:p>
        </p:txBody>
      </p:sp>
      <p:sp>
        <p:nvSpPr>
          <p:cNvPr id="3" name="內容版面配置區 2">
            <a:extLst>
              <a:ext uri="{FF2B5EF4-FFF2-40B4-BE49-F238E27FC236}">
                <a16:creationId xmlns:a16="http://schemas.microsoft.com/office/drawing/2014/main" id="{AF4075FF-EA56-4235-96F8-5061F6515E33}"/>
              </a:ext>
            </a:extLst>
          </p:cNvPr>
          <p:cNvSpPr>
            <a:spLocks noGrp="1"/>
          </p:cNvSpPr>
          <p:nvPr>
            <p:ph idx="1"/>
          </p:nvPr>
        </p:nvSpPr>
        <p:spPr/>
        <p:txBody>
          <a:bodyPr/>
          <a:lstStyle/>
          <a:p>
            <a:r>
              <a:rPr lang="en-US" altLang="zh-TW" dirty="0"/>
              <a:t>np1 = </a:t>
            </a:r>
            <a:r>
              <a:rPr lang="en-US" altLang="zh-TW" dirty="0" err="1"/>
              <a:t>np.zeros</a:t>
            </a:r>
            <a:r>
              <a:rPr lang="en-US" altLang="zh-TW" dirty="0"/>
              <a:t>([2, 3])     # array([[ 0.,  0.,  0.], [ 0.,  0.,  0.]])</a:t>
            </a:r>
          </a:p>
          <a:p>
            <a:r>
              <a:rPr lang="en-US" altLang="zh-TW" dirty="0"/>
              <a:t>np2 = </a:t>
            </a:r>
            <a:r>
              <a:rPr lang="en-US" altLang="zh-TW" dirty="0" err="1"/>
              <a:t>np.ones</a:t>
            </a:r>
            <a:r>
              <a:rPr lang="en-US" altLang="zh-TW" dirty="0"/>
              <a:t>([2, 3])     # array([[ 1.,  1.,  1.], [ 1.,  1.,  1.]])</a:t>
            </a:r>
            <a:endParaRPr lang="zh-TW" altLang="en-US" dirty="0"/>
          </a:p>
        </p:txBody>
      </p:sp>
    </p:spTree>
    <p:extLst>
      <p:ext uri="{BB962C8B-B14F-4D97-AF65-F5344CB8AC3E}">
        <p14:creationId xmlns:p14="http://schemas.microsoft.com/office/powerpoint/2010/main" val="42523551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FBBF3C-141A-4BAD-8FD9-3D95CBCF1186}"/>
              </a:ext>
            </a:extLst>
          </p:cNvPr>
          <p:cNvSpPr>
            <a:spLocks noGrp="1"/>
          </p:cNvSpPr>
          <p:nvPr>
            <p:ph type="title"/>
          </p:nvPr>
        </p:nvSpPr>
        <p:spPr/>
        <p:txBody>
          <a:bodyPr/>
          <a:lstStyle/>
          <a:p>
            <a:r>
              <a:rPr lang="zh-TW" altLang="en-US" dirty="0"/>
              <a:t>陣列索引與切片</a:t>
            </a:r>
          </a:p>
        </p:txBody>
      </p:sp>
      <p:sp>
        <p:nvSpPr>
          <p:cNvPr id="3" name="內容版面配置區 2">
            <a:extLst>
              <a:ext uri="{FF2B5EF4-FFF2-40B4-BE49-F238E27FC236}">
                <a16:creationId xmlns:a16="http://schemas.microsoft.com/office/drawing/2014/main" id="{F49CE057-F0CD-4B45-B424-154A8EA87997}"/>
              </a:ext>
            </a:extLst>
          </p:cNvPr>
          <p:cNvSpPr>
            <a:spLocks noGrp="1"/>
          </p:cNvSpPr>
          <p:nvPr>
            <p:ph idx="1"/>
          </p:nvPr>
        </p:nvSpPr>
        <p:spPr/>
        <p:txBody>
          <a:bodyPr/>
          <a:lstStyle/>
          <a:p>
            <a:r>
              <a:rPr lang="zh-TW" altLang="en-US" dirty="0"/>
              <a:t>一維陣列操作和 </a:t>
            </a:r>
            <a:r>
              <a:rPr lang="en-US" altLang="zh-TW" dirty="0"/>
              <a:t>Python </a:t>
            </a:r>
            <a:r>
              <a:rPr lang="zh-TW" altLang="en-US" dirty="0"/>
              <a:t>原生 </a:t>
            </a:r>
            <a:r>
              <a:rPr lang="en-US" altLang="zh-TW" dirty="0"/>
              <a:t>list </a:t>
            </a:r>
            <a:r>
              <a:rPr lang="zh-TW" altLang="en-US" dirty="0"/>
              <a:t>類似：</a:t>
            </a:r>
            <a:endParaRPr lang="en-US" altLang="zh-TW" dirty="0"/>
          </a:p>
          <a:p>
            <a:pPr marL="0" indent="0">
              <a:buNone/>
            </a:pPr>
            <a:r>
              <a:rPr lang="pl-PL" altLang="zh-TW" dirty="0"/>
              <a:t>np3 = np.array([1, 2, 3, 4, 5, 6])</a:t>
            </a:r>
          </a:p>
          <a:p>
            <a:pPr marL="0" indent="0">
              <a:buNone/>
            </a:pPr>
            <a:r>
              <a:rPr lang="pl-PL" altLang="zh-TW" dirty="0"/>
              <a:t>print(np3[2]) # 3</a:t>
            </a:r>
            <a:endParaRPr lang="en-US" altLang="zh-TW" dirty="0"/>
          </a:p>
          <a:p>
            <a:r>
              <a:rPr lang="zh-TW" altLang="en-US" dirty="0"/>
              <a:t>二維陣列：</a:t>
            </a:r>
            <a:endParaRPr lang="en-US" altLang="zh-TW" dirty="0"/>
          </a:p>
          <a:p>
            <a:pPr marL="0" indent="0">
              <a:buNone/>
            </a:pPr>
            <a:r>
              <a:rPr lang="pl-PL" altLang="zh-TW" dirty="0"/>
              <a:t>np3 = np3.reshape([2, 3])</a:t>
            </a:r>
          </a:p>
          <a:p>
            <a:pPr marL="0" indent="0">
              <a:buNone/>
            </a:pPr>
            <a:r>
              <a:rPr lang="pl-PL" altLang="zh-TW" dirty="0"/>
              <a:t>print(np3[1, 0]) # 4</a:t>
            </a:r>
            <a:endParaRPr lang="zh-TW" altLang="en-US" dirty="0"/>
          </a:p>
        </p:txBody>
      </p:sp>
    </p:spTree>
    <p:extLst>
      <p:ext uri="{BB962C8B-B14F-4D97-AF65-F5344CB8AC3E}">
        <p14:creationId xmlns:p14="http://schemas.microsoft.com/office/powerpoint/2010/main" val="6148156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FD1DA0-CE48-4763-AC11-7C32F4795F8D}"/>
              </a:ext>
            </a:extLst>
          </p:cNvPr>
          <p:cNvSpPr>
            <a:spLocks noGrp="1"/>
          </p:cNvSpPr>
          <p:nvPr>
            <p:ph type="title"/>
          </p:nvPr>
        </p:nvSpPr>
        <p:spPr/>
        <p:txBody>
          <a:bodyPr/>
          <a:lstStyle/>
          <a:p>
            <a:r>
              <a:rPr lang="zh-TW" altLang="en-US" dirty="0"/>
              <a:t>基本操作</a:t>
            </a:r>
          </a:p>
        </p:txBody>
      </p:sp>
      <p:sp>
        <p:nvSpPr>
          <p:cNvPr id="3" name="內容版面配置區 2">
            <a:extLst>
              <a:ext uri="{FF2B5EF4-FFF2-40B4-BE49-F238E27FC236}">
                <a16:creationId xmlns:a16="http://schemas.microsoft.com/office/drawing/2014/main" id="{A22013C7-6357-43BE-91EB-212B09796D49}"/>
              </a:ext>
            </a:extLst>
          </p:cNvPr>
          <p:cNvSpPr>
            <a:spLocks noGrp="1"/>
          </p:cNvSpPr>
          <p:nvPr>
            <p:ph idx="1"/>
          </p:nvPr>
        </p:nvSpPr>
        <p:spPr/>
        <p:txBody>
          <a:bodyPr/>
          <a:lstStyle/>
          <a:p>
            <a:r>
              <a:rPr lang="zh-TW" altLang="en-US" dirty="0"/>
              <a:t>使用布林遮罩來取值：</a:t>
            </a:r>
            <a:endParaRPr lang="en-US" altLang="zh-TW" dirty="0"/>
          </a:p>
          <a:p>
            <a:pPr marL="0" indent="0">
              <a:buNone/>
            </a:pPr>
            <a:r>
              <a:rPr lang="en-US" altLang="zh-TW" dirty="0"/>
              <a:t>np3 = </a:t>
            </a:r>
            <a:r>
              <a:rPr lang="en-US" altLang="zh-TW" dirty="0" err="1"/>
              <a:t>np.array</a:t>
            </a:r>
            <a:r>
              <a:rPr lang="en-US" altLang="zh-TW" dirty="0"/>
              <a:t>([1, 2, 3, 4, 5, 6])</a:t>
            </a:r>
          </a:p>
          <a:p>
            <a:pPr marL="0" indent="0">
              <a:buNone/>
            </a:pPr>
            <a:r>
              <a:rPr lang="en-US" altLang="zh-TW" dirty="0"/>
              <a:t>print(np3 &gt; 3) # [False </a:t>
            </a:r>
            <a:r>
              <a:rPr lang="en-US" altLang="zh-TW" dirty="0" err="1"/>
              <a:t>False</a:t>
            </a:r>
            <a:r>
              <a:rPr lang="en-US" altLang="zh-TW" dirty="0"/>
              <a:t> </a:t>
            </a:r>
            <a:r>
              <a:rPr lang="en-US" altLang="zh-TW" dirty="0" err="1"/>
              <a:t>False</a:t>
            </a:r>
            <a:r>
              <a:rPr lang="en-US" altLang="zh-TW" dirty="0"/>
              <a:t>  True  </a:t>
            </a:r>
            <a:r>
              <a:rPr lang="en-US" altLang="zh-TW" dirty="0" err="1"/>
              <a:t>True</a:t>
            </a:r>
            <a:r>
              <a:rPr lang="en-US" altLang="zh-TW" dirty="0"/>
              <a:t>  True]</a:t>
            </a:r>
          </a:p>
          <a:p>
            <a:pPr marL="0" indent="0">
              <a:buNone/>
            </a:pPr>
            <a:r>
              <a:rPr lang="en-US" altLang="zh-TW" dirty="0"/>
              <a:t>print(np3[np3 &gt; 3]) # [4 5 6]</a:t>
            </a:r>
          </a:p>
          <a:p>
            <a:r>
              <a:rPr lang="zh-TW" altLang="en-US" dirty="0"/>
              <a:t>加總：</a:t>
            </a:r>
            <a:endParaRPr lang="en-US" altLang="zh-TW" dirty="0"/>
          </a:p>
          <a:p>
            <a:pPr marL="0" indent="0">
              <a:buNone/>
            </a:pPr>
            <a:r>
              <a:rPr lang="en-US" altLang="zh-TW" dirty="0"/>
              <a:t>np3 = np3.reshape([2, 3])</a:t>
            </a:r>
          </a:p>
          <a:p>
            <a:pPr marL="0" indent="0">
              <a:buNone/>
            </a:pPr>
            <a:r>
              <a:rPr lang="en-US" altLang="zh-TW" dirty="0"/>
              <a:t>print(np3.sum(axis=1)) # </a:t>
            </a:r>
            <a:r>
              <a:rPr lang="zh-TW" altLang="en-US" dirty="0"/>
              <a:t>將 </a:t>
            </a:r>
            <a:r>
              <a:rPr lang="en-US" altLang="zh-TW" dirty="0"/>
              <a:t>axis=1 </a:t>
            </a:r>
            <a:r>
              <a:rPr lang="zh-TW" altLang="en-US" dirty="0"/>
              <a:t>橫向加總 </a:t>
            </a:r>
            <a:r>
              <a:rPr lang="en-US" altLang="zh-TW" dirty="0"/>
              <a:t>[6 15]</a:t>
            </a:r>
          </a:p>
          <a:p>
            <a:pPr marL="0" indent="0">
              <a:buNone/>
            </a:pPr>
            <a:endParaRPr lang="zh-TW" altLang="en-US" dirty="0"/>
          </a:p>
        </p:txBody>
      </p:sp>
    </p:spTree>
    <p:extLst>
      <p:ext uri="{BB962C8B-B14F-4D97-AF65-F5344CB8AC3E}">
        <p14:creationId xmlns:p14="http://schemas.microsoft.com/office/powerpoint/2010/main" val="29652850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4C8D2-FE7E-4F37-A3E3-98ECFAEA0595}"/>
              </a:ext>
            </a:extLst>
          </p:cNvPr>
          <p:cNvSpPr>
            <a:spLocks noGrp="1"/>
          </p:cNvSpPr>
          <p:nvPr>
            <p:ph type="title"/>
          </p:nvPr>
        </p:nvSpPr>
        <p:spPr/>
        <p:txBody>
          <a:bodyPr/>
          <a:lstStyle/>
          <a:p>
            <a:r>
              <a:rPr lang="zh-TW" altLang="en-US" dirty="0"/>
              <a:t>直方圖（</a:t>
            </a:r>
            <a:r>
              <a:rPr lang="en-US" altLang="zh-TW" dirty="0"/>
              <a:t>Histogram</a:t>
            </a:r>
            <a:r>
              <a:rPr lang="zh-TW" altLang="en-US" dirty="0"/>
              <a:t>）</a:t>
            </a:r>
          </a:p>
        </p:txBody>
      </p:sp>
      <p:sp>
        <p:nvSpPr>
          <p:cNvPr id="3" name="內容版面配置區 2">
            <a:extLst>
              <a:ext uri="{FF2B5EF4-FFF2-40B4-BE49-F238E27FC236}">
                <a16:creationId xmlns:a16="http://schemas.microsoft.com/office/drawing/2014/main" id="{B780E4A8-49F9-4A21-A416-3B48E4D3A1DD}"/>
              </a:ext>
            </a:extLst>
          </p:cNvPr>
          <p:cNvSpPr>
            <a:spLocks noGrp="1"/>
          </p:cNvSpPr>
          <p:nvPr>
            <p:ph idx="1"/>
          </p:nvPr>
        </p:nvSpPr>
        <p:spPr/>
        <p:txBody>
          <a:bodyPr>
            <a:normAutofit fontScale="85000" lnSpcReduction="20000"/>
          </a:bodyPr>
          <a:lstStyle/>
          <a:p>
            <a:r>
              <a:rPr lang="en-US" altLang="zh-TW" dirty="0"/>
              <a:t>import </a:t>
            </a:r>
            <a:r>
              <a:rPr lang="en-US" altLang="zh-TW" dirty="0" err="1"/>
              <a:t>numpy</a:t>
            </a:r>
            <a:r>
              <a:rPr lang="en-US" altLang="zh-TW" dirty="0"/>
              <a:t> as np </a:t>
            </a:r>
          </a:p>
          <a:p>
            <a:r>
              <a:rPr lang="en-US" altLang="zh-TW" dirty="0"/>
              <a:t>import </a:t>
            </a:r>
            <a:r>
              <a:rPr lang="en-US" altLang="zh-TW" dirty="0" err="1"/>
              <a:t>matplotlib.pyplot</a:t>
            </a:r>
            <a:r>
              <a:rPr lang="en-US" altLang="zh-TW" dirty="0"/>
              <a:t> as </a:t>
            </a:r>
            <a:r>
              <a:rPr lang="en-US" altLang="zh-TW" dirty="0" err="1"/>
              <a:t>plt</a:t>
            </a:r>
            <a:r>
              <a:rPr lang="en-US" altLang="zh-TW" dirty="0"/>
              <a:t> </a:t>
            </a:r>
          </a:p>
          <a:p>
            <a:r>
              <a:rPr lang="en-US" altLang="zh-TW" dirty="0" err="1"/>
              <a:t>normal_samples</a:t>
            </a:r>
            <a:r>
              <a:rPr lang="en-US" altLang="zh-TW" dirty="0"/>
              <a:t> = </a:t>
            </a:r>
            <a:r>
              <a:rPr lang="en-US" altLang="zh-TW" dirty="0" err="1"/>
              <a:t>np.random.normal</a:t>
            </a:r>
            <a:r>
              <a:rPr lang="en-US" altLang="zh-TW" dirty="0"/>
              <a:t>(size = 100000) # </a:t>
            </a:r>
            <a:r>
              <a:rPr lang="zh-TW" altLang="en-US" dirty="0"/>
              <a:t>生成 </a:t>
            </a:r>
            <a:r>
              <a:rPr lang="en-US" altLang="zh-TW" dirty="0"/>
              <a:t>100000</a:t>
            </a:r>
            <a:r>
              <a:rPr lang="zh-TW" altLang="en-US" dirty="0"/>
              <a:t> 組標準常態分配（平均值為 </a:t>
            </a:r>
            <a:r>
              <a:rPr lang="en-US" altLang="zh-TW" dirty="0"/>
              <a:t>0</a:t>
            </a:r>
            <a:r>
              <a:rPr lang="zh-TW" altLang="en-US" dirty="0"/>
              <a:t>，標準差為 </a:t>
            </a:r>
            <a:r>
              <a:rPr lang="en-US" altLang="zh-TW" dirty="0"/>
              <a:t>1</a:t>
            </a:r>
            <a:r>
              <a:rPr lang="zh-TW" altLang="en-US" dirty="0"/>
              <a:t> 的常態分配）隨機變數 </a:t>
            </a:r>
            <a:endParaRPr lang="en-US" altLang="zh-TW" dirty="0"/>
          </a:p>
          <a:p>
            <a:r>
              <a:rPr lang="en-US" altLang="zh-TW" dirty="0" err="1"/>
              <a:t>uniform_samples</a:t>
            </a:r>
            <a:r>
              <a:rPr lang="en-US" altLang="zh-TW" dirty="0"/>
              <a:t> = </a:t>
            </a:r>
            <a:r>
              <a:rPr lang="en-US" altLang="zh-TW" dirty="0" err="1"/>
              <a:t>np.random.uniform</a:t>
            </a:r>
            <a:r>
              <a:rPr lang="en-US" altLang="zh-TW" dirty="0"/>
              <a:t>(size = 100000) # </a:t>
            </a:r>
            <a:r>
              <a:rPr lang="zh-TW" altLang="en-US" dirty="0"/>
              <a:t>生成 </a:t>
            </a:r>
            <a:r>
              <a:rPr lang="en-US" altLang="zh-TW" dirty="0"/>
              <a:t>100000</a:t>
            </a:r>
            <a:r>
              <a:rPr lang="zh-TW" altLang="en-US" dirty="0"/>
              <a:t> 組介於 </a:t>
            </a:r>
            <a:r>
              <a:rPr lang="en-US" altLang="zh-TW" dirty="0"/>
              <a:t>0</a:t>
            </a:r>
            <a:r>
              <a:rPr lang="zh-TW" altLang="en-US" dirty="0"/>
              <a:t> 與 </a:t>
            </a:r>
            <a:r>
              <a:rPr lang="en-US" altLang="zh-TW" dirty="0"/>
              <a:t>1</a:t>
            </a:r>
            <a:r>
              <a:rPr lang="zh-TW" altLang="en-US" dirty="0"/>
              <a:t> 之間均勻分配隨機變數 </a:t>
            </a:r>
            <a:endParaRPr lang="en-US" altLang="zh-TW" dirty="0"/>
          </a:p>
          <a:p>
            <a:r>
              <a:rPr lang="en-US" altLang="zh-TW" dirty="0" err="1"/>
              <a:t>plt.hist</a:t>
            </a:r>
            <a:r>
              <a:rPr lang="en-US" altLang="zh-TW" dirty="0"/>
              <a:t>(</a:t>
            </a:r>
            <a:r>
              <a:rPr lang="en-US" altLang="zh-TW" dirty="0" err="1"/>
              <a:t>normal_samples</a:t>
            </a:r>
            <a:r>
              <a:rPr lang="en-US" altLang="zh-TW" dirty="0"/>
              <a:t>) </a:t>
            </a:r>
          </a:p>
          <a:p>
            <a:r>
              <a:rPr lang="en-US" altLang="zh-TW" dirty="0" err="1"/>
              <a:t>plt.show</a:t>
            </a:r>
            <a:r>
              <a:rPr lang="en-US" altLang="zh-TW" dirty="0"/>
              <a:t>() </a:t>
            </a:r>
          </a:p>
          <a:p>
            <a:r>
              <a:rPr lang="en-US" altLang="zh-TW" dirty="0" err="1"/>
              <a:t>plt.hist</a:t>
            </a:r>
            <a:r>
              <a:rPr lang="en-US" altLang="zh-TW" dirty="0"/>
              <a:t>(</a:t>
            </a:r>
            <a:r>
              <a:rPr lang="en-US" altLang="zh-TW" dirty="0" err="1"/>
              <a:t>uniform_samples</a:t>
            </a:r>
            <a:r>
              <a:rPr lang="en-US" altLang="zh-TW" dirty="0"/>
              <a:t>) </a:t>
            </a:r>
          </a:p>
          <a:p>
            <a:r>
              <a:rPr lang="en-US" altLang="zh-TW" dirty="0" err="1"/>
              <a:t>plt.show</a:t>
            </a:r>
            <a:r>
              <a:rPr lang="en-US" altLang="zh-TW" dirty="0"/>
              <a:t>()</a:t>
            </a:r>
            <a:endParaRPr lang="zh-TW" altLang="en-US" dirty="0"/>
          </a:p>
        </p:txBody>
      </p:sp>
    </p:spTree>
    <p:extLst>
      <p:ext uri="{BB962C8B-B14F-4D97-AF65-F5344CB8AC3E}">
        <p14:creationId xmlns:p14="http://schemas.microsoft.com/office/powerpoint/2010/main" val="236107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60703F-5335-4D99-BE58-817E7DF7F7AB}"/>
              </a:ext>
            </a:extLst>
          </p:cNvPr>
          <p:cNvSpPr>
            <a:spLocks noGrp="1"/>
          </p:cNvSpPr>
          <p:nvPr>
            <p:ph type="title"/>
          </p:nvPr>
        </p:nvSpPr>
        <p:spPr/>
        <p:txBody>
          <a:bodyPr/>
          <a:lstStyle/>
          <a:p>
            <a:r>
              <a:rPr lang="en-US" altLang="zh-TW" cap="none" dirty="0"/>
              <a:t>Indexing</a:t>
            </a:r>
            <a:endParaRPr lang="zh-TW" altLang="en-US" cap="none" dirty="0"/>
          </a:p>
        </p:txBody>
      </p:sp>
      <p:sp>
        <p:nvSpPr>
          <p:cNvPr id="3" name="內容版面配置區 2">
            <a:extLst>
              <a:ext uri="{FF2B5EF4-FFF2-40B4-BE49-F238E27FC236}">
                <a16:creationId xmlns:a16="http://schemas.microsoft.com/office/drawing/2014/main" id="{6FA946B6-F65B-42F3-9DEB-B64D17C56B82}"/>
              </a:ext>
            </a:extLst>
          </p:cNvPr>
          <p:cNvSpPr>
            <a:spLocks noGrp="1"/>
          </p:cNvSpPr>
          <p:nvPr>
            <p:ph idx="1"/>
          </p:nvPr>
        </p:nvSpPr>
        <p:spPr>
          <a:xfrm>
            <a:off x="581192" y="1916832"/>
            <a:ext cx="7989752" cy="4680519"/>
          </a:xfrm>
        </p:spPr>
        <p:txBody>
          <a:bodyPr>
            <a:normAutofit/>
          </a:bodyPr>
          <a:lstStyle/>
          <a:p>
            <a:r>
              <a:rPr lang="en-US" altLang="en-US" sz="2800" u="sng" dirty="0"/>
              <a:t>Index</a:t>
            </a:r>
            <a:r>
              <a:rPr lang="en-US" altLang="en-US" sz="2800" dirty="0"/>
              <a:t>: a number specifying the position of an element in a list</a:t>
            </a:r>
          </a:p>
          <a:p>
            <a:pPr lvl="1"/>
            <a:r>
              <a:rPr lang="en-US" altLang="en-US" sz="2400" dirty="0"/>
              <a:t>Enables access to individual element in list</a:t>
            </a:r>
          </a:p>
          <a:p>
            <a:pPr lvl="1"/>
            <a:r>
              <a:rPr lang="en-US" altLang="en-US" sz="2400" dirty="0"/>
              <a:t>Index of first element in the list is 0, second element is 1, and </a:t>
            </a:r>
            <a:r>
              <a:rPr lang="en-US" altLang="en-US" sz="2400" dirty="0" err="1"/>
              <a:t>n’th</a:t>
            </a:r>
            <a:r>
              <a:rPr lang="en-US" altLang="en-US" sz="2400" dirty="0"/>
              <a:t> element is n-1</a:t>
            </a:r>
          </a:p>
          <a:p>
            <a:pPr lvl="1"/>
            <a:r>
              <a:rPr lang="en-US" altLang="en-US" sz="2400" dirty="0"/>
              <a:t>Negative indexes identify positions relative to the end of the list</a:t>
            </a:r>
          </a:p>
          <a:p>
            <a:pPr lvl="2"/>
            <a:r>
              <a:rPr lang="en-US" altLang="en-US" sz="2000" dirty="0"/>
              <a:t>The index -1 identifies the last element, -2 identifies the next to last element, etc.</a:t>
            </a:r>
          </a:p>
        </p:txBody>
      </p:sp>
    </p:spTree>
    <p:extLst>
      <p:ext uri="{BB962C8B-B14F-4D97-AF65-F5344CB8AC3E}">
        <p14:creationId xmlns:p14="http://schemas.microsoft.com/office/powerpoint/2010/main" val="21075524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AF0D81-6DD7-4ACF-A28B-7730B6DEAFF4}"/>
              </a:ext>
            </a:extLst>
          </p:cNvPr>
          <p:cNvSpPr>
            <a:spLocks noGrp="1"/>
          </p:cNvSpPr>
          <p:nvPr>
            <p:ph type="title"/>
          </p:nvPr>
        </p:nvSpPr>
        <p:spPr/>
        <p:txBody>
          <a:bodyPr/>
          <a:lstStyle/>
          <a:p>
            <a:r>
              <a:rPr lang="zh-TW" altLang="en-US" dirty="0"/>
              <a:t>散佈圖（</a:t>
            </a:r>
            <a:r>
              <a:rPr lang="en-US" altLang="zh-TW" dirty="0"/>
              <a:t>Scatter plot</a:t>
            </a:r>
            <a:r>
              <a:rPr lang="zh-TW" altLang="en-US" dirty="0"/>
              <a:t>）</a:t>
            </a:r>
          </a:p>
        </p:txBody>
      </p:sp>
      <p:sp>
        <p:nvSpPr>
          <p:cNvPr id="3" name="內容版面配置區 2">
            <a:extLst>
              <a:ext uri="{FF2B5EF4-FFF2-40B4-BE49-F238E27FC236}">
                <a16:creationId xmlns:a16="http://schemas.microsoft.com/office/drawing/2014/main" id="{7160B631-4B20-4857-93B6-BF2300CA949D}"/>
              </a:ext>
            </a:extLst>
          </p:cNvPr>
          <p:cNvSpPr>
            <a:spLocks noGrp="1"/>
          </p:cNvSpPr>
          <p:nvPr>
            <p:ph idx="1"/>
          </p:nvPr>
        </p:nvSpPr>
        <p:spPr/>
        <p:txBody>
          <a:bodyPr>
            <a:normAutofit fontScale="92500" lnSpcReduction="10000"/>
          </a:bodyPr>
          <a:lstStyle/>
          <a:p>
            <a:r>
              <a:rPr lang="en-US" altLang="zh-TW" dirty="0"/>
              <a:t>import </a:t>
            </a:r>
            <a:r>
              <a:rPr lang="en-US" altLang="zh-TW" dirty="0" err="1"/>
              <a:t>matplotlib.pyplot</a:t>
            </a:r>
            <a:r>
              <a:rPr lang="en-US" altLang="zh-TW" dirty="0"/>
              <a:t> as </a:t>
            </a:r>
            <a:r>
              <a:rPr lang="en-US" altLang="zh-TW" dirty="0" err="1"/>
              <a:t>plt</a:t>
            </a:r>
            <a:endParaRPr lang="en-US" altLang="zh-TW" dirty="0"/>
          </a:p>
          <a:p>
            <a:r>
              <a:rPr lang="en-US" altLang="zh-TW" dirty="0"/>
              <a:t>speed = [4, 4, 7, 7, 8, 9, 10, 10, 10, 11, 11, 12, 12, 12, 12, 13, 13, 13, 13, 14, 14, 14, 14, 15, 15, 15, 16, 16, 17, 17, 17, 18, 18, 18, 18, 19, 19, 19, 20, 20, 20, 20, 20, 22, 23, 24, 24, 24, 24, 25]</a:t>
            </a:r>
          </a:p>
          <a:p>
            <a:r>
              <a:rPr lang="en-US" altLang="zh-TW" dirty="0" err="1"/>
              <a:t>dist</a:t>
            </a:r>
            <a:r>
              <a:rPr lang="en-US" altLang="zh-TW" dirty="0"/>
              <a:t> = [2, 10, 4, 22, 16, 10, 18, 26, 34, 17, 28, 14, 20, 24, 28, 26, 34, 34, 46, 26, 36, 60, 80, 20, 26, 54, 32, 40, 32, 40, 50, 42, 56, 76, 84, 36, 46, 68, 32, 48, 52, 56, 64, 66, 54, 70, 92, 93, 120, 85]</a:t>
            </a:r>
          </a:p>
          <a:p>
            <a:r>
              <a:rPr lang="en-US" altLang="zh-TW" dirty="0" err="1"/>
              <a:t>plt.scatter</a:t>
            </a:r>
            <a:r>
              <a:rPr lang="en-US" altLang="zh-TW" dirty="0"/>
              <a:t>(speed, </a:t>
            </a:r>
            <a:r>
              <a:rPr lang="en-US" altLang="zh-TW" dirty="0" err="1"/>
              <a:t>dist</a:t>
            </a:r>
            <a:r>
              <a:rPr lang="en-US" altLang="zh-TW" dirty="0"/>
              <a:t>) </a:t>
            </a:r>
          </a:p>
          <a:p>
            <a:r>
              <a:rPr lang="en-US" altLang="zh-TW" dirty="0" err="1"/>
              <a:t>plt.show</a:t>
            </a:r>
            <a:r>
              <a:rPr lang="en-US" altLang="zh-TW" dirty="0"/>
              <a:t>()</a:t>
            </a:r>
            <a:endParaRPr lang="zh-TW" altLang="en-US" dirty="0"/>
          </a:p>
        </p:txBody>
      </p:sp>
    </p:spTree>
    <p:extLst>
      <p:ext uri="{BB962C8B-B14F-4D97-AF65-F5344CB8AC3E}">
        <p14:creationId xmlns:p14="http://schemas.microsoft.com/office/powerpoint/2010/main" val="19668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557EEEE-09DB-4007-BBE2-752DE6B0E1A9}"/>
              </a:ext>
            </a:extLst>
          </p:cNvPr>
          <p:cNvSpPr>
            <a:spLocks noGrp="1"/>
          </p:cNvSpPr>
          <p:nvPr>
            <p:ph idx="1"/>
          </p:nvPr>
        </p:nvSpPr>
        <p:spPr>
          <a:xfrm>
            <a:off x="581192" y="908721"/>
            <a:ext cx="7989752" cy="4950078"/>
          </a:xfrm>
        </p:spPr>
        <p:txBody>
          <a:bodyPr/>
          <a:lstStyle/>
          <a:p>
            <a:r>
              <a:rPr lang="en-US" altLang="zh-TW" dirty="0"/>
              <a:t>An </a:t>
            </a:r>
            <a:r>
              <a:rPr lang="en-US" altLang="zh-TW" dirty="0" err="1"/>
              <a:t>IndexError</a:t>
            </a:r>
            <a:r>
              <a:rPr lang="en-US" altLang="zh-TW" dirty="0"/>
              <a:t> exception will be raised if you use an invalid index with a list. For example,</a:t>
            </a:r>
          </a:p>
          <a:p>
            <a:pPr marL="0" indent="0">
              <a:buNone/>
            </a:pPr>
            <a:r>
              <a:rPr lang="en-US" altLang="zh-TW" dirty="0"/>
              <a:t>	# This code will cause an </a:t>
            </a:r>
            <a:r>
              <a:rPr lang="en-US" altLang="zh-TW" dirty="0" err="1"/>
              <a:t>IndexError</a:t>
            </a:r>
            <a:r>
              <a:rPr lang="en-US" altLang="zh-TW" dirty="0"/>
              <a:t> exception.</a:t>
            </a:r>
          </a:p>
          <a:p>
            <a:pPr marL="0" indent="0">
              <a:buNone/>
            </a:pPr>
            <a:r>
              <a:rPr lang="en-US" altLang="zh-TW" dirty="0"/>
              <a:t>	</a:t>
            </a:r>
            <a:r>
              <a:rPr lang="en-US" altLang="zh-TW" dirty="0" err="1"/>
              <a:t>my_list</a:t>
            </a:r>
            <a:r>
              <a:rPr lang="en-US" altLang="zh-TW" dirty="0"/>
              <a:t> = [10, 20, 30, 40]</a:t>
            </a:r>
          </a:p>
          <a:p>
            <a:pPr marL="0" indent="0">
              <a:buNone/>
            </a:pPr>
            <a:r>
              <a:rPr lang="en-US" altLang="zh-TW" dirty="0"/>
              <a:t>	index = 0</a:t>
            </a:r>
          </a:p>
          <a:p>
            <a:pPr marL="0" indent="0">
              <a:buNone/>
            </a:pPr>
            <a:r>
              <a:rPr lang="en-US" altLang="zh-TW" dirty="0"/>
              <a:t>	while index &lt; 5:</a:t>
            </a:r>
          </a:p>
          <a:p>
            <a:pPr marL="0" indent="0">
              <a:buNone/>
            </a:pPr>
            <a:r>
              <a:rPr lang="en-US" altLang="zh-TW" dirty="0"/>
              <a:t>		print(</a:t>
            </a:r>
            <a:r>
              <a:rPr lang="en-US" altLang="zh-TW" dirty="0" err="1"/>
              <a:t>my_list</a:t>
            </a:r>
            <a:r>
              <a:rPr lang="en-US" altLang="zh-TW" dirty="0"/>
              <a:t>[index])</a:t>
            </a:r>
          </a:p>
          <a:p>
            <a:pPr marL="0" indent="0">
              <a:buNone/>
            </a:pPr>
            <a:r>
              <a:rPr lang="en-US" altLang="zh-TW" dirty="0"/>
              <a:t>		index += 1</a:t>
            </a:r>
            <a:endParaRPr lang="zh-TW" altLang="en-US" dirty="0"/>
          </a:p>
        </p:txBody>
      </p:sp>
    </p:spTree>
    <p:extLst>
      <p:ext uri="{BB962C8B-B14F-4D97-AF65-F5344CB8AC3E}">
        <p14:creationId xmlns:p14="http://schemas.microsoft.com/office/powerpoint/2010/main" val="228983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76E1C6-D475-455E-AB2F-F0B5CD55E0AE}"/>
              </a:ext>
            </a:extLst>
          </p:cNvPr>
          <p:cNvSpPr>
            <a:spLocks noGrp="1"/>
          </p:cNvSpPr>
          <p:nvPr>
            <p:ph type="title"/>
          </p:nvPr>
        </p:nvSpPr>
        <p:spPr/>
        <p:txBody>
          <a:bodyPr/>
          <a:lstStyle/>
          <a:p>
            <a:r>
              <a:rPr lang="en-US" altLang="zh-TW" cap="none" dirty="0"/>
              <a:t>The </a:t>
            </a:r>
            <a:r>
              <a:rPr lang="en-US" altLang="zh-TW" cap="none" dirty="0" err="1">
                <a:solidFill>
                  <a:srgbClr val="FF0000"/>
                </a:solidFill>
                <a:effectLst>
                  <a:outerShdw blurRad="38100" dist="38100" dir="2700000" algn="tl">
                    <a:srgbClr val="000000">
                      <a:alpha val="43137"/>
                    </a:srgbClr>
                  </a:outerShdw>
                </a:effectLst>
              </a:rPr>
              <a:t>len</a:t>
            </a:r>
            <a:r>
              <a:rPr lang="en-US" altLang="zh-TW" cap="none" dirty="0"/>
              <a:t> Function</a:t>
            </a:r>
            <a:endParaRPr lang="zh-TW" altLang="en-US" cap="none" dirty="0"/>
          </a:p>
        </p:txBody>
      </p:sp>
      <p:sp>
        <p:nvSpPr>
          <p:cNvPr id="3" name="內容版面配置區 2">
            <a:extLst>
              <a:ext uri="{FF2B5EF4-FFF2-40B4-BE49-F238E27FC236}">
                <a16:creationId xmlns:a16="http://schemas.microsoft.com/office/drawing/2014/main" id="{3BEE025C-D0EA-4DE3-B117-26EB914BE6B8}"/>
              </a:ext>
            </a:extLst>
          </p:cNvPr>
          <p:cNvSpPr>
            <a:spLocks noGrp="1"/>
          </p:cNvSpPr>
          <p:nvPr>
            <p:ph idx="1"/>
          </p:nvPr>
        </p:nvSpPr>
        <p:spPr>
          <a:xfrm>
            <a:off x="581192" y="1916833"/>
            <a:ext cx="7989752" cy="4392488"/>
          </a:xfrm>
        </p:spPr>
        <p:txBody>
          <a:bodyPr>
            <a:normAutofit fontScale="92500" lnSpcReduction="20000"/>
          </a:bodyPr>
          <a:lstStyle/>
          <a:p>
            <a:r>
              <a:rPr lang="en-US" altLang="zh-TW" dirty="0"/>
              <a:t>Python has a built-in function named </a:t>
            </a:r>
            <a:r>
              <a:rPr lang="en-US" altLang="zh-TW" dirty="0" err="1"/>
              <a:t>len</a:t>
            </a:r>
            <a:r>
              <a:rPr lang="en-US" altLang="zh-TW" dirty="0"/>
              <a:t> that returns the length of a sequence, such as a list.</a:t>
            </a:r>
          </a:p>
          <a:p>
            <a:pPr marL="0" indent="0">
              <a:buNone/>
            </a:pPr>
            <a:r>
              <a:rPr lang="en-US" altLang="zh-TW" dirty="0"/>
              <a:t>	</a:t>
            </a:r>
            <a:r>
              <a:rPr lang="en-US" altLang="zh-TW" dirty="0" err="1"/>
              <a:t>my_list</a:t>
            </a:r>
            <a:r>
              <a:rPr lang="en-US" altLang="zh-TW" dirty="0"/>
              <a:t> = [10, 20, 30, 40]</a:t>
            </a:r>
          </a:p>
          <a:p>
            <a:pPr marL="0" indent="0">
              <a:buNone/>
            </a:pPr>
            <a:r>
              <a:rPr lang="en-US" altLang="zh-TW" dirty="0"/>
              <a:t>	size = </a:t>
            </a:r>
            <a:r>
              <a:rPr lang="en-US" altLang="zh-TW" dirty="0" err="1"/>
              <a:t>len</a:t>
            </a:r>
            <a:r>
              <a:rPr lang="en-US" altLang="zh-TW" dirty="0"/>
              <a:t>(</a:t>
            </a:r>
            <a:r>
              <a:rPr lang="en-US" altLang="zh-TW" dirty="0" err="1"/>
              <a:t>my_list</a:t>
            </a:r>
            <a:r>
              <a:rPr lang="en-US" altLang="zh-TW" dirty="0"/>
              <a:t>)</a:t>
            </a:r>
          </a:p>
          <a:p>
            <a:r>
              <a:rPr lang="en-US" altLang="zh-TW" dirty="0"/>
              <a:t>The </a:t>
            </a:r>
            <a:r>
              <a:rPr lang="en-US" altLang="zh-TW" dirty="0" err="1"/>
              <a:t>len</a:t>
            </a:r>
            <a:r>
              <a:rPr lang="en-US" altLang="zh-TW" dirty="0"/>
              <a:t> function can be used to prevent an </a:t>
            </a:r>
            <a:r>
              <a:rPr lang="en-US" altLang="zh-TW" dirty="0" err="1"/>
              <a:t>IndexError</a:t>
            </a:r>
            <a:r>
              <a:rPr lang="en-US" altLang="zh-TW" dirty="0"/>
              <a:t> exception when iterating over a list with a loop. Here is an example:</a:t>
            </a:r>
          </a:p>
          <a:p>
            <a:pPr marL="0" indent="0">
              <a:buNone/>
            </a:pPr>
            <a:r>
              <a:rPr lang="en-US" altLang="zh-TW" dirty="0"/>
              <a:t>	</a:t>
            </a:r>
            <a:r>
              <a:rPr lang="en-US" altLang="zh-TW" dirty="0" err="1"/>
              <a:t>my_list</a:t>
            </a:r>
            <a:r>
              <a:rPr lang="en-US" altLang="zh-TW" dirty="0"/>
              <a:t> = [10, 20, 30, 40]</a:t>
            </a:r>
          </a:p>
          <a:p>
            <a:pPr marL="0" indent="0">
              <a:buNone/>
            </a:pPr>
            <a:r>
              <a:rPr lang="en-US" altLang="zh-TW" dirty="0"/>
              <a:t>	index = 0</a:t>
            </a:r>
          </a:p>
          <a:p>
            <a:pPr marL="0" indent="0">
              <a:buNone/>
            </a:pPr>
            <a:r>
              <a:rPr lang="en-US" altLang="zh-TW" dirty="0"/>
              <a:t>	while index &lt; </a:t>
            </a:r>
            <a:r>
              <a:rPr lang="en-US" altLang="zh-TW" dirty="0" err="1"/>
              <a:t>len</a:t>
            </a:r>
            <a:r>
              <a:rPr lang="en-US" altLang="zh-TW" dirty="0"/>
              <a:t>(</a:t>
            </a:r>
            <a:r>
              <a:rPr lang="en-US" altLang="zh-TW" dirty="0" err="1"/>
              <a:t>my_list</a:t>
            </a:r>
            <a:r>
              <a:rPr lang="en-US" altLang="zh-TW" dirty="0"/>
              <a:t>):</a:t>
            </a:r>
          </a:p>
          <a:p>
            <a:pPr marL="0" indent="0">
              <a:buNone/>
            </a:pPr>
            <a:r>
              <a:rPr lang="en-US" altLang="zh-TW" dirty="0"/>
              <a:t>		print(</a:t>
            </a:r>
            <a:r>
              <a:rPr lang="en-US" altLang="zh-TW" dirty="0" err="1"/>
              <a:t>my_list</a:t>
            </a:r>
            <a:r>
              <a:rPr lang="en-US" altLang="zh-TW" dirty="0"/>
              <a:t>[index])</a:t>
            </a:r>
          </a:p>
          <a:p>
            <a:pPr marL="0" indent="0">
              <a:buNone/>
            </a:pPr>
            <a:r>
              <a:rPr lang="en-US" altLang="zh-TW" dirty="0"/>
              <a:t>		index += 1</a:t>
            </a:r>
            <a:endParaRPr lang="zh-TW" altLang="en-US" dirty="0"/>
          </a:p>
        </p:txBody>
      </p:sp>
    </p:spTree>
    <p:extLst>
      <p:ext uri="{BB962C8B-B14F-4D97-AF65-F5344CB8AC3E}">
        <p14:creationId xmlns:p14="http://schemas.microsoft.com/office/powerpoint/2010/main" val="2299441660"/>
      </p:ext>
    </p:extLst>
  </p:cSld>
  <p:clrMapOvr>
    <a:masterClrMapping/>
  </p:clrMapOvr>
</p:sld>
</file>

<file path=ppt/theme/theme1.xml><?xml version="1.0" encoding="utf-8"?>
<a:theme xmlns:a="http://schemas.openxmlformats.org/drawingml/2006/main" name="紅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紅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678D26-14AE-40FE-9D3C-4EB512557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TM03457464[[fn=紅利]]</Template>
  <TotalTime>0</TotalTime>
  <Words>2577</Words>
  <Application>Microsoft Office PowerPoint</Application>
  <PresentationFormat>如螢幕大小 (4:3)</PresentationFormat>
  <Paragraphs>270</Paragraphs>
  <Slides>70</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70</vt:i4>
      </vt:variant>
    </vt:vector>
  </HeadingPairs>
  <TitlesOfParts>
    <vt:vector size="77" baseType="lpstr">
      <vt:lpstr>微軟正黑體</vt:lpstr>
      <vt:lpstr>新細明體</vt:lpstr>
      <vt:lpstr>Arial</vt:lpstr>
      <vt:lpstr>Calibri</vt:lpstr>
      <vt:lpstr>Gill Sans MT</vt:lpstr>
      <vt:lpstr>Wingdings 2</vt:lpstr>
      <vt:lpstr>紅利</vt:lpstr>
      <vt:lpstr>Lists and Tuples</vt:lpstr>
      <vt:lpstr>Sequences</vt:lpstr>
      <vt:lpstr>Introduction to Lists</vt:lpstr>
      <vt:lpstr>PowerPoint 簡報</vt:lpstr>
      <vt:lpstr>The Repetition Operator</vt:lpstr>
      <vt:lpstr>Iterating over a List with the for Loop</vt:lpstr>
      <vt:lpstr>Indexing</vt:lpstr>
      <vt:lpstr>PowerPoint 簡報</vt:lpstr>
      <vt:lpstr>The len Function</vt:lpstr>
      <vt:lpstr>Lists Are Mutable</vt:lpstr>
      <vt:lpstr>PowerPoint 簡報</vt:lpstr>
      <vt:lpstr>Concatenating Lists</vt:lpstr>
      <vt:lpstr>List Slicing</vt:lpstr>
      <vt:lpstr>PowerPoint 簡報</vt:lpstr>
      <vt:lpstr>PowerPoint 簡報</vt:lpstr>
      <vt:lpstr>PowerPoint 簡報</vt:lpstr>
      <vt:lpstr>Finding Items in Lists with the in Operator</vt:lpstr>
      <vt:lpstr>PowerPoint 簡報</vt:lpstr>
      <vt:lpstr>List Methods and Useful Built-in Functions</vt:lpstr>
      <vt:lpstr>PowerPoint 簡報</vt:lpstr>
      <vt:lpstr>PowerPoint 簡報</vt:lpstr>
      <vt:lpstr>PowerPoint 簡報</vt:lpstr>
      <vt:lpstr>PowerPoint 簡報</vt:lpstr>
      <vt:lpstr>PowerPoint 簡報</vt:lpstr>
      <vt:lpstr>PowerPoint 簡報</vt:lpstr>
      <vt:lpstr>The del Statement</vt:lpstr>
      <vt:lpstr>The min and max Functions</vt:lpstr>
      <vt:lpstr>Copying Lists</vt:lpstr>
      <vt:lpstr>PowerPoint 簡報</vt:lpstr>
      <vt:lpstr>Processing Lists</vt:lpstr>
      <vt:lpstr>PowerPoint 簡報</vt:lpstr>
      <vt:lpstr>Totaling the Values in a List</vt:lpstr>
      <vt:lpstr>Averaging the Values in a List</vt:lpstr>
      <vt:lpstr>Passing a List as an Argument to a Function</vt:lpstr>
      <vt:lpstr>Returning a List from a Function</vt:lpstr>
      <vt:lpstr>PowerPoint 簡報</vt:lpstr>
      <vt:lpstr>PowerPoint 簡報</vt:lpstr>
      <vt:lpstr>Two-Dimensional Lists</vt:lpstr>
      <vt:lpstr>PowerPoint 簡報</vt:lpstr>
      <vt:lpstr>PowerPoint 簡報</vt:lpstr>
      <vt:lpstr>Tuples</vt:lpstr>
      <vt:lpstr>PowerPoint 簡報</vt:lpstr>
      <vt:lpstr>Converting Between Lists and Tuples</vt:lpstr>
      <vt:lpstr>Plotting List Data With the matplotlib Package</vt:lpstr>
      <vt:lpstr>Importing the pyplot Module</vt:lpstr>
      <vt:lpstr>Plotting a Line Graph</vt:lpstr>
      <vt:lpstr>Adding a Title, Axis Labels, and a Grid</vt:lpstr>
      <vt:lpstr>Customizing the X and Y Axes</vt:lpstr>
      <vt:lpstr>PowerPoint 簡報</vt:lpstr>
      <vt:lpstr>Displaying Markers at the Data Points</vt:lpstr>
      <vt:lpstr>PowerPoint 簡報</vt:lpstr>
      <vt:lpstr>Plotting a Bar Chart</vt:lpstr>
      <vt:lpstr>Customizing the Bar Width</vt:lpstr>
      <vt:lpstr>Changing the Colors of the Bars</vt:lpstr>
      <vt:lpstr>PowerPoint 簡報</vt:lpstr>
      <vt:lpstr>Plotting a Pie Chart</vt:lpstr>
      <vt:lpstr>Displaying Slice Labels and a Chart Title</vt:lpstr>
      <vt:lpstr>Changing the Colors of the Slices</vt:lpstr>
      <vt:lpstr>什麼是 Numpy？</vt:lpstr>
      <vt:lpstr>Numpy 基礎操作</vt:lpstr>
      <vt:lpstr>Numpy 陣列</vt:lpstr>
      <vt:lpstr>創建陣列</vt:lpstr>
      <vt:lpstr>從檔案取資料</vt:lpstr>
      <vt:lpstr>改變陣列維度</vt:lpstr>
      <vt:lpstr>改變陣列型別（bool、int、float、string）</vt:lpstr>
      <vt:lpstr>建立陣列: 建立填滿 0 或 1 的陣列</vt:lpstr>
      <vt:lpstr>陣列索引與切片</vt:lpstr>
      <vt:lpstr>基本操作</vt:lpstr>
      <vt:lpstr>直方圖（Histogram）</vt:lpstr>
      <vt:lpstr>散佈圖（Scatter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2016-06-25T12:48:12Z</dcterms:created>
  <dcterms:modified xsi:type="dcterms:W3CDTF">2019-05-13T07:09:08Z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