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32"/>
  </p:notesMasterIdLst>
  <p:handoutMasterIdLst>
    <p:handoutMasterId r:id="rId3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7" d="100"/>
          <a:sy n="97" d="100"/>
        </p:scale>
        <p:origin x="825" y="5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DFE88-AB15-4D60-8F3E-8F304D657905}" type="datetimeFigureOut">
              <a:rPr lang="zh-TW" altLang="en-US" smtClean="0"/>
              <a:t>2019/2/22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C73E2-909A-494E-AD9D-518BD1FD3C21}" type="slidenum">
              <a:rPr lang="zh-TW" altLang="en-US" smtClean="0"/>
              <a:t>‹#›</a:t>
            </a:fld>
            <a:endParaRPr lang="zh-TW" altLang="en-US"/>
          </a:p>
        </p:txBody>
      </p:sp>
    </p:spTree>
    <p:extLst>
      <p:ext uri="{BB962C8B-B14F-4D97-AF65-F5344CB8AC3E}">
        <p14:creationId xmlns:p14="http://schemas.microsoft.com/office/powerpoint/2010/main" val="2847829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3842907C-D0AA-4C58-9F94-58B40AD65B29}" type="datetimeFigureOut">
              <a:pPr/>
              <a:t>2019/2/22</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1D76769E-C829-4283-B80E-CB90D995C291}" type="slidenum">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1D76769E-C829-4283-B80E-CB90D995C291}" type="slidenum">
              <a:rPr lang="zh-TW" smtClean="0"/>
              <a:pPr/>
              <a:t>1</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Rectangle 6"/>
          <p:cNvSpPr/>
          <p:nvPr/>
        </p:nvSpPr>
        <p:spPr>
          <a:xfrm>
            <a:off x="0" y="3573016"/>
            <a:ext cx="9144000" cy="306895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ctr">
            <a:normAutofit/>
          </a:bodyPr>
          <a:lstStyle>
            <a:lvl1pPr>
              <a:defRPr sz="36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r">
              <a:buNone/>
              <a:defRPr sz="28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E13C79-1C97-4B32-B2AE-1A69C169643E}" type="datetime2">
              <a:rPr lang="zh-TW" altLang="en-US" smtClean="0"/>
              <a:pPr/>
              <a:t>2019年2月22日</a:t>
            </a:fld>
            <a:endParaRPr lang="zh-TW">
              <a:solidFill>
                <a:srgbClr val="FFFFFF"/>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solidFill>
                <a:schemeClr val="accent1">
                  <a:tint val="20000"/>
                </a:scheme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en-US" altLang="zh-TW" smtClean="0"/>
              <a:pPr/>
              <a:t>‹#›</a:t>
            </a:fld>
            <a:endParaRPr lang="zh-TW" altLang="en-US">
              <a:solidFill>
                <a:srgbClr val="FFFFFF"/>
              </a:solidFill>
            </a:endParaRPr>
          </a:p>
        </p:txBody>
      </p:sp>
    </p:spTree>
    <p:extLst>
      <p:ext uri="{BB962C8B-B14F-4D97-AF65-F5344CB8AC3E}">
        <p14:creationId xmlns:p14="http://schemas.microsoft.com/office/powerpoint/2010/main" val="32739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lgn="ctr"/>
            <a:fld id="{D10E14BF-C004-4398-9186-5EE680724D95}" type="datetime2">
              <a:rPr lang="zh-TW" altLang="en-US" smtClean="0"/>
              <a:pPr algn="ctr"/>
              <a:t>2019年2月22日</a:t>
            </a:fld>
            <a:endParaRPr lang="zh-TW"/>
          </a:p>
        </p:txBody>
      </p:sp>
      <p:sp>
        <p:nvSpPr>
          <p:cNvPr id="5" name="Footer Placeholder 4"/>
          <p:cNvSpPr>
            <a:spLocks noGrp="1"/>
          </p:cNvSpPr>
          <p:nvPr>
            <p:ph type="ftr" sz="quarter" idx="11"/>
          </p:nvPr>
        </p:nvSpPr>
        <p:spPr/>
        <p:txBody>
          <a:bodyPr/>
          <a:lstStyle/>
          <a:p>
            <a:endParaRPr lang="zh-TW"/>
          </a:p>
        </p:txBody>
      </p:sp>
      <p:sp>
        <p:nvSpPr>
          <p:cNvPr id="6" name="Slide Number Placeholder 5"/>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9306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2019年2月22日</a:t>
            </a:fld>
            <a:endParaRPr lang="zh-TW"/>
          </a:p>
        </p:txBody>
      </p:sp>
      <p:sp>
        <p:nvSpPr>
          <p:cNvPr id="5" name="Footer Placeholder 4"/>
          <p:cNvSpPr>
            <a:spLocks noGrp="1"/>
          </p:cNvSpPr>
          <p:nvPr>
            <p:ph type="ftr" sz="quarter" idx="11"/>
          </p:nvPr>
        </p:nvSpPr>
        <p:spPr>
          <a:xfrm>
            <a:off x="581192" y="5951810"/>
            <a:ext cx="5922209" cy="365125"/>
          </a:xfrm>
        </p:spPr>
        <p:txBody>
          <a:bodyPr/>
          <a:lstStyle/>
          <a:p>
            <a:endParaRPr lang="zh-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2068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81192" y="2228003"/>
            <a:ext cx="7989752" cy="3630795"/>
          </a:xfrm>
        </p:spPr>
        <p:txBody>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11"/>
          </p:nvPr>
        </p:nvSpPr>
        <p:spPr/>
        <p:txBody>
          <a:bodyPr/>
          <a:lstStyle/>
          <a:p>
            <a:pPr algn="r"/>
            <a:endParaRPr lang="zh-TW" sz="1000" dirty="0">
              <a:solidFill>
                <a:schemeClr val="tx1"/>
              </a:solidFill>
            </a:endParaRP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1077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ctr">
            <a:normAutofit/>
          </a:bodyPr>
          <a:lstStyle>
            <a:lvl1pPr algn="l">
              <a:defRPr sz="3600" b="0" cap="all">
                <a:solidFill>
                  <a:schemeClr val="accent1"/>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2019年2月22日</a:t>
            </a:fld>
            <a:endParaRPr lang="zh-TW" sz="1000">
              <a:solidFill>
                <a:schemeClr val="tx1"/>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r"/>
            <a:endParaRPr lang="zh-TW" sz="100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14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pPr algn="ctr"/>
            <a:fld id="{D10E14BF-C004-4398-9186-5EE680724D95}" type="datetime2">
              <a:rPr lang="zh-TW" altLang="en-US" smtClean="0"/>
              <a:pPr algn="ctr"/>
              <a:t>2019年2月22日</a:t>
            </a:fld>
            <a:endParaRPr lang="zh-TW" sz="1000">
              <a:solidFill>
                <a:schemeClr val="tx1"/>
              </a:solidFill>
            </a:endParaRPr>
          </a:p>
        </p:txBody>
      </p:sp>
      <p:sp>
        <p:nvSpPr>
          <p:cNvPr id="6" name="Footer Placeholder 5"/>
          <p:cNvSpPr>
            <a:spLocks noGrp="1"/>
          </p:cNvSpPr>
          <p:nvPr>
            <p:ph type="ftr" sz="quarter" idx="11"/>
          </p:nvPr>
        </p:nvSpPr>
        <p:spPr/>
        <p:txBody>
          <a:bodyPr/>
          <a:lstStyle/>
          <a:p>
            <a:pPr algn="r"/>
            <a:endParaRPr lang="zh-TW" sz="1000">
              <a:solidFill>
                <a:schemeClr val="tx1"/>
              </a:solidFill>
            </a:endParaRPr>
          </a:p>
        </p:txBody>
      </p:sp>
      <p:sp>
        <p:nvSpPr>
          <p:cNvPr id="7" name="Slide Number Placeholder 6"/>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9" name="圖片 8">
            <a:extLst>
              <a:ext uri="{FF2B5EF4-FFF2-40B4-BE49-F238E27FC236}">
                <a16:creationId xmlns:a16="http://schemas.microsoft.com/office/drawing/2014/main" id="{45868ED2-CC28-4970-8F2A-625F425FEA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40847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lgn="ctr"/>
            <a:fld id="{D10E14BF-C004-4398-9186-5EE680724D95}" type="datetime2">
              <a:rPr lang="zh-TW" altLang="en-US" smtClean="0"/>
              <a:pPr algn="ctr"/>
              <a:t>2019年2月22日</a:t>
            </a:fld>
            <a:endParaRPr lang="zh-TW" sz="1000">
              <a:solidFill>
                <a:schemeClr val="tx1"/>
              </a:solidFill>
            </a:endParaRPr>
          </a:p>
        </p:txBody>
      </p:sp>
      <p:sp>
        <p:nvSpPr>
          <p:cNvPr id="8" name="Footer Placeholder 7"/>
          <p:cNvSpPr>
            <a:spLocks noGrp="1"/>
          </p:cNvSpPr>
          <p:nvPr>
            <p:ph type="ftr" sz="quarter" idx="11"/>
          </p:nvPr>
        </p:nvSpPr>
        <p:spPr/>
        <p:txBody>
          <a:bodyPr/>
          <a:lstStyle/>
          <a:p>
            <a:pPr algn="r"/>
            <a:endParaRPr lang="zh-TW" sz="1000">
              <a:solidFill>
                <a:schemeClr val="tx1"/>
              </a:solidFill>
            </a:endParaRPr>
          </a:p>
        </p:txBody>
      </p:sp>
      <p:sp>
        <p:nvSpPr>
          <p:cNvPr id="9" name="Slide Number Placeholder 8"/>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11" name="圖片 10">
            <a:extLst>
              <a:ext uri="{FF2B5EF4-FFF2-40B4-BE49-F238E27FC236}">
                <a16:creationId xmlns:a16="http://schemas.microsoft.com/office/drawing/2014/main" id="{600C206B-DFD5-4CF9-B7B9-C5BA757BD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8213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a:solidFill>
            <a:schemeClr val="bg1"/>
          </a:solidFill>
          <a:ln>
            <a:noFill/>
          </a:ln>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084827A3-B249-4F87-AB1A-1E06AC1AA2A4}" type="datetime2">
              <a:rPr lang="zh-TW" altLang="en-US" smtClean="0"/>
              <a:pPr/>
              <a:t>2019年2月22日</a:t>
            </a:fld>
            <a:endParaRPr lang="zh-TW"/>
          </a:p>
        </p:txBody>
      </p:sp>
      <p:sp>
        <p:nvSpPr>
          <p:cNvPr id="4" name="Footer Placeholder 3"/>
          <p:cNvSpPr>
            <a:spLocks noGrp="1"/>
          </p:cNvSpPr>
          <p:nvPr>
            <p:ph type="ftr" sz="quarter" idx="11"/>
          </p:nvPr>
        </p:nvSpPr>
        <p:spPr/>
        <p:txBody>
          <a:bodyPr/>
          <a:lstStyle/>
          <a:p>
            <a:endParaRPr lang="zh-TW"/>
          </a:p>
        </p:txBody>
      </p:sp>
      <p:sp>
        <p:nvSpPr>
          <p:cNvPr id="5" name="Slide Number Placeholder 4"/>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7" name="圖片 6">
            <a:extLst>
              <a:ext uri="{FF2B5EF4-FFF2-40B4-BE49-F238E27FC236}">
                <a16:creationId xmlns:a16="http://schemas.microsoft.com/office/drawing/2014/main" id="{8C425F5F-CA86-4511-9752-92AB1A3DEC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6151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zh-TW" altLang="en-US" smtClean="0"/>
              <a:pPr/>
              <a:t>2019年2月22日</a:t>
            </a:fld>
            <a:endParaRPr lang="zh-TW"/>
          </a:p>
        </p:txBody>
      </p:sp>
      <p:sp>
        <p:nvSpPr>
          <p:cNvPr id="3" name="Footer Placeholder 2"/>
          <p:cNvSpPr>
            <a:spLocks noGrp="1"/>
          </p:cNvSpPr>
          <p:nvPr>
            <p:ph type="ftr" sz="quarter" idx="11"/>
          </p:nvPr>
        </p:nvSpPr>
        <p:spPr/>
        <p:txBody>
          <a:bodyPr/>
          <a:lstStyle/>
          <a:p>
            <a:endParaRPr lang="zh-TW"/>
          </a:p>
        </p:txBody>
      </p:sp>
      <p:sp>
        <p:nvSpPr>
          <p:cNvPr id="4" name="Slide Number Placeholder 3"/>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5" name="圖片 4">
            <a:extLst>
              <a:ext uri="{FF2B5EF4-FFF2-40B4-BE49-F238E27FC236}">
                <a16:creationId xmlns:a16="http://schemas.microsoft.com/office/drawing/2014/main" id="{640CC7B0-C5FA-4E60-9892-38F6A4C9BA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3271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t">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86C4691-4882-40A8-AF62-8CF6A18D40B2}" type="datetime2">
              <a:rPr lang="zh-TW" altLang="en-US" smtClean="0"/>
              <a:pPr/>
              <a:t>2019年2月22日</a:t>
            </a:fld>
            <a:endParaRPr lang="zh-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18162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6776A-4DEC-47EE-8A49-2C150ECB5465}" type="datetime2">
              <a:rPr lang="zh-TW" altLang="en-US" smtClean="0"/>
              <a:pPr/>
              <a:t>2019年2月22日</a:t>
            </a:fld>
            <a:endParaRPr lang="zh-TW">
              <a:solidFill>
                <a:schemeClr val="tx1"/>
              </a:solidFill>
            </a:endParaRPr>
          </a:p>
        </p:txBody>
      </p:sp>
      <p:sp>
        <p:nvSpPr>
          <p:cNvPr id="6" name="Footer Placeholder 5"/>
          <p:cNvSpPr>
            <a:spLocks noGrp="1"/>
          </p:cNvSpPr>
          <p:nvPr>
            <p:ph type="ftr" sz="quarter" idx="11"/>
          </p:nvPr>
        </p:nvSpPr>
        <p:spPr/>
        <p:txBody>
          <a:bodyPr/>
          <a:lstStyle/>
          <a:p>
            <a:endParaRPr lang="zh-TW">
              <a:solidFill>
                <a:schemeClr val="tx1"/>
              </a:solidFill>
            </a:endParaRPr>
          </a:p>
        </p:txBody>
      </p:sp>
      <p:sp>
        <p:nvSpPr>
          <p:cNvPr id="7" name="Slide Number Placeholder 6"/>
          <p:cNvSpPr>
            <a:spLocks noGrp="1"/>
          </p:cNvSpPr>
          <p:nvPr>
            <p:ph type="sldNum" sz="quarter" idx="12"/>
          </p:nvPr>
        </p:nvSpPr>
        <p:spPr/>
        <p:txBody>
          <a:bodyPr/>
          <a:lstStyle/>
          <a:p>
            <a:fld id="{BC410EEA-824F-4D46-AFE7-60426C8C06B0}" type="slidenum">
              <a:rPr lang="en-US" altLang="zh-TW" smtClean="0"/>
              <a:pPr/>
              <a:t>‹#›</a:t>
            </a:fld>
            <a:endParaRPr lang="zh-TW" altLang="en-US">
              <a:solidFill>
                <a:schemeClr val="tx1"/>
              </a:solidFill>
            </a:endParaRPr>
          </a:p>
        </p:txBody>
      </p:sp>
    </p:spTree>
    <p:extLst>
      <p:ext uri="{BB962C8B-B14F-4D97-AF65-F5344CB8AC3E}">
        <p14:creationId xmlns:p14="http://schemas.microsoft.com/office/powerpoint/2010/main" val="38707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lgn="ctr"/>
            <a:fld id="{D10E14BF-C004-4398-9186-5EE680724D95}" type="datetime2">
              <a:rPr lang="zh-TW" altLang="en-US" smtClean="0"/>
              <a:pPr algn="ctr"/>
              <a:t>2019年2月22日</a:t>
            </a:fld>
            <a:endParaRPr lang="zh-TW" sz="1000">
              <a:solidFill>
                <a:schemeClr val="tx1"/>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lgn="r"/>
            <a:endParaRPr lang="zh-TW" sz="1000">
              <a:solidFill>
                <a:schemeClr val="tx1"/>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388326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457200" rtl="0" eaLnBrk="1" latinLnBrk="0" hangingPunct="1">
        <a:spcBef>
          <a:spcPct val="0"/>
        </a:spcBef>
        <a:buNone/>
        <a:defRPr sz="3200" b="0" kern="1200" cap="all">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altLang="zh-TW" cap="none" dirty="0"/>
              <a:t>More About Strings</a:t>
            </a:r>
            <a:endParaRPr lang="zh-TW" cap="none" dirty="0"/>
          </a:p>
        </p:txBody>
      </p:sp>
      <p:sp>
        <p:nvSpPr>
          <p:cNvPr id="3" name="Rectangle 2"/>
          <p:cNvSpPr>
            <a:spLocks noGrp="1"/>
          </p:cNvSpPr>
          <p:nvPr>
            <p:ph type="subTitle" idx="1"/>
          </p:nvPr>
        </p:nvSpPr>
        <p:spPr/>
        <p:txBody>
          <a:bodyPr/>
          <a:lstStyle/>
          <a:p>
            <a:pPr algn="r"/>
            <a:r>
              <a:rPr lang="zh-TW" altLang="en-US" sz="2800" dirty="0"/>
              <a:t>陳建良</a:t>
            </a:r>
            <a:endParaRPr 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BA6A0F-01EE-4EAB-AE67-4C935FED61D3}"/>
              </a:ext>
            </a:extLst>
          </p:cNvPr>
          <p:cNvSpPr>
            <a:spLocks noGrp="1"/>
          </p:cNvSpPr>
          <p:nvPr>
            <p:ph type="title"/>
          </p:nvPr>
        </p:nvSpPr>
        <p:spPr/>
        <p:txBody>
          <a:bodyPr/>
          <a:lstStyle/>
          <a:p>
            <a:r>
              <a:rPr lang="en-US" altLang="zh-TW" cap="none" dirty="0"/>
              <a:t>Strings Are Immutable</a:t>
            </a:r>
            <a:endParaRPr lang="zh-TW" altLang="en-US" cap="none" dirty="0"/>
          </a:p>
        </p:txBody>
      </p:sp>
      <p:sp>
        <p:nvSpPr>
          <p:cNvPr id="3" name="內容版面配置區 2">
            <a:extLst>
              <a:ext uri="{FF2B5EF4-FFF2-40B4-BE49-F238E27FC236}">
                <a16:creationId xmlns:a16="http://schemas.microsoft.com/office/drawing/2014/main" id="{E6B04B33-C910-49F2-BB01-3D31DFCBA07E}"/>
              </a:ext>
            </a:extLst>
          </p:cNvPr>
          <p:cNvSpPr>
            <a:spLocks noGrp="1"/>
          </p:cNvSpPr>
          <p:nvPr>
            <p:ph idx="1"/>
          </p:nvPr>
        </p:nvSpPr>
        <p:spPr/>
        <p:txBody>
          <a:bodyPr/>
          <a:lstStyle/>
          <a:p>
            <a:r>
              <a:rPr lang="en-US" altLang="zh-TW" dirty="0"/>
              <a:t>In Python, strings are immutable, which means once they are created, they cannot be changed.</a:t>
            </a:r>
          </a:p>
          <a:p>
            <a:r>
              <a:rPr lang="en-US" altLang="zh-TW" dirty="0"/>
              <a:t>Some operations, such as concatenation, give the impression that they modify strings, but in reality they do not.</a:t>
            </a:r>
            <a:endParaRPr lang="zh-TW" altLang="en-US" dirty="0"/>
          </a:p>
        </p:txBody>
      </p:sp>
      <p:pic>
        <p:nvPicPr>
          <p:cNvPr id="4" name="圖片 3">
            <a:extLst>
              <a:ext uri="{FF2B5EF4-FFF2-40B4-BE49-F238E27FC236}">
                <a16:creationId xmlns:a16="http://schemas.microsoft.com/office/drawing/2014/main" id="{ACB9EE72-8E74-4EC8-856A-241463B90DD3}"/>
              </a:ext>
            </a:extLst>
          </p:cNvPr>
          <p:cNvPicPr>
            <a:picLocks noChangeAspect="1"/>
          </p:cNvPicPr>
          <p:nvPr/>
        </p:nvPicPr>
        <p:blipFill>
          <a:blip r:embed="rId2"/>
          <a:stretch>
            <a:fillRect/>
          </a:stretch>
        </p:blipFill>
        <p:spPr>
          <a:xfrm>
            <a:off x="899592" y="4005064"/>
            <a:ext cx="3240360" cy="2791686"/>
          </a:xfrm>
          <a:prstGeom prst="rect">
            <a:avLst/>
          </a:prstGeom>
        </p:spPr>
      </p:pic>
      <p:pic>
        <p:nvPicPr>
          <p:cNvPr id="5" name="圖片 4">
            <a:extLst>
              <a:ext uri="{FF2B5EF4-FFF2-40B4-BE49-F238E27FC236}">
                <a16:creationId xmlns:a16="http://schemas.microsoft.com/office/drawing/2014/main" id="{0B7D26ED-4E61-4060-94CF-29208F720066}"/>
              </a:ext>
            </a:extLst>
          </p:cNvPr>
          <p:cNvPicPr>
            <a:picLocks noChangeAspect="1"/>
          </p:cNvPicPr>
          <p:nvPr/>
        </p:nvPicPr>
        <p:blipFill>
          <a:blip r:embed="rId3"/>
          <a:stretch>
            <a:fillRect/>
          </a:stretch>
        </p:blipFill>
        <p:spPr>
          <a:xfrm>
            <a:off x="4788024" y="4038694"/>
            <a:ext cx="2088232" cy="811150"/>
          </a:xfrm>
          <a:prstGeom prst="rect">
            <a:avLst/>
          </a:prstGeom>
        </p:spPr>
      </p:pic>
      <p:pic>
        <p:nvPicPr>
          <p:cNvPr id="6" name="圖片 5">
            <a:extLst>
              <a:ext uri="{FF2B5EF4-FFF2-40B4-BE49-F238E27FC236}">
                <a16:creationId xmlns:a16="http://schemas.microsoft.com/office/drawing/2014/main" id="{C8081FAC-B3E7-4597-A7C2-73B2AFDD3E52}"/>
              </a:ext>
            </a:extLst>
          </p:cNvPr>
          <p:cNvPicPr>
            <a:picLocks noChangeAspect="1"/>
          </p:cNvPicPr>
          <p:nvPr/>
        </p:nvPicPr>
        <p:blipFill>
          <a:blip r:embed="rId4"/>
          <a:stretch>
            <a:fillRect/>
          </a:stretch>
        </p:blipFill>
        <p:spPr>
          <a:xfrm>
            <a:off x="4813216" y="4844243"/>
            <a:ext cx="2460435" cy="1099436"/>
          </a:xfrm>
          <a:prstGeom prst="rect">
            <a:avLst/>
          </a:prstGeom>
        </p:spPr>
      </p:pic>
    </p:spTree>
    <p:extLst>
      <p:ext uri="{BB962C8B-B14F-4D97-AF65-F5344CB8AC3E}">
        <p14:creationId xmlns:p14="http://schemas.microsoft.com/office/powerpoint/2010/main" val="18654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B00B353-0B2F-49F7-B50A-CAE41351779D}"/>
              </a:ext>
            </a:extLst>
          </p:cNvPr>
          <p:cNvSpPr>
            <a:spLocks noGrp="1"/>
          </p:cNvSpPr>
          <p:nvPr>
            <p:ph idx="1"/>
          </p:nvPr>
        </p:nvSpPr>
        <p:spPr>
          <a:xfrm>
            <a:off x="581192" y="836713"/>
            <a:ext cx="7989752" cy="5022086"/>
          </a:xfrm>
        </p:spPr>
        <p:txBody>
          <a:bodyPr/>
          <a:lstStyle/>
          <a:p>
            <a:r>
              <a:rPr lang="en-US" altLang="zh-TW" dirty="0"/>
              <a:t>Because strings are immutable, you cannot use an expression in the form </a:t>
            </a:r>
            <a:r>
              <a:rPr lang="en-US" altLang="zh-TW" i="1" dirty="0"/>
              <a:t>string</a:t>
            </a:r>
            <a:r>
              <a:rPr lang="en-US" altLang="zh-TW" dirty="0"/>
              <a:t>[</a:t>
            </a:r>
            <a:r>
              <a:rPr lang="en-US" altLang="zh-TW" i="1" dirty="0"/>
              <a:t>index</a:t>
            </a:r>
            <a:r>
              <a:rPr lang="en-US" altLang="zh-TW" dirty="0"/>
              <a:t>]</a:t>
            </a:r>
            <a:r>
              <a:rPr lang="zh-TW" altLang="en-US" dirty="0"/>
              <a:t> </a:t>
            </a:r>
            <a:r>
              <a:rPr lang="en-US" altLang="zh-TW" dirty="0"/>
              <a:t>on the left side of an assignment operator.</a:t>
            </a:r>
          </a:p>
          <a:p>
            <a:pPr marL="0" indent="0">
              <a:buNone/>
            </a:pPr>
            <a:r>
              <a:rPr lang="en-US" altLang="zh-TW" dirty="0"/>
              <a:t>	# Assign 'Bill' to friend.</a:t>
            </a:r>
          </a:p>
          <a:p>
            <a:pPr marL="0" indent="0">
              <a:buNone/>
            </a:pPr>
            <a:r>
              <a:rPr lang="en-US" altLang="zh-TW" dirty="0"/>
              <a:t>	friend = 'Bill’</a:t>
            </a:r>
          </a:p>
          <a:p>
            <a:pPr marL="0" indent="0">
              <a:buNone/>
            </a:pPr>
            <a:r>
              <a:rPr lang="en-US" altLang="zh-TW" dirty="0"/>
              <a:t>	# Can we change the first character to 'J’?</a:t>
            </a:r>
          </a:p>
          <a:p>
            <a:pPr marL="0" indent="0">
              <a:buNone/>
            </a:pPr>
            <a:r>
              <a:rPr lang="en-US" altLang="zh-TW" dirty="0"/>
              <a:t>	friend[0] = 'J' # No, this will cause an error!</a:t>
            </a:r>
            <a:endParaRPr lang="zh-TW" altLang="en-US" dirty="0"/>
          </a:p>
        </p:txBody>
      </p:sp>
    </p:spTree>
    <p:extLst>
      <p:ext uri="{BB962C8B-B14F-4D97-AF65-F5344CB8AC3E}">
        <p14:creationId xmlns:p14="http://schemas.microsoft.com/office/powerpoint/2010/main" val="374176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9BD17E-66DB-4097-83B2-FAA9AA483214}"/>
              </a:ext>
            </a:extLst>
          </p:cNvPr>
          <p:cNvSpPr>
            <a:spLocks noGrp="1"/>
          </p:cNvSpPr>
          <p:nvPr>
            <p:ph type="title"/>
          </p:nvPr>
        </p:nvSpPr>
        <p:spPr/>
        <p:txBody>
          <a:bodyPr/>
          <a:lstStyle/>
          <a:p>
            <a:r>
              <a:rPr lang="en-US" altLang="zh-TW" cap="none" dirty="0"/>
              <a:t>String Slicing</a:t>
            </a:r>
            <a:endParaRPr lang="zh-TW" altLang="en-US" cap="none" dirty="0"/>
          </a:p>
        </p:txBody>
      </p:sp>
      <p:sp>
        <p:nvSpPr>
          <p:cNvPr id="3" name="內容版面配置區 2">
            <a:extLst>
              <a:ext uri="{FF2B5EF4-FFF2-40B4-BE49-F238E27FC236}">
                <a16:creationId xmlns:a16="http://schemas.microsoft.com/office/drawing/2014/main" id="{5881AB4B-2E7D-4302-90AF-056155389F2A}"/>
              </a:ext>
            </a:extLst>
          </p:cNvPr>
          <p:cNvSpPr>
            <a:spLocks noGrp="1"/>
          </p:cNvSpPr>
          <p:nvPr>
            <p:ph idx="1"/>
          </p:nvPr>
        </p:nvSpPr>
        <p:spPr/>
        <p:txBody>
          <a:bodyPr>
            <a:normAutofit/>
          </a:bodyPr>
          <a:lstStyle/>
          <a:p>
            <a:r>
              <a:rPr lang="en-US" altLang="zh-TW" dirty="0"/>
              <a:t>You can use slicing expressions to select  a range of characters from a string.</a:t>
            </a:r>
          </a:p>
          <a:p>
            <a:r>
              <a:rPr lang="en-US" altLang="zh-TW" dirty="0"/>
              <a:t>String slices are also called </a:t>
            </a:r>
            <a:r>
              <a:rPr lang="en-US" altLang="zh-TW" i="1" dirty="0">
                <a:solidFill>
                  <a:srgbClr val="FF0000"/>
                </a:solidFill>
                <a:effectLst>
                  <a:outerShdw blurRad="38100" dist="38100" dir="2700000" algn="tl">
                    <a:srgbClr val="000000">
                      <a:alpha val="43137"/>
                    </a:srgbClr>
                  </a:outerShdw>
                </a:effectLst>
              </a:rPr>
              <a:t>substrings</a:t>
            </a:r>
            <a:r>
              <a:rPr lang="en-US" altLang="zh-TW" dirty="0"/>
              <a:t>. </a:t>
            </a:r>
          </a:p>
          <a:p>
            <a:pPr marL="0" indent="0">
              <a:buNone/>
            </a:pPr>
            <a:r>
              <a:rPr lang="en-US" altLang="zh-TW" i="1" dirty="0"/>
              <a:t>	string[start : end]</a:t>
            </a:r>
          </a:p>
          <a:p>
            <a:r>
              <a:rPr lang="en-US" altLang="zh-TW" i="1" dirty="0"/>
              <a:t>start </a:t>
            </a:r>
            <a:r>
              <a:rPr lang="en-US" altLang="zh-TW" dirty="0"/>
              <a:t>is the index of the first character in the slice, and </a:t>
            </a:r>
            <a:r>
              <a:rPr lang="en-US" altLang="zh-TW" i="1" dirty="0"/>
              <a:t>end </a:t>
            </a:r>
            <a:r>
              <a:rPr lang="en-US" altLang="zh-TW" dirty="0"/>
              <a:t>is the index marking the end of the slice.</a:t>
            </a:r>
          </a:p>
          <a:p>
            <a:r>
              <a:rPr lang="en-US" altLang="zh-TW" dirty="0"/>
              <a:t>The expression will return a string containing a copy of the characters from </a:t>
            </a:r>
            <a:r>
              <a:rPr lang="en-US" altLang="zh-TW" i="1" dirty="0"/>
              <a:t>start </a:t>
            </a:r>
            <a:r>
              <a:rPr lang="en-US" altLang="zh-TW" dirty="0"/>
              <a:t>up to (</a:t>
            </a:r>
            <a:r>
              <a:rPr lang="en-US" altLang="zh-TW" dirty="0">
                <a:solidFill>
                  <a:srgbClr val="FF0000"/>
                </a:solidFill>
                <a:effectLst>
                  <a:outerShdw blurRad="38100" dist="38100" dir="2700000" algn="tl">
                    <a:srgbClr val="000000">
                      <a:alpha val="43137"/>
                    </a:srgbClr>
                  </a:outerShdw>
                </a:effectLst>
              </a:rPr>
              <a:t>but not including</a:t>
            </a:r>
            <a:r>
              <a:rPr lang="en-US" altLang="zh-TW" dirty="0"/>
              <a:t>) </a:t>
            </a:r>
            <a:r>
              <a:rPr lang="en-US" altLang="zh-TW" i="1" dirty="0"/>
              <a:t>end</a:t>
            </a:r>
            <a:r>
              <a:rPr lang="en-US" altLang="zh-TW" dirty="0"/>
              <a:t>.</a:t>
            </a:r>
            <a:endParaRPr lang="zh-TW" altLang="en-US" dirty="0"/>
          </a:p>
        </p:txBody>
      </p:sp>
    </p:spTree>
    <p:extLst>
      <p:ext uri="{BB962C8B-B14F-4D97-AF65-F5344CB8AC3E}">
        <p14:creationId xmlns:p14="http://schemas.microsoft.com/office/powerpoint/2010/main" val="175255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5B4168E-AD40-4824-B2CA-CF68DBB3D80E}"/>
              </a:ext>
            </a:extLst>
          </p:cNvPr>
          <p:cNvSpPr>
            <a:spLocks noGrp="1"/>
          </p:cNvSpPr>
          <p:nvPr>
            <p:ph idx="1"/>
          </p:nvPr>
        </p:nvSpPr>
        <p:spPr>
          <a:xfrm>
            <a:off x="581192" y="764704"/>
            <a:ext cx="7989752" cy="5832648"/>
          </a:xfrm>
        </p:spPr>
        <p:txBody>
          <a:bodyPr>
            <a:normAutofit fontScale="85000" lnSpcReduction="10000"/>
          </a:bodyPr>
          <a:lstStyle/>
          <a:p>
            <a:pPr marL="0" indent="0">
              <a:buNone/>
            </a:pPr>
            <a:r>
              <a:rPr lang="en-US" altLang="zh-TW" dirty="0"/>
              <a:t>	</a:t>
            </a:r>
            <a:r>
              <a:rPr lang="en-US" altLang="zh-TW" dirty="0" err="1"/>
              <a:t>full_name</a:t>
            </a:r>
            <a:r>
              <a:rPr lang="en-US" altLang="zh-TW" dirty="0"/>
              <a:t> = 'Patty Lynn Smith’</a:t>
            </a:r>
          </a:p>
          <a:p>
            <a:pPr marL="0" indent="0">
              <a:buNone/>
            </a:pPr>
            <a:r>
              <a:rPr lang="en-US" altLang="zh-TW" dirty="0"/>
              <a:t>	</a:t>
            </a:r>
            <a:r>
              <a:rPr lang="en-US" altLang="zh-TW" dirty="0" err="1"/>
              <a:t>middle_name</a:t>
            </a:r>
            <a:r>
              <a:rPr lang="en-US" altLang="zh-TW" dirty="0"/>
              <a:t> = </a:t>
            </a:r>
            <a:r>
              <a:rPr lang="en-US" altLang="zh-TW" dirty="0" err="1"/>
              <a:t>full_name</a:t>
            </a:r>
            <a:r>
              <a:rPr lang="en-US" altLang="zh-TW" dirty="0"/>
              <a:t>[6:10]</a:t>
            </a:r>
          </a:p>
          <a:p>
            <a:pPr marL="0" indent="0">
              <a:buNone/>
            </a:pPr>
            <a:r>
              <a:rPr lang="en-US" altLang="zh-TW" dirty="0"/>
              <a:t>	</a:t>
            </a:r>
            <a:r>
              <a:rPr lang="en-US" altLang="zh-TW" dirty="0" err="1"/>
              <a:t>first_name</a:t>
            </a:r>
            <a:r>
              <a:rPr lang="en-US" altLang="zh-TW" dirty="0"/>
              <a:t> = </a:t>
            </a:r>
            <a:r>
              <a:rPr lang="en-US" altLang="zh-TW" dirty="0" err="1"/>
              <a:t>full_name</a:t>
            </a:r>
            <a:r>
              <a:rPr lang="en-US" altLang="zh-TW" dirty="0"/>
              <a:t>[:5]</a:t>
            </a:r>
          </a:p>
          <a:p>
            <a:pPr marL="0" indent="0">
              <a:buNone/>
            </a:pPr>
            <a:r>
              <a:rPr lang="en-US" altLang="zh-TW" dirty="0"/>
              <a:t>	</a:t>
            </a:r>
            <a:r>
              <a:rPr lang="en-US" altLang="zh-TW" dirty="0" err="1"/>
              <a:t>last_name</a:t>
            </a:r>
            <a:r>
              <a:rPr lang="en-US" altLang="zh-TW" dirty="0"/>
              <a:t> = </a:t>
            </a:r>
            <a:r>
              <a:rPr lang="en-US" altLang="zh-TW" dirty="0" err="1"/>
              <a:t>full_name</a:t>
            </a:r>
            <a:r>
              <a:rPr lang="en-US" altLang="zh-TW" dirty="0"/>
              <a:t>[11:]</a:t>
            </a:r>
          </a:p>
          <a:p>
            <a:pPr marL="0" indent="0">
              <a:buNone/>
            </a:pPr>
            <a:r>
              <a:rPr lang="en-US" altLang="zh-TW" dirty="0"/>
              <a:t>	</a:t>
            </a:r>
            <a:r>
              <a:rPr lang="en-US" altLang="zh-TW" dirty="0" err="1"/>
              <a:t>my_string</a:t>
            </a:r>
            <a:r>
              <a:rPr lang="en-US" altLang="zh-TW" dirty="0"/>
              <a:t> = </a:t>
            </a:r>
            <a:r>
              <a:rPr lang="en-US" altLang="zh-TW" dirty="0" err="1"/>
              <a:t>full_name</a:t>
            </a:r>
            <a:r>
              <a:rPr lang="en-US" altLang="zh-TW" dirty="0"/>
              <a:t>[:]</a:t>
            </a:r>
          </a:p>
          <a:p>
            <a:r>
              <a:rPr lang="en-US" altLang="zh-TW" dirty="0"/>
              <a:t>The slicing examples we have seen so far get slices of consecutive characters from strings. </a:t>
            </a:r>
          </a:p>
          <a:p>
            <a:r>
              <a:rPr lang="en-US" altLang="zh-TW" dirty="0"/>
              <a:t>Slicing expressions can also have step value, which can cause characters to be skipped in the string.</a:t>
            </a:r>
          </a:p>
          <a:p>
            <a:pPr marL="0" indent="0">
              <a:buNone/>
            </a:pPr>
            <a:r>
              <a:rPr lang="en-US" altLang="zh-TW" dirty="0"/>
              <a:t>	letters = 'ABCDEFGHIJKLMNOPQRSTUVWXYZ’</a:t>
            </a:r>
          </a:p>
          <a:p>
            <a:pPr marL="0" indent="0">
              <a:buNone/>
            </a:pPr>
            <a:r>
              <a:rPr lang="en-US" altLang="zh-TW" dirty="0"/>
              <a:t>	print(letters[0:26:2])</a:t>
            </a:r>
          </a:p>
          <a:p>
            <a:r>
              <a:rPr lang="en-US" altLang="zh-TW" dirty="0"/>
              <a:t>You can also use negative numbers as indexes in slicing expressions to reference positions relative to the end of the string.</a:t>
            </a:r>
          </a:p>
          <a:p>
            <a:pPr marL="0" indent="0">
              <a:buNone/>
            </a:pPr>
            <a:r>
              <a:rPr lang="en-US" altLang="zh-TW" dirty="0"/>
              <a:t>	</a:t>
            </a:r>
            <a:r>
              <a:rPr lang="en-US" altLang="zh-TW" dirty="0" err="1"/>
              <a:t>full_name</a:t>
            </a:r>
            <a:r>
              <a:rPr lang="en-US" altLang="zh-TW" dirty="0"/>
              <a:t> = 'Patty Lynn Smith’</a:t>
            </a:r>
          </a:p>
          <a:p>
            <a:pPr marL="0" indent="0">
              <a:buNone/>
            </a:pPr>
            <a:r>
              <a:rPr lang="en-US" altLang="zh-TW" dirty="0"/>
              <a:t>	</a:t>
            </a:r>
            <a:r>
              <a:rPr lang="en-US" altLang="zh-TW" dirty="0" err="1"/>
              <a:t>last_name</a:t>
            </a:r>
            <a:r>
              <a:rPr lang="en-US" altLang="zh-TW" dirty="0"/>
              <a:t> = </a:t>
            </a:r>
            <a:r>
              <a:rPr lang="en-US" altLang="zh-TW" dirty="0" err="1"/>
              <a:t>full_name</a:t>
            </a:r>
            <a:r>
              <a:rPr lang="en-US" altLang="zh-TW" dirty="0"/>
              <a:t>[-5:]</a:t>
            </a:r>
            <a:endParaRPr lang="zh-TW" altLang="en-US" dirty="0"/>
          </a:p>
        </p:txBody>
      </p:sp>
    </p:spTree>
    <p:extLst>
      <p:ext uri="{BB962C8B-B14F-4D97-AF65-F5344CB8AC3E}">
        <p14:creationId xmlns:p14="http://schemas.microsoft.com/office/powerpoint/2010/main" val="191154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7697743-EBE8-4E07-B72F-7975178F9660}"/>
              </a:ext>
            </a:extLst>
          </p:cNvPr>
          <p:cNvSpPr>
            <a:spLocks noGrp="1"/>
          </p:cNvSpPr>
          <p:nvPr>
            <p:ph idx="1"/>
          </p:nvPr>
        </p:nvSpPr>
        <p:spPr>
          <a:xfrm>
            <a:off x="581192" y="764704"/>
            <a:ext cx="7989752" cy="5400599"/>
          </a:xfrm>
        </p:spPr>
        <p:txBody>
          <a:bodyPr>
            <a:normAutofit fontScale="92500" lnSpcReduction="20000"/>
          </a:bodyPr>
          <a:lstStyle/>
          <a:p>
            <a:r>
              <a:rPr lang="en-US" altLang="zh-TW" dirty="0"/>
              <a:t>At a university, each student is assigned a system login name, which the student uses to log into the campus computer system. As part of your internship with the university’s Information Technology department, you have been asked to write the code that generates system login names for students. You will use the following algorithm to generate a login name:</a:t>
            </a:r>
          </a:p>
          <a:p>
            <a:pPr marL="457200" indent="-457200">
              <a:buFont typeface="+mj-lt"/>
              <a:buAutoNum type="arabicPeriod"/>
            </a:pPr>
            <a:r>
              <a:rPr lang="en-US" altLang="zh-TW" i="1" dirty="0"/>
              <a:t>Get the first three characters of the student’s first name. (If the first name is less than three characters in length, use the entire first name.)</a:t>
            </a:r>
          </a:p>
          <a:p>
            <a:pPr marL="457200" indent="-457200">
              <a:buFont typeface="+mj-lt"/>
              <a:buAutoNum type="arabicPeriod"/>
            </a:pPr>
            <a:r>
              <a:rPr lang="en-US" altLang="zh-TW" i="1" dirty="0"/>
              <a:t>Get the first three characters of the student’s last name. (If the last name is less than three characters in length, use the entire last name.)</a:t>
            </a:r>
          </a:p>
          <a:p>
            <a:pPr marL="457200" indent="-457200">
              <a:buFont typeface="+mj-lt"/>
              <a:buAutoNum type="arabicPeriod"/>
            </a:pPr>
            <a:r>
              <a:rPr lang="en-US" altLang="zh-TW" i="1" dirty="0"/>
              <a:t>Get the last three characters of the student’s ID number. (If the ID number is less than three characters in length, use the entire ID number.)</a:t>
            </a:r>
          </a:p>
          <a:p>
            <a:pPr marL="457200" indent="-457200">
              <a:buFont typeface="+mj-lt"/>
              <a:buAutoNum type="arabicPeriod"/>
            </a:pPr>
            <a:r>
              <a:rPr lang="en-US" altLang="zh-TW" i="1" dirty="0"/>
              <a:t>Concatenate the three sets of characters to generate the login name.</a:t>
            </a:r>
          </a:p>
          <a:p>
            <a:r>
              <a:rPr lang="en-US" altLang="zh-TW" dirty="0"/>
              <a:t>For example, if a student’s name is Amanda Spencer, and her ID number is ENG6721, her login name would be AmaSpe721.</a:t>
            </a:r>
            <a:endParaRPr lang="zh-TW" altLang="en-US" dirty="0"/>
          </a:p>
        </p:txBody>
      </p:sp>
    </p:spTree>
    <p:extLst>
      <p:ext uri="{BB962C8B-B14F-4D97-AF65-F5344CB8AC3E}">
        <p14:creationId xmlns:p14="http://schemas.microsoft.com/office/powerpoint/2010/main" val="295823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0E8948F-3B3E-40C8-93E4-0A190C150E98}"/>
              </a:ext>
            </a:extLst>
          </p:cNvPr>
          <p:cNvPicPr>
            <a:picLocks noChangeAspect="1"/>
          </p:cNvPicPr>
          <p:nvPr/>
        </p:nvPicPr>
        <p:blipFill>
          <a:blip r:embed="rId2"/>
          <a:stretch>
            <a:fillRect/>
          </a:stretch>
        </p:blipFill>
        <p:spPr>
          <a:xfrm>
            <a:off x="467544" y="836712"/>
            <a:ext cx="5256584" cy="3828540"/>
          </a:xfrm>
          <a:prstGeom prst="rect">
            <a:avLst/>
          </a:prstGeom>
        </p:spPr>
      </p:pic>
    </p:spTree>
    <p:extLst>
      <p:ext uri="{BB962C8B-B14F-4D97-AF65-F5344CB8AC3E}">
        <p14:creationId xmlns:p14="http://schemas.microsoft.com/office/powerpoint/2010/main" val="17150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FB21DD-5EE2-4786-B608-6AAAA22A206D}"/>
              </a:ext>
            </a:extLst>
          </p:cNvPr>
          <p:cNvSpPr>
            <a:spLocks noGrp="1"/>
          </p:cNvSpPr>
          <p:nvPr>
            <p:ph type="title"/>
          </p:nvPr>
        </p:nvSpPr>
        <p:spPr/>
        <p:txBody>
          <a:bodyPr/>
          <a:lstStyle/>
          <a:p>
            <a:r>
              <a:rPr lang="en-US" altLang="zh-TW" cap="none" dirty="0"/>
              <a:t>Testing, Searching, and Manipulating Strings</a:t>
            </a:r>
            <a:endParaRPr lang="zh-TW" altLang="en-US" cap="none" dirty="0"/>
          </a:p>
        </p:txBody>
      </p:sp>
      <p:sp>
        <p:nvSpPr>
          <p:cNvPr id="3" name="內容版面配置區 2">
            <a:extLst>
              <a:ext uri="{FF2B5EF4-FFF2-40B4-BE49-F238E27FC236}">
                <a16:creationId xmlns:a16="http://schemas.microsoft.com/office/drawing/2014/main" id="{682AF61D-29E0-4923-8DC5-C4F95EB71F1E}"/>
              </a:ext>
            </a:extLst>
          </p:cNvPr>
          <p:cNvSpPr>
            <a:spLocks noGrp="1"/>
          </p:cNvSpPr>
          <p:nvPr>
            <p:ph idx="1"/>
          </p:nvPr>
        </p:nvSpPr>
        <p:spPr/>
        <p:txBody>
          <a:bodyPr>
            <a:normAutofit fontScale="92500" lnSpcReduction="20000"/>
          </a:bodyPr>
          <a:lstStyle/>
          <a:p>
            <a:r>
              <a:rPr lang="en-US" altLang="zh-TW" dirty="0"/>
              <a:t>Python provides operators and methods for testing strings, searching the contents of strings, and getting modified copies of strings.</a:t>
            </a:r>
          </a:p>
          <a:p>
            <a:r>
              <a:rPr lang="en-US" altLang="zh-TW" dirty="0"/>
              <a:t>Testing Strings with </a:t>
            </a:r>
            <a:r>
              <a:rPr lang="en-US" altLang="zh-TW" dirty="0">
                <a:solidFill>
                  <a:srgbClr val="FF0000"/>
                </a:solidFill>
                <a:effectLst>
                  <a:outerShdw blurRad="38100" dist="38100" dir="2700000" algn="tl">
                    <a:srgbClr val="000000">
                      <a:alpha val="43137"/>
                    </a:srgbClr>
                  </a:outerShdw>
                </a:effectLst>
              </a:rPr>
              <a:t>in</a:t>
            </a:r>
            <a:r>
              <a:rPr lang="en-US" altLang="zh-TW" dirty="0"/>
              <a:t> and </a:t>
            </a:r>
            <a:r>
              <a:rPr lang="en-US" altLang="zh-TW" dirty="0">
                <a:solidFill>
                  <a:srgbClr val="FF0000"/>
                </a:solidFill>
                <a:effectLst>
                  <a:outerShdw blurRad="38100" dist="38100" dir="2700000" algn="tl">
                    <a:srgbClr val="000000">
                      <a:alpha val="43137"/>
                    </a:srgbClr>
                  </a:outerShdw>
                </a:effectLst>
              </a:rPr>
              <a:t>not in</a:t>
            </a:r>
          </a:p>
          <a:p>
            <a:pPr marL="0" indent="0">
              <a:buNone/>
            </a:pPr>
            <a:r>
              <a:rPr lang="en-US" altLang="zh-TW" dirty="0"/>
              <a:t>	text = 'Four score and seven years ago’</a:t>
            </a:r>
          </a:p>
          <a:p>
            <a:pPr marL="0" indent="0">
              <a:buNone/>
            </a:pPr>
            <a:r>
              <a:rPr lang="en-US" altLang="zh-TW" dirty="0"/>
              <a:t>	if 'seven' in text:</a:t>
            </a:r>
          </a:p>
          <a:p>
            <a:pPr marL="0" indent="0">
              <a:buNone/>
            </a:pPr>
            <a:r>
              <a:rPr lang="en-US" altLang="zh-TW" dirty="0"/>
              <a:t>		print('The string "seven" was found.’)</a:t>
            </a:r>
          </a:p>
          <a:p>
            <a:pPr marL="0" indent="0">
              <a:buNone/>
            </a:pPr>
            <a:r>
              <a:rPr lang="en-US" altLang="zh-TW" dirty="0"/>
              <a:t>	else:</a:t>
            </a:r>
          </a:p>
          <a:p>
            <a:pPr marL="0" indent="0">
              <a:buNone/>
            </a:pPr>
            <a:r>
              <a:rPr lang="en-US" altLang="zh-TW" dirty="0"/>
              <a:t>		print('The string "seven" was not found.')</a:t>
            </a:r>
            <a:endParaRPr lang="zh-TW"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84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DCFF19-5E65-4200-82A5-6126D728CCD6}"/>
              </a:ext>
            </a:extLst>
          </p:cNvPr>
          <p:cNvSpPr>
            <a:spLocks noGrp="1"/>
          </p:cNvSpPr>
          <p:nvPr>
            <p:ph type="title"/>
          </p:nvPr>
        </p:nvSpPr>
        <p:spPr/>
        <p:txBody>
          <a:bodyPr/>
          <a:lstStyle/>
          <a:p>
            <a:r>
              <a:rPr lang="en-US" altLang="zh-TW" cap="none" dirty="0"/>
              <a:t>String Methods</a:t>
            </a:r>
            <a:endParaRPr lang="zh-TW" altLang="en-US" cap="none" dirty="0"/>
          </a:p>
        </p:txBody>
      </p:sp>
      <p:sp>
        <p:nvSpPr>
          <p:cNvPr id="3" name="內容版面配置區 2">
            <a:extLst>
              <a:ext uri="{FF2B5EF4-FFF2-40B4-BE49-F238E27FC236}">
                <a16:creationId xmlns:a16="http://schemas.microsoft.com/office/drawing/2014/main" id="{60871AE7-EDBD-4B91-BE0E-F8B299FCF9AC}"/>
              </a:ext>
            </a:extLst>
          </p:cNvPr>
          <p:cNvSpPr>
            <a:spLocks noGrp="1"/>
          </p:cNvSpPr>
          <p:nvPr>
            <p:ph idx="1"/>
          </p:nvPr>
        </p:nvSpPr>
        <p:spPr>
          <a:xfrm>
            <a:off x="581192" y="1844825"/>
            <a:ext cx="7989752" cy="4536504"/>
          </a:xfrm>
        </p:spPr>
        <p:txBody>
          <a:bodyPr>
            <a:normAutofit lnSpcReduction="10000"/>
          </a:bodyPr>
          <a:lstStyle/>
          <a:p>
            <a:r>
              <a:rPr lang="en-US" altLang="zh-TW" dirty="0"/>
              <a:t>A method is a function that belongs to an object and performs some operation on that object.</a:t>
            </a:r>
          </a:p>
          <a:p>
            <a:r>
              <a:rPr lang="en-US" altLang="zh-TW" dirty="0"/>
              <a:t>Strings in Python have numerous methods.</a:t>
            </a:r>
          </a:p>
          <a:p>
            <a:r>
              <a:rPr lang="en-US" altLang="zh-TW" dirty="0"/>
              <a:t>We will discuss several string methods for performing the following types of operations:</a:t>
            </a:r>
          </a:p>
          <a:p>
            <a:pPr lvl="1"/>
            <a:r>
              <a:rPr lang="en-US" altLang="zh-TW" dirty="0"/>
              <a:t>Testing the values of strings</a:t>
            </a:r>
          </a:p>
          <a:p>
            <a:pPr lvl="1"/>
            <a:r>
              <a:rPr lang="en-US" altLang="zh-TW" dirty="0"/>
              <a:t>Performing various modifications</a:t>
            </a:r>
          </a:p>
          <a:p>
            <a:pPr lvl="1"/>
            <a:r>
              <a:rPr lang="en-US" altLang="zh-TW" dirty="0"/>
              <a:t>Searching for substrings and replacing sequences of characters</a:t>
            </a:r>
          </a:p>
          <a:p>
            <a:r>
              <a:rPr lang="en-US" altLang="zh-TW" dirty="0"/>
              <a:t>The general format of a string method call:</a:t>
            </a:r>
          </a:p>
          <a:p>
            <a:pPr marL="0" indent="0">
              <a:buNone/>
            </a:pPr>
            <a:r>
              <a:rPr lang="en-US" altLang="zh-TW" i="1" dirty="0"/>
              <a:t>	</a:t>
            </a:r>
            <a:r>
              <a:rPr lang="en-US" altLang="zh-TW" i="1" dirty="0" err="1"/>
              <a:t>stringvar.method</a:t>
            </a:r>
            <a:r>
              <a:rPr lang="en-US" altLang="zh-TW" dirty="0"/>
              <a:t>(</a:t>
            </a:r>
            <a:r>
              <a:rPr lang="en-US" altLang="zh-TW" i="1" dirty="0"/>
              <a:t>arguments</a:t>
            </a:r>
            <a:r>
              <a:rPr lang="en-US" altLang="zh-TW" dirty="0"/>
              <a:t>)</a:t>
            </a:r>
          </a:p>
        </p:txBody>
      </p:sp>
    </p:spTree>
    <p:extLst>
      <p:ext uri="{BB962C8B-B14F-4D97-AF65-F5344CB8AC3E}">
        <p14:creationId xmlns:p14="http://schemas.microsoft.com/office/powerpoint/2010/main" val="334749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AE7CAC-2A40-45BB-914F-8AABE15B4BD3}"/>
              </a:ext>
            </a:extLst>
          </p:cNvPr>
          <p:cNvSpPr>
            <a:spLocks noGrp="1"/>
          </p:cNvSpPr>
          <p:nvPr>
            <p:ph type="title"/>
          </p:nvPr>
        </p:nvSpPr>
        <p:spPr/>
        <p:txBody>
          <a:bodyPr/>
          <a:lstStyle/>
          <a:p>
            <a:r>
              <a:rPr lang="en-US" altLang="zh-TW" cap="none" dirty="0"/>
              <a:t>String Testing Methods</a:t>
            </a:r>
            <a:endParaRPr lang="zh-TW" altLang="en-US" cap="none" dirty="0"/>
          </a:p>
        </p:txBody>
      </p:sp>
      <p:pic>
        <p:nvPicPr>
          <p:cNvPr id="4" name="內容版面配置區 3">
            <a:extLst>
              <a:ext uri="{FF2B5EF4-FFF2-40B4-BE49-F238E27FC236}">
                <a16:creationId xmlns:a16="http://schemas.microsoft.com/office/drawing/2014/main" id="{4454F64B-9558-4246-B46D-34524B60D6E3}"/>
              </a:ext>
            </a:extLst>
          </p:cNvPr>
          <p:cNvPicPr>
            <a:picLocks noGrp="1" noChangeAspect="1"/>
          </p:cNvPicPr>
          <p:nvPr>
            <p:ph idx="1"/>
          </p:nvPr>
        </p:nvPicPr>
        <p:blipFill>
          <a:blip r:embed="rId2"/>
          <a:stretch>
            <a:fillRect/>
          </a:stretch>
        </p:blipFill>
        <p:spPr>
          <a:xfrm>
            <a:off x="323528" y="1844824"/>
            <a:ext cx="8557145" cy="4032448"/>
          </a:xfrm>
          <a:prstGeom prst="rect">
            <a:avLst/>
          </a:prstGeom>
        </p:spPr>
      </p:pic>
    </p:spTree>
    <p:extLst>
      <p:ext uri="{BB962C8B-B14F-4D97-AF65-F5344CB8AC3E}">
        <p14:creationId xmlns:p14="http://schemas.microsoft.com/office/powerpoint/2010/main" val="200799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6C12ACE-58E1-48A8-ADC1-FF950D245E04}"/>
              </a:ext>
            </a:extLst>
          </p:cNvPr>
          <p:cNvSpPr>
            <a:spLocks noGrp="1"/>
          </p:cNvSpPr>
          <p:nvPr>
            <p:ph idx="1"/>
          </p:nvPr>
        </p:nvSpPr>
        <p:spPr>
          <a:xfrm>
            <a:off x="581192" y="764704"/>
            <a:ext cx="7989752" cy="5400599"/>
          </a:xfrm>
        </p:spPr>
        <p:txBody>
          <a:bodyPr>
            <a:normAutofit lnSpcReduction="10000"/>
          </a:bodyPr>
          <a:lstStyle/>
          <a:p>
            <a:pPr marL="0" indent="0">
              <a:buNone/>
            </a:pPr>
            <a:r>
              <a:rPr lang="en-US" altLang="zh-TW" dirty="0"/>
              <a:t>	string1 = '1200’</a:t>
            </a:r>
          </a:p>
          <a:p>
            <a:pPr marL="0" indent="0">
              <a:buNone/>
            </a:pPr>
            <a:r>
              <a:rPr lang="en-US" altLang="zh-TW" dirty="0"/>
              <a:t>	if string1.isdigit():</a:t>
            </a:r>
          </a:p>
          <a:p>
            <a:pPr marL="0" indent="0">
              <a:buNone/>
            </a:pPr>
            <a:r>
              <a:rPr lang="en-US" altLang="zh-TW" dirty="0"/>
              <a:t>		print(string1, 'contains only digits.’)</a:t>
            </a:r>
          </a:p>
          <a:p>
            <a:pPr marL="0" indent="0">
              <a:buNone/>
            </a:pPr>
            <a:r>
              <a:rPr lang="en-US" altLang="zh-TW" dirty="0"/>
              <a:t>	else:</a:t>
            </a:r>
          </a:p>
          <a:p>
            <a:pPr marL="0" indent="0">
              <a:buNone/>
            </a:pPr>
            <a:r>
              <a:rPr lang="en-US" altLang="zh-TW" dirty="0"/>
              <a:t>		print(string1, 'contains characters other than digits.’)</a:t>
            </a:r>
          </a:p>
          <a:p>
            <a:pPr marL="0" indent="0">
              <a:buNone/>
            </a:pPr>
            <a:endParaRPr lang="en-US" altLang="zh-TW" dirty="0"/>
          </a:p>
          <a:p>
            <a:pPr marL="0" indent="0">
              <a:buNone/>
            </a:pPr>
            <a:r>
              <a:rPr lang="en-US" altLang="zh-TW" dirty="0"/>
              <a:t>	string2 = '123abc’</a:t>
            </a:r>
          </a:p>
          <a:p>
            <a:pPr marL="0" indent="0">
              <a:buNone/>
            </a:pPr>
            <a:r>
              <a:rPr lang="en-US" altLang="zh-TW" dirty="0"/>
              <a:t>	if string2.isdigit():</a:t>
            </a:r>
          </a:p>
          <a:p>
            <a:pPr marL="0" indent="0">
              <a:buNone/>
            </a:pPr>
            <a:r>
              <a:rPr lang="en-US" altLang="zh-TW" dirty="0"/>
              <a:t>		print(string2, 'contains only digits.’)</a:t>
            </a:r>
          </a:p>
          <a:p>
            <a:pPr marL="0" indent="0">
              <a:buNone/>
            </a:pPr>
            <a:r>
              <a:rPr lang="en-US" altLang="zh-TW" dirty="0"/>
              <a:t>	else:</a:t>
            </a:r>
          </a:p>
          <a:p>
            <a:pPr marL="0" indent="0">
              <a:buNone/>
            </a:pPr>
            <a:r>
              <a:rPr lang="en-US" altLang="zh-TW" dirty="0"/>
              <a:t>		print(string2, 'contains characters other than digits.')</a:t>
            </a:r>
            <a:endParaRPr lang="zh-TW" altLang="en-US" dirty="0"/>
          </a:p>
        </p:txBody>
      </p:sp>
    </p:spTree>
    <p:extLst>
      <p:ext uri="{BB962C8B-B14F-4D97-AF65-F5344CB8AC3E}">
        <p14:creationId xmlns:p14="http://schemas.microsoft.com/office/powerpoint/2010/main" val="420405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7EE98-7AA2-4398-BF0D-C069590F23D1}"/>
              </a:ext>
            </a:extLst>
          </p:cNvPr>
          <p:cNvSpPr>
            <a:spLocks noGrp="1"/>
          </p:cNvSpPr>
          <p:nvPr>
            <p:ph type="title"/>
          </p:nvPr>
        </p:nvSpPr>
        <p:spPr/>
        <p:txBody>
          <a:bodyPr/>
          <a:lstStyle/>
          <a:p>
            <a:r>
              <a:rPr lang="en-US" altLang="zh-TW" cap="none" dirty="0"/>
              <a:t>Basic String Operations</a:t>
            </a:r>
            <a:endParaRPr lang="zh-TW" altLang="en-US" cap="none" dirty="0"/>
          </a:p>
        </p:txBody>
      </p:sp>
      <p:sp>
        <p:nvSpPr>
          <p:cNvPr id="3" name="內容版面配置區 2">
            <a:extLst>
              <a:ext uri="{FF2B5EF4-FFF2-40B4-BE49-F238E27FC236}">
                <a16:creationId xmlns:a16="http://schemas.microsoft.com/office/drawing/2014/main" id="{4DD2861B-EB7D-4C46-BBC0-9D7BD60B006B}"/>
              </a:ext>
            </a:extLst>
          </p:cNvPr>
          <p:cNvSpPr>
            <a:spLocks noGrp="1"/>
          </p:cNvSpPr>
          <p:nvPr>
            <p:ph idx="1"/>
          </p:nvPr>
        </p:nvSpPr>
        <p:spPr/>
        <p:txBody>
          <a:bodyPr/>
          <a:lstStyle/>
          <a:p>
            <a:r>
              <a:rPr lang="en-US" altLang="zh-TW" dirty="0"/>
              <a:t>In fact, strings are a type of sequence.</a:t>
            </a:r>
          </a:p>
          <a:p>
            <a:r>
              <a:rPr lang="en-US" altLang="zh-TW" dirty="0"/>
              <a:t>Python provides several ways to access the individual characters in a string.</a:t>
            </a:r>
          </a:p>
          <a:p>
            <a:r>
              <a:rPr lang="en-US" altLang="zh-TW" dirty="0"/>
              <a:t>Strings also have methods that allow you to perform operations on them.</a:t>
            </a:r>
            <a:endParaRPr lang="zh-TW" altLang="en-US" dirty="0"/>
          </a:p>
        </p:txBody>
      </p:sp>
    </p:spTree>
    <p:extLst>
      <p:ext uri="{BB962C8B-B14F-4D97-AF65-F5344CB8AC3E}">
        <p14:creationId xmlns:p14="http://schemas.microsoft.com/office/powerpoint/2010/main" val="950558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B936EA-2A7E-4315-A990-833D176B01F6}"/>
              </a:ext>
            </a:extLst>
          </p:cNvPr>
          <p:cNvSpPr>
            <a:spLocks noGrp="1"/>
          </p:cNvSpPr>
          <p:nvPr>
            <p:ph type="title"/>
          </p:nvPr>
        </p:nvSpPr>
        <p:spPr>
          <a:xfrm>
            <a:off x="581192" y="687475"/>
            <a:ext cx="7989752" cy="797310"/>
          </a:xfrm>
        </p:spPr>
        <p:txBody>
          <a:bodyPr/>
          <a:lstStyle/>
          <a:p>
            <a:r>
              <a:rPr lang="en-US" altLang="zh-TW" cap="none" dirty="0"/>
              <a:t>Modification Methods</a:t>
            </a:r>
            <a:endParaRPr lang="zh-TW" altLang="en-US" cap="none" dirty="0"/>
          </a:p>
        </p:txBody>
      </p:sp>
      <p:pic>
        <p:nvPicPr>
          <p:cNvPr id="4" name="內容版面配置區 3">
            <a:extLst>
              <a:ext uri="{FF2B5EF4-FFF2-40B4-BE49-F238E27FC236}">
                <a16:creationId xmlns:a16="http://schemas.microsoft.com/office/drawing/2014/main" id="{0FC7D242-BED3-4F72-A73E-AF28D890269A}"/>
              </a:ext>
            </a:extLst>
          </p:cNvPr>
          <p:cNvPicPr>
            <a:picLocks noGrp="1" noChangeAspect="1"/>
          </p:cNvPicPr>
          <p:nvPr>
            <p:ph idx="1"/>
          </p:nvPr>
        </p:nvPicPr>
        <p:blipFill>
          <a:blip r:embed="rId2"/>
          <a:stretch>
            <a:fillRect/>
          </a:stretch>
        </p:blipFill>
        <p:spPr>
          <a:xfrm>
            <a:off x="581192" y="1551325"/>
            <a:ext cx="6439080" cy="4333720"/>
          </a:xfrm>
          <a:prstGeom prst="rect">
            <a:avLst/>
          </a:prstGeom>
        </p:spPr>
      </p:pic>
    </p:spTree>
    <p:extLst>
      <p:ext uri="{BB962C8B-B14F-4D97-AF65-F5344CB8AC3E}">
        <p14:creationId xmlns:p14="http://schemas.microsoft.com/office/powerpoint/2010/main" val="2852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BF006B2-A3DA-4C1F-91AA-5EEE7608020F}"/>
              </a:ext>
            </a:extLst>
          </p:cNvPr>
          <p:cNvSpPr>
            <a:spLocks noGrp="1"/>
          </p:cNvSpPr>
          <p:nvPr>
            <p:ph idx="1"/>
          </p:nvPr>
        </p:nvSpPr>
        <p:spPr>
          <a:xfrm>
            <a:off x="581192" y="836713"/>
            <a:ext cx="7989752" cy="5022086"/>
          </a:xfrm>
        </p:spPr>
        <p:txBody>
          <a:bodyPr/>
          <a:lstStyle/>
          <a:p>
            <a:pPr marL="0" indent="0">
              <a:buNone/>
            </a:pPr>
            <a:r>
              <a:rPr lang="en-US" altLang="zh-TW" dirty="0"/>
              <a:t>	again = 'y’</a:t>
            </a:r>
          </a:p>
          <a:p>
            <a:pPr marL="0" indent="0">
              <a:buNone/>
            </a:pPr>
            <a:r>
              <a:rPr lang="en-US" altLang="zh-TW" dirty="0"/>
              <a:t>	while </a:t>
            </a:r>
            <a:r>
              <a:rPr lang="en-US" altLang="zh-TW" dirty="0" err="1"/>
              <a:t>again.lower</a:t>
            </a:r>
            <a:r>
              <a:rPr lang="en-US" altLang="zh-TW" dirty="0"/>
              <a:t>() == 'y’:</a:t>
            </a:r>
          </a:p>
          <a:p>
            <a:pPr marL="0" indent="0">
              <a:buNone/>
            </a:pPr>
            <a:r>
              <a:rPr lang="en-US" altLang="zh-TW" dirty="0"/>
              <a:t>		print('Hello’)</a:t>
            </a:r>
          </a:p>
          <a:p>
            <a:pPr marL="0" indent="0">
              <a:buNone/>
            </a:pPr>
            <a:r>
              <a:rPr lang="en-US" altLang="zh-TW" dirty="0"/>
              <a:t>		print('Do you want to see that again?’)</a:t>
            </a:r>
          </a:p>
          <a:p>
            <a:pPr marL="0" indent="0">
              <a:buNone/>
            </a:pPr>
            <a:r>
              <a:rPr lang="en-US" altLang="zh-TW" dirty="0"/>
              <a:t>		again = input('y = yes, anything else = no: ')</a:t>
            </a:r>
            <a:endParaRPr lang="zh-TW" altLang="en-US" dirty="0"/>
          </a:p>
        </p:txBody>
      </p:sp>
    </p:spTree>
    <p:extLst>
      <p:ext uri="{BB962C8B-B14F-4D97-AF65-F5344CB8AC3E}">
        <p14:creationId xmlns:p14="http://schemas.microsoft.com/office/powerpoint/2010/main" val="915066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9FE98B-0511-49A7-9FCD-1353A7A26B34}"/>
              </a:ext>
            </a:extLst>
          </p:cNvPr>
          <p:cNvSpPr>
            <a:spLocks noGrp="1"/>
          </p:cNvSpPr>
          <p:nvPr>
            <p:ph type="title"/>
          </p:nvPr>
        </p:nvSpPr>
        <p:spPr/>
        <p:txBody>
          <a:bodyPr/>
          <a:lstStyle/>
          <a:p>
            <a:r>
              <a:rPr lang="en-US" altLang="zh-TW" cap="none" dirty="0"/>
              <a:t>Searching and Replacing</a:t>
            </a:r>
            <a:endParaRPr lang="zh-TW" altLang="en-US" cap="none" dirty="0"/>
          </a:p>
        </p:txBody>
      </p:sp>
      <p:pic>
        <p:nvPicPr>
          <p:cNvPr id="4" name="內容版面配置區 3">
            <a:extLst>
              <a:ext uri="{FF2B5EF4-FFF2-40B4-BE49-F238E27FC236}">
                <a16:creationId xmlns:a16="http://schemas.microsoft.com/office/drawing/2014/main" id="{C70341F1-1F51-47CF-87A6-AD59A6BD8C24}"/>
              </a:ext>
            </a:extLst>
          </p:cNvPr>
          <p:cNvPicPr>
            <a:picLocks noGrp="1" noChangeAspect="1"/>
          </p:cNvPicPr>
          <p:nvPr>
            <p:ph idx="1"/>
          </p:nvPr>
        </p:nvPicPr>
        <p:blipFill>
          <a:blip r:embed="rId2"/>
          <a:stretch>
            <a:fillRect/>
          </a:stretch>
        </p:blipFill>
        <p:spPr>
          <a:xfrm>
            <a:off x="270971" y="2099473"/>
            <a:ext cx="8602057" cy="2954342"/>
          </a:xfrm>
          <a:prstGeom prst="rect">
            <a:avLst/>
          </a:prstGeom>
        </p:spPr>
      </p:pic>
    </p:spTree>
    <p:extLst>
      <p:ext uri="{BB962C8B-B14F-4D97-AF65-F5344CB8AC3E}">
        <p14:creationId xmlns:p14="http://schemas.microsoft.com/office/powerpoint/2010/main" val="2950263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8008FD8-827D-431A-9BDF-E4ECFCDDF32A}"/>
              </a:ext>
            </a:extLst>
          </p:cNvPr>
          <p:cNvSpPr>
            <a:spLocks noGrp="1"/>
          </p:cNvSpPr>
          <p:nvPr>
            <p:ph idx="1"/>
          </p:nvPr>
        </p:nvSpPr>
        <p:spPr>
          <a:xfrm>
            <a:off x="581192" y="764704"/>
            <a:ext cx="7989752" cy="5094095"/>
          </a:xfrm>
        </p:spPr>
        <p:txBody>
          <a:bodyPr/>
          <a:lstStyle/>
          <a:p>
            <a:pPr marL="0" indent="0">
              <a:buNone/>
            </a:pPr>
            <a:r>
              <a:rPr lang="en-US" altLang="zh-TW" dirty="0"/>
              <a:t>	string = 'Four score and seven years ago’</a:t>
            </a:r>
          </a:p>
          <a:p>
            <a:pPr marL="0" indent="0">
              <a:buNone/>
            </a:pPr>
            <a:r>
              <a:rPr lang="en-US" altLang="zh-TW" dirty="0"/>
              <a:t>	position = </a:t>
            </a:r>
            <a:r>
              <a:rPr lang="en-US" altLang="zh-TW" dirty="0" err="1"/>
              <a:t>string.find</a:t>
            </a:r>
            <a:r>
              <a:rPr lang="en-US" altLang="zh-TW" dirty="0"/>
              <a:t>('seven’)</a:t>
            </a:r>
          </a:p>
          <a:p>
            <a:pPr marL="0" indent="0">
              <a:buNone/>
            </a:pPr>
            <a:r>
              <a:rPr lang="en-US" altLang="zh-TW" dirty="0"/>
              <a:t>	if position != −1:</a:t>
            </a:r>
          </a:p>
          <a:p>
            <a:pPr marL="0" indent="0">
              <a:buNone/>
            </a:pPr>
            <a:r>
              <a:rPr lang="en-US" altLang="zh-TW" dirty="0"/>
              <a:t>		print('The word "seven" was found at index', position)</a:t>
            </a:r>
          </a:p>
          <a:p>
            <a:pPr marL="0" indent="0">
              <a:buNone/>
            </a:pPr>
            <a:r>
              <a:rPr lang="en-US" altLang="zh-TW" dirty="0"/>
              <a:t>	else:</a:t>
            </a:r>
          </a:p>
          <a:p>
            <a:pPr marL="0" indent="0">
              <a:buNone/>
            </a:pPr>
            <a:r>
              <a:rPr lang="en-US" altLang="zh-TW" dirty="0"/>
              <a:t>		print('The word "seven" was not found.')</a:t>
            </a:r>
            <a:endParaRPr lang="zh-TW" altLang="en-US" dirty="0"/>
          </a:p>
        </p:txBody>
      </p:sp>
    </p:spTree>
    <p:extLst>
      <p:ext uri="{BB962C8B-B14F-4D97-AF65-F5344CB8AC3E}">
        <p14:creationId xmlns:p14="http://schemas.microsoft.com/office/powerpoint/2010/main" val="44287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5FF73CE-BAD7-46DF-87CA-DB58F5FFB035}"/>
              </a:ext>
            </a:extLst>
          </p:cNvPr>
          <p:cNvSpPr>
            <a:spLocks noGrp="1"/>
          </p:cNvSpPr>
          <p:nvPr>
            <p:ph idx="1"/>
          </p:nvPr>
        </p:nvSpPr>
        <p:spPr>
          <a:xfrm>
            <a:off x="581192" y="692697"/>
            <a:ext cx="7989752" cy="5166102"/>
          </a:xfrm>
        </p:spPr>
        <p:txBody>
          <a:bodyPr>
            <a:normAutofit fontScale="92500" lnSpcReduction="10000"/>
          </a:bodyPr>
          <a:lstStyle/>
          <a:p>
            <a:r>
              <a:rPr lang="en-US" altLang="zh-TW" dirty="0"/>
              <a:t>At the university, passwords for the campus computer system must meet the following requirements:</a:t>
            </a:r>
          </a:p>
          <a:p>
            <a:pPr lvl="1"/>
            <a:r>
              <a:rPr lang="en-US" altLang="zh-TW" dirty="0"/>
              <a:t>The password must be at least seven characters long.</a:t>
            </a:r>
          </a:p>
          <a:p>
            <a:pPr lvl="1"/>
            <a:r>
              <a:rPr lang="en-US" altLang="zh-TW" dirty="0"/>
              <a:t>It must contain at least one uppercase letter.</a:t>
            </a:r>
          </a:p>
          <a:p>
            <a:pPr lvl="1"/>
            <a:r>
              <a:rPr lang="en-US" altLang="zh-TW" dirty="0"/>
              <a:t>It must contain at least one lowercase letter.</a:t>
            </a:r>
          </a:p>
          <a:p>
            <a:pPr lvl="1"/>
            <a:r>
              <a:rPr lang="en-US" altLang="zh-TW" dirty="0"/>
              <a:t>It must contain at least one numeric digit.</a:t>
            </a:r>
          </a:p>
          <a:p>
            <a:r>
              <a:rPr lang="en-US" altLang="zh-TW" dirty="0"/>
              <a:t>When a student sets up his or her password, the password must be validated to ensure it meets these requirements. </a:t>
            </a:r>
          </a:p>
          <a:p>
            <a:r>
              <a:rPr lang="en-US" altLang="zh-TW" dirty="0"/>
              <a:t>You have been asked to write the code that performs this validation.</a:t>
            </a:r>
          </a:p>
          <a:p>
            <a:r>
              <a:rPr lang="en-US" altLang="zh-TW" dirty="0"/>
              <a:t>You decide to write a function named </a:t>
            </a:r>
            <a:r>
              <a:rPr lang="en-US" altLang="zh-TW" dirty="0" err="1"/>
              <a:t>valid_password</a:t>
            </a:r>
            <a:r>
              <a:rPr lang="en-US" altLang="zh-TW" dirty="0"/>
              <a:t> that accepts the password as an argument and returns either true or false, to indicate whether it is valid. </a:t>
            </a:r>
            <a:endParaRPr lang="zh-TW" altLang="en-US" dirty="0"/>
          </a:p>
        </p:txBody>
      </p:sp>
    </p:spTree>
    <p:extLst>
      <p:ext uri="{BB962C8B-B14F-4D97-AF65-F5344CB8AC3E}">
        <p14:creationId xmlns:p14="http://schemas.microsoft.com/office/powerpoint/2010/main" val="1472409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0F4E4C9-7671-436A-B6D7-EEEE23D53614}"/>
              </a:ext>
            </a:extLst>
          </p:cNvPr>
          <p:cNvSpPr>
            <a:spLocks noGrp="1"/>
          </p:cNvSpPr>
          <p:nvPr>
            <p:ph idx="1"/>
          </p:nvPr>
        </p:nvSpPr>
        <p:spPr>
          <a:xfrm>
            <a:off x="581192" y="692696"/>
            <a:ext cx="7989752" cy="5832647"/>
          </a:xfrm>
        </p:spPr>
        <p:txBody>
          <a:bodyPr>
            <a:normAutofit/>
          </a:bodyPr>
          <a:lstStyle/>
          <a:p>
            <a:r>
              <a:rPr lang="en-US" altLang="zh-TW" dirty="0"/>
              <a:t>Here is the algorithm for the function, in pseudocode:</a:t>
            </a:r>
          </a:p>
          <a:p>
            <a:endParaRPr lang="zh-TW" altLang="en-US" dirty="0"/>
          </a:p>
        </p:txBody>
      </p:sp>
      <p:pic>
        <p:nvPicPr>
          <p:cNvPr id="5" name="圖片 4">
            <a:extLst>
              <a:ext uri="{FF2B5EF4-FFF2-40B4-BE49-F238E27FC236}">
                <a16:creationId xmlns:a16="http://schemas.microsoft.com/office/drawing/2014/main" id="{CA751C77-AED9-4FE7-8C21-475EA05254D0}"/>
              </a:ext>
            </a:extLst>
          </p:cNvPr>
          <p:cNvPicPr>
            <a:picLocks noChangeAspect="1"/>
          </p:cNvPicPr>
          <p:nvPr/>
        </p:nvPicPr>
        <p:blipFill>
          <a:blip r:embed="rId2"/>
          <a:stretch>
            <a:fillRect/>
          </a:stretch>
        </p:blipFill>
        <p:spPr>
          <a:xfrm>
            <a:off x="827584" y="1196752"/>
            <a:ext cx="6372731" cy="4824535"/>
          </a:xfrm>
          <a:prstGeom prst="rect">
            <a:avLst/>
          </a:prstGeom>
        </p:spPr>
      </p:pic>
    </p:spTree>
    <p:extLst>
      <p:ext uri="{BB962C8B-B14F-4D97-AF65-F5344CB8AC3E}">
        <p14:creationId xmlns:p14="http://schemas.microsoft.com/office/powerpoint/2010/main" val="50822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48F410E-5C1D-479A-A124-7BAC8015B6ED}"/>
              </a:ext>
            </a:extLst>
          </p:cNvPr>
          <p:cNvPicPr>
            <a:picLocks noChangeAspect="1"/>
          </p:cNvPicPr>
          <p:nvPr/>
        </p:nvPicPr>
        <p:blipFill>
          <a:blip r:embed="rId2"/>
          <a:stretch>
            <a:fillRect/>
          </a:stretch>
        </p:blipFill>
        <p:spPr>
          <a:xfrm>
            <a:off x="539551" y="836712"/>
            <a:ext cx="5689543" cy="2808312"/>
          </a:xfrm>
          <a:prstGeom prst="rect">
            <a:avLst/>
          </a:prstGeom>
        </p:spPr>
      </p:pic>
    </p:spTree>
    <p:extLst>
      <p:ext uri="{BB962C8B-B14F-4D97-AF65-F5344CB8AC3E}">
        <p14:creationId xmlns:p14="http://schemas.microsoft.com/office/powerpoint/2010/main" val="2324598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FE57C-1036-4C06-8078-868732B47D19}"/>
              </a:ext>
            </a:extLst>
          </p:cNvPr>
          <p:cNvSpPr>
            <a:spLocks noGrp="1"/>
          </p:cNvSpPr>
          <p:nvPr>
            <p:ph type="title"/>
          </p:nvPr>
        </p:nvSpPr>
        <p:spPr/>
        <p:txBody>
          <a:bodyPr/>
          <a:lstStyle/>
          <a:p>
            <a:r>
              <a:rPr lang="en-US" altLang="zh-TW" cap="none" dirty="0"/>
              <a:t>The Repetition Operator</a:t>
            </a:r>
            <a:endParaRPr lang="zh-TW" altLang="en-US" cap="none" dirty="0"/>
          </a:p>
        </p:txBody>
      </p:sp>
      <p:sp>
        <p:nvSpPr>
          <p:cNvPr id="3" name="內容版面配置區 2">
            <a:extLst>
              <a:ext uri="{FF2B5EF4-FFF2-40B4-BE49-F238E27FC236}">
                <a16:creationId xmlns:a16="http://schemas.microsoft.com/office/drawing/2014/main" id="{BF349534-FF7D-452E-BEFC-0406FB3D5D3A}"/>
              </a:ext>
            </a:extLst>
          </p:cNvPr>
          <p:cNvSpPr>
            <a:spLocks noGrp="1"/>
          </p:cNvSpPr>
          <p:nvPr>
            <p:ph idx="1"/>
          </p:nvPr>
        </p:nvSpPr>
        <p:spPr/>
        <p:txBody>
          <a:bodyPr/>
          <a:lstStyle/>
          <a:p>
            <a:r>
              <a:rPr lang="en-US" altLang="zh-TW" dirty="0"/>
              <a:t>You learned how to duplicate a list with the repetition operator (*). The repetition operator works with strings as well. Here is the general format:</a:t>
            </a:r>
          </a:p>
          <a:p>
            <a:pPr marL="0" indent="0">
              <a:buNone/>
            </a:pPr>
            <a:r>
              <a:rPr lang="en-US" altLang="zh-TW" i="1" dirty="0"/>
              <a:t>	</a:t>
            </a:r>
            <a:r>
              <a:rPr lang="en-US" altLang="zh-TW" i="1" dirty="0" err="1"/>
              <a:t>string_to_copy</a:t>
            </a:r>
            <a:r>
              <a:rPr lang="en-US" altLang="zh-TW" i="1" dirty="0"/>
              <a:t> * n</a:t>
            </a:r>
          </a:p>
          <a:p>
            <a:r>
              <a:rPr lang="en-US" altLang="zh-TW" dirty="0"/>
              <a:t>The repetition operator creates a string that contains </a:t>
            </a:r>
            <a:r>
              <a:rPr lang="en-US" altLang="zh-TW" i="1" dirty="0"/>
              <a:t>n </a:t>
            </a:r>
            <a:r>
              <a:rPr lang="en-US" altLang="zh-TW" dirty="0"/>
              <a:t>repeated copies of </a:t>
            </a:r>
            <a:r>
              <a:rPr lang="en-US" altLang="zh-TW" i="1" dirty="0" err="1"/>
              <a:t>string_to_copy</a:t>
            </a:r>
            <a:r>
              <a:rPr lang="en-US" altLang="zh-TW" dirty="0"/>
              <a:t>.</a:t>
            </a:r>
            <a:endParaRPr lang="en-US" altLang="zh-TW" i="1" dirty="0"/>
          </a:p>
          <a:p>
            <a:r>
              <a:rPr lang="en-US" altLang="zh-TW" dirty="0"/>
              <a:t>Example:</a:t>
            </a:r>
          </a:p>
          <a:p>
            <a:pPr marL="0" indent="0">
              <a:buNone/>
            </a:pPr>
            <a:r>
              <a:rPr lang="en-US" altLang="zh-TW" dirty="0"/>
              <a:t>	print('Hello' * 5)</a:t>
            </a:r>
            <a:endParaRPr lang="zh-TW" altLang="en-US" dirty="0"/>
          </a:p>
        </p:txBody>
      </p:sp>
    </p:spTree>
    <p:extLst>
      <p:ext uri="{BB962C8B-B14F-4D97-AF65-F5344CB8AC3E}">
        <p14:creationId xmlns:p14="http://schemas.microsoft.com/office/powerpoint/2010/main" val="446699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A64CFA-74B6-4C52-BA55-99B7B38231CA}"/>
              </a:ext>
            </a:extLst>
          </p:cNvPr>
          <p:cNvSpPr>
            <a:spLocks noGrp="1"/>
          </p:cNvSpPr>
          <p:nvPr>
            <p:ph type="title"/>
          </p:nvPr>
        </p:nvSpPr>
        <p:spPr/>
        <p:txBody>
          <a:bodyPr/>
          <a:lstStyle/>
          <a:p>
            <a:r>
              <a:rPr lang="en-US" altLang="zh-TW" cap="none" dirty="0"/>
              <a:t>Splitting a String</a:t>
            </a:r>
            <a:endParaRPr lang="zh-TW" altLang="en-US" cap="none" dirty="0"/>
          </a:p>
        </p:txBody>
      </p:sp>
      <p:sp>
        <p:nvSpPr>
          <p:cNvPr id="3" name="內容版面配置區 2">
            <a:extLst>
              <a:ext uri="{FF2B5EF4-FFF2-40B4-BE49-F238E27FC236}">
                <a16:creationId xmlns:a16="http://schemas.microsoft.com/office/drawing/2014/main" id="{6DC4A44F-B0B3-488C-A7DB-0DB5E162F47E}"/>
              </a:ext>
            </a:extLst>
          </p:cNvPr>
          <p:cNvSpPr>
            <a:spLocks noGrp="1"/>
          </p:cNvSpPr>
          <p:nvPr>
            <p:ph idx="1"/>
          </p:nvPr>
        </p:nvSpPr>
        <p:spPr>
          <a:xfrm>
            <a:off x="539552" y="1942107"/>
            <a:ext cx="3414744" cy="3630795"/>
          </a:xfrm>
        </p:spPr>
        <p:txBody>
          <a:bodyPr/>
          <a:lstStyle/>
          <a:p>
            <a:r>
              <a:rPr lang="en-US" altLang="zh-TW" dirty="0"/>
              <a:t>Python have a method named </a:t>
            </a:r>
            <a:r>
              <a:rPr lang="en-US" altLang="zh-TW" dirty="0">
                <a:solidFill>
                  <a:srgbClr val="FF0000"/>
                </a:solidFill>
                <a:effectLst>
                  <a:outerShdw blurRad="38100" dist="38100" dir="2700000" algn="tl">
                    <a:srgbClr val="000000">
                      <a:alpha val="43137"/>
                    </a:srgbClr>
                  </a:outerShdw>
                </a:effectLst>
              </a:rPr>
              <a:t>split</a:t>
            </a:r>
            <a:r>
              <a:rPr lang="en-US" altLang="zh-TW" dirty="0"/>
              <a:t> that returns a list containing the words in the string.</a:t>
            </a:r>
            <a:endParaRPr lang="zh-TW" altLang="en-US" dirty="0"/>
          </a:p>
        </p:txBody>
      </p:sp>
      <p:pic>
        <p:nvPicPr>
          <p:cNvPr id="4" name="圖片 3">
            <a:extLst>
              <a:ext uri="{FF2B5EF4-FFF2-40B4-BE49-F238E27FC236}">
                <a16:creationId xmlns:a16="http://schemas.microsoft.com/office/drawing/2014/main" id="{A22FADDF-BEFD-4BF3-A555-5890E7700871}"/>
              </a:ext>
            </a:extLst>
          </p:cNvPr>
          <p:cNvPicPr>
            <a:picLocks noChangeAspect="1"/>
          </p:cNvPicPr>
          <p:nvPr/>
        </p:nvPicPr>
        <p:blipFill>
          <a:blip r:embed="rId2"/>
          <a:stretch>
            <a:fillRect/>
          </a:stretch>
        </p:blipFill>
        <p:spPr>
          <a:xfrm>
            <a:off x="3954296" y="1484784"/>
            <a:ext cx="5141082" cy="4403439"/>
          </a:xfrm>
          <a:prstGeom prst="rect">
            <a:avLst/>
          </a:prstGeom>
        </p:spPr>
      </p:pic>
    </p:spTree>
    <p:extLst>
      <p:ext uri="{BB962C8B-B14F-4D97-AF65-F5344CB8AC3E}">
        <p14:creationId xmlns:p14="http://schemas.microsoft.com/office/powerpoint/2010/main" val="1625447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C1ADC45-6E73-43D7-B5D4-717252346523}"/>
              </a:ext>
            </a:extLst>
          </p:cNvPr>
          <p:cNvPicPr>
            <a:picLocks noChangeAspect="1"/>
          </p:cNvPicPr>
          <p:nvPr/>
        </p:nvPicPr>
        <p:blipFill>
          <a:blip r:embed="rId2"/>
          <a:stretch>
            <a:fillRect/>
          </a:stretch>
        </p:blipFill>
        <p:spPr>
          <a:xfrm>
            <a:off x="467544" y="836712"/>
            <a:ext cx="5472608" cy="5634921"/>
          </a:xfrm>
          <a:prstGeom prst="rect">
            <a:avLst/>
          </a:prstGeom>
        </p:spPr>
      </p:pic>
    </p:spTree>
    <p:extLst>
      <p:ext uri="{BB962C8B-B14F-4D97-AF65-F5344CB8AC3E}">
        <p14:creationId xmlns:p14="http://schemas.microsoft.com/office/powerpoint/2010/main" val="76517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611C57-F6E8-4354-81E4-6D704CA66BD9}"/>
              </a:ext>
            </a:extLst>
          </p:cNvPr>
          <p:cNvSpPr>
            <a:spLocks noGrp="1"/>
          </p:cNvSpPr>
          <p:nvPr>
            <p:ph type="title"/>
          </p:nvPr>
        </p:nvSpPr>
        <p:spPr/>
        <p:txBody>
          <a:bodyPr/>
          <a:lstStyle/>
          <a:p>
            <a:r>
              <a:rPr lang="en-US" altLang="zh-TW" cap="none" dirty="0"/>
              <a:t>Accessing the Individual Characters in a String</a:t>
            </a:r>
            <a:endParaRPr lang="zh-TW" altLang="en-US" cap="none" dirty="0"/>
          </a:p>
        </p:txBody>
      </p:sp>
      <p:sp>
        <p:nvSpPr>
          <p:cNvPr id="3" name="內容版面配置區 2">
            <a:extLst>
              <a:ext uri="{FF2B5EF4-FFF2-40B4-BE49-F238E27FC236}">
                <a16:creationId xmlns:a16="http://schemas.microsoft.com/office/drawing/2014/main" id="{2CAEFF06-4187-4675-8F54-1F2574BC24E3}"/>
              </a:ext>
            </a:extLst>
          </p:cNvPr>
          <p:cNvSpPr>
            <a:spLocks noGrp="1"/>
          </p:cNvSpPr>
          <p:nvPr>
            <p:ph idx="1"/>
          </p:nvPr>
        </p:nvSpPr>
        <p:spPr/>
        <p:txBody>
          <a:bodyPr>
            <a:normAutofit fontScale="92500"/>
          </a:bodyPr>
          <a:lstStyle/>
          <a:p>
            <a:r>
              <a:rPr lang="en-US" altLang="zh-TW" dirty="0"/>
              <a:t>Two techniques that you can use in Python to access the individual characters in a string: using the for loop, and indexing.</a:t>
            </a:r>
          </a:p>
          <a:p>
            <a:r>
              <a:rPr lang="en-US" altLang="zh-TW" dirty="0"/>
              <a:t>To access the individual characters in a string is to use the for loop.</a:t>
            </a:r>
          </a:p>
          <a:p>
            <a:pPr marL="0" indent="0">
              <a:buNone/>
            </a:pPr>
            <a:r>
              <a:rPr lang="en-US" altLang="zh-TW" dirty="0"/>
              <a:t>	for </a:t>
            </a:r>
            <a:r>
              <a:rPr lang="en-US" altLang="zh-TW" i="1" dirty="0"/>
              <a:t>variable </a:t>
            </a:r>
            <a:r>
              <a:rPr lang="en-US" altLang="zh-TW" dirty="0"/>
              <a:t>in </a:t>
            </a:r>
            <a:r>
              <a:rPr lang="en-US" altLang="zh-TW" i="1" dirty="0"/>
              <a:t>string:</a:t>
            </a:r>
          </a:p>
          <a:p>
            <a:pPr marL="0" indent="0">
              <a:buNone/>
            </a:pPr>
            <a:r>
              <a:rPr lang="en-US" altLang="zh-TW" i="1" dirty="0"/>
              <a:t>		statement</a:t>
            </a:r>
          </a:p>
          <a:p>
            <a:pPr marL="0" indent="0">
              <a:buNone/>
            </a:pPr>
            <a:r>
              <a:rPr lang="en-US" altLang="zh-TW" i="1" dirty="0"/>
              <a:t>		statement</a:t>
            </a:r>
          </a:p>
          <a:p>
            <a:pPr marL="0" indent="0">
              <a:buNone/>
            </a:pPr>
            <a:r>
              <a:rPr lang="en-US" altLang="zh-TW" i="1" dirty="0"/>
              <a:t>		etc.</a:t>
            </a:r>
            <a:endParaRPr lang="zh-TW" altLang="en-US" dirty="0"/>
          </a:p>
        </p:txBody>
      </p:sp>
    </p:spTree>
    <p:extLst>
      <p:ext uri="{BB962C8B-B14F-4D97-AF65-F5344CB8AC3E}">
        <p14:creationId xmlns:p14="http://schemas.microsoft.com/office/powerpoint/2010/main" val="336581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5BC5BA0-A8F0-47BF-8A75-DE2226A1ECBC}"/>
              </a:ext>
            </a:extLst>
          </p:cNvPr>
          <p:cNvSpPr>
            <a:spLocks noGrp="1"/>
          </p:cNvSpPr>
          <p:nvPr>
            <p:ph idx="1"/>
          </p:nvPr>
        </p:nvSpPr>
        <p:spPr>
          <a:xfrm>
            <a:off x="581192" y="836713"/>
            <a:ext cx="7989752" cy="5022086"/>
          </a:xfrm>
        </p:spPr>
        <p:txBody>
          <a:bodyPr/>
          <a:lstStyle/>
          <a:p>
            <a:pPr marL="0" indent="0">
              <a:buNone/>
            </a:pPr>
            <a:r>
              <a:rPr lang="en-US" altLang="zh-TW" dirty="0"/>
              <a:t>name = 'Juliet’</a:t>
            </a:r>
          </a:p>
          <a:p>
            <a:pPr marL="0" indent="0">
              <a:buNone/>
            </a:pPr>
            <a:r>
              <a:rPr lang="en-US" altLang="zh-TW" dirty="0"/>
              <a:t>for </a:t>
            </a:r>
            <a:r>
              <a:rPr lang="en-US" altLang="zh-TW" dirty="0" err="1"/>
              <a:t>ch</a:t>
            </a:r>
            <a:r>
              <a:rPr lang="en-US" altLang="zh-TW" dirty="0"/>
              <a:t> in name:</a:t>
            </a:r>
          </a:p>
          <a:p>
            <a:pPr marL="0" indent="0">
              <a:buNone/>
            </a:pPr>
            <a:r>
              <a:rPr lang="en-US" altLang="zh-TW" dirty="0"/>
              <a:t>	print(</a:t>
            </a:r>
            <a:r>
              <a:rPr lang="en-US" altLang="zh-TW" dirty="0" err="1"/>
              <a:t>ch</a:t>
            </a:r>
            <a:r>
              <a:rPr lang="en-US" altLang="zh-TW" dirty="0"/>
              <a:t>)</a:t>
            </a:r>
          </a:p>
          <a:p>
            <a:pPr marL="0" indent="0">
              <a:buNone/>
            </a:pPr>
            <a:endParaRPr lang="zh-TW" altLang="en-US" dirty="0"/>
          </a:p>
        </p:txBody>
      </p:sp>
      <p:pic>
        <p:nvPicPr>
          <p:cNvPr id="4" name="圖片 3">
            <a:extLst>
              <a:ext uri="{FF2B5EF4-FFF2-40B4-BE49-F238E27FC236}">
                <a16:creationId xmlns:a16="http://schemas.microsoft.com/office/drawing/2014/main" id="{857C9706-D45A-4B32-A115-512E4A15C1BB}"/>
              </a:ext>
            </a:extLst>
          </p:cNvPr>
          <p:cNvPicPr>
            <a:picLocks noChangeAspect="1"/>
          </p:cNvPicPr>
          <p:nvPr/>
        </p:nvPicPr>
        <p:blipFill>
          <a:blip r:embed="rId2"/>
          <a:stretch>
            <a:fillRect/>
          </a:stretch>
        </p:blipFill>
        <p:spPr>
          <a:xfrm>
            <a:off x="2699792" y="692696"/>
            <a:ext cx="6345885" cy="5105490"/>
          </a:xfrm>
          <a:prstGeom prst="rect">
            <a:avLst/>
          </a:prstGeom>
        </p:spPr>
      </p:pic>
    </p:spTree>
    <p:extLst>
      <p:ext uri="{BB962C8B-B14F-4D97-AF65-F5344CB8AC3E}">
        <p14:creationId xmlns:p14="http://schemas.microsoft.com/office/powerpoint/2010/main" val="31509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9595B1B-C37F-493E-8227-FCBF9AD8E55E}"/>
              </a:ext>
            </a:extLst>
          </p:cNvPr>
          <p:cNvPicPr>
            <a:picLocks noChangeAspect="1"/>
          </p:cNvPicPr>
          <p:nvPr/>
        </p:nvPicPr>
        <p:blipFill>
          <a:blip r:embed="rId2"/>
          <a:stretch>
            <a:fillRect/>
          </a:stretch>
        </p:blipFill>
        <p:spPr>
          <a:xfrm>
            <a:off x="467544" y="692695"/>
            <a:ext cx="5112568" cy="6107723"/>
          </a:xfrm>
          <a:prstGeom prst="rect">
            <a:avLst/>
          </a:prstGeom>
        </p:spPr>
      </p:pic>
    </p:spTree>
    <p:extLst>
      <p:ext uri="{BB962C8B-B14F-4D97-AF65-F5344CB8AC3E}">
        <p14:creationId xmlns:p14="http://schemas.microsoft.com/office/powerpoint/2010/main" val="135847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85E7F7-4017-41C0-A4C1-89B2ED541EDC}"/>
              </a:ext>
            </a:extLst>
          </p:cNvPr>
          <p:cNvSpPr>
            <a:spLocks noGrp="1"/>
          </p:cNvSpPr>
          <p:nvPr>
            <p:ph type="title"/>
          </p:nvPr>
        </p:nvSpPr>
        <p:spPr/>
        <p:txBody>
          <a:bodyPr/>
          <a:lstStyle/>
          <a:p>
            <a:r>
              <a:rPr lang="en-US" altLang="zh-TW" cap="none" dirty="0"/>
              <a:t>Indexing</a:t>
            </a:r>
            <a:endParaRPr lang="zh-TW" altLang="en-US" cap="none" dirty="0"/>
          </a:p>
        </p:txBody>
      </p:sp>
      <p:sp>
        <p:nvSpPr>
          <p:cNvPr id="3" name="內容版面配置區 2">
            <a:extLst>
              <a:ext uri="{FF2B5EF4-FFF2-40B4-BE49-F238E27FC236}">
                <a16:creationId xmlns:a16="http://schemas.microsoft.com/office/drawing/2014/main" id="{FDF0AABB-C3C5-4DC0-A626-1B4C57EB0D6F}"/>
              </a:ext>
            </a:extLst>
          </p:cNvPr>
          <p:cNvSpPr>
            <a:spLocks noGrp="1"/>
          </p:cNvSpPr>
          <p:nvPr>
            <p:ph idx="1"/>
          </p:nvPr>
        </p:nvSpPr>
        <p:spPr/>
        <p:txBody>
          <a:bodyPr/>
          <a:lstStyle/>
          <a:p>
            <a:r>
              <a:rPr lang="en-US" altLang="zh-TW" dirty="0"/>
              <a:t>You can access the individual characters in a string is with an index.</a:t>
            </a:r>
          </a:p>
          <a:p>
            <a:endParaRPr lang="en-US" altLang="zh-TW" dirty="0"/>
          </a:p>
          <a:p>
            <a:endParaRPr lang="en-US" altLang="zh-TW" dirty="0"/>
          </a:p>
          <a:p>
            <a:endParaRPr lang="en-US" altLang="zh-TW" dirty="0"/>
          </a:p>
          <a:p>
            <a:pPr marL="0" indent="0">
              <a:buNone/>
            </a:pPr>
            <a:r>
              <a:rPr lang="en-US" altLang="zh-TW" dirty="0"/>
              <a:t>	</a:t>
            </a:r>
            <a:r>
              <a:rPr lang="en-US" altLang="zh-TW" dirty="0" err="1"/>
              <a:t>my_string</a:t>
            </a:r>
            <a:r>
              <a:rPr lang="en-US" altLang="zh-TW" dirty="0"/>
              <a:t> = 'Roses are red’</a:t>
            </a:r>
          </a:p>
          <a:p>
            <a:pPr marL="0" indent="0">
              <a:buNone/>
            </a:pPr>
            <a:r>
              <a:rPr lang="en-US" altLang="zh-TW" dirty="0"/>
              <a:t>	</a:t>
            </a:r>
            <a:r>
              <a:rPr lang="en-US" altLang="zh-TW" dirty="0" err="1"/>
              <a:t>ch</a:t>
            </a:r>
            <a:r>
              <a:rPr lang="en-US" altLang="zh-TW" dirty="0"/>
              <a:t> = </a:t>
            </a:r>
            <a:r>
              <a:rPr lang="en-US" altLang="zh-TW" dirty="0" err="1"/>
              <a:t>my_string</a:t>
            </a:r>
            <a:r>
              <a:rPr lang="en-US" altLang="zh-TW" dirty="0"/>
              <a:t>[6]</a:t>
            </a:r>
            <a:endParaRPr lang="zh-TW" altLang="en-US" dirty="0"/>
          </a:p>
        </p:txBody>
      </p:sp>
      <p:pic>
        <p:nvPicPr>
          <p:cNvPr id="4" name="圖片 3">
            <a:extLst>
              <a:ext uri="{FF2B5EF4-FFF2-40B4-BE49-F238E27FC236}">
                <a16:creationId xmlns:a16="http://schemas.microsoft.com/office/drawing/2014/main" id="{8241B893-E782-452B-9CF7-4068104F8094}"/>
              </a:ext>
            </a:extLst>
          </p:cNvPr>
          <p:cNvPicPr>
            <a:picLocks noChangeAspect="1"/>
          </p:cNvPicPr>
          <p:nvPr/>
        </p:nvPicPr>
        <p:blipFill>
          <a:blip r:embed="rId2"/>
          <a:stretch>
            <a:fillRect/>
          </a:stretch>
        </p:blipFill>
        <p:spPr>
          <a:xfrm>
            <a:off x="899592" y="3284984"/>
            <a:ext cx="4752528" cy="1159047"/>
          </a:xfrm>
          <a:prstGeom prst="rect">
            <a:avLst/>
          </a:prstGeom>
        </p:spPr>
      </p:pic>
      <p:pic>
        <p:nvPicPr>
          <p:cNvPr id="5" name="圖片 4">
            <a:extLst>
              <a:ext uri="{FF2B5EF4-FFF2-40B4-BE49-F238E27FC236}">
                <a16:creationId xmlns:a16="http://schemas.microsoft.com/office/drawing/2014/main" id="{F51F3E3C-FB48-4D82-80FA-37BA0DE74205}"/>
              </a:ext>
            </a:extLst>
          </p:cNvPr>
          <p:cNvPicPr>
            <a:picLocks noChangeAspect="1"/>
          </p:cNvPicPr>
          <p:nvPr/>
        </p:nvPicPr>
        <p:blipFill>
          <a:blip r:embed="rId3"/>
          <a:stretch>
            <a:fillRect/>
          </a:stretch>
        </p:blipFill>
        <p:spPr>
          <a:xfrm>
            <a:off x="5009392" y="4697296"/>
            <a:ext cx="4062404" cy="1035960"/>
          </a:xfrm>
          <a:prstGeom prst="rect">
            <a:avLst/>
          </a:prstGeom>
        </p:spPr>
      </p:pic>
    </p:spTree>
    <p:extLst>
      <p:ext uri="{BB962C8B-B14F-4D97-AF65-F5344CB8AC3E}">
        <p14:creationId xmlns:p14="http://schemas.microsoft.com/office/powerpoint/2010/main" val="67745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DDEF7-2CAB-499F-AFA7-9442C1A02E07}"/>
              </a:ext>
            </a:extLst>
          </p:cNvPr>
          <p:cNvSpPr>
            <a:spLocks noGrp="1"/>
          </p:cNvSpPr>
          <p:nvPr>
            <p:ph type="title"/>
          </p:nvPr>
        </p:nvSpPr>
        <p:spPr/>
        <p:txBody>
          <a:bodyPr/>
          <a:lstStyle/>
          <a:p>
            <a:r>
              <a:rPr lang="en-US" altLang="zh-TW" cap="none" dirty="0" err="1"/>
              <a:t>IndexError</a:t>
            </a:r>
            <a:r>
              <a:rPr lang="en-US" altLang="zh-TW" cap="none" dirty="0"/>
              <a:t> Exceptions</a:t>
            </a:r>
            <a:endParaRPr lang="zh-TW" altLang="en-US" cap="none" dirty="0"/>
          </a:p>
        </p:txBody>
      </p:sp>
      <p:sp>
        <p:nvSpPr>
          <p:cNvPr id="3" name="內容版面配置區 2">
            <a:extLst>
              <a:ext uri="{FF2B5EF4-FFF2-40B4-BE49-F238E27FC236}">
                <a16:creationId xmlns:a16="http://schemas.microsoft.com/office/drawing/2014/main" id="{4C58546D-10BF-408E-8E2D-69CE7B85C7AF}"/>
              </a:ext>
            </a:extLst>
          </p:cNvPr>
          <p:cNvSpPr>
            <a:spLocks noGrp="1"/>
          </p:cNvSpPr>
          <p:nvPr>
            <p:ph idx="1"/>
          </p:nvPr>
        </p:nvSpPr>
        <p:spPr>
          <a:xfrm>
            <a:off x="581192" y="1988840"/>
            <a:ext cx="7989752" cy="4608512"/>
          </a:xfrm>
        </p:spPr>
        <p:txBody>
          <a:bodyPr>
            <a:normAutofit fontScale="92500" lnSpcReduction="10000"/>
          </a:bodyPr>
          <a:lstStyle/>
          <a:p>
            <a:r>
              <a:rPr lang="en-US" altLang="zh-TW" dirty="0"/>
              <a:t>The following is an example of code that causes an </a:t>
            </a:r>
            <a:r>
              <a:rPr lang="en-US" altLang="zh-TW" dirty="0" err="1"/>
              <a:t>IndexError</a:t>
            </a:r>
            <a:r>
              <a:rPr lang="en-US" altLang="zh-TW" dirty="0"/>
              <a:t> exception:</a:t>
            </a:r>
          </a:p>
          <a:p>
            <a:pPr marL="0" indent="0">
              <a:buNone/>
            </a:pPr>
            <a:r>
              <a:rPr lang="en-US" altLang="zh-TW" dirty="0"/>
              <a:t>	city = 'Boston’</a:t>
            </a:r>
          </a:p>
          <a:p>
            <a:pPr marL="0" indent="0">
              <a:buNone/>
            </a:pPr>
            <a:r>
              <a:rPr lang="en-US" altLang="zh-TW" dirty="0"/>
              <a:t>	print(city[6])</a:t>
            </a:r>
          </a:p>
          <a:p>
            <a:r>
              <a:rPr lang="en-US" altLang="zh-TW" dirty="0"/>
              <a:t>This type of error is most likely to happen when a loop incorrectly iterates beyond the end of a string</a:t>
            </a:r>
          </a:p>
          <a:p>
            <a:pPr marL="0" indent="0">
              <a:buNone/>
            </a:pPr>
            <a:r>
              <a:rPr lang="en-US" altLang="zh-TW" dirty="0"/>
              <a:t>	city = 'Boston’</a:t>
            </a:r>
          </a:p>
          <a:p>
            <a:pPr marL="0" indent="0">
              <a:buNone/>
            </a:pPr>
            <a:r>
              <a:rPr lang="en-US" altLang="zh-TW" dirty="0"/>
              <a:t>	index = 0</a:t>
            </a:r>
          </a:p>
          <a:p>
            <a:pPr marL="0" indent="0">
              <a:buNone/>
            </a:pPr>
            <a:r>
              <a:rPr lang="en-US" altLang="zh-TW" dirty="0"/>
              <a:t>	while index &lt; 7:</a:t>
            </a:r>
          </a:p>
          <a:p>
            <a:pPr marL="0" indent="0">
              <a:buNone/>
            </a:pPr>
            <a:r>
              <a:rPr lang="en-US" altLang="zh-TW" dirty="0"/>
              <a:t>		print(city[index])</a:t>
            </a:r>
          </a:p>
          <a:p>
            <a:pPr marL="0" indent="0">
              <a:buNone/>
            </a:pPr>
            <a:r>
              <a:rPr lang="en-US" altLang="zh-TW" dirty="0"/>
              <a:t>		index += 1</a:t>
            </a:r>
            <a:endParaRPr lang="zh-TW" altLang="en-US" dirty="0"/>
          </a:p>
        </p:txBody>
      </p:sp>
    </p:spTree>
    <p:extLst>
      <p:ext uri="{BB962C8B-B14F-4D97-AF65-F5344CB8AC3E}">
        <p14:creationId xmlns:p14="http://schemas.microsoft.com/office/powerpoint/2010/main" val="374563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1572E8-FCEF-4BEE-BAA5-6B79CB543432}"/>
              </a:ext>
            </a:extLst>
          </p:cNvPr>
          <p:cNvSpPr>
            <a:spLocks noGrp="1"/>
          </p:cNvSpPr>
          <p:nvPr>
            <p:ph type="title"/>
          </p:nvPr>
        </p:nvSpPr>
        <p:spPr/>
        <p:txBody>
          <a:bodyPr/>
          <a:lstStyle/>
          <a:p>
            <a:r>
              <a:rPr lang="en-US" altLang="zh-TW" cap="none" dirty="0"/>
              <a:t>The </a:t>
            </a:r>
            <a:r>
              <a:rPr lang="en-US" altLang="zh-TW" cap="none" dirty="0" err="1"/>
              <a:t>len</a:t>
            </a:r>
            <a:r>
              <a:rPr lang="en-US" altLang="zh-TW" cap="none" dirty="0"/>
              <a:t> Function</a:t>
            </a:r>
            <a:endParaRPr lang="zh-TW" altLang="en-US" cap="none" dirty="0"/>
          </a:p>
        </p:txBody>
      </p:sp>
      <p:sp>
        <p:nvSpPr>
          <p:cNvPr id="3" name="內容版面配置區 2">
            <a:extLst>
              <a:ext uri="{FF2B5EF4-FFF2-40B4-BE49-F238E27FC236}">
                <a16:creationId xmlns:a16="http://schemas.microsoft.com/office/drawing/2014/main" id="{23039D61-D68E-45BB-92E8-F333DF51242D}"/>
              </a:ext>
            </a:extLst>
          </p:cNvPr>
          <p:cNvSpPr>
            <a:spLocks noGrp="1"/>
          </p:cNvSpPr>
          <p:nvPr>
            <p:ph idx="1"/>
          </p:nvPr>
        </p:nvSpPr>
        <p:spPr/>
        <p:txBody>
          <a:bodyPr/>
          <a:lstStyle/>
          <a:p>
            <a:pPr marL="0" indent="0">
              <a:buNone/>
            </a:pPr>
            <a:r>
              <a:rPr lang="en-US" altLang="zh-TW" dirty="0"/>
              <a:t>city = 'Boston'</a:t>
            </a:r>
          </a:p>
          <a:p>
            <a:pPr marL="0" indent="0">
              <a:buNone/>
            </a:pPr>
            <a:r>
              <a:rPr lang="en-US" altLang="zh-TW" dirty="0"/>
              <a:t>index = 0</a:t>
            </a:r>
          </a:p>
          <a:p>
            <a:pPr marL="0" indent="0">
              <a:buNone/>
            </a:pPr>
            <a:r>
              <a:rPr lang="en-US" altLang="zh-TW" dirty="0"/>
              <a:t>while index &lt; </a:t>
            </a:r>
            <a:r>
              <a:rPr lang="en-US" altLang="zh-TW" dirty="0" err="1"/>
              <a:t>len</a:t>
            </a:r>
            <a:r>
              <a:rPr lang="en-US" altLang="zh-TW" dirty="0"/>
              <a:t>(city):</a:t>
            </a:r>
          </a:p>
          <a:p>
            <a:pPr marL="0" indent="0">
              <a:buNone/>
            </a:pPr>
            <a:r>
              <a:rPr lang="en-US" altLang="zh-TW" dirty="0"/>
              <a:t>	print(city[index])</a:t>
            </a:r>
          </a:p>
          <a:p>
            <a:pPr marL="0" indent="0">
              <a:buNone/>
            </a:pPr>
            <a:r>
              <a:rPr lang="en-US" altLang="zh-TW" dirty="0"/>
              <a:t>	index += 1</a:t>
            </a:r>
            <a:endParaRPr lang="zh-TW" altLang="en-US" dirty="0"/>
          </a:p>
        </p:txBody>
      </p:sp>
    </p:spTree>
    <p:extLst>
      <p:ext uri="{BB962C8B-B14F-4D97-AF65-F5344CB8AC3E}">
        <p14:creationId xmlns:p14="http://schemas.microsoft.com/office/powerpoint/2010/main" val="388211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056663-07C0-4CD2-9B0D-0C602058D548}"/>
              </a:ext>
            </a:extLst>
          </p:cNvPr>
          <p:cNvSpPr>
            <a:spLocks noGrp="1"/>
          </p:cNvSpPr>
          <p:nvPr>
            <p:ph type="title"/>
          </p:nvPr>
        </p:nvSpPr>
        <p:spPr/>
        <p:txBody>
          <a:bodyPr/>
          <a:lstStyle/>
          <a:p>
            <a:r>
              <a:rPr lang="en-US" altLang="zh-TW" cap="none" dirty="0"/>
              <a:t>String Concatenation</a:t>
            </a:r>
            <a:endParaRPr lang="zh-TW" altLang="en-US" cap="none" dirty="0"/>
          </a:p>
        </p:txBody>
      </p:sp>
      <p:sp>
        <p:nvSpPr>
          <p:cNvPr id="3" name="內容版面配置區 2">
            <a:extLst>
              <a:ext uri="{FF2B5EF4-FFF2-40B4-BE49-F238E27FC236}">
                <a16:creationId xmlns:a16="http://schemas.microsoft.com/office/drawing/2014/main" id="{B6715B35-E2D4-4F43-8CC7-8E279E81B719}"/>
              </a:ext>
            </a:extLst>
          </p:cNvPr>
          <p:cNvSpPr>
            <a:spLocks noGrp="1"/>
          </p:cNvSpPr>
          <p:nvPr>
            <p:ph idx="1"/>
          </p:nvPr>
        </p:nvSpPr>
        <p:spPr/>
        <p:txBody>
          <a:bodyPr/>
          <a:lstStyle/>
          <a:p>
            <a:r>
              <a:rPr lang="en-US" altLang="zh-TW" dirty="0"/>
              <a:t>A common operation that performed on strings is </a:t>
            </a:r>
            <a:r>
              <a:rPr lang="en-US" altLang="zh-TW" i="1" dirty="0">
                <a:solidFill>
                  <a:srgbClr val="FF0000"/>
                </a:solidFill>
                <a:effectLst>
                  <a:outerShdw blurRad="38100" dist="38100" dir="2700000" algn="tl">
                    <a:srgbClr val="000000">
                      <a:alpha val="43137"/>
                    </a:srgbClr>
                  </a:outerShdw>
                </a:effectLst>
              </a:rPr>
              <a:t>concatenation</a:t>
            </a:r>
            <a:r>
              <a:rPr lang="en-US" altLang="zh-TW" dirty="0"/>
              <a:t>, or appending one string to the end of another string.</a:t>
            </a:r>
            <a:endParaRPr lang="zh-TW" altLang="en-US" dirty="0"/>
          </a:p>
        </p:txBody>
      </p:sp>
      <p:pic>
        <p:nvPicPr>
          <p:cNvPr id="4" name="圖片 3">
            <a:extLst>
              <a:ext uri="{FF2B5EF4-FFF2-40B4-BE49-F238E27FC236}">
                <a16:creationId xmlns:a16="http://schemas.microsoft.com/office/drawing/2014/main" id="{E750118C-F757-4A0B-B339-8FAC0C45DECE}"/>
              </a:ext>
            </a:extLst>
          </p:cNvPr>
          <p:cNvPicPr>
            <a:picLocks noChangeAspect="1"/>
          </p:cNvPicPr>
          <p:nvPr/>
        </p:nvPicPr>
        <p:blipFill>
          <a:blip r:embed="rId2"/>
          <a:stretch>
            <a:fillRect/>
          </a:stretch>
        </p:blipFill>
        <p:spPr>
          <a:xfrm>
            <a:off x="995017" y="3501008"/>
            <a:ext cx="4812653" cy="936104"/>
          </a:xfrm>
          <a:prstGeom prst="rect">
            <a:avLst/>
          </a:prstGeom>
        </p:spPr>
      </p:pic>
      <p:pic>
        <p:nvPicPr>
          <p:cNvPr id="5" name="圖片 4">
            <a:extLst>
              <a:ext uri="{FF2B5EF4-FFF2-40B4-BE49-F238E27FC236}">
                <a16:creationId xmlns:a16="http://schemas.microsoft.com/office/drawing/2014/main" id="{F476EFFB-274D-4AFA-B6A1-5FA27B676960}"/>
              </a:ext>
            </a:extLst>
          </p:cNvPr>
          <p:cNvPicPr>
            <a:picLocks noChangeAspect="1"/>
          </p:cNvPicPr>
          <p:nvPr/>
        </p:nvPicPr>
        <p:blipFill>
          <a:blip r:embed="rId3"/>
          <a:stretch>
            <a:fillRect/>
          </a:stretch>
        </p:blipFill>
        <p:spPr>
          <a:xfrm>
            <a:off x="995017" y="4462002"/>
            <a:ext cx="5989416" cy="1775310"/>
          </a:xfrm>
          <a:prstGeom prst="rect">
            <a:avLst/>
          </a:prstGeom>
        </p:spPr>
      </p:pic>
    </p:spTree>
    <p:extLst>
      <p:ext uri="{BB962C8B-B14F-4D97-AF65-F5344CB8AC3E}">
        <p14:creationId xmlns:p14="http://schemas.microsoft.com/office/powerpoint/2010/main" val="935048927"/>
      </p:ext>
    </p:extLst>
  </p:cSld>
  <p:clrMapOvr>
    <a:masterClrMapping/>
  </p:clrMapOvr>
</p:sld>
</file>

<file path=ppt/theme/theme1.xml><?xml version="1.0" encoding="utf-8"?>
<a:theme xmlns:a="http://schemas.openxmlformats.org/drawingml/2006/main" name="紅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678D26-14AE-40FE-9D3C-4EB512557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TM03457464[[fn=紅利]]</Template>
  <TotalTime>0</TotalTime>
  <Words>746</Words>
  <Application>Microsoft Office PowerPoint</Application>
  <PresentationFormat>如螢幕大小 (4:3)</PresentationFormat>
  <Paragraphs>133</Paragraphs>
  <Slides>29</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29</vt:i4>
      </vt:variant>
    </vt:vector>
  </HeadingPairs>
  <TitlesOfParts>
    <vt:vector size="35" baseType="lpstr">
      <vt:lpstr>微軟正黑體</vt:lpstr>
      <vt:lpstr>新細明體</vt:lpstr>
      <vt:lpstr>Calibri</vt:lpstr>
      <vt:lpstr>Gill Sans MT</vt:lpstr>
      <vt:lpstr>Wingdings 2</vt:lpstr>
      <vt:lpstr>紅利</vt:lpstr>
      <vt:lpstr>More About Strings</vt:lpstr>
      <vt:lpstr>Basic String Operations</vt:lpstr>
      <vt:lpstr>Accessing the Individual Characters in a String</vt:lpstr>
      <vt:lpstr>PowerPoint 簡報</vt:lpstr>
      <vt:lpstr>PowerPoint 簡報</vt:lpstr>
      <vt:lpstr>Indexing</vt:lpstr>
      <vt:lpstr>IndexError Exceptions</vt:lpstr>
      <vt:lpstr>The len Function</vt:lpstr>
      <vt:lpstr>String Concatenation</vt:lpstr>
      <vt:lpstr>Strings Are Immutable</vt:lpstr>
      <vt:lpstr>PowerPoint 簡報</vt:lpstr>
      <vt:lpstr>String Slicing</vt:lpstr>
      <vt:lpstr>PowerPoint 簡報</vt:lpstr>
      <vt:lpstr>PowerPoint 簡報</vt:lpstr>
      <vt:lpstr>PowerPoint 簡報</vt:lpstr>
      <vt:lpstr>Testing, Searching, and Manipulating Strings</vt:lpstr>
      <vt:lpstr>String Methods</vt:lpstr>
      <vt:lpstr>String Testing Methods</vt:lpstr>
      <vt:lpstr>PowerPoint 簡報</vt:lpstr>
      <vt:lpstr>Modification Methods</vt:lpstr>
      <vt:lpstr>PowerPoint 簡報</vt:lpstr>
      <vt:lpstr>Searching and Replacing</vt:lpstr>
      <vt:lpstr>PowerPoint 簡報</vt:lpstr>
      <vt:lpstr>PowerPoint 簡報</vt:lpstr>
      <vt:lpstr>PowerPoint 簡報</vt:lpstr>
      <vt:lpstr>PowerPoint 簡報</vt:lpstr>
      <vt:lpstr>The Repetition Operator</vt:lpstr>
      <vt:lpstr>Splitting a String</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2016-06-25T12:48:12Z</dcterms:created>
  <dcterms:modified xsi:type="dcterms:W3CDTF">2019-02-22T05:50:01Z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